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1"/>
  </p:notesMasterIdLst>
  <p:sldIdLst>
    <p:sldId id="719" r:id="rId2"/>
    <p:sldId id="470" r:id="rId3"/>
    <p:sldId id="377" r:id="rId4"/>
    <p:sldId id="720" r:id="rId5"/>
    <p:sldId id="259" r:id="rId6"/>
    <p:sldId id="497" r:id="rId7"/>
    <p:sldId id="701" r:id="rId8"/>
    <p:sldId id="499" r:id="rId9"/>
    <p:sldId id="500" r:id="rId10"/>
    <p:sldId id="501" r:id="rId11"/>
    <p:sldId id="502" r:id="rId12"/>
    <p:sldId id="504" r:id="rId13"/>
    <p:sldId id="505" r:id="rId14"/>
    <p:sldId id="507" r:id="rId15"/>
    <p:sldId id="508" r:id="rId16"/>
    <p:sldId id="696" r:id="rId17"/>
    <p:sldId id="510" r:id="rId18"/>
    <p:sldId id="715" r:id="rId19"/>
    <p:sldId id="514" r:id="rId20"/>
    <p:sldId id="516" r:id="rId21"/>
    <p:sldId id="517" r:id="rId22"/>
    <p:sldId id="519" r:id="rId23"/>
    <p:sldId id="520" r:id="rId24"/>
    <p:sldId id="521" r:id="rId25"/>
    <p:sldId id="702" r:id="rId26"/>
    <p:sldId id="528" r:id="rId27"/>
    <p:sldId id="683" r:id="rId28"/>
    <p:sldId id="529" r:id="rId29"/>
    <p:sldId id="530" r:id="rId30"/>
    <p:sldId id="533" r:id="rId31"/>
    <p:sldId id="535" r:id="rId32"/>
    <p:sldId id="536" r:id="rId33"/>
    <p:sldId id="703" r:id="rId34"/>
    <p:sldId id="549" r:id="rId35"/>
    <p:sldId id="572" r:id="rId36"/>
    <p:sldId id="580" r:id="rId37"/>
    <p:sldId id="582" r:id="rId38"/>
    <p:sldId id="576" r:id="rId39"/>
    <p:sldId id="716" r:id="rId40"/>
    <p:sldId id="717" r:id="rId41"/>
    <p:sldId id="682" r:id="rId42"/>
    <p:sldId id="704" r:id="rId43"/>
    <p:sldId id="705" r:id="rId44"/>
    <p:sldId id="602" r:id="rId45"/>
    <p:sldId id="604" r:id="rId46"/>
    <p:sldId id="688" r:id="rId47"/>
    <p:sldId id="706" r:id="rId48"/>
    <p:sldId id="611" r:id="rId49"/>
    <p:sldId id="712" r:id="rId50"/>
    <p:sldId id="613" r:id="rId51"/>
    <p:sldId id="615" r:id="rId52"/>
    <p:sldId id="718" r:id="rId53"/>
    <p:sldId id="618" r:id="rId54"/>
    <p:sldId id="713" r:id="rId55"/>
    <p:sldId id="621" r:id="rId56"/>
    <p:sldId id="708" r:id="rId57"/>
    <p:sldId id="627" r:id="rId58"/>
    <p:sldId id="628" r:id="rId59"/>
    <p:sldId id="630" r:id="rId60"/>
    <p:sldId id="644" r:id="rId61"/>
    <p:sldId id="645" r:id="rId62"/>
    <p:sldId id="646" r:id="rId63"/>
    <p:sldId id="647" r:id="rId64"/>
    <p:sldId id="649" r:id="rId65"/>
    <p:sldId id="711" r:id="rId66"/>
    <p:sldId id="672" r:id="rId67"/>
    <p:sldId id="690" r:id="rId68"/>
    <p:sldId id="714" r:id="rId69"/>
    <p:sldId id="691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6" autoAdjust="0"/>
  </p:normalViewPr>
  <p:slideViewPr>
    <p:cSldViewPr snapToGrid="0">
      <p:cViewPr varScale="1">
        <p:scale>
          <a:sx n="84" d="100"/>
          <a:sy n="84" d="100"/>
        </p:scale>
        <p:origin x="31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A982F-7DCF-41BF-923E-274CBF2AC153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AE0D-CD6D-4371-835B-7EC5C9C6A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155149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6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D9545-70C7-4246-946C-0EDB626D2B5F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2000" b="1" dirty="0"/>
              <a:t>属于集合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或属于集合</a:t>
            </a:r>
            <a:r>
              <a:rPr lang="en-US" altLang="zh-CN" sz="2000" b="1" dirty="0"/>
              <a:t>B </a:t>
            </a:r>
            <a:r>
              <a:rPr lang="zh-CN" altLang="en-US" sz="2000" b="1" dirty="0"/>
              <a:t>的元素构成的集合</a:t>
            </a:r>
          </a:p>
        </p:txBody>
      </p:sp>
    </p:spTree>
    <p:extLst>
      <p:ext uri="{BB962C8B-B14F-4D97-AF65-F5344CB8AC3E}">
        <p14:creationId xmlns:p14="http://schemas.microsoft.com/office/powerpoint/2010/main" val="1060762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D9545-70C7-4246-946C-0EDB626D2B5F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2000" b="1" dirty="0"/>
              <a:t>属于集合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或属于集合</a:t>
            </a:r>
            <a:r>
              <a:rPr lang="en-US" altLang="zh-CN" sz="2000" b="1" dirty="0"/>
              <a:t>B </a:t>
            </a:r>
            <a:r>
              <a:rPr lang="zh-CN" altLang="en-US" sz="2000" b="1" dirty="0"/>
              <a:t>的元素构成的集合</a:t>
            </a:r>
          </a:p>
        </p:txBody>
      </p:sp>
    </p:spTree>
    <p:extLst>
      <p:ext uri="{BB962C8B-B14F-4D97-AF65-F5344CB8AC3E}">
        <p14:creationId xmlns:p14="http://schemas.microsoft.com/office/powerpoint/2010/main" val="2709906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67EE62-F5E1-445F-A897-4827EA5600CB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95221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A666B-FEFC-42D1-A6E9-E59BB98A8497}" type="slidenum">
              <a:rPr lang="zh-CN" altLang="en-US" smtClean="0"/>
              <a:pPr/>
              <a:t>20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250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2C8ED-5CF2-4E9E-A034-F4CB82F36EB1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sz="1800" b="1"/>
          </a:p>
          <a:p>
            <a:pPr eaLnBrk="1" hangingPunct="1"/>
            <a:r>
              <a:rPr lang="en-US" altLang="zh-CN" sz="1400" b="1">
                <a:solidFill>
                  <a:srgbClr val="000000"/>
                </a:solidFill>
                <a:cs typeface="Times New Roman" pitchFamily="18" charset="0"/>
              </a:rPr>
              <a:t>Ø</a:t>
            </a:r>
            <a:r>
              <a:rPr lang="zh-CN" altLang="en-US" sz="1400" b="1">
                <a:solidFill>
                  <a:srgbClr val="000000"/>
                </a:solidFill>
                <a:cs typeface="Times New Roman" pitchFamily="18" charset="0"/>
              </a:rPr>
              <a:t>和集合</a:t>
            </a:r>
            <a:r>
              <a:rPr lang="en-US" altLang="zh-CN" sz="1400" b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zh-CN" altLang="en-US" sz="1400" b="1">
                <a:solidFill>
                  <a:srgbClr val="000000"/>
                </a:solidFill>
                <a:cs typeface="Times New Roman" pitchFamily="18" charset="0"/>
              </a:rPr>
              <a:t>本身都是集合</a:t>
            </a:r>
            <a:r>
              <a:rPr lang="en-US" altLang="zh-CN" sz="1400" b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zh-CN" altLang="en-US" sz="1400" b="1">
                <a:solidFill>
                  <a:srgbClr val="000000"/>
                </a:solidFill>
                <a:cs typeface="Times New Roman" pitchFamily="18" charset="0"/>
              </a:rPr>
              <a:t>的子集。</a:t>
            </a:r>
          </a:p>
          <a:p>
            <a:pPr eaLnBrk="1" hangingPunct="1"/>
            <a:r>
              <a:rPr lang="zh-CN" altLang="en-US" sz="1800" b="1"/>
              <a:t>任何集合</a:t>
            </a:r>
            <a:r>
              <a:rPr lang="en-US" altLang="zh-CN" sz="1800" b="1"/>
              <a:t>A</a:t>
            </a:r>
            <a:r>
              <a:rPr lang="zh-CN" altLang="en-US" sz="1800" b="1"/>
              <a:t>的幂集</a:t>
            </a:r>
            <a:r>
              <a:rPr lang="zh-CN" altLang="en-US" sz="1800" b="1">
                <a:solidFill>
                  <a:srgbClr val="000000"/>
                </a:solidFill>
              </a:rPr>
              <a:t>2</a:t>
            </a:r>
            <a:r>
              <a:rPr lang="en-US" altLang="zh-CN" sz="1800" b="1" i="1" baseline="30000">
                <a:solidFill>
                  <a:srgbClr val="000000"/>
                </a:solidFill>
              </a:rPr>
              <a:t>A</a:t>
            </a:r>
            <a:r>
              <a:rPr lang="zh-CN" altLang="en-US" sz="1800" b="1"/>
              <a:t>的元素都是集合。</a:t>
            </a:r>
          </a:p>
          <a:p>
            <a:pPr eaLnBrk="1" hangingPunct="1"/>
            <a:endParaRPr lang="zh-CN" altLang="en-US" sz="1400" b="1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340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E8798-735F-48A0-A52F-C4402A5F14EE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04063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F1C05-FA8F-4770-B97C-874DC46C1A36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笛卡儿是著名的法国哲学家、数学家、物理学家，天文学家、、化学家和生理学家。</a:t>
            </a:r>
          </a:p>
          <a:p>
            <a:pPr eaLnBrk="1" hangingPunct="1"/>
            <a:r>
              <a:rPr lang="zh-CN" altLang="en-US"/>
              <a:t>解析几何学奠基人之一。</a:t>
            </a:r>
          </a:p>
          <a:p>
            <a:pPr eaLnBrk="1" hangingPunct="1"/>
            <a:r>
              <a:rPr lang="zh-CN" altLang="en-US"/>
              <a:t>欧洲近代哲学的奠基人之一，黑格尔称他为“现代哲学之父”。</a:t>
            </a:r>
          </a:p>
          <a:p>
            <a:pPr eaLnBrk="1" hangingPunct="1"/>
            <a:r>
              <a:rPr lang="zh-CN" altLang="en-US"/>
              <a:t>笛卡儿堪称</a:t>
            </a:r>
            <a:r>
              <a:rPr lang="en-US" altLang="zh-CN"/>
              <a:t>17</a:t>
            </a:r>
            <a:r>
              <a:rPr lang="zh-CN" altLang="en-US"/>
              <a:t>世纪及其后的欧洲哲学界和科学界最有影响的巨匠之一，被誉为“近代科学的始祖”。 </a:t>
            </a:r>
          </a:p>
          <a:p>
            <a:pPr eaLnBrk="1" hangingPunct="1"/>
            <a:r>
              <a:rPr lang="en-US" altLang="zh-CN"/>
              <a:t>1596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日生于土伦，</a:t>
            </a:r>
            <a:r>
              <a:rPr lang="en-US" altLang="zh-CN"/>
              <a:t>1650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r>
              <a:rPr lang="en-US" altLang="zh-CN"/>
              <a:t>11</a:t>
            </a:r>
            <a:r>
              <a:rPr lang="zh-CN" altLang="en-US"/>
              <a:t>日卒于斯德哥尔摩。 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643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E29C0-37C9-4780-92B9-B0516A1A2D21}" type="slidenum">
              <a:rPr lang="zh-CN" altLang="en-US" smtClean="0"/>
              <a:pPr/>
              <a:t>24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6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383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A5ADA-5605-44DC-AF69-7F4CCEFF64C3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2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5A23E-AAF2-47DD-A388-148BFEC5D050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089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5EE63-F3F0-40F5-8435-1BB87C088514}" type="slidenum">
              <a:rPr lang="zh-CN" altLang="en-US" smtClean="0"/>
              <a:pPr/>
              <a:t>27</a:t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m*n</a:t>
            </a:r>
            <a:r>
              <a:rPr lang="zh-CN" altLang="en-US" dirty="0"/>
              <a:t>方         </a:t>
            </a:r>
            <a:r>
              <a:rPr lang="en-US" altLang="zh-CN" dirty="0"/>
              <a:t>m*n    0</a:t>
            </a:r>
          </a:p>
        </p:txBody>
      </p:sp>
    </p:spTree>
    <p:extLst>
      <p:ext uri="{BB962C8B-B14F-4D97-AF65-F5344CB8AC3E}">
        <p14:creationId xmlns:p14="http://schemas.microsoft.com/office/powerpoint/2010/main" val="231757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2AAB5A-D094-4213-9F01-EFF2A8958DC9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56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D36BA-4BA1-4D52-9928-E734C70E6F3B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93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076AF-5D70-4D7E-A22C-43CB9B1DF829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37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9B0B4-C418-4F36-B904-42DEFD300C41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46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139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8AF28-CF2D-4B6A-99CA-A82802AD7245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490669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D1EAB-D343-45BC-9C6F-E20B9D115DD9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54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752A6-DB4B-48BF-81CD-B9E4B0A8183F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025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B271D-D04E-4183-953C-ADD0BDD16CF6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219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214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C5742-E1E0-4F2B-8FA9-5B9A54E9ACD1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36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B271D-D04E-4183-953C-ADD0BDD16CF6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40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字母表定义后介绍</a:t>
            </a:r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BE846-4F15-4E64-8E0A-1DB09C17564D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778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295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2738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03355-767A-4463-AD38-19287F2964B1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52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7EAC0-FE38-403F-8093-76C5666DB213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77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361F8-4116-4EAA-9D79-8D1CDB875F51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932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4166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10394-51BC-4882-BC07-C80B15D664E0}" type="slidenum">
              <a:rPr lang="zh-CN" altLang="en-US" smtClean="0"/>
              <a:pPr/>
              <a:t>48</a:t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1200" b="1" dirty="0">
                <a:solidFill>
                  <a:schemeClr val="accent2"/>
                </a:solidFill>
                <a:sym typeface="Symbol" pitchFamily="18" charset="2"/>
              </a:rPr>
              <a:t>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读</a:t>
            </a:r>
            <a:r>
              <a:rPr lang="en-US" sz="1200" b="0" i="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fai</a:t>
            </a:r>
            <a:r>
              <a:rPr 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四声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16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52579-FAA0-4B3F-8D38-72B4D4C748D6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618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D161E-F5BB-47C8-AFE9-65EE62FF5E24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1200" b="1" dirty="0"/>
              <a:t>集合</a:t>
            </a:r>
            <a:r>
              <a:rPr lang="en-US" altLang="zh-CN" sz="1200" b="1" dirty="0"/>
              <a:t>A</a:t>
            </a:r>
            <a:r>
              <a:rPr lang="zh-CN" altLang="en-US" sz="1200" b="1" dirty="0"/>
              <a:t>与</a:t>
            </a:r>
            <a:r>
              <a:rPr lang="en-US" altLang="zh-CN" sz="1200" b="1" dirty="0"/>
              <a:t>B 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可以不相同 可以相交为</a:t>
            </a:r>
            <a:r>
              <a:rPr lang="en-US" altLang="zh-CN" sz="1200" b="1" dirty="0"/>
              <a:t>0  </a:t>
            </a:r>
            <a:r>
              <a:rPr lang="zh-CN" altLang="en-US" sz="1200" b="1" dirty="0"/>
              <a:t>可以相同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9073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8F732-A6A7-4511-B367-958AEFD970D3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266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DB42A-3DE0-4EB9-9952-B1313B0C2062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835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DB42A-3DE0-4EB9-9952-B1313B0C2062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15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315DE-D2EB-4485-AF6D-0BD8FD069907}" type="slidenum">
              <a:rPr lang="zh-CN" altLang="en-US" smtClean="0"/>
              <a:pPr/>
              <a:t>55</a:t>
            </a:fld>
            <a:endParaRPr lang="en-US" altLang="zh-C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9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8A8-A326-4533-80FB-9AB2874A5281}" type="slidenum">
              <a:rPr lang="zh-CN" altLang="en-US" smtClean="0"/>
              <a:pPr/>
              <a:t>57</a:t>
            </a:fld>
            <a:endParaRPr lang="en-US" altLang="zh-CN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517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FAFD8-028C-40A2-9495-6684E90B8D62}" type="slidenum">
              <a:rPr lang="zh-CN" altLang="en-US" smtClean="0"/>
              <a:pPr/>
              <a:t>58</a:t>
            </a:fld>
            <a:endParaRPr lang="en-US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8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1BE07-1F3B-4B93-AB3C-6766CE993E3D}" type="slidenum">
              <a:rPr lang="zh-CN" altLang="en-US" smtClean="0"/>
              <a:pPr/>
              <a:t>59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7787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715E4-A338-4603-B495-950183FCDDBF}" type="slidenum">
              <a:rPr lang="zh-CN" altLang="en-US" smtClean="0"/>
              <a:pPr/>
              <a:t>60</a:t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sz="1200" b="1" dirty="0">
                <a:solidFill>
                  <a:srgbClr val="0033CC"/>
                </a:solidFill>
              </a:rPr>
              <a:t>设</a:t>
            </a:r>
            <a:r>
              <a:rPr lang="zh-CN" altLang="en-US" sz="12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1200" b="1" baseline="-25000" dirty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zh-CN" altLang="en-US" sz="1200" b="1" dirty="0">
                <a:solidFill>
                  <a:srgbClr val="0033CC"/>
                </a:solidFill>
                <a:sym typeface="Symbol" pitchFamily="18" charset="2"/>
              </a:rPr>
              <a:t>, </a:t>
            </a:r>
            <a:r>
              <a:rPr lang="zh-CN" altLang="en-US" sz="1200" b="1" dirty="0">
                <a:solidFill>
                  <a:srgbClr val="000000"/>
                </a:solidFill>
                <a:sym typeface="Symbol" pitchFamily="18" charset="2"/>
              </a:rPr>
              <a:t></a:t>
            </a:r>
            <a:r>
              <a:rPr lang="zh-CN" altLang="en-US" sz="1200" b="1" baseline="-25000" dirty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z="1200" b="1" dirty="0">
                <a:solidFill>
                  <a:srgbClr val="0033CC"/>
                </a:solidFill>
                <a:sym typeface="Symbol" pitchFamily="18" charset="2"/>
              </a:rPr>
              <a:t>是两个字母表  可以不同  可以相交为</a:t>
            </a:r>
            <a:r>
              <a:rPr lang="en-US" altLang="zh-CN" sz="1200" b="1" dirty="0">
                <a:solidFill>
                  <a:srgbClr val="0033CC"/>
                </a:solidFill>
                <a:sym typeface="Symbol" pitchFamily="18" charset="2"/>
              </a:rPr>
              <a:t>0  </a:t>
            </a:r>
            <a:r>
              <a:rPr lang="zh-CN" altLang="en-US" sz="1200" b="1" dirty="0">
                <a:solidFill>
                  <a:srgbClr val="0033CC"/>
                </a:solidFill>
                <a:sym typeface="Symbol" pitchFamily="18" charset="2"/>
              </a:rPr>
              <a:t>也可以相同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2300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最后一个语言</a:t>
            </a:r>
            <a:r>
              <a:rPr lang="en-US" altLang="zh-CN" dirty="0"/>
              <a:t>:</a:t>
            </a:r>
            <a:r>
              <a:rPr lang="zh-CN" altLang="en-US" dirty="0"/>
              <a:t>除空串外   （长度至少为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A0D08-82F9-40EA-9CFC-BC0F077F6191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42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FA080-D12A-47BE-9301-A7D1C84CD872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b="1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338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3BDA7-3B29-430E-A3A2-9B5CDEB35F49}" type="slidenum">
              <a:rPr lang="zh-CN" altLang="en-US" smtClean="0"/>
              <a:pPr/>
              <a:t>62</a:t>
            </a:fld>
            <a:endParaRPr lang="en-US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3019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8B67A-1F56-4434-9838-1A5A497BD5BF}" type="slidenum">
              <a:rPr lang="zh-CN" altLang="en-US" smtClean="0"/>
              <a:pPr/>
              <a:t>64</a:t>
            </a:fld>
            <a:endParaRPr lang="en-US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024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  <a:pPr/>
              <a:t>65</a:t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6554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BB416-8437-4B0D-AA3F-6CFD8C676A2C}" type="slidenum">
              <a:rPr lang="zh-CN" altLang="en-US" smtClean="0"/>
              <a:pPr/>
              <a:t>66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0129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AE0D-CD6D-4371-835B-7EC5C9C6AC34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18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35C63-AF14-4401-8CAC-D90AD74DFD07}" type="slidenum">
              <a:rPr lang="zh-CN" altLang="en-US" smtClean="0"/>
              <a:pPr/>
              <a:t>11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42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69DA7-933F-4FF3-ACAE-725267C233BC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/>
              <a:t>谓词 </a:t>
            </a:r>
          </a:p>
          <a:p>
            <a:pPr eaLnBrk="1" hangingPunct="1"/>
            <a:r>
              <a:rPr lang="zh-CN" altLang="en-US"/>
              <a:t>　　用来描述或判定客体性质、特征或者客体之间关系的</a:t>
            </a:r>
            <a:r>
              <a:rPr lang="zh-CN" altLang="en-US">
                <a:hlinkClick r:id="rId3" action="ppaction://hlinkfile"/>
              </a:rPr>
              <a:t>词项</a:t>
            </a:r>
            <a:r>
              <a:rPr lang="zh-CN" altLang="en-US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08260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C2090-73C8-495A-AB9C-4DBDE70A562B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26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59EA0-08D3-435F-98FC-7387B22A06FB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9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805747"/>
            <a:ext cx="9144000" cy="198852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886346"/>
            <a:ext cx="9144000" cy="10698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56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6956F-FB34-48D3-AB80-9A0A7869018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0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一级样式</a:t>
            </a:r>
            <a:endParaRPr lang="en-US" altLang="zh-CN" dirty="0"/>
          </a:p>
          <a:p>
            <a:pPr lvl="1"/>
            <a:r>
              <a:rPr lang="zh-CN" altLang="en-US" dirty="0"/>
              <a:t>二级样式</a:t>
            </a:r>
            <a:endParaRPr lang="en-US" altLang="zh-CN" dirty="0"/>
          </a:p>
          <a:p>
            <a:pPr lvl="2"/>
            <a:r>
              <a:rPr lang="zh-CN" altLang="en-US" dirty="0"/>
              <a:t>三级样式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956F-FB34-48D3-AB80-9A0A78690187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DABB-AE55-42A7-8F00-D21681E739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8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marR="0" indent="0" algn="l" defTabSz="360000" rtl="0" eaLnBrk="1" fontAlgn="auto" latinLnBrk="0" hangingPunct="1">
        <a:lnSpc>
          <a:spcPct val="100000"/>
        </a:lnSpc>
        <a:spcBef>
          <a:spcPts val="500"/>
        </a:spcBef>
        <a:spcAft>
          <a:spcPts val="500"/>
        </a:spcAft>
        <a:buClrTx/>
        <a:buSzTx/>
        <a:buFont typeface="Wingdings" panose="05000000000000000000" pitchFamily="2" charset="2"/>
        <a:buNone/>
        <a:tabLst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376555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3411538" indent="841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E32A5E-51D0-48D9-8AAA-21EAA531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有限自动机理论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36DC637-FBEA-4A8B-A171-8207CFB65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余盛季</a:t>
            </a:r>
            <a:endParaRPr lang="en-US" altLang="zh-CN" dirty="0"/>
          </a:p>
          <a:p>
            <a:r>
              <a:rPr lang="zh-CN" altLang="en-US" dirty="0"/>
              <a:t>电子科技大学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709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集合的定义方法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(1)	</a:t>
            </a:r>
            <a:r>
              <a:rPr lang="zh-CN" altLang="en-US" dirty="0"/>
              <a:t>列举法（穷举法）</a:t>
            </a:r>
          </a:p>
          <a:p>
            <a:endParaRPr lang="en-US" altLang="zh-CN" dirty="0"/>
          </a:p>
          <a:p>
            <a:r>
              <a:rPr lang="en-US" altLang="zh-CN" dirty="0"/>
              <a:t>(2)	</a:t>
            </a:r>
            <a:r>
              <a:rPr lang="zh-CN" altLang="en-US" dirty="0"/>
              <a:t>命题法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列举法</a:t>
            </a:r>
            <a:endParaRPr lang="en-US" altLang="zh-CN" dirty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对于有穷的，且元素个数较少的集合，可以采用列举法，即将集合的所有元素全部列出，并放在一对花括号中。例如：</a:t>
            </a:r>
            <a:endParaRPr lang="en-US" altLang="zh-CN" dirty="0"/>
          </a:p>
          <a:p>
            <a:pPr algn="ctr"/>
            <a:r>
              <a:rPr lang="zh-CN" altLang="en-US" dirty="0"/>
              <a:t>集合 </a:t>
            </a:r>
            <a:r>
              <a:rPr lang="en-US" altLang="zh-CN" dirty="0"/>
              <a:t>A = { 1，2，3，4，5 }</a:t>
            </a:r>
          </a:p>
          <a:p>
            <a:endParaRPr lang="en-US" altLang="zh-CN" dirty="0"/>
          </a:p>
          <a:p>
            <a:r>
              <a:rPr lang="zh-CN" altLang="en-US" dirty="0"/>
              <a:t>对于某些无穷集合，在不会引起歧义的情况下，也可以使用类似列举的方法进行描述。例如：</a:t>
            </a:r>
            <a:endParaRPr lang="en-US" altLang="zh-CN" dirty="0"/>
          </a:p>
          <a:p>
            <a:pPr algn="ctr"/>
            <a:r>
              <a:rPr lang="zh-CN" altLang="en-US" dirty="0"/>
              <a:t>自然数集合 </a:t>
            </a:r>
            <a:r>
              <a:rPr lang="en-US" altLang="zh-CN" dirty="0"/>
              <a:t>N = { 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 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命题法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对于集合元素较多的有穷集合，或者无穷集合，使用集合元素的形成模式：</a:t>
            </a:r>
            <a:endParaRPr lang="en-US" altLang="zh-CN" dirty="0"/>
          </a:p>
          <a:p>
            <a:pPr algn="ctr"/>
            <a:r>
              <a:rPr lang="zh-CN" altLang="en-US" dirty="0"/>
              <a:t>{ </a:t>
            </a:r>
            <a:r>
              <a:rPr lang="en-US" altLang="zh-CN" dirty="0"/>
              <a:t>x | P(x) } 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进行描述。表示由满足 </a:t>
            </a:r>
            <a:r>
              <a:rPr lang="en-US" altLang="zh-CN" dirty="0"/>
              <a:t>P(x) </a:t>
            </a:r>
            <a:r>
              <a:rPr lang="zh-CN" altLang="en-US" dirty="0"/>
              <a:t>的所有元素 </a:t>
            </a:r>
            <a:r>
              <a:rPr lang="en-US" altLang="zh-CN" dirty="0"/>
              <a:t>x </a:t>
            </a:r>
            <a:r>
              <a:rPr lang="zh-CN" altLang="en-US" dirty="0"/>
              <a:t>构成的集合。其中，</a:t>
            </a:r>
            <a:r>
              <a:rPr lang="en-US" altLang="zh-CN" dirty="0"/>
              <a:t>x </a:t>
            </a:r>
            <a:r>
              <a:rPr lang="zh-CN" altLang="en-US" dirty="0"/>
              <a:t>表示集合中的任一元素，</a:t>
            </a:r>
            <a:r>
              <a:rPr lang="en-US" altLang="zh-CN" dirty="0"/>
              <a:t>P(x) </a:t>
            </a:r>
            <a:r>
              <a:rPr lang="zh-CN" altLang="en-US" dirty="0"/>
              <a:t>是一个谓词，对 </a:t>
            </a:r>
            <a:r>
              <a:rPr lang="en-US" altLang="zh-CN" dirty="0"/>
              <a:t>x </a:t>
            </a:r>
            <a:r>
              <a:rPr lang="zh-CN" altLang="en-US" dirty="0"/>
              <a:t>进行限定。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343243-C4F1-41B3-91C2-52E3D8CF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谓词是用来描述或判定客体性质、特征的词项。谓词 </a:t>
            </a:r>
            <a:r>
              <a:rPr lang="en-US" altLang="zh-CN" dirty="0"/>
              <a:t>P(x) </a:t>
            </a:r>
            <a:r>
              <a:rPr lang="zh-CN" altLang="en-US" dirty="0"/>
              <a:t>可以使用自然语言，或者数学表示法来描述。例如：</a:t>
            </a:r>
            <a:endParaRPr lang="en-US" altLang="zh-CN" dirty="0"/>
          </a:p>
          <a:p>
            <a:pPr algn="ctr"/>
            <a:r>
              <a:rPr lang="zh-CN" altLang="en-US" dirty="0"/>
              <a:t>{ </a:t>
            </a:r>
            <a:r>
              <a:rPr lang="en-US" altLang="zh-CN" dirty="0"/>
              <a:t>n | n </a:t>
            </a:r>
            <a:r>
              <a:rPr lang="zh-CN" altLang="en-US" dirty="0"/>
              <a:t>是偶数 }    或    { </a:t>
            </a:r>
            <a:r>
              <a:rPr lang="en-US" altLang="zh-CN" dirty="0"/>
              <a:t>n | n mod 2 = 0 }</a:t>
            </a:r>
          </a:p>
          <a:p>
            <a:r>
              <a:rPr lang="zh-CN" altLang="en-US" dirty="0"/>
              <a:t>都可以描述由所有偶数组成的集合。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集合的基数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若集合</a:t>
            </a:r>
            <a:r>
              <a:rPr lang="en-US" altLang="zh-CN" dirty="0"/>
              <a:t>A</a:t>
            </a:r>
            <a:r>
              <a:rPr lang="zh-CN" altLang="en-US" dirty="0"/>
              <a:t>包含元素</a:t>
            </a:r>
            <a:r>
              <a:rPr lang="en-US" altLang="zh-CN" dirty="0"/>
              <a:t>x</a:t>
            </a:r>
            <a:r>
              <a:rPr lang="zh-CN" altLang="en-US" dirty="0"/>
              <a:t>，记为 </a:t>
            </a:r>
            <a:r>
              <a:rPr lang="en-US" altLang="zh-CN" dirty="0"/>
              <a:t>x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A</a:t>
            </a:r>
            <a:r>
              <a:rPr lang="zh-CN" altLang="en-US" dirty="0"/>
              <a:t>，反之，</a:t>
            </a:r>
            <a:r>
              <a:rPr lang="en-US" altLang="zh-CN" dirty="0"/>
              <a:t>x </a:t>
            </a:r>
            <a:r>
              <a:rPr lang="en-US" altLang="zh-CN" dirty="0">
                <a:sym typeface="Symbol" pitchFamily="18" charset="2"/>
              </a:rPr>
              <a:t></a:t>
            </a:r>
            <a:r>
              <a:rPr lang="en-US" altLang="zh-CN" dirty="0"/>
              <a:t> A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对于有穷集合</a:t>
            </a:r>
            <a:r>
              <a:rPr lang="en-US" altLang="zh-CN" dirty="0"/>
              <a:t>A，</a:t>
            </a:r>
            <a:r>
              <a:rPr lang="zh-CN" altLang="en-US" dirty="0"/>
              <a:t>使用 |</a:t>
            </a:r>
            <a:r>
              <a:rPr lang="en-US" altLang="zh-CN" dirty="0"/>
              <a:t>A| </a:t>
            </a:r>
            <a:r>
              <a:rPr lang="zh-CN" altLang="en-US" dirty="0"/>
              <a:t>表示该集合包含的元素的个数，也称为基数或势。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特别：|</a:t>
            </a:r>
            <a:r>
              <a:rPr lang="en-US" altLang="zh-CN" dirty="0"/>
              <a:t>A|</a:t>
            </a:r>
            <a:r>
              <a:rPr lang="zh-CN" altLang="en-US" dirty="0"/>
              <a:t> </a:t>
            </a:r>
            <a:r>
              <a:rPr lang="en-US" altLang="zh-CN" dirty="0"/>
              <a:t>= 0</a:t>
            </a:r>
            <a:r>
              <a:rPr lang="zh-CN" altLang="en-US" dirty="0"/>
              <a:t> </a:t>
            </a:r>
            <a:r>
              <a:rPr lang="zh-CN" altLang="en-US" dirty="0">
                <a:sym typeface="Symbol" pitchFamily="18" charset="2"/>
              </a:rPr>
              <a:t> </a:t>
            </a:r>
            <a:r>
              <a:rPr lang="en-US" altLang="zh-CN" dirty="0"/>
              <a:t>A = </a:t>
            </a:r>
            <a:r>
              <a:rPr lang="zh-CN" altLang="en-US" dirty="0">
                <a:sym typeface="Symbol" pitchFamily="18" charset="2"/>
              </a:rPr>
              <a:t>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 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定义：设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是两个集合，如果集合</a:t>
            </a:r>
            <a:r>
              <a:rPr lang="en-US" altLang="zh-CN" dirty="0"/>
              <a:t>A</a:t>
            </a:r>
            <a:r>
              <a:rPr lang="zh-CN" altLang="en-US" dirty="0"/>
              <a:t>中的每个元素都是集合</a:t>
            </a:r>
            <a:r>
              <a:rPr lang="en-US" altLang="zh-CN" dirty="0"/>
              <a:t>B</a:t>
            </a:r>
            <a:r>
              <a:rPr lang="zh-CN" altLang="en-US" dirty="0"/>
              <a:t>的元素，则称集合</a:t>
            </a:r>
            <a:r>
              <a:rPr lang="en-US" altLang="zh-CN" dirty="0"/>
              <a:t>A</a:t>
            </a:r>
            <a:r>
              <a:rPr lang="zh-CN" altLang="en-US" dirty="0"/>
              <a:t>是集合</a:t>
            </a:r>
            <a:r>
              <a:rPr lang="en-US" altLang="zh-CN" dirty="0"/>
              <a:t>B</a:t>
            </a:r>
            <a:r>
              <a:rPr lang="zh-CN" altLang="en-US" dirty="0"/>
              <a:t>的子集，记为：</a:t>
            </a:r>
            <a:endParaRPr lang="en-US" altLang="zh-CN" dirty="0"/>
          </a:p>
          <a:p>
            <a:pPr algn="ctr"/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 </a:t>
            </a:r>
            <a:r>
              <a:rPr lang="en-US" altLang="zh-CN" dirty="0"/>
              <a:t>B    </a:t>
            </a:r>
            <a:r>
              <a:rPr lang="zh-CN" altLang="en-US" dirty="0"/>
              <a:t>或    </a:t>
            </a:r>
            <a:r>
              <a:rPr lang="en-US" altLang="zh-CN" dirty="0"/>
              <a:t>B </a:t>
            </a:r>
            <a:r>
              <a:rPr lang="en-US" altLang="zh-CN" dirty="0">
                <a:sym typeface="Symbol" pitchFamily="18" charset="2"/>
              </a:rPr>
              <a:t>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注意：</a:t>
            </a:r>
            <a:r>
              <a:rPr lang="zh-CN" altLang="en-US" dirty="0">
                <a:sym typeface="Symbol" pitchFamily="18" charset="2"/>
              </a:rPr>
              <a:t></a:t>
            </a:r>
            <a:r>
              <a:rPr lang="en-US" altLang="zh-CN" dirty="0">
                <a:sym typeface="Symbol" pitchFamily="18" charset="2"/>
              </a:rPr>
              <a:t>  </a:t>
            </a:r>
            <a:r>
              <a:rPr lang="en-US" altLang="zh-CN" dirty="0"/>
              <a:t>A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是任意集合）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两个集合相等，当且仅当：</a:t>
            </a:r>
            <a:endParaRPr lang="en-US" altLang="zh-CN" dirty="0"/>
          </a:p>
          <a:p>
            <a:pPr algn="ctr"/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 B    </a:t>
            </a:r>
            <a:r>
              <a:rPr lang="zh-CN" altLang="en-US" dirty="0"/>
              <a:t>且    </a:t>
            </a:r>
            <a:r>
              <a:rPr lang="en-US" altLang="zh-CN" dirty="0"/>
              <a:t>B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 A</a:t>
            </a:r>
          </a:p>
          <a:p>
            <a:r>
              <a:rPr lang="en-US" altLang="zh-CN" dirty="0"/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是两个集合，如果</a:t>
            </a:r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 </a:t>
            </a:r>
            <a:r>
              <a:rPr lang="en-US" altLang="zh-CN" dirty="0"/>
              <a:t>B，</a:t>
            </a:r>
            <a:r>
              <a:rPr lang="zh-CN" altLang="en-US" dirty="0"/>
              <a:t>且 </a:t>
            </a:r>
            <a:r>
              <a:rPr lang="zh-CN" altLang="en-US" dirty="0">
                <a:sym typeface="Symbol" pitchFamily="18" charset="2"/>
              </a:rPr>
              <a:t> </a:t>
            </a:r>
            <a:r>
              <a:rPr lang="en-US" altLang="zh-CN" dirty="0"/>
              <a:t>x </a:t>
            </a:r>
            <a:r>
              <a:rPr lang="zh-CN" altLang="en-US" dirty="0">
                <a:sym typeface="Symbol" pitchFamily="18" charset="2"/>
              </a:rPr>
              <a:t> </a:t>
            </a:r>
            <a:r>
              <a:rPr lang="en-US" altLang="zh-CN" dirty="0"/>
              <a:t>B，</a:t>
            </a:r>
            <a:r>
              <a:rPr lang="zh-CN" altLang="en-US" dirty="0"/>
              <a:t>但 </a:t>
            </a:r>
            <a:r>
              <a:rPr lang="en-US" altLang="zh-CN" dirty="0"/>
              <a:t>x </a:t>
            </a:r>
            <a:r>
              <a:rPr lang="zh-CN" altLang="en-US" dirty="0">
                <a:sym typeface="Symbol" pitchFamily="18" charset="2"/>
              </a:rPr>
              <a:t></a:t>
            </a:r>
            <a:r>
              <a:rPr lang="en-US" altLang="zh-CN" dirty="0"/>
              <a:t> A，</a:t>
            </a:r>
          </a:p>
          <a:p>
            <a:r>
              <a:rPr lang="zh-CN" altLang="en-US" dirty="0"/>
              <a:t>则称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的真子集，记为：</a:t>
            </a:r>
          </a:p>
          <a:p>
            <a:pPr algn="ctr"/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 </a:t>
            </a:r>
            <a:r>
              <a:rPr lang="en-US" altLang="zh-CN" dirty="0"/>
              <a:t>B    </a:t>
            </a:r>
            <a:r>
              <a:rPr lang="zh-CN" altLang="en-US" dirty="0"/>
              <a:t>或    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</a:t>
            </a:r>
            <a:r>
              <a:rPr lang="en-US" altLang="zh-CN" dirty="0"/>
              <a:t> A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集合的运算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定义：集合</a:t>
            </a:r>
            <a:r>
              <a:rPr lang="en-US" altLang="zh-CN" dirty="0"/>
              <a:t>A</a:t>
            </a:r>
            <a:r>
              <a:rPr lang="zh-CN" altLang="en-US" dirty="0"/>
              <a:t>与集合</a:t>
            </a:r>
            <a:r>
              <a:rPr lang="en-US" altLang="zh-CN" dirty="0"/>
              <a:t>B</a:t>
            </a:r>
            <a:r>
              <a:rPr lang="zh-CN" altLang="en-US" dirty="0"/>
              <a:t>的并运算，记为</a:t>
            </a:r>
            <a:r>
              <a:rPr lang="en-US" altLang="zh-CN" dirty="0" err="1"/>
              <a:t>A∪B</a:t>
            </a:r>
            <a:r>
              <a:rPr lang="zh-CN" altLang="en-US" dirty="0"/>
              <a:t>，是由集合</a:t>
            </a:r>
            <a:r>
              <a:rPr lang="en-US" altLang="zh-CN" dirty="0"/>
              <a:t>A</a:t>
            </a:r>
            <a:r>
              <a:rPr lang="zh-CN" altLang="en-US" dirty="0"/>
              <a:t>的所有元素和集合</a:t>
            </a:r>
            <a:r>
              <a:rPr lang="en-US" altLang="zh-CN" dirty="0"/>
              <a:t>B</a:t>
            </a:r>
            <a:r>
              <a:rPr lang="zh-CN" altLang="en-US" dirty="0"/>
              <a:t>的所有元素合并在一起组成的集合（并集）：</a:t>
            </a:r>
            <a:endParaRPr lang="en-US" altLang="zh-CN" dirty="0"/>
          </a:p>
          <a:p>
            <a:pPr algn="ctr"/>
            <a:r>
              <a:rPr lang="en-US" altLang="zh-CN" dirty="0" err="1"/>
              <a:t>A∪B</a:t>
            </a:r>
            <a:r>
              <a:rPr lang="en-US" altLang="zh-CN" dirty="0"/>
              <a:t> = { x | x </a:t>
            </a:r>
            <a:r>
              <a:rPr lang="zh-CN" altLang="en-US" dirty="0">
                <a:sym typeface="Symbol" pitchFamily="18" charset="2"/>
              </a:rPr>
              <a:t> </a:t>
            </a:r>
            <a:r>
              <a:rPr lang="en-US" altLang="zh-CN" dirty="0"/>
              <a:t>A </a:t>
            </a:r>
            <a:r>
              <a:rPr lang="zh-CN" altLang="en-US" dirty="0"/>
              <a:t>或 </a:t>
            </a:r>
            <a:r>
              <a:rPr lang="en-US" altLang="zh-CN" dirty="0"/>
              <a:t>x</a:t>
            </a:r>
            <a:r>
              <a:rPr lang="zh-CN" altLang="en-US" dirty="0">
                <a:sym typeface="Symbol" pitchFamily="18" charset="2"/>
              </a:rPr>
              <a:t>  </a:t>
            </a:r>
            <a:r>
              <a:rPr lang="en-US" altLang="zh-CN" dirty="0"/>
              <a:t>B }</a:t>
            </a:r>
            <a:endParaRPr lang="zh-CN" altLang="en-US" dirty="0"/>
          </a:p>
          <a:p>
            <a:r>
              <a:rPr lang="zh-CN" altLang="en-US" dirty="0"/>
              <a:t>即：属于集合</a:t>
            </a:r>
            <a:r>
              <a:rPr lang="en-US" altLang="zh-CN" dirty="0"/>
              <a:t>A</a:t>
            </a:r>
            <a:r>
              <a:rPr lang="zh-CN" altLang="en-US" dirty="0"/>
              <a:t>或属于集合</a:t>
            </a:r>
            <a:r>
              <a:rPr lang="en-US" altLang="zh-CN" dirty="0"/>
              <a:t>B</a:t>
            </a:r>
            <a:r>
              <a:rPr lang="zh-CN" altLang="en-US" dirty="0"/>
              <a:t>的元素构成的集合。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思考：什么情况下，</a:t>
            </a:r>
            <a:r>
              <a:rPr lang="en-US" altLang="zh-CN" dirty="0" err="1"/>
              <a:t>A∪B</a:t>
            </a:r>
            <a:r>
              <a:rPr lang="en-US" altLang="zh-CN" dirty="0"/>
              <a:t> = A </a:t>
            </a:r>
            <a:r>
              <a:rPr lang="zh-CN" altLang="en-US" dirty="0"/>
              <a:t>？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集合的运算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定义：集合</a:t>
            </a:r>
            <a:r>
              <a:rPr lang="en-US" altLang="zh-CN" dirty="0"/>
              <a:t>A</a:t>
            </a:r>
            <a:r>
              <a:rPr lang="zh-CN" altLang="en-US" dirty="0"/>
              <a:t>与集合</a:t>
            </a:r>
            <a:r>
              <a:rPr lang="en-US" altLang="zh-CN" dirty="0"/>
              <a:t>B</a:t>
            </a:r>
            <a:r>
              <a:rPr lang="zh-CN" altLang="en-US" dirty="0"/>
              <a:t>的交运算，记为</a:t>
            </a:r>
            <a:r>
              <a:rPr lang="en-US" altLang="zh-CN" dirty="0"/>
              <a:t>A ∩ B</a:t>
            </a:r>
            <a:r>
              <a:rPr lang="zh-CN" altLang="en-US" dirty="0"/>
              <a:t>，是由集合</a:t>
            </a:r>
            <a:r>
              <a:rPr lang="en-US" altLang="zh-CN" dirty="0"/>
              <a:t>A</a:t>
            </a:r>
            <a:r>
              <a:rPr lang="zh-CN" altLang="en-US" dirty="0"/>
              <a:t>和集合</a:t>
            </a:r>
            <a:r>
              <a:rPr lang="en-US" altLang="zh-CN" dirty="0"/>
              <a:t>B</a:t>
            </a:r>
            <a:r>
              <a:rPr lang="zh-CN" altLang="en-US" dirty="0"/>
              <a:t>的所有公共元素组成的集合（交集）：</a:t>
            </a:r>
            <a:endParaRPr lang="en-US" altLang="zh-CN" dirty="0"/>
          </a:p>
          <a:p>
            <a:pPr algn="ctr"/>
            <a:r>
              <a:rPr lang="en-US" altLang="zh-CN" dirty="0"/>
              <a:t>A ∩ B = { x | x ∈ A </a:t>
            </a:r>
            <a:r>
              <a:rPr lang="zh-CN" altLang="en-US" dirty="0"/>
              <a:t>且 </a:t>
            </a:r>
            <a:r>
              <a:rPr lang="en-US" altLang="zh-CN" dirty="0"/>
              <a:t>x ∈ B }</a:t>
            </a:r>
          </a:p>
          <a:p>
            <a:r>
              <a:rPr lang="zh-CN" altLang="en-US" dirty="0"/>
              <a:t>即：同时属于集合</a:t>
            </a:r>
            <a:r>
              <a:rPr lang="en-US" altLang="zh-CN" dirty="0"/>
              <a:t>A</a:t>
            </a:r>
            <a:r>
              <a:rPr lang="zh-CN" altLang="en-US" dirty="0"/>
              <a:t>和集合</a:t>
            </a:r>
            <a:r>
              <a:rPr lang="en-US" altLang="zh-CN" dirty="0"/>
              <a:t>B</a:t>
            </a:r>
            <a:r>
              <a:rPr lang="zh-CN" altLang="en-US" dirty="0"/>
              <a:t>的元素构成的集合。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思考：什么情况下，</a:t>
            </a:r>
            <a:r>
              <a:rPr lang="en-US" altLang="zh-CN" dirty="0"/>
              <a:t>A ∩ B = A </a:t>
            </a:r>
            <a:r>
              <a:rPr lang="zh-CN" altLang="en-US" dirty="0"/>
              <a:t>？</a:t>
            </a:r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集合的运算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定义：集合</a:t>
            </a:r>
            <a:r>
              <a:rPr lang="en-US" altLang="zh-CN" dirty="0"/>
              <a:t>A</a:t>
            </a:r>
            <a:r>
              <a:rPr lang="zh-CN" altLang="en-US" dirty="0"/>
              <a:t>与集合</a:t>
            </a:r>
            <a:r>
              <a:rPr lang="en-US" altLang="zh-CN" dirty="0"/>
              <a:t>B</a:t>
            </a:r>
            <a:r>
              <a:rPr lang="zh-CN" altLang="en-US" dirty="0"/>
              <a:t>的差运算，记为 </a:t>
            </a:r>
            <a:r>
              <a:rPr lang="en-US" altLang="zh-CN" dirty="0"/>
              <a:t>A – B</a:t>
            </a:r>
            <a:r>
              <a:rPr lang="zh-CN" altLang="en-US" dirty="0"/>
              <a:t>，是属于集合</a:t>
            </a:r>
            <a:r>
              <a:rPr lang="en-US" altLang="zh-CN" dirty="0"/>
              <a:t>A</a:t>
            </a:r>
            <a:r>
              <a:rPr lang="zh-CN" altLang="en-US" dirty="0"/>
              <a:t>但不属于集合</a:t>
            </a:r>
            <a:r>
              <a:rPr lang="en-US" altLang="zh-CN" dirty="0"/>
              <a:t>B</a:t>
            </a:r>
            <a:r>
              <a:rPr lang="zh-CN" altLang="en-US" dirty="0"/>
              <a:t>的所有元素组成的集合（差集）：</a:t>
            </a:r>
          </a:p>
          <a:p>
            <a:pPr algn="ctr"/>
            <a:r>
              <a:rPr lang="en-US" altLang="zh-CN" dirty="0"/>
              <a:t>A – B = { x | x </a:t>
            </a:r>
            <a:r>
              <a:rPr lang="zh-CN" altLang="zh-CN" dirty="0"/>
              <a:t>∈</a:t>
            </a:r>
            <a:r>
              <a:rPr lang="en-US" altLang="zh-CN" dirty="0"/>
              <a:t> A </a:t>
            </a:r>
            <a:r>
              <a:rPr lang="zh-CN" altLang="en-US" dirty="0"/>
              <a:t>且 </a:t>
            </a:r>
            <a:r>
              <a:rPr lang="en-US" altLang="zh-CN" dirty="0"/>
              <a:t>x </a:t>
            </a:r>
            <a:r>
              <a:rPr lang="en-US" altLang="zh-CN" dirty="0">
                <a:sym typeface="Symbol" pitchFamily="18" charset="2"/>
              </a:rPr>
              <a:t></a:t>
            </a:r>
            <a:r>
              <a:rPr lang="en-US" altLang="zh-CN" dirty="0"/>
              <a:t> B }</a:t>
            </a:r>
          </a:p>
          <a:p>
            <a:endParaRPr lang="en-US" altLang="zh-CN" dirty="0"/>
          </a:p>
          <a:p>
            <a:r>
              <a:rPr lang="zh-CN" altLang="en-US" dirty="0"/>
              <a:t>思考：什么情况下，</a:t>
            </a:r>
            <a:r>
              <a:rPr lang="en-US" altLang="zh-CN" dirty="0"/>
              <a:t>A – B = A </a:t>
            </a:r>
            <a:r>
              <a:rPr lang="zh-CN" altLang="en-US" dirty="0"/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课程情况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学时：</a:t>
            </a:r>
            <a:r>
              <a:rPr lang="en-US" altLang="zh-CN" dirty="0"/>
              <a:t>40</a:t>
            </a:r>
            <a:endParaRPr lang="zh-CN" altLang="en-US" dirty="0"/>
          </a:p>
          <a:p>
            <a:r>
              <a:rPr lang="zh-CN" altLang="en-US" dirty="0"/>
              <a:t>学分：</a:t>
            </a:r>
            <a:r>
              <a:rPr lang="en-US" altLang="zh-CN" dirty="0"/>
              <a:t>2</a:t>
            </a:r>
            <a:endParaRPr lang="zh-CN" altLang="en-US" dirty="0"/>
          </a:p>
          <a:p>
            <a:r>
              <a:rPr lang="zh-CN" altLang="en-US" dirty="0"/>
              <a:t>考核：平时成绩（作业，</a:t>
            </a:r>
            <a:r>
              <a:rPr lang="en-US" altLang="zh-CN" dirty="0"/>
              <a:t>20%</a:t>
            </a:r>
            <a:r>
              <a:rPr lang="zh-CN" altLang="en-US" dirty="0"/>
              <a:t>） </a:t>
            </a:r>
            <a:r>
              <a:rPr lang="en-US" altLang="zh-CN" dirty="0"/>
              <a:t>+ </a:t>
            </a:r>
            <a:r>
              <a:rPr lang="zh-CN" altLang="en-US" dirty="0"/>
              <a:t>期末考试（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集合的运算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定义：如果</a:t>
            </a:r>
            <a:r>
              <a:rPr lang="en-US" altLang="zh-CN" dirty="0"/>
              <a:t>B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 A</a:t>
            </a:r>
            <a:r>
              <a:rPr lang="zh-CN" altLang="en-US" dirty="0"/>
              <a:t>，将差运算 </a:t>
            </a:r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 – </a:t>
            </a:r>
            <a:r>
              <a:rPr lang="en-US" altLang="zh-CN" dirty="0"/>
              <a:t>B </a:t>
            </a:r>
            <a:r>
              <a:rPr lang="zh-CN" altLang="en-US" dirty="0"/>
              <a:t>称为集合</a:t>
            </a:r>
            <a:r>
              <a:rPr lang="en-US" altLang="zh-CN" dirty="0"/>
              <a:t>B</a:t>
            </a:r>
            <a:r>
              <a:rPr lang="zh-CN" altLang="en-US" dirty="0"/>
              <a:t>（关于集合</a:t>
            </a:r>
            <a:r>
              <a:rPr lang="en-US" altLang="zh-CN" dirty="0"/>
              <a:t>A</a:t>
            </a:r>
            <a:r>
              <a:rPr lang="zh-CN" altLang="en-US" dirty="0"/>
              <a:t>）的补运算。集合</a:t>
            </a:r>
            <a:r>
              <a:rPr lang="en-US" altLang="zh-CN" dirty="0"/>
              <a:t>A</a:t>
            </a:r>
            <a:r>
              <a:rPr lang="zh-CN" altLang="en-US" dirty="0"/>
              <a:t>称为集合</a:t>
            </a:r>
            <a:r>
              <a:rPr lang="en-US" altLang="zh-CN" dirty="0"/>
              <a:t>B</a:t>
            </a:r>
            <a:r>
              <a:rPr lang="zh-CN" altLang="en-US" dirty="0"/>
              <a:t>的全集（或论域）。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幂集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定义：集合</a:t>
            </a:r>
            <a:r>
              <a:rPr lang="en-US" altLang="zh-CN" dirty="0"/>
              <a:t>A</a:t>
            </a:r>
            <a:r>
              <a:rPr lang="zh-CN" altLang="en-US" dirty="0"/>
              <a:t>的幂集为集合</a:t>
            </a:r>
            <a:r>
              <a:rPr lang="en-US" altLang="zh-CN" dirty="0"/>
              <a:t>A</a:t>
            </a:r>
            <a:r>
              <a:rPr lang="zh-CN" altLang="en-US" dirty="0"/>
              <a:t>的所有子集组成的集合，记为2</a:t>
            </a:r>
            <a:r>
              <a:rPr lang="en-US" altLang="zh-CN" baseline="30000" dirty="0"/>
              <a:t>A</a:t>
            </a:r>
            <a:r>
              <a:rPr lang="zh-CN" altLang="en-US" dirty="0"/>
              <a:t> ：</a:t>
            </a:r>
            <a:endParaRPr lang="en-US" altLang="zh-CN" baseline="30000" dirty="0"/>
          </a:p>
          <a:p>
            <a:pPr algn="ctr"/>
            <a:r>
              <a:rPr lang="en-US" altLang="zh-CN" dirty="0" err="1"/>
              <a:t>2</a:t>
            </a:r>
            <a:r>
              <a:rPr lang="en-US" altLang="zh-CN" baseline="30000" dirty="0" err="1"/>
              <a:t>A</a:t>
            </a:r>
            <a:r>
              <a:rPr lang="en-US" altLang="zh-CN" dirty="0"/>
              <a:t> = { B | B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 A }</a:t>
            </a:r>
          </a:p>
          <a:p>
            <a:endParaRPr lang="en-US" altLang="zh-CN" dirty="0"/>
          </a:p>
          <a:p>
            <a:r>
              <a:rPr lang="zh-CN" altLang="en-US" dirty="0"/>
              <a:t>例子：集合</a:t>
            </a:r>
            <a:r>
              <a:rPr lang="en-US" altLang="zh-CN" dirty="0"/>
              <a:t>A = { 1，2，3 }，</a:t>
            </a:r>
            <a:r>
              <a:rPr lang="zh-CN" altLang="en-US" dirty="0"/>
              <a:t>求集合</a:t>
            </a:r>
            <a:r>
              <a:rPr lang="en-US" altLang="zh-CN" dirty="0"/>
              <a:t>A</a:t>
            </a:r>
            <a:r>
              <a:rPr lang="zh-CN" altLang="en-US" dirty="0"/>
              <a:t>的幂集。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2</a:t>
            </a:r>
            <a:r>
              <a:rPr lang="en-US" altLang="zh-CN" baseline="30000" dirty="0"/>
              <a:t>A</a:t>
            </a:r>
            <a:r>
              <a:rPr lang="en-US" altLang="zh-CN" dirty="0"/>
              <a:t> =	{	Ø，</a:t>
            </a:r>
          </a:p>
          <a:p>
            <a:r>
              <a:rPr lang="en-US" altLang="zh-CN" dirty="0"/>
              <a:t>	     					{ 1 }，{ 2 }，{ 3 }，</a:t>
            </a:r>
          </a:p>
          <a:p>
            <a:r>
              <a:rPr lang="en-US" altLang="zh-CN" dirty="0"/>
              <a:t>     	     				{ 1，2 }，{ 1，3 }，{ 2，3 }，</a:t>
            </a:r>
          </a:p>
          <a:p>
            <a:r>
              <a:rPr lang="en-US" altLang="zh-CN" dirty="0"/>
              <a:t> 	     					{ 1，2，3 }	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幂集 2</a:t>
            </a:r>
            <a:r>
              <a:rPr lang="en-US" altLang="zh-CN" baseline="30000" dirty="0"/>
              <a:t>A </a:t>
            </a:r>
            <a:r>
              <a:rPr lang="zh-CN" altLang="en-US" dirty="0"/>
              <a:t>的元素个数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zh-CN" altLang="en-US" dirty="0"/>
              <a:t>为有穷集时，如果 </a:t>
            </a:r>
            <a:r>
              <a:rPr lang="en-US" altLang="zh-CN" dirty="0"/>
              <a:t>|A| = n，</a:t>
            </a:r>
            <a:r>
              <a:rPr lang="zh-CN" altLang="en-US" dirty="0"/>
              <a:t>则集合</a:t>
            </a:r>
            <a:r>
              <a:rPr lang="en-US" altLang="zh-CN" dirty="0"/>
              <a:t>A</a:t>
            </a:r>
            <a:r>
              <a:rPr lang="zh-CN" altLang="en-US" dirty="0"/>
              <a:t>的所有子集的个数为2</a:t>
            </a:r>
            <a:r>
              <a:rPr lang="en-US" altLang="zh-CN" baseline="30000" dirty="0"/>
              <a:t>n</a:t>
            </a:r>
            <a:r>
              <a:rPr lang="zh-CN" altLang="en-US" dirty="0"/>
              <a:t>，所以</a:t>
            </a:r>
            <a:r>
              <a:rPr lang="en-US" altLang="zh-CN" dirty="0"/>
              <a:t>A</a:t>
            </a:r>
            <a:r>
              <a:rPr lang="zh-CN" altLang="en-US" dirty="0"/>
              <a:t>的幂集2</a:t>
            </a:r>
            <a:r>
              <a:rPr lang="en-US" altLang="zh-CN" baseline="30000" dirty="0"/>
              <a:t>A</a:t>
            </a:r>
            <a:r>
              <a:rPr lang="zh-CN" altLang="en-US" dirty="0"/>
              <a:t>的元素个数为2</a:t>
            </a:r>
            <a:r>
              <a:rPr lang="en-US" altLang="zh-CN" baseline="30000" dirty="0"/>
              <a:t>n</a:t>
            </a:r>
            <a:r>
              <a:rPr lang="zh-CN" altLang="en-US" dirty="0"/>
              <a:t>（幂集表示为2</a:t>
            </a:r>
            <a:r>
              <a:rPr lang="en-US" altLang="zh-CN" baseline="30000" dirty="0"/>
              <a:t>A</a:t>
            </a:r>
            <a:r>
              <a:rPr lang="zh-CN" altLang="en-US" dirty="0"/>
              <a:t>的原因）。</a:t>
            </a:r>
          </a:p>
          <a:p>
            <a:endParaRPr lang="en-US" altLang="zh-CN" dirty="0"/>
          </a:p>
          <a:p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zh-CN" altLang="en-US" dirty="0"/>
              <a:t>为无穷集合，仍然使用2</a:t>
            </a:r>
            <a:r>
              <a:rPr lang="en-US" altLang="zh-CN" baseline="30000" dirty="0"/>
              <a:t>A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的幂集。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笛卡儿积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定义：集合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的笛卡儿积 </a:t>
            </a:r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B</a:t>
            </a:r>
            <a:r>
              <a:rPr lang="zh-CN" altLang="en-US" dirty="0"/>
              <a:t>（简记为</a:t>
            </a:r>
            <a:r>
              <a:rPr lang="en-US" altLang="zh-CN" dirty="0"/>
              <a:t>AB）</a:t>
            </a:r>
            <a:r>
              <a:rPr lang="zh-CN" altLang="en-US" dirty="0"/>
              <a:t>：</a:t>
            </a:r>
          </a:p>
          <a:p>
            <a:pPr algn="ctr"/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B = </a:t>
            </a:r>
            <a:r>
              <a:rPr lang="zh-CN" altLang="en-US" dirty="0"/>
              <a:t>{ ( </a:t>
            </a:r>
            <a:r>
              <a:rPr lang="en-US" altLang="zh-CN" dirty="0"/>
              <a:t>a , b ) | a </a:t>
            </a:r>
            <a:r>
              <a:rPr lang="en-US" altLang="zh-CN" dirty="0">
                <a:sym typeface="Symbol" pitchFamily="18" charset="2"/>
              </a:rPr>
              <a:t> </a:t>
            </a:r>
            <a:r>
              <a:rPr lang="en-US" altLang="zh-CN" dirty="0"/>
              <a:t>A </a:t>
            </a:r>
            <a:r>
              <a:rPr lang="zh-CN" altLang="en-US" dirty="0"/>
              <a:t>且 </a:t>
            </a:r>
            <a:r>
              <a:rPr lang="en-US" altLang="zh-CN" dirty="0"/>
              <a:t>b </a:t>
            </a:r>
            <a:r>
              <a:rPr lang="en-US" altLang="zh-CN" dirty="0">
                <a:sym typeface="Symbol" pitchFamily="18" charset="2"/>
              </a:rPr>
              <a:t> </a:t>
            </a:r>
            <a:r>
              <a:rPr lang="en-US" altLang="zh-CN" dirty="0"/>
              <a:t>B }</a:t>
            </a:r>
          </a:p>
          <a:p>
            <a:endParaRPr lang="en-US" altLang="zh-CN" dirty="0"/>
          </a:p>
          <a:p>
            <a:r>
              <a:rPr lang="zh-CN" altLang="en-US" dirty="0"/>
              <a:t>当集合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为有穷集时：</a:t>
            </a:r>
          </a:p>
          <a:p>
            <a:pPr algn="ctr"/>
            <a:r>
              <a:rPr lang="en-US" altLang="zh-CN" dirty="0"/>
              <a:t>| A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B | = | A | </a:t>
            </a:r>
            <a:r>
              <a:rPr lang="en-US" altLang="zh-CN" dirty="0">
                <a:sym typeface="Symbol" pitchFamily="18" charset="2"/>
              </a:rPr>
              <a:t>* |</a:t>
            </a:r>
            <a:r>
              <a:rPr lang="en-US" altLang="zh-CN" dirty="0"/>
              <a:t> B |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笛卡儿积</a:t>
            </a: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例子：设 </a:t>
            </a:r>
            <a:r>
              <a:rPr lang="en-US" altLang="zh-CN" dirty="0"/>
              <a:t>A = { a, b, c }, B = { 0, 1 }</a:t>
            </a:r>
            <a:r>
              <a:rPr lang="zh-CN" altLang="en-US" dirty="0"/>
              <a:t>，则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B = {  ( a, 0 ), ( a, 1 ), ( b, 0 ), ( b, 1 ), ( c, 0 ), ( c, 1 ) }</a:t>
            </a:r>
          </a:p>
          <a:p>
            <a:r>
              <a:rPr lang="en-US" altLang="zh-CN" dirty="0"/>
              <a:t>B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A = {  ( 0, a ), ( 0, b ), ( 0, c ), ( 1, a ), ( 1, b ), ( 1, c ) }</a:t>
            </a:r>
          </a:p>
          <a:p>
            <a:endParaRPr lang="en-US" altLang="zh-CN" dirty="0"/>
          </a:p>
          <a:p>
            <a:r>
              <a:rPr lang="zh-CN" altLang="en-US" dirty="0"/>
              <a:t>思考：什么情况下，</a:t>
            </a:r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B = B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A </a:t>
            </a:r>
            <a:r>
              <a:rPr lang="zh-CN" altLang="en-US" dirty="0"/>
              <a:t>?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集合及其运算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1.2  </a:t>
            </a:r>
            <a:r>
              <a:rPr lang="zh-CN" altLang="en-US" dirty="0">
                <a:solidFill>
                  <a:schemeClr val="accent6"/>
                </a:solidFill>
              </a:rPr>
              <a:t>关系</a:t>
            </a:r>
          </a:p>
          <a:p>
            <a:r>
              <a:rPr lang="zh-CN" altLang="en-US" dirty="0"/>
              <a:t>1.3  证明和证明的方法（部分自学） </a:t>
            </a:r>
          </a:p>
          <a:p>
            <a:r>
              <a:rPr lang="zh-CN" altLang="en-US" dirty="0"/>
              <a:t>1.4  图与树 （自学） </a:t>
            </a:r>
          </a:p>
          <a:p>
            <a:r>
              <a:rPr lang="en-US" altLang="zh-CN" dirty="0"/>
              <a:t>1.5  </a:t>
            </a:r>
            <a:r>
              <a:rPr lang="zh-CN" altLang="en-US" dirty="0"/>
              <a:t>语言</a:t>
            </a:r>
          </a:p>
          <a:p>
            <a:r>
              <a:rPr lang="zh-CN" altLang="en-US" dirty="0"/>
              <a:t>1.6  常用术语 </a:t>
            </a:r>
          </a:p>
          <a:p>
            <a:r>
              <a:rPr lang="zh-CN" altLang="en-US" dirty="0"/>
              <a:t>1.7  形式语言与自动机的发展（自学） </a:t>
            </a:r>
          </a:p>
        </p:txBody>
      </p:sp>
    </p:spTree>
    <p:extLst>
      <p:ext uri="{BB962C8B-B14F-4D97-AF65-F5344CB8AC3E}">
        <p14:creationId xmlns:p14="http://schemas.microsoft.com/office/powerpoint/2010/main" val="37993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二元关系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定义：设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为两个集合，则 </a:t>
            </a:r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B </a:t>
            </a:r>
            <a:r>
              <a:rPr lang="zh-CN" altLang="en-US" dirty="0"/>
              <a:t>的任何一个子集称为 </a:t>
            </a:r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的一个二元关系，简称关系。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若 </a:t>
            </a:r>
            <a:r>
              <a:rPr lang="en-US" altLang="zh-CN" dirty="0"/>
              <a:t>R </a:t>
            </a:r>
            <a:r>
              <a:rPr lang="zh-CN" altLang="en-US" dirty="0"/>
              <a:t>为 </a:t>
            </a:r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的关系，当 ( </a:t>
            </a:r>
            <a:r>
              <a:rPr lang="en-US" altLang="zh-CN" dirty="0"/>
              <a:t>a, b )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zh-CN" altLang="en-US" dirty="0"/>
              <a:t> </a:t>
            </a:r>
            <a:r>
              <a:rPr lang="en-US" altLang="zh-CN" dirty="0"/>
              <a:t>R </a:t>
            </a:r>
            <a:r>
              <a:rPr lang="zh-CN" altLang="en-US" dirty="0"/>
              <a:t>时，可记为 </a:t>
            </a:r>
            <a:r>
              <a:rPr lang="en-US" altLang="zh-CN" dirty="0" err="1"/>
              <a:t>aRb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/>
              <a:t>A = B，</a:t>
            </a:r>
            <a:r>
              <a:rPr lang="zh-CN" altLang="en-US" dirty="0"/>
              <a:t>则称 </a:t>
            </a:r>
            <a:r>
              <a:rPr lang="en-US" altLang="zh-CN" dirty="0"/>
              <a:t>R </a:t>
            </a:r>
            <a:r>
              <a:rPr lang="zh-CN" altLang="en-US" dirty="0"/>
              <a:t>为 </a:t>
            </a:r>
            <a:r>
              <a:rPr lang="en-US" altLang="zh-CN" dirty="0"/>
              <a:t>A </a:t>
            </a:r>
            <a:r>
              <a:rPr lang="zh-CN" altLang="en-US" dirty="0"/>
              <a:t>上的关系。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二元关系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思考：如果集合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都是有穷集合，则：</a:t>
            </a:r>
          </a:p>
          <a:p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的二元关系有多少个？</a:t>
            </a:r>
          </a:p>
          <a:p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的一个二元关系最多可以有多少个元素？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的一个二元关系最少可以有多少个元素？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二元关系</a:t>
            </a:r>
            <a:endParaRPr lang="en-US" altLang="zh-CN" dirty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例子：设</a:t>
            </a:r>
            <a:r>
              <a:rPr lang="en-US" altLang="zh-CN" dirty="0"/>
              <a:t>A</a:t>
            </a:r>
            <a:r>
              <a:rPr lang="zh-CN" altLang="en-US" dirty="0"/>
              <a:t>为正整数集合，则</a:t>
            </a:r>
            <a:r>
              <a:rPr lang="en-US" altLang="zh-CN" dirty="0"/>
              <a:t>A</a:t>
            </a:r>
            <a:r>
              <a:rPr lang="zh-CN" altLang="en-US" dirty="0"/>
              <a:t>上的 </a:t>
            </a:r>
            <a:r>
              <a:rPr lang="en-US" altLang="zh-CN" dirty="0"/>
              <a:t>“</a:t>
            </a:r>
            <a:r>
              <a:rPr lang="zh-CN" altLang="en-US" dirty="0"/>
              <a:t>&lt;</a:t>
            </a:r>
            <a:r>
              <a:rPr lang="en-US" altLang="zh-CN" dirty="0"/>
              <a:t>”</a:t>
            </a:r>
            <a:r>
              <a:rPr lang="zh-CN" altLang="en-US" dirty="0"/>
              <a:t>关系是集合：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zh-CN" altLang="en-US" dirty="0"/>
              <a:t>{</a:t>
            </a:r>
            <a:r>
              <a:rPr lang="en-US" altLang="zh-CN" dirty="0"/>
              <a:t>	</a:t>
            </a:r>
            <a:r>
              <a:rPr lang="zh-CN" altLang="en-US" dirty="0"/>
              <a:t>( </a:t>
            </a:r>
            <a:r>
              <a:rPr lang="en-US" altLang="zh-CN" dirty="0"/>
              <a:t>a, b )  |  a, b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A   </a:t>
            </a:r>
            <a:r>
              <a:rPr lang="zh-CN" altLang="en-US" dirty="0"/>
              <a:t>且   </a:t>
            </a:r>
            <a:r>
              <a:rPr lang="en-US" altLang="zh-CN" dirty="0"/>
              <a:t>a &lt; b } =</a:t>
            </a:r>
          </a:p>
          <a:p>
            <a:r>
              <a:rPr lang="en-US" altLang="zh-CN" dirty="0"/>
              <a:t>			{	( 1, 2 ), ( 1, 3 ), (1, 4), ...</a:t>
            </a:r>
          </a:p>
          <a:p>
            <a:r>
              <a:rPr lang="en-US" altLang="zh-CN" dirty="0"/>
              <a:t>				( 2, 3), (2, 4), (2, 5), ...</a:t>
            </a:r>
          </a:p>
          <a:p>
            <a:r>
              <a:rPr lang="en-US" altLang="zh-CN" dirty="0"/>
              <a:t>				( 3, 4), (3, 5),  (3, 6), ... </a:t>
            </a:r>
          </a:p>
          <a:p>
            <a:r>
              <a:rPr lang="en-US" altLang="zh-CN" dirty="0"/>
              <a:t>				...	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二元关系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R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上的二元关系，如果对于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A，</a:t>
            </a:r>
            <a:r>
              <a:rPr lang="zh-CN" altLang="en-US" dirty="0"/>
              <a:t>都有 ( </a:t>
            </a:r>
            <a:r>
              <a:rPr lang="en-US" altLang="zh-CN" dirty="0"/>
              <a:t>a, a )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则称</a:t>
            </a:r>
            <a:r>
              <a:rPr lang="en-US" altLang="zh-CN" dirty="0"/>
              <a:t>R</a:t>
            </a:r>
            <a:r>
              <a:rPr lang="zh-CN" altLang="en-US" dirty="0"/>
              <a:t>是自反的。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如果对于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/>
              <a:t>a, b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A</a:t>
            </a:r>
            <a:r>
              <a:rPr lang="zh-CN" altLang="en-US" dirty="0"/>
              <a:t>，都有 ( </a:t>
            </a:r>
            <a:r>
              <a:rPr lang="en-US" altLang="zh-CN" dirty="0"/>
              <a:t>a, b)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R </a:t>
            </a:r>
            <a:r>
              <a:rPr lang="en-US" altLang="zh-CN" dirty="0">
                <a:sym typeface="Symbol" pitchFamily="18" charset="2"/>
              </a:rPr>
              <a:t> </a:t>
            </a:r>
            <a:r>
              <a:rPr lang="zh-CN" altLang="en-US" dirty="0"/>
              <a:t>( </a:t>
            </a:r>
            <a:r>
              <a:rPr lang="en-US" altLang="zh-CN" dirty="0"/>
              <a:t>b, a )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则称</a:t>
            </a:r>
            <a:r>
              <a:rPr lang="en-US" altLang="zh-CN" dirty="0"/>
              <a:t>R</a:t>
            </a:r>
            <a:r>
              <a:rPr lang="zh-CN" altLang="en-US" dirty="0"/>
              <a:t>是对称的。</a:t>
            </a:r>
          </a:p>
          <a:p>
            <a:endParaRPr lang="en-US" altLang="zh-CN" dirty="0"/>
          </a:p>
          <a:p>
            <a:r>
              <a:rPr lang="zh-CN" altLang="en-US" dirty="0"/>
              <a:t>若对</a:t>
            </a:r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/>
              <a:t>a, b, c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A</a:t>
            </a:r>
            <a:r>
              <a:rPr lang="zh-CN" altLang="en-US" dirty="0"/>
              <a:t>，都有 (</a:t>
            </a:r>
            <a:r>
              <a:rPr lang="en-US" altLang="zh-CN" dirty="0"/>
              <a:t>a, b)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R </a:t>
            </a:r>
            <a:r>
              <a:rPr lang="zh-CN" altLang="en-US" dirty="0"/>
              <a:t>且 (</a:t>
            </a:r>
            <a:r>
              <a:rPr lang="en-US" altLang="zh-CN" dirty="0" err="1"/>
              <a:t>b,c</a:t>
            </a:r>
            <a:r>
              <a:rPr lang="en-US" altLang="zh-CN" dirty="0"/>
              <a:t>)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R </a:t>
            </a:r>
            <a:r>
              <a:rPr lang="en-US" altLang="zh-CN" dirty="0">
                <a:sym typeface="Symbol" pitchFamily="18" charset="2"/>
              </a:rPr>
              <a:t> </a:t>
            </a:r>
            <a:r>
              <a:rPr lang="zh-CN" altLang="en-US" dirty="0"/>
              <a:t>(</a:t>
            </a:r>
            <a:r>
              <a:rPr lang="en-US" altLang="zh-CN" dirty="0"/>
              <a:t>a, c)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R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则称</a:t>
            </a:r>
            <a:r>
              <a:rPr lang="en-US" altLang="zh-CN" dirty="0"/>
              <a:t>R</a:t>
            </a:r>
            <a:r>
              <a:rPr lang="zh-CN" altLang="en-US" dirty="0"/>
              <a:t>为传递的。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3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3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教材与参考书</a:t>
            </a:r>
          </a:p>
        </p:txBody>
      </p:sp>
      <p:sp>
        <p:nvSpPr>
          <p:cNvPr id="1546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</a:t>
            </a:r>
            <a:r>
              <a:rPr lang="en-US" altLang="zh-CN" dirty="0"/>
              <a:t>	</a:t>
            </a:r>
            <a:r>
              <a:rPr lang="zh-CN" altLang="en-US" dirty="0"/>
              <a:t>材：</a:t>
            </a:r>
            <a:r>
              <a:rPr lang="en-US" altLang="zh-CN" dirty="0"/>
              <a:t>		</a:t>
            </a:r>
            <a:r>
              <a:rPr lang="zh-CN" altLang="en-US" dirty="0"/>
              <a:t>有限自动机理论（周益民，陈文宇，程伟）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参考书：</a:t>
            </a:r>
            <a:r>
              <a:rPr lang="en-US" altLang="zh-CN" dirty="0"/>
              <a:t>	</a:t>
            </a:r>
            <a:r>
              <a:rPr lang="zh-CN" altLang="en-US" dirty="0"/>
              <a:t>形式语言与自动机理论（蒋宗礼，姜守旭）</a:t>
            </a:r>
          </a:p>
          <a:p>
            <a:r>
              <a:rPr lang="en-US" altLang="zh-CN" dirty="0"/>
              <a:t>				</a:t>
            </a:r>
            <a:r>
              <a:rPr lang="zh-CN" altLang="en-US" dirty="0"/>
              <a:t>形式语言与自动机（陈有祺）</a:t>
            </a:r>
            <a:endParaRPr lang="en-US" altLang="zh-CN" dirty="0"/>
          </a:p>
          <a:p>
            <a:r>
              <a:rPr lang="en-US" altLang="zh-CN" dirty="0"/>
              <a:t>				Introduction to Automata Theory, Languages, </a:t>
            </a:r>
          </a:p>
          <a:p>
            <a:r>
              <a:rPr lang="en-US" altLang="zh-CN" dirty="0"/>
              <a:t>				and	Computation</a:t>
            </a:r>
            <a:r>
              <a:rPr lang="zh-CN" altLang="en-US" dirty="0"/>
              <a:t>（</a:t>
            </a:r>
            <a:r>
              <a:rPr lang="en-US" altLang="zh-CN" dirty="0"/>
              <a:t>John E. Hopcroft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定义：如果集合</a:t>
            </a:r>
            <a:r>
              <a:rPr lang="en-US" altLang="zh-CN" dirty="0"/>
              <a:t>A</a:t>
            </a:r>
            <a:r>
              <a:rPr lang="zh-CN" altLang="en-US" dirty="0"/>
              <a:t>上的二元关系</a:t>
            </a:r>
            <a:r>
              <a:rPr lang="en-US" altLang="zh-CN" dirty="0"/>
              <a:t>R</a:t>
            </a:r>
            <a:r>
              <a:rPr lang="zh-CN" altLang="en-US" dirty="0"/>
              <a:t>是自反的、对称的和传递的，则称</a:t>
            </a:r>
            <a:r>
              <a:rPr lang="en-US" altLang="zh-CN" dirty="0"/>
              <a:t>R</a:t>
            </a:r>
            <a:r>
              <a:rPr lang="zh-CN" altLang="en-US" dirty="0"/>
              <a:t>为等价关系。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等价关系的一个重要性质：</a:t>
            </a:r>
            <a:endParaRPr lang="en-US" altLang="zh-CN" dirty="0"/>
          </a:p>
          <a:p>
            <a:r>
              <a:rPr lang="zh-CN" altLang="en-US" dirty="0"/>
              <a:t>集合</a:t>
            </a:r>
            <a:r>
              <a:rPr lang="en-US" altLang="zh-CN" dirty="0"/>
              <a:t>A</a:t>
            </a:r>
            <a:r>
              <a:rPr lang="zh-CN" altLang="en-US" dirty="0"/>
              <a:t>上的一个等价关系</a:t>
            </a:r>
            <a:r>
              <a:rPr lang="en-US" altLang="zh-CN" dirty="0"/>
              <a:t>R</a:t>
            </a:r>
            <a:r>
              <a:rPr lang="zh-CN" altLang="en-US" dirty="0"/>
              <a:t>，可以将集合</a:t>
            </a:r>
            <a:r>
              <a:rPr lang="en-US" altLang="zh-CN" dirty="0"/>
              <a:t>A</a:t>
            </a:r>
            <a:r>
              <a:rPr lang="zh-CN" altLang="en-US" dirty="0"/>
              <a:t>划分为若干个互不相交的子集，称为等价类。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6188629-54BD-44C4-B8FB-0457A237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</a:t>
            </a:r>
            <a:r>
              <a:rPr lang="zh-CN" altLang="en-US" dirty="0"/>
              <a:t>中的元素</a:t>
            </a:r>
            <a:r>
              <a:rPr lang="en-US" altLang="zh-CN" dirty="0"/>
              <a:t>a，</a:t>
            </a:r>
            <a:r>
              <a:rPr lang="zh-CN" altLang="en-US" dirty="0"/>
              <a:t>使用 [</a:t>
            </a:r>
            <a:r>
              <a:rPr lang="en-US" altLang="zh-CN" dirty="0"/>
              <a:t>a] </a:t>
            </a:r>
            <a:r>
              <a:rPr lang="zh-CN" altLang="en-US" dirty="0"/>
              <a:t>表示 </a:t>
            </a:r>
            <a:r>
              <a:rPr lang="en-US" altLang="zh-CN" dirty="0"/>
              <a:t>a </a:t>
            </a:r>
            <a:r>
              <a:rPr lang="zh-CN" altLang="en-US" dirty="0"/>
              <a:t>对应的等价类，即</a:t>
            </a:r>
            <a:endParaRPr lang="en-US" altLang="zh-CN" dirty="0"/>
          </a:p>
          <a:p>
            <a:pPr algn="ctr"/>
            <a:r>
              <a:rPr lang="zh-CN" altLang="en-US" dirty="0"/>
              <a:t>[</a:t>
            </a:r>
            <a:r>
              <a:rPr lang="en-US" altLang="zh-CN" dirty="0"/>
              <a:t>a] = { b | </a:t>
            </a:r>
            <a:r>
              <a:rPr lang="en-US" altLang="zh-CN" dirty="0" err="1"/>
              <a:t>aRb</a:t>
            </a:r>
            <a:r>
              <a:rPr lang="en-US" altLang="zh-CN" dirty="0"/>
              <a:t> }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等价关系 </a:t>
            </a:r>
            <a:r>
              <a:rPr lang="en-US" altLang="zh-CN" dirty="0"/>
              <a:t>R </a:t>
            </a:r>
            <a:r>
              <a:rPr lang="zh-CN" altLang="en-US" dirty="0"/>
              <a:t>将集合 </a:t>
            </a:r>
            <a:r>
              <a:rPr lang="en-US" altLang="zh-CN" dirty="0"/>
              <a:t>A </a:t>
            </a:r>
            <a:r>
              <a:rPr lang="zh-CN" altLang="en-US" dirty="0"/>
              <a:t>划分成的等价类的数目，称为该等价关系的指数。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等价关系</a:t>
            </a:r>
            <a:endParaRPr lang="en-US" altLang="zh-CN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例子：自然数集合</a:t>
            </a:r>
            <a:r>
              <a:rPr lang="en-US" altLang="zh-CN" dirty="0"/>
              <a:t>N</a:t>
            </a:r>
            <a:r>
              <a:rPr lang="zh-CN" altLang="en-US" dirty="0"/>
              <a:t>上的“模3同余”关系：</a:t>
            </a:r>
          </a:p>
          <a:p>
            <a:pPr algn="ctr"/>
            <a:r>
              <a:rPr lang="en-US" altLang="zh-CN" dirty="0"/>
              <a:t>R = { ( a, b ) | a, b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N</a:t>
            </a:r>
            <a:r>
              <a:rPr lang="zh-CN" altLang="en-US" dirty="0"/>
              <a:t>，且 </a:t>
            </a:r>
            <a:r>
              <a:rPr lang="en-US" altLang="zh-CN" dirty="0"/>
              <a:t>a mod 3 = b mod 3 }</a:t>
            </a:r>
          </a:p>
          <a:p>
            <a:r>
              <a:rPr lang="zh-CN" altLang="en-US" dirty="0"/>
              <a:t>是一个等价关系。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个等价类：[0] </a:t>
            </a:r>
            <a:r>
              <a:rPr lang="en-US" altLang="zh-CN" dirty="0"/>
              <a:t>= { 0, 3, 6, …, </a:t>
            </a:r>
            <a:r>
              <a:rPr lang="en-US" altLang="zh-CN" dirty="0" err="1"/>
              <a:t>3n</a:t>
            </a:r>
            <a:r>
              <a:rPr lang="en-US" altLang="zh-CN" dirty="0"/>
              <a:t>, … } 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个等价类：[1] </a:t>
            </a:r>
            <a:r>
              <a:rPr lang="en-US" altLang="zh-CN" dirty="0"/>
              <a:t>= </a:t>
            </a:r>
            <a:r>
              <a:rPr lang="zh-CN" altLang="en-US" dirty="0"/>
              <a:t>{ 1, 4, 7, …, 3</a:t>
            </a:r>
            <a:r>
              <a:rPr lang="en-US" altLang="zh-CN" dirty="0" err="1"/>
              <a:t>n+1</a:t>
            </a:r>
            <a:r>
              <a:rPr lang="en-US" altLang="zh-CN" dirty="0"/>
              <a:t>, … }</a:t>
            </a:r>
            <a:endParaRPr lang="zh-CN" altLang="en-US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个等价类：</a:t>
            </a:r>
            <a:r>
              <a:rPr lang="en-US" altLang="zh-CN" dirty="0"/>
              <a:t>[2] = </a:t>
            </a:r>
            <a:r>
              <a:rPr lang="zh-CN" altLang="en-US" dirty="0"/>
              <a:t>{ 2, 5, 8, …, 3</a:t>
            </a:r>
            <a:r>
              <a:rPr lang="en-US" altLang="zh-CN" dirty="0" err="1"/>
              <a:t>n+2</a:t>
            </a:r>
            <a:r>
              <a:rPr lang="en-US" altLang="zh-CN" dirty="0"/>
              <a:t>, … } </a:t>
            </a:r>
            <a:endParaRPr lang="zh-CN" altLang="en-US" dirty="0"/>
          </a:p>
          <a:p>
            <a:r>
              <a:rPr lang="en-US" altLang="zh-CN" dirty="0"/>
              <a:t>N = </a:t>
            </a:r>
            <a:r>
              <a:rPr lang="zh-CN" altLang="en-US" dirty="0"/>
              <a:t>[0] ∪[1] ∪ [2]，所以该等价关系的指数为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集合及其运算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关系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1.3  证明和证明的方法（部分自学） </a:t>
            </a:r>
          </a:p>
          <a:p>
            <a:r>
              <a:rPr lang="zh-CN" altLang="en-US" dirty="0"/>
              <a:t>1.4  图与树 （自学） </a:t>
            </a:r>
          </a:p>
          <a:p>
            <a:r>
              <a:rPr lang="en-US" altLang="zh-CN" dirty="0"/>
              <a:t>1.5  </a:t>
            </a:r>
            <a:r>
              <a:rPr lang="zh-CN" altLang="en-US" dirty="0"/>
              <a:t>语言</a:t>
            </a:r>
          </a:p>
          <a:p>
            <a:r>
              <a:rPr lang="zh-CN" altLang="en-US" dirty="0"/>
              <a:t>1.6  常用术语 </a:t>
            </a:r>
          </a:p>
          <a:p>
            <a:r>
              <a:rPr lang="zh-CN" altLang="en-US" dirty="0"/>
              <a:t>1.7  形式语言与自动机的发展（自学） </a:t>
            </a:r>
          </a:p>
        </p:txBody>
      </p:sp>
    </p:spTree>
    <p:extLst>
      <p:ext uri="{BB962C8B-B14F-4D97-AF65-F5344CB8AC3E}">
        <p14:creationId xmlns:p14="http://schemas.microsoft.com/office/powerpoint/2010/main" val="388335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证明和证明的方法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形式语言和自动机有很强的理论性，许多的论断以定理的形式进行描述，定理的正确性是需要进行证明的。形式语言和自动机理论中一些定理的证明使用了反证法和归纳法。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反证法（自学）</a:t>
            </a:r>
          </a:p>
          <a:p>
            <a:r>
              <a:rPr lang="zh-CN" altLang="en-US" dirty="0"/>
              <a:t>归纳法（自学）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递归定义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可使用递归定义（又称为归纳定义）的方法来定义一个集合：</a:t>
            </a:r>
          </a:p>
          <a:p>
            <a:r>
              <a:rPr lang="zh-CN" altLang="en-US" dirty="0"/>
              <a:t>(1)</a:t>
            </a:r>
            <a:r>
              <a:rPr lang="en-US" altLang="zh-CN" dirty="0"/>
              <a:t>	</a:t>
            </a:r>
            <a:r>
              <a:rPr lang="zh-CN" altLang="en-US" dirty="0"/>
              <a:t>基础：首先定义该集合中最基本的元素。</a:t>
            </a:r>
          </a:p>
          <a:p>
            <a:r>
              <a:rPr lang="zh-CN" altLang="en-US" dirty="0"/>
              <a:t>(2)</a:t>
            </a:r>
            <a:r>
              <a:rPr lang="en-US" altLang="zh-CN" dirty="0"/>
              <a:t>	</a:t>
            </a:r>
            <a:r>
              <a:rPr lang="zh-CN" altLang="en-US" dirty="0"/>
              <a:t>递归（归纳）：对于该集合中的元素，使用某种方法对这些元素进行处理后所得的新元素在该集合中。</a:t>
            </a:r>
          </a:p>
          <a:p>
            <a:r>
              <a:rPr lang="zh-CN" altLang="en-US" dirty="0"/>
              <a:t>(3)</a:t>
            </a:r>
            <a:r>
              <a:rPr lang="en-US" altLang="zh-CN" dirty="0"/>
              <a:t>	</a:t>
            </a:r>
            <a:r>
              <a:rPr lang="zh-CN" altLang="en-US" dirty="0"/>
              <a:t>极小性限定：只有满足(1)和(2)的元素才属于集合。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递归定义集合的优点：除集合的基本元素（直接定义）外，集合中其它元素的产生遵从相同的规律。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递归定义</a:t>
            </a:r>
            <a:endParaRPr lang="en-US" altLang="zh-CN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Fibonacci </a:t>
            </a:r>
            <a:r>
              <a:rPr lang="zh-CN" altLang="en-US" dirty="0"/>
              <a:t>数组成的集合 { 0, 1, 1, 2, 3, 5, 8, 13, … 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按照下列步骤生成该集合中的所有元素：</a:t>
            </a:r>
            <a:endParaRPr lang="en-US" altLang="zh-CN" dirty="0"/>
          </a:p>
          <a:p>
            <a:r>
              <a:rPr lang="zh-CN" altLang="en-US" dirty="0"/>
              <a:t>(1)  基础：0和1是最基本的两个元素。</a:t>
            </a:r>
          </a:p>
          <a:p>
            <a:r>
              <a:rPr lang="zh-CN" altLang="en-US" dirty="0"/>
              <a:t>(2)  递归：若 </a:t>
            </a:r>
            <a:r>
              <a:rPr lang="en-US" altLang="zh-CN" dirty="0"/>
              <a:t>m </a:t>
            </a:r>
            <a:r>
              <a:rPr lang="zh-CN" altLang="en-US" dirty="0"/>
              <a:t>是第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个元素，</a:t>
            </a:r>
            <a:r>
              <a:rPr lang="en-US" altLang="zh-CN" dirty="0"/>
              <a:t>n </a:t>
            </a:r>
            <a:r>
              <a:rPr lang="zh-CN" altLang="en-US" dirty="0"/>
              <a:t>是第 </a:t>
            </a:r>
            <a:r>
              <a:rPr lang="en-US" altLang="zh-CN" dirty="0" err="1"/>
              <a:t>i</a:t>
            </a:r>
            <a:r>
              <a:rPr lang="en-US" altLang="zh-CN" dirty="0"/>
              <a:t> + 1 </a:t>
            </a:r>
            <a:r>
              <a:rPr lang="zh-CN" altLang="en-US" dirty="0"/>
              <a:t>个元素，则第 </a:t>
            </a:r>
            <a:r>
              <a:rPr lang="en-US" altLang="zh-CN" dirty="0" err="1"/>
              <a:t>i</a:t>
            </a:r>
            <a:r>
              <a:rPr lang="en-US" altLang="zh-CN" dirty="0"/>
              <a:t> + 2 </a:t>
            </a:r>
            <a:r>
              <a:rPr lang="zh-CN" altLang="en-US" dirty="0"/>
              <a:t>个元素为 </a:t>
            </a:r>
            <a:r>
              <a:rPr lang="en-US" altLang="zh-CN" dirty="0"/>
              <a:t>n + 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(3)	</a:t>
            </a:r>
            <a:r>
              <a:rPr lang="zh-CN" altLang="en-US" dirty="0"/>
              <a:t>极小性限定：只有满足 (1) 和 (2) 的元素才属于集合。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递归定义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例子：括号匹配的串构成的集合 </a:t>
            </a:r>
            <a:r>
              <a:rPr lang="en-US" altLang="zh-CN" dirty="0"/>
              <a:t>{ ( ) , ( )( ) , ( ( ) ) , … }</a:t>
            </a:r>
          </a:p>
          <a:p>
            <a:endParaRPr lang="en-US" altLang="zh-CN" dirty="0"/>
          </a:p>
          <a:p>
            <a:r>
              <a:rPr lang="zh-CN" altLang="en-US" dirty="0"/>
              <a:t>按照下列步骤生成该集合中的所有元素：</a:t>
            </a:r>
            <a:endParaRPr lang="en-US" altLang="zh-CN" dirty="0"/>
          </a:p>
          <a:p>
            <a:pPr marL="514350" indent="-514350">
              <a:buAutoNum type="arabicParenBoth"/>
            </a:pPr>
            <a:r>
              <a:rPr lang="zh-CN" altLang="en-US" dirty="0"/>
              <a:t>  基础：( )是最基本的元素。</a:t>
            </a:r>
            <a:endParaRPr lang="en-US" altLang="zh-CN" dirty="0"/>
          </a:p>
          <a:p>
            <a:r>
              <a:rPr lang="en-US" altLang="zh-CN" dirty="0"/>
              <a:t>(2)  </a:t>
            </a:r>
            <a:r>
              <a:rPr lang="zh-CN" altLang="en-US" dirty="0"/>
              <a:t>递归：若 </a:t>
            </a:r>
            <a:r>
              <a:rPr lang="en-US" altLang="zh-CN" dirty="0"/>
              <a:t>S </a:t>
            </a:r>
            <a:r>
              <a:rPr lang="zh-CN" altLang="en-US" dirty="0"/>
              <a:t>是该集合的元素，则 (</a:t>
            </a:r>
            <a:r>
              <a:rPr lang="en-US" altLang="zh-CN" dirty="0"/>
              <a:t>S) </a:t>
            </a:r>
            <a:r>
              <a:rPr lang="zh-CN" altLang="en-US" dirty="0"/>
              <a:t>是该集合的元素；若 </a:t>
            </a:r>
            <a:r>
              <a:rPr lang="en-US" altLang="zh-CN" dirty="0"/>
              <a:t>S </a:t>
            </a:r>
            <a:r>
              <a:rPr lang="zh-CN" altLang="en-US" dirty="0"/>
              <a:t>是该集合元素，则 </a:t>
            </a:r>
            <a:r>
              <a:rPr lang="en-US" altLang="zh-CN" dirty="0"/>
              <a:t>SS </a:t>
            </a:r>
            <a:r>
              <a:rPr lang="zh-CN" altLang="en-US" dirty="0"/>
              <a:t>是该集合的元素。</a:t>
            </a:r>
            <a:endParaRPr lang="en-US" altLang="zh-CN" dirty="0"/>
          </a:p>
          <a:p>
            <a:r>
              <a:rPr lang="en-US" altLang="zh-CN" dirty="0"/>
              <a:t>(3)	</a:t>
            </a:r>
            <a:r>
              <a:rPr lang="zh-CN" altLang="en-US" dirty="0"/>
              <a:t>极小性限定：只有满足 (1) 和 (2) 的元素才属于集合。</a:t>
            </a:r>
          </a:p>
          <a:p>
            <a:pPr marL="514350" indent="-514350">
              <a:buAutoNum type="arabicParenBoth"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归纳证明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递归定义提供了一种良好的定义方式，使得集合中元素的构造规律明确地表现出来，给集合性质的归纳证明提供了良好的基础：</a:t>
            </a:r>
            <a:endParaRPr lang="en-US" altLang="zh-CN" dirty="0"/>
          </a:p>
          <a:p>
            <a:r>
              <a:rPr lang="zh-CN" altLang="en-US" dirty="0"/>
              <a:t>(1)  基础：证明该集合中最基本的元素具有性质 </a:t>
            </a:r>
            <a:r>
              <a:rPr lang="en-US" altLang="zh-CN" dirty="0"/>
              <a:t>P 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(2)  归纳：证明若某些元素具有性质 </a:t>
            </a:r>
            <a:r>
              <a:rPr lang="en-US" altLang="zh-CN" dirty="0"/>
              <a:t>P</a:t>
            </a:r>
            <a:r>
              <a:rPr lang="zh-CN" altLang="en-US" dirty="0"/>
              <a:t>，则通过某种方法对这些元素进行处理后所得的新元素也具有性质 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(3)  根据归纳法原理，集合中的所有元素都具有性质 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7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归纳证明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例子：对有穷集合 </a:t>
            </a:r>
            <a:r>
              <a:rPr lang="en-US" altLang="zh-CN" dirty="0"/>
              <a:t>A</a:t>
            </a:r>
            <a:r>
              <a:rPr lang="zh-CN" altLang="en-US" dirty="0"/>
              <a:t>，证明 </a:t>
            </a:r>
            <a:r>
              <a:rPr lang="en-US" altLang="zh-CN" dirty="0"/>
              <a:t>|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A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|A</a:t>
            </a:r>
            <a:r>
              <a:rPr lang="en-US" altLang="zh-CN" baseline="30000" dirty="0"/>
              <a:t>|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A </a:t>
            </a:r>
            <a:r>
              <a:rPr lang="zh-CN" altLang="en-US" dirty="0"/>
              <a:t>为一个有穷集合，使用归纳法证明：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AutoNum type="arabicParenBoth"/>
            </a:pPr>
            <a:r>
              <a:rPr lang="zh-CN" altLang="en-US" dirty="0"/>
              <a:t>  基础：当 </a:t>
            </a:r>
            <a:r>
              <a:rPr lang="en-US" altLang="zh-CN" dirty="0"/>
              <a:t>|A|=0</a:t>
            </a:r>
            <a:r>
              <a:rPr lang="zh-CN" altLang="en-US" dirty="0"/>
              <a:t>时，</a:t>
            </a:r>
            <a:r>
              <a:rPr lang="en-US" altLang="zh-CN" dirty="0"/>
              <a:t>|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A</a:t>
            </a:r>
            <a:r>
              <a:rPr lang="en-US" altLang="zh-CN" dirty="0"/>
              <a:t>|</a:t>
            </a:r>
            <a:r>
              <a:rPr lang="en-US" altLang="zh-CN" baseline="30000" dirty="0"/>
              <a:t> </a:t>
            </a:r>
            <a:r>
              <a:rPr lang="en-US" altLang="zh-CN" dirty="0"/>
              <a:t>= |{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}| = 1 = 2</a:t>
            </a:r>
            <a:r>
              <a:rPr lang="en-US" altLang="zh-CN" baseline="30000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en-US" altLang="zh-CN" baseline="30000" dirty="0"/>
              <a:t> </a:t>
            </a:r>
            <a:r>
              <a:rPr lang="en-US" altLang="zh-CN" dirty="0"/>
              <a:t>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|A</a:t>
            </a:r>
            <a:r>
              <a:rPr lang="en-US" altLang="zh-CN" baseline="30000" dirty="0"/>
              <a:t>|</a:t>
            </a:r>
            <a:r>
              <a:rPr lang="zh-CN" altLang="en-US" dirty="0"/>
              <a:t> ，成立。</a:t>
            </a:r>
            <a:endParaRPr lang="en-US" altLang="zh-CN" dirty="0"/>
          </a:p>
          <a:p>
            <a:r>
              <a:rPr lang="en-US" altLang="zh-CN" dirty="0"/>
              <a:t>(2)  </a:t>
            </a:r>
            <a:r>
              <a:rPr lang="zh-CN" altLang="en-US" dirty="0"/>
              <a:t>归纳：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假设 </a:t>
            </a:r>
            <a:r>
              <a:rPr lang="en-US" altLang="zh-CN" dirty="0"/>
              <a:t>|A|=n </a:t>
            </a:r>
            <a:r>
              <a:rPr lang="zh-CN" altLang="en-US" dirty="0"/>
              <a:t>时（</a:t>
            </a:r>
            <a:r>
              <a:rPr lang="en-US" altLang="zh-CN" dirty="0"/>
              <a:t>n	</a:t>
            </a:r>
            <a:r>
              <a:rPr lang="zh-CN" altLang="en-US" dirty="0">
                <a:sym typeface="Symbol" panose="05050102010706020507" pitchFamily="18" charset="2"/>
              </a:rPr>
              <a:t> </a:t>
            </a:r>
            <a:r>
              <a:rPr lang="en-US" altLang="zh-CN" dirty="0"/>
              <a:t>0</a:t>
            </a:r>
            <a:r>
              <a:rPr lang="zh-CN" altLang="en-US" dirty="0"/>
              <a:t>），</a:t>
            </a:r>
            <a:r>
              <a:rPr lang="en-US" altLang="zh-CN" dirty="0"/>
              <a:t>|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A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n</a:t>
            </a:r>
            <a:r>
              <a:rPr lang="en-US" altLang="zh-CN" dirty="0"/>
              <a:t> 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|A</a:t>
            </a:r>
            <a:r>
              <a:rPr lang="en-US" altLang="zh-CN" baseline="30000" dirty="0"/>
              <a:t>|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证明 </a:t>
            </a:r>
            <a:r>
              <a:rPr lang="en-US" altLang="zh-CN" dirty="0"/>
              <a:t>|A|=</a:t>
            </a:r>
            <a:r>
              <a:rPr lang="en-US" altLang="zh-CN" dirty="0" err="1"/>
              <a:t>n+1</a:t>
            </a:r>
            <a:r>
              <a:rPr lang="zh-CN" altLang="en-US" dirty="0"/>
              <a:t>时，</a:t>
            </a:r>
            <a:r>
              <a:rPr lang="en-US" altLang="zh-CN" dirty="0"/>
              <a:t> |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A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n+1</a:t>
            </a:r>
            <a:r>
              <a:rPr lang="en-US" altLang="zh-CN" dirty="0"/>
              <a:t> 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|A</a:t>
            </a:r>
            <a:r>
              <a:rPr lang="en-US" altLang="zh-CN" baseline="30000" dirty="0"/>
              <a:t>|</a:t>
            </a:r>
            <a:r>
              <a:rPr lang="zh-CN" altLang="en-US" dirty="0"/>
              <a:t>（见下页）</a:t>
            </a:r>
            <a:endParaRPr lang="en-US" altLang="zh-CN" dirty="0"/>
          </a:p>
          <a:p>
            <a:r>
              <a:rPr lang="en-US" altLang="zh-CN" dirty="0"/>
              <a:t>(3)	</a:t>
            </a:r>
            <a:r>
              <a:rPr lang="zh-CN" altLang="en-US" dirty="0"/>
              <a:t>根据归纳法原理，对任意有穷集合 </a:t>
            </a:r>
            <a:r>
              <a:rPr lang="en-US" altLang="zh-CN" dirty="0"/>
              <a:t>A</a:t>
            </a:r>
            <a:r>
              <a:rPr lang="zh-CN" altLang="en-US" dirty="0"/>
              <a:t>，都有</a:t>
            </a:r>
            <a:r>
              <a:rPr lang="en-US" altLang="zh-CN" dirty="0"/>
              <a:t>|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A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|A</a:t>
            </a:r>
            <a:r>
              <a:rPr lang="en-US" altLang="zh-CN" baseline="30000" dirty="0"/>
              <a:t>|</a:t>
            </a:r>
            <a:r>
              <a:rPr lang="zh-CN" altLang="en-US" dirty="0"/>
              <a:t> 。</a:t>
            </a:r>
          </a:p>
          <a:p>
            <a:pPr marL="514350" indent="-514350">
              <a:buAutoNum type="arabicParenBoth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77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1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1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1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6F233-131E-4E73-98DF-C044762A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自动机理论的发展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49CD2-5112-4916-B5F8-2DEB459D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Chomsky</a:t>
            </a:r>
            <a:r>
              <a:rPr lang="zh-CN" altLang="en-US" dirty="0"/>
              <a:t>对形式语言的研究（</a:t>
            </a:r>
            <a:r>
              <a:rPr lang="en-US" altLang="zh-CN" dirty="0"/>
              <a:t>1956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Kleene</a:t>
            </a:r>
            <a:r>
              <a:rPr lang="zh-CN" altLang="en-US" dirty="0"/>
              <a:t>对自动机的研究（</a:t>
            </a:r>
            <a:r>
              <a:rPr lang="en-US" altLang="zh-CN" dirty="0"/>
              <a:t>1951~1956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Chomsky</a:t>
            </a:r>
            <a:r>
              <a:rPr lang="zh-CN" altLang="en-US" dirty="0"/>
              <a:t>的整合（</a:t>
            </a:r>
            <a:r>
              <a:rPr lang="en-US" altLang="zh-CN" dirty="0"/>
              <a:t>1959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FD8A397-CC83-4B56-83E9-12B98F143CD0}"/>
              </a:ext>
            </a:extLst>
          </p:cNvPr>
          <p:cNvGraphicFramePr>
            <a:graphicFrameLocks noGrp="1"/>
          </p:cNvGraphicFramePr>
          <p:nvPr/>
        </p:nvGraphicFramePr>
        <p:xfrm>
          <a:off x="1949003" y="3600023"/>
          <a:ext cx="8293995" cy="243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665">
                  <a:extLst>
                    <a:ext uri="{9D8B030D-6E8A-4147-A177-3AD203B41FA5}">
                      <a16:colId xmlns:a16="http://schemas.microsoft.com/office/drawing/2014/main" val="235358286"/>
                    </a:ext>
                  </a:extLst>
                </a:gridCol>
                <a:gridCol w="2764665">
                  <a:extLst>
                    <a:ext uri="{9D8B030D-6E8A-4147-A177-3AD203B41FA5}">
                      <a16:colId xmlns:a16="http://schemas.microsoft.com/office/drawing/2014/main" val="1966027046"/>
                    </a:ext>
                  </a:extLst>
                </a:gridCol>
                <a:gridCol w="2764665">
                  <a:extLst>
                    <a:ext uri="{9D8B030D-6E8A-4147-A177-3AD203B41FA5}">
                      <a16:colId xmlns:a16="http://schemas.microsoft.com/office/drawing/2014/main" val="4281871999"/>
                    </a:ext>
                  </a:extLst>
                </a:gridCol>
              </a:tblGrid>
              <a:tr h="4866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文法类型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文法名称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对应自动机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483647"/>
                  </a:ext>
                </a:extLst>
              </a:tr>
              <a:tr h="486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短语结构文法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图灵机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963790"/>
                  </a:ext>
                </a:extLst>
              </a:tr>
              <a:tr h="486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上下文有关文法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线性有界自动机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397999"/>
                  </a:ext>
                </a:extLst>
              </a:tr>
              <a:tr h="486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上下文无关文法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下推自动机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34305"/>
                  </a:ext>
                </a:extLst>
              </a:tr>
              <a:tr h="4866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3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右线性文法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有限状态自动机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97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D9532-5645-4AC9-895C-4A49188F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归纳证明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AB83A-FD92-4038-B1F6-21A00ABF9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|A|=</a:t>
            </a:r>
            <a:r>
              <a:rPr lang="en-US" altLang="zh-CN" dirty="0" err="1"/>
              <a:t>n+1</a:t>
            </a:r>
            <a:r>
              <a:rPr lang="zh-CN" altLang="en-US" dirty="0"/>
              <a:t>时，设 </a:t>
            </a:r>
            <a:r>
              <a:rPr lang="en-US" altLang="zh-CN" dirty="0"/>
              <a:t>B = A -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{ a }</a:t>
            </a:r>
            <a:r>
              <a:rPr lang="zh-CN" altLang="en-US" dirty="0">
                <a:sym typeface="Symbol" panose="05050102010706020507" pitchFamily="18" charset="2"/>
              </a:rPr>
              <a:t>，则 </a:t>
            </a:r>
            <a:r>
              <a:rPr lang="en-US" altLang="zh-CN" dirty="0"/>
              <a:t>|B|=n</a:t>
            </a:r>
          </a:p>
          <a:p>
            <a:r>
              <a:rPr lang="zh-CN" altLang="en-US" dirty="0"/>
              <a:t>因为：</a:t>
            </a:r>
            <a:r>
              <a:rPr lang="en-US" altLang="zh-CN" dirty="0"/>
              <a:t>	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A</a:t>
            </a:r>
            <a:r>
              <a:rPr lang="en-US" altLang="zh-CN" baseline="30000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B</a:t>
            </a:r>
            <a:r>
              <a:rPr lang="en-US" altLang="zh-CN" baseline="30000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 </a:t>
            </a:r>
            <a:r>
              <a:rPr lang="en-US" altLang="zh-CN" dirty="0">
                <a:sym typeface="Symbol" panose="05050102010706020507" pitchFamily="18" charset="2"/>
              </a:rPr>
              <a:t>{ C </a:t>
            </a:r>
            <a:r>
              <a:rPr lang="zh-CN" altLang="en-US" dirty="0">
                <a:sym typeface="Symbol" panose="05050102010706020507" pitchFamily="18" charset="2"/>
              </a:rPr>
              <a:t> </a:t>
            </a:r>
            <a:r>
              <a:rPr lang="en-US" altLang="zh-CN" dirty="0">
                <a:sym typeface="Symbol" panose="05050102010706020507" pitchFamily="18" charset="2"/>
              </a:rPr>
              <a:t>{ a } | C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dirty="0" err="1">
                <a:sym typeface="Symbol" panose="05050102010706020507" pitchFamily="18" charset="2"/>
              </a:rPr>
              <a:t>2</a:t>
            </a:r>
            <a:r>
              <a:rPr lang="en-US" altLang="zh-CN" baseline="30000" dirty="0" err="1">
                <a:sym typeface="Symbol" panose="05050102010706020507" pitchFamily="18" charset="2"/>
              </a:rPr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且：</a:t>
            </a:r>
            <a:r>
              <a:rPr lang="en-US" altLang="zh-CN" dirty="0">
                <a:sym typeface="Symbol" panose="05050102010706020507" pitchFamily="18" charset="2"/>
              </a:rPr>
              <a:t>		| { C </a:t>
            </a:r>
            <a:r>
              <a:rPr lang="zh-CN" altLang="en-US" dirty="0">
                <a:sym typeface="Symbol" panose="05050102010706020507" pitchFamily="18" charset="2"/>
              </a:rPr>
              <a:t> </a:t>
            </a:r>
            <a:r>
              <a:rPr lang="en-US" altLang="zh-CN" dirty="0">
                <a:sym typeface="Symbol" panose="05050102010706020507" pitchFamily="18" charset="2"/>
              </a:rPr>
              <a:t>{ a } | C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dirty="0" err="1">
                <a:sym typeface="Symbol" panose="05050102010706020507" pitchFamily="18" charset="2"/>
              </a:rPr>
              <a:t>2</a:t>
            </a:r>
            <a:r>
              <a:rPr lang="en-US" altLang="zh-CN" baseline="30000" dirty="0" err="1">
                <a:sym typeface="Symbol" panose="05050102010706020507" pitchFamily="18" charset="2"/>
              </a:rPr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} | = | </a:t>
            </a:r>
            <a:r>
              <a:rPr lang="en-US" altLang="zh-CN" dirty="0" err="1">
                <a:sym typeface="Symbol" panose="05050102010706020507" pitchFamily="18" charset="2"/>
              </a:rPr>
              <a:t>2</a:t>
            </a:r>
            <a:r>
              <a:rPr lang="en-US" altLang="zh-CN" baseline="30000" dirty="0" err="1">
                <a:sym typeface="Symbol" panose="05050102010706020507" pitchFamily="18" charset="2"/>
              </a:rPr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|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所以：</a:t>
            </a:r>
            <a:r>
              <a:rPr lang="en-US" altLang="zh-CN" dirty="0">
                <a:sym typeface="Symbol" panose="05050102010706020507" pitchFamily="18" charset="2"/>
              </a:rPr>
              <a:t>	|</a:t>
            </a:r>
            <a:r>
              <a:rPr lang="en-US" altLang="zh-CN" dirty="0"/>
              <a:t>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A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|	= |</a:t>
            </a:r>
            <a:r>
              <a:rPr lang="en-US" altLang="zh-CN" dirty="0"/>
              <a:t>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B</a:t>
            </a:r>
            <a:r>
              <a:rPr lang="en-US" altLang="zh-CN" baseline="30000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 </a:t>
            </a:r>
            <a:r>
              <a:rPr lang="en-US" altLang="zh-CN" dirty="0">
                <a:sym typeface="Symbol" panose="05050102010706020507" pitchFamily="18" charset="2"/>
              </a:rPr>
              <a:t>{ C </a:t>
            </a:r>
            <a:r>
              <a:rPr lang="zh-CN" altLang="en-US" dirty="0">
                <a:sym typeface="Symbol" panose="05050102010706020507" pitchFamily="18" charset="2"/>
              </a:rPr>
              <a:t> </a:t>
            </a:r>
            <a:r>
              <a:rPr lang="en-US" altLang="zh-CN" dirty="0">
                <a:sym typeface="Symbol" panose="05050102010706020507" pitchFamily="18" charset="2"/>
              </a:rPr>
              <a:t>{ a } | C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dirty="0" err="1">
                <a:sym typeface="Symbol" panose="05050102010706020507" pitchFamily="18" charset="2"/>
              </a:rPr>
              <a:t>2</a:t>
            </a:r>
            <a:r>
              <a:rPr lang="en-US" altLang="zh-CN" baseline="30000" dirty="0" err="1">
                <a:sym typeface="Symbol" panose="05050102010706020507" pitchFamily="18" charset="2"/>
              </a:rPr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} |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					= |</a:t>
            </a:r>
            <a:r>
              <a:rPr lang="en-US" altLang="zh-CN" dirty="0"/>
              <a:t>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B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| + | { C </a:t>
            </a:r>
            <a:r>
              <a:rPr lang="zh-CN" altLang="en-US" dirty="0">
                <a:sym typeface="Symbol" panose="05050102010706020507" pitchFamily="18" charset="2"/>
              </a:rPr>
              <a:t> </a:t>
            </a:r>
            <a:r>
              <a:rPr lang="en-US" altLang="zh-CN" dirty="0">
                <a:sym typeface="Symbol" panose="05050102010706020507" pitchFamily="18" charset="2"/>
              </a:rPr>
              <a:t>{ a } | C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dirty="0" err="1">
                <a:sym typeface="Symbol" panose="05050102010706020507" pitchFamily="18" charset="2"/>
              </a:rPr>
              <a:t>2</a:t>
            </a:r>
            <a:r>
              <a:rPr lang="en-US" altLang="zh-CN" baseline="30000" dirty="0" err="1">
                <a:sym typeface="Symbol" panose="05050102010706020507" pitchFamily="18" charset="2"/>
              </a:rPr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} |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					= |</a:t>
            </a:r>
            <a:r>
              <a:rPr lang="en-US" altLang="zh-CN" dirty="0"/>
              <a:t>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B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| + |</a:t>
            </a:r>
            <a:r>
              <a:rPr lang="en-US" altLang="zh-CN" dirty="0"/>
              <a:t>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B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| = 2 </a:t>
            </a:r>
            <a:r>
              <a:rPr lang="zh-CN" altLang="en-US" dirty="0">
                <a:sym typeface="Symbol" panose="05050102010706020507" pitchFamily="18" charset="2"/>
              </a:rPr>
              <a:t> </a:t>
            </a:r>
            <a:r>
              <a:rPr lang="en-US" altLang="zh-CN" dirty="0">
                <a:sym typeface="Symbol" panose="05050102010706020507" pitchFamily="18" charset="2"/>
              </a:rPr>
              <a:t>|</a:t>
            </a:r>
            <a:r>
              <a:rPr lang="en-US" altLang="zh-CN" dirty="0"/>
              <a:t>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B</a:t>
            </a:r>
            <a:r>
              <a:rPr lang="en-US" altLang="zh-CN" baseline="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| = 2 </a:t>
            </a:r>
            <a:r>
              <a:rPr lang="zh-CN" altLang="en-US" dirty="0">
                <a:sym typeface="Symbol" panose="05050102010706020507" pitchFamily="18" charset="2"/>
              </a:rPr>
              <a:t>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|B</a:t>
            </a:r>
            <a:r>
              <a:rPr lang="en-US" altLang="zh-CN" baseline="30000" dirty="0"/>
              <a:t>|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						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|B</a:t>
            </a:r>
            <a:r>
              <a:rPr lang="en-US" altLang="zh-CN" baseline="30000" dirty="0"/>
              <a:t>|+1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n+1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 err="1"/>
              <a:t>2</a:t>
            </a:r>
            <a:r>
              <a:rPr lang="en-US" altLang="zh-CN" baseline="30000" dirty="0" err="1"/>
              <a:t>|A</a:t>
            </a:r>
            <a:r>
              <a:rPr lang="en-US" altLang="zh-CN" baseline="30000" dirty="0"/>
              <a:t>|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5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用递归的方式来定义运算：</a:t>
            </a:r>
            <a:endParaRPr lang="en-US" altLang="zh-CN" dirty="0"/>
          </a:p>
          <a:p>
            <a:r>
              <a:rPr lang="zh-CN" altLang="en-US" dirty="0"/>
              <a:t>尝试给出“求字符串的倒序”运算的递归定义。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集合及其运算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关系</a:t>
            </a:r>
          </a:p>
          <a:p>
            <a:r>
              <a:rPr lang="zh-CN" altLang="en-US" dirty="0"/>
              <a:t>1.3  证明和证明的方法（部分自学） 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1.4  图与树 （自学） </a:t>
            </a:r>
          </a:p>
          <a:p>
            <a:r>
              <a:rPr lang="en-US" altLang="zh-CN" dirty="0"/>
              <a:t>1.5  </a:t>
            </a:r>
            <a:r>
              <a:rPr lang="zh-CN" altLang="en-US" dirty="0"/>
              <a:t>语言</a:t>
            </a:r>
          </a:p>
          <a:p>
            <a:r>
              <a:rPr lang="zh-CN" altLang="en-US" dirty="0"/>
              <a:t>1.6  常用术语 </a:t>
            </a:r>
          </a:p>
          <a:p>
            <a:r>
              <a:rPr lang="zh-CN" altLang="en-US" dirty="0"/>
              <a:t>1.7  形式语言与自动机的发展（自学） </a:t>
            </a:r>
          </a:p>
        </p:txBody>
      </p:sp>
    </p:spTree>
    <p:extLst>
      <p:ext uri="{BB962C8B-B14F-4D97-AF65-F5344CB8AC3E}">
        <p14:creationId xmlns:p14="http://schemas.microsoft.com/office/powerpoint/2010/main" val="379883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集合及其运算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关系</a:t>
            </a:r>
          </a:p>
          <a:p>
            <a:r>
              <a:rPr lang="zh-CN" altLang="en-US" dirty="0"/>
              <a:t>1.3  证明和证明的方法（部分自学） </a:t>
            </a:r>
          </a:p>
          <a:p>
            <a:r>
              <a:rPr lang="zh-CN" altLang="en-US" dirty="0"/>
              <a:t>1.4  图与树 （自学） 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1.5  </a:t>
            </a:r>
            <a:r>
              <a:rPr lang="zh-CN" altLang="en-US" dirty="0">
                <a:solidFill>
                  <a:schemeClr val="accent6"/>
                </a:solidFill>
              </a:rPr>
              <a:t>语言</a:t>
            </a:r>
          </a:p>
          <a:p>
            <a:r>
              <a:rPr lang="zh-CN" altLang="en-US" dirty="0"/>
              <a:t>1.6  常用术语 </a:t>
            </a:r>
          </a:p>
          <a:p>
            <a:r>
              <a:rPr lang="zh-CN" altLang="en-US" dirty="0"/>
              <a:t>1.7  形式语言与自动机的发展（自学） </a:t>
            </a:r>
          </a:p>
        </p:txBody>
      </p:sp>
    </p:spTree>
    <p:extLst>
      <p:ext uri="{BB962C8B-B14F-4D97-AF65-F5344CB8AC3E}">
        <p14:creationId xmlns:p14="http://schemas.microsoft.com/office/powerpoint/2010/main" val="40796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字母表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字母表：任意字符的集合是一个字母表，如：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26个英文字母表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10个阿拉伯数字字母表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24个希腊字母表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二进制字母表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字母表有非空性、有穷性、单一性。使用 </a:t>
            </a:r>
            <a:r>
              <a:rPr lang="zh-CN" altLang="en-US" dirty="0">
                <a:sym typeface="Symbol" panose="05050102010706020507" pitchFamily="18" charset="2"/>
              </a:rPr>
              <a:t></a:t>
            </a:r>
            <a:r>
              <a:rPr lang="zh-CN" altLang="en-US" dirty="0"/>
              <a:t> 表示字母表。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字符串：字母表中的字母按照某种顺序排列成的字符序列（字母可以重复）。用 </a:t>
            </a:r>
            <a:r>
              <a:rPr lang="zh-CN" altLang="en-US" dirty="0">
                <a:sym typeface="Symbol" pitchFamily="18" charset="2"/>
              </a:rPr>
              <a:t> </a:t>
            </a:r>
            <a:r>
              <a:rPr lang="zh-CN" altLang="en-US" dirty="0"/>
              <a:t>代表空串（长度为 </a:t>
            </a:r>
            <a:r>
              <a:rPr lang="en-US" altLang="zh-CN" dirty="0"/>
              <a:t>0 </a:t>
            </a:r>
            <a:r>
              <a:rPr lang="zh-CN" altLang="en-US" dirty="0"/>
              <a:t>的串）。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语言：一个字母表上的语言，就是该字母表的某些字符串（也称为句子）的集合。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集合及其运算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关系</a:t>
            </a:r>
          </a:p>
          <a:p>
            <a:r>
              <a:rPr lang="zh-CN" altLang="en-US" dirty="0"/>
              <a:t>1.3  证明和证明的方法（部分自学） </a:t>
            </a:r>
          </a:p>
          <a:p>
            <a:r>
              <a:rPr lang="zh-CN" altLang="en-US" dirty="0"/>
              <a:t>1.4  图与树 （自学） </a:t>
            </a:r>
          </a:p>
          <a:p>
            <a:r>
              <a:rPr lang="en-US" altLang="zh-CN" dirty="0"/>
              <a:t>1.5  </a:t>
            </a:r>
            <a:r>
              <a:rPr lang="zh-CN" altLang="en-US" dirty="0"/>
              <a:t>语言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1.6  常用术语 </a:t>
            </a:r>
          </a:p>
          <a:p>
            <a:r>
              <a:rPr lang="zh-CN" altLang="en-US" dirty="0"/>
              <a:t>1.7  形式语言与自动机的发展（自学） </a:t>
            </a:r>
          </a:p>
        </p:txBody>
      </p:sp>
    </p:spTree>
    <p:extLst>
      <p:ext uri="{BB962C8B-B14F-4D97-AF65-F5344CB8AC3E}">
        <p14:creationId xmlns:p14="http://schemas.microsoft.com/office/powerpoint/2010/main" val="292979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经常使用到的一些重要概念和术语。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(1)</a:t>
            </a:r>
            <a:r>
              <a:rPr lang="en-US" altLang="zh-CN" dirty="0"/>
              <a:t>	</a:t>
            </a:r>
            <a:r>
              <a:rPr lang="zh-CN" altLang="en-US" dirty="0">
                <a:sym typeface="Symbol" pitchFamily="18" charset="2"/>
              </a:rPr>
              <a:t> ：</a:t>
            </a:r>
            <a:r>
              <a:rPr lang="zh-CN" altLang="en-US" dirty="0"/>
              <a:t>空串，用 { </a:t>
            </a:r>
            <a:r>
              <a:rPr lang="zh-CN" altLang="en-US" dirty="0">
                <a:sym typeface="Symbol" pitchFamily="18" charset="2"/>
              </a:rPr>
              <a:t> </a:t>
            </a:r>
            <a:r>
              <a:rPr lang="en-US" altLang="zh-CN" dirty="0"/>
              <a:t>} </a:t>
            </a:r>
            <a:r>
              <a:rPr lang="zh-CN" altLang="en-US" dirty="0"/>
              <a:t>代表仅含有空串的集合。</a:t>
            </a:r>
          </a:p>
          <a:p>
            <a:endParaRPr lang="en-US" altLang="zh-CN" dirty="0"/>
          </a:p>
          <a:p>
            <a:r>
              <a:rPr lang="zh-CN" altLang="en-US" dirty="0"/>
              <a:t>(2)</a:t>
            </a:r>
            <a:r>
              <a:rPr lang="en-US" altLang="zh-CN" dirty="0"/>
              <a:t>	</a:t>
            </a:r>
            <a:r>
              <a:rPr lang="zh-CN" altLang="en-US" dirty="0">
                <a:sym typeface="Symbol" pitchFamily="18" charset="2"/>
              </a:rPr>
              <a:t> ：</a:t>
            </a:r>
            <a:r>
              <a:rPr lang="zh-CN" altLang="en-US" dirty="0"/>
              <a:t>空集，表示一个元素都不包含的集合。</a:t>
            </a:r>
          </a:p>
          <a:p>
            <a:endParaRPr lang="en-US" altLang="zh-CN" dirty="0"/>
          </a:p>
          <a:p>
            <a:r>
              <a:rPr lang="zh-CN" altLang="en-US" dirty="0"/>
              <a:t>(3)</a:t>
            </a:r>
            <a:r>
              <a:rPr lang="en-US" altLang="zh-CN" dirty="0"/>
              <a:t>	</a:t>
            </a:r>
            <a:r>
              <a:rPr lang="zh-CN" altLang="en-US" dirty="0">
                <a:sym typeface="Symbol" pitchFamily="18" charset="2"/>
              </a:rPr>
              <a:t> ：</a:t>
            </a:r>
            <a:r>
              <a:rPr lang="zh-CN" altLang="en-US" dirty="0"/>
              <a:t>字母表，是任意字符的集合。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1C8382A-8CF3-4FE2-907B-D77257D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BE6319-5803-492E-812C-1CA523A7F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(4)</a:t>
            </a:r>
            <a:r>
              <a:rPr lang="en-US" altLang="zh-CN" dirty="0"/>
              <a:t>	</a:t>
            </a:r>
            <a:r>
              <a:rPr lang="en-US" altLang="zh-CN" dirty="0">
                <a:sym typeface="Symbol" pitchFamily="18" charset="2"/>
              </a:rPr>
              <a:t> </a:t>
            </a:r>
            <a:r>
              <a:rPr lang="zh-CN" altLang="en-US" dirty="0">
                <a:sym typeface="Symbol" pitchFamily="18" charset="2"/>
              </a:rPr>
              <a:t>：</a:t>
            </a:r>
            <a:r>
              <a:rPr lang="zh-CN" altLang="en-US" dirty="0"/>
              <a:t>两个字符串 </a:t>
            </a:r>
            <a:r>
              <a:rPr lang="en-US" altLang="zh-CN" dirty="0">
                <a:sym typeface="Symbol" pitchFamily="18" charset="2"/>
              </a:rPr>
              <a:t> </a:t>
            </a:r>
            <a:r>
              <a:rPr lang="zh-CN" altLang="en-US" dirty="0"/>
              <a:t>与 </a:t>
            </a:r>
            <a:r>
              <a:rPr lang="en-US" altLang="zh-CN" dirty="0">
                <a:sym typeface="Symbol" pitchFamily="18" charset="2"/>
              </a:rPr>
              <a:t> </a:t>
            </a:r>
            <a:r>
              <a:rPr lang="zh-CN" altLang="en-US" dirty="0"/>
              <a:t>的连接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 </a:t>
            </a:r>
            <a:r>
              <a:rPr lang="en-US" altLang="zh-CN" dirty="0">
                <a:sym typeface="Symbol" pitchFamily="18" charset="2"/>
              </a:rPr>
              <a:t> </a:t>
            </a:r>
            <a:r>
              <a:rPr lang="en-US" altLang="zh-CN" dirty="0"/>
              <a:t>=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3</a:t>
            </a:r>
            <a:r>
              <a:rPr lang="en-US" altLang="zh-CN" dirty="0"/>
              <a:t>…a</a:t>
            </a:r>
            <a:r>
              <a:rPr lang="en-US" altLang="zh-CN" baseline="-25000" dirty="0"/>
              <a:t>n       </a:t>
            </a:r>
            <a:r>
              <a:rPr lang="zh-CN" altLang="en-US" dirty="0"/>
              <a:t>，  </a:t>
            </a:r>
            <a:r>
              <a:rPr lang="en-US" altLang="zh-CN" dirty="0">
                <a:sym typeface="Symbol" pitchFamily="18" charset="2"/>
              </a:rPr>
              <a:t> </a:t>
            </a:r>
            <a:r>
              <a:rPr lang="en-US" altLang="zh-CN" dirty="0"/>
              <a:t>=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3</a:t>
            </a:r>
            <a:r>
              <a:rPr lang="en-US" altLang="zh-CN" dirty="0"/>
              <a:t>…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m</a:t>
            </a:r>
            <a:endParaRPr lang="en-US" altLang="zh-CN" baseline="-25000" dirty="0"/>
          </a:p>
          <a:p>
            <a:r>
              <a:rPr lang="en-US" altLang="zh-CN" dirty="0"/>
              <a:t>		</a:t>
            </a:r>
            <a:r>
              <a:rPr lang="zh-CN" altLang="en-US" dirty="0"/>
              <a:t>则 </a:t>
            </a:r>
            <a:r>
              <a:rPr lang="en-US" altLang="zh-CN" dirty="0">
                <a:sym typeface="Symbol" pitchFamily="18" charset="2"/>
              </a:rPr>
              <a:t> </a:t>
            </a:r>
            <a:r>
              <a:rPr lang="en-US" altLang="zh-CN" dirty="0"/>
              <a:t>=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3</a:t>
            </a:r>
            <a:r>
              <a:rPr lang="en-US" altLang="zh-CN" dirty="0"/>
              <a:t>…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3</a:t>
            </a:r>
            <a:r>
              <a:rPr lang="en-US" altLang="zh-CN" dirty="0"/>
              <a:t>…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m</a:t>
            </a:r>
            <a:endParaRPr lang="en-US" altLang="zh-CN" dirty="0"/>
          </a:p>
          <a:p>
            <a:r>
              <a:rPr lang="en-US" altLang="zh-CN" dirty="0">
                <a:sym typeface="Symbol" pitchFamily="18" charset="2"/>
              </a:rPr>
              <a:t>		</a:t>
            </a:r>
            <a:r>
              <a:rPr lang="zh-CN" altLang="en-US" dirty="0">
                <a:sym typeface="Symbol" pitchFamily="18" charset="2"/>
              </a:rPr>
              <a:t>特别：</a:t>
            </a:r>
            <a:r>
              <a:rPr lang="en-US" altLang="zh-CN" dirty="0">
                <a:sym typeface="Symbol" pitchFamily="18" charset="2"/>
              </a:rPr>
              <a:t>	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zh-CN" altLang="el-GR" dirty="0">
                <a:sym typeface="Symbol" pitchFamily="18" charset="2"/>
              </a:rPr>
              <a:t>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/>
              <a:t>= </a:t>
            </a:r>
            <a:r>
              <a:rPr lang="el-GR" altLang="zh-CN" dirty="0">
                <a:sym typeface="Symbol" pitchFamily="18" charset="2"/>
              </a:rPr>
              <a:t></a:t>
            </a:r>
            <a:r>
              <a:rPr lang="en-US" altLang="zh-CN" dirty="0">
                <a:sym typeface="Symbol" pitchFamily="18" charset="2"/>
              </a:rPr>
              <a:t> </a:t>
            </a:r>
            <a:r>
              <a:rPr lang="en-US" altLang="zh-CN" dirty="0"/>
              <a:t>= </a:t>
            </a:r>
            <a:r>
              <a:rPr lang="en-US" altLang="zh-CN" dirty="0">
                <a:sym typeface="Symbol" pitchFamily="18" charset="2"/>
              </a:rPr>
              <a:t></a:t>
            </a:r>
          </a:p>
          <a:p>
            <a:r>
              <a:rPr lang="en-US" altLang="zh-CN" dirty="0">
                <a:sym typeface="Symbol" pitchFamily="18" charset="2"/>
              </a:rPr>
              <a:t>					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30000" dirty="0">
                <a:sym typeface="Symbol" pitchFamily="18" charset="2"/>
              </a:rPr>
              <a:t>2</a:t>
            </a:r>
            <a:r>
              <a:rPr lang="en-US" altLang="zh-CN" dirty="0"/>
              <a:t> = </a:t>
            </a:r>
            <a:r>
              <a:rPr lang="en-US" altLang="zh-CN" dirty="0">
                <a:sym typeface="Symbol" pitchFamily="18" charset="2"/>
              </a:rPr>
              <a:t>  </a:t>
            </a:r>
          </a:p>
          <a:p>
            <a:r>
              <a:rPr lang="en-US" altLang="zh-CN" dirty="0">
                <a:sym typeface="Symbol" pitchFamily="18" charset="2"/>
              </a:rPr>
              <a:t>					</a:t>
            </a:r>
            <a:r>
              <a:rPr lang="zh-CN" altLang="en-US" dirty="0">
                <a:sym typeface="Symbol" pitchFamily="18" charset="2"/>
              </a:rPr>
              <a:t></a:t>
            </a:r>
            <a:r>
              <a:rPr lang="en-US" altLang="zh-CN" baseline="30000" dirty="0">
                <a:sym typeface="Symbol" pitchFamily="18" charset="2"/>
              </a:rPr>
              <a:t>1</a:t>
            </a:r>
            <a:r>
              <a:rPr lang="en-US" altLang="zh-CN" dirty="0"/>
              <a:t> = </a:t>
            </a:r>
            <a:r>
              <a:rPr lang="en-US" altLang="zh-CN" dirty="0">
                <a:sym typeface="Symbol" pitchFamily="18" charset="2"/>
              </a:rPr>
              <a:t>   </a:t>
            </a:r>
          </a:p>
          <a:p>
            <a:r>
              <a:rPr lang="en-US" altLang="zh-CN" dirty="0">
                <a:sym typeface="Symbol" pitchFamily="18" charset="2"/>
              </a:rPr>
              <a:t>					</a:t>
            </a:r>
            <a:r>
              <a:rPr lang="en-GB" altLang="zh-CN" baseline="30000" dirty="0">
                <a:sym typeface="Symbol" pitchFamily="18" charset="2"/>
              </a:rPr>
              <a:t>0</a:t>
            </a:r>
            <a:r>
              <a:rPr lang="en-US" altLang="zh-CN" dirty="0"/>
              <a:t> </a:t>
            </a:r>
            <a:r>
              <a:rPr lang="en-GB" altLang="zh-CN" dirty="0"/>
              <a:t>= </a:t>
            </a:r>
            <a:r>
              <a:rPr lang="zh-CN" altLang="en-US" dirty="0"/>
              <a:t>？</a:t>
            </a:r>
            <a:endParaRPr lang="zh-CN" altLang="en-US" dirty="0">
              <a:sym typeface="Symbol" pitchFamily="18" charset="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1F8B451-9E7A-4F82-A35D-295C567D1824}"/>
              </a:ext>
            </a:extLst>
          </p:cNvPr>
          <p:cNvSpPr txBox="1">
            <a:spLocks noChangeArrowheads="1"/>
          </p:cNvSpPr>
          <p:nvPr/>
        </p:nvSpPr>
        <p:spPr>
          <a:xfrm>
            <a:off x="5067610" y="3527889"/>
            <a:ext cx="6223972" cy="2045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655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1538" indent="84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</a:rPr>
              <a:t>定义：字符串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</a:t>
            </a:r>
            <a:r>
              <a:rPr lang="zh-CN" altLang="en-US" dirty="0">
                <a:solidFill>
                  <a:schemeClr val="accent6"/>
                </a:solidFill>
              </a:rPr>
              <a:t>的</a:t>
            </a:r>
            <a:r>
              <a:rPr lang="en-GB" altLang="zh-CN" dirty="0">
                <a:solidFill>
                  <a:schemeClr val="accent6"/>
                </a:solidFill>
              </a:rPr>
              <a:t>n</a:t>
            </a:r>
            <a:r>
              <a:rPr lang="zh-CN" altLang="en-GB" dirty="0">
                <a:solidFill>
                  <a:schemeClr val="accent6"/>
                </a:solidFill>
              </a:rPr>
              <a:t>次</a:t>
            </a:r>
            <a:r>
              <a:rPr lang="zh-CN" altLang="en-US" dirty="0">
                <a:solidFill>
                  <a:schemeClr val="accent6"/>
                </a:solidFill>
              </a:rPr>
              <a:t>连接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</a:t>
            </a:r>
            <a:r>
              <a:rPr lang="en-GB" altLang="zh-CN" baseline="30000" dirty="0">
                <a:solidFill>
                  <a:schemeClr val="accent6"/>
                </a:solidFill>
                <a:sym typeface="Symbol" pitchFamily="18" charset="2"/>
              </a:rPr>
              <a:t>n</a:t>
            </a:r>
            <a:r>
              <a:rPr lang="en-GB" altLang="zh-CN" dirty="0">
                <a:solidFill>
                  <a:schemeClr val="accent6"/>
                </a:solidFill>
                <a:sym typeface="Symbol" pitchFamily="18" charset="2"/>
              </a:rPr>
              <a:t> </a:t>
            </a:r>
            <a:r>
              <a:rPr lang="zh-CN" altLang="en-US" dirty="0">
                <a:solidFill>
                  <a:schemeClr val="accent6"/>
                </a:solidFill>
              </a:rPr>
              <a:t>（</a:t>
            </a:r>
            <a:r>
              <a:rPr lang="en-US" altLang="zh-CN" dirty="0">
                <a:solidFill>
                  <a:schemeClr val="accent6"/>
                </a:solidFill>
              </a:rPr>
              <a:t>n</a:t>
            </a:r>
            <a:r>
              <a:rPr lang="zh-CN" altLang="en-US" dirty="0">
                <a:solidFill>
                  <a:schemeClr val="accent6"/>
                </a:solidFill>
              </a:rPr>
              <a:t>次幂）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			1)	 </a:t>
            </a:r>
            <a:r>
              <a:rPr lang="en-GB" altLang="zh-CN" baseline="30000" dirty="0">
                <a:solidFill>
                  <a:schemeClr val="accent6"/>
                </a:solidFill>
                <a:sym typeface="Symbol" pitchFamily="18" charset="2"/>
              </a:rPr>
              <a:t>0</a:t>
            </a:r>
            <a:r>
              <a:rPr lang="en-GB" altLang="zh-CN" dirty="0">
                <a:solidFill>
                  <a:schemeClr val="accent6"/>
                </a:solidFill>
              </a:rPr>
              <a:t> = </a:t>
            </a:r>
            <a:r>
              <a:rPr lang="el-GR" altLang="zh-CN" dirty="0">
                <a:solidFill>
                  <a:schemeClr val="accent6"/>
                </a:solidFill>
                <a:sym typeface="Symbol" pitchFamily="18" charset="2"/>
              </a:rPr>
              <a:t>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			2) </a:t>
            </a:r>
            <a:r>
              <a:rPr lang="en-GB" altLang="zh-CN" baseline="30000" dirty="0">
                <a:solidFill>
                  <a:schemeClr val="accent6"/>
                </a:solidFill>
                <a:sym typeface="Symbol" pitchFamily="18" charset="2"/>
              </a:rPr>
              <a:t>n</a:t>
            </a:r>
            <a:r>
              <a:rPr lang="en-GB" altLang="zh-CN" dirty="0">
                <a:solidFill>
                  <a:schemeClr val="accent6"/>
                </a:solidFill>
              </a:rPr>
              <a:t> = 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</a:t>
            </a:r>
            <a:r>
              <a:rPr lang="en-GB" altLang="zh-CN" baseline="30000" dirty="0">
                <a:solidFill>
                  <a:schemeClr val="accent6"/>
                </a:solidFill>
                <a:sym typeface="Symbol" pitchFamily="18" charset="2"/>
              </a:rPr>
              <a:t>n-1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	</a:t>
            </a:r>
            <a:r>
              <a:rPr lang="zh-CN" altLang="en-US" dirty="0">
                <a:solidFill>
                  <a:schemeClr val="accent6"/>
                </a:solidFill>
                <a:sym typeface="Symbol" pitchFamily="18" charset="2"/>
              </a:rPr>
              <a:t>（</a:t>
            </a:r>
            <a:r>
              <a:rPr lang="zh-CN" altLang="en-US" dirty="0">
                <a:solidFill>
                  <a:schemeClr val="accent6"/>
                </a:solidFill>
              </a:rPr>
              <a:t>其中，</a:t>
            </a:r>
            <a:r>
              <a:rPr lang="en-GB" altLang="zh-CN" dirty="0">
                <a:solidFill>
                  <a:schemeClr val="accent6"/>
                </a:solidFill>
              </a:rPr>
              <a:t>n&gt;0</a:t>
            </a:r>
            <a:r>
              <a:rPr lang="zh-CN" altLang="en-US" dirty="0">
                <a:solidFill>
                  <a:schemeClr val="accent6"/>
                </a:solidFill>
              </a:rPr>
              <a:t>）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E5A24-C2EC-49AB-BFCD-E943C559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46070-FA32-4A7E-8B4A-F76611C9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基础知识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 形式语言简介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 有限状态自动机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正则语言（自学）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下推自动机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图灵机</a:t>
            </a:r>
          </a:p>
        </p:txBody>
      </p:sp>
    </p:spTree>
    <p:extLst>
      <p:ext uri="{BB962C8B-B14F-4D97-AF65-F5344CB8AC3E}">
        <p14:creationId xmlns:p14="http://schemas.microsoft.com/office/powerpoint/2010/main" val="366878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400DB-A5E3-4B22-8E06-259ADCA0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(5)</a:t>
            </a:r>
            <a:r>
              <a:rPr lang="en-US" altLang="zh-CN" dirty="0"/>
              <a:t>	AB </a:t>
            </a:r>
            <a:r>
              <a:rPr lang="zh-CN" altLang="en-US" dirty="0"/>
              <a:t>：两个集合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的连接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若</a:t>
            </a:r>
            <a:r>
              <a:rPr lang="en-US" altLang="zh-CN" dirty="0"/>
              <a:t>	 A = {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3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 } </a:t>
            </a:r>
            <a:r>
              <a:rPr lang="zh-CN" altLang="en-US" dirty="0"/>
              <a:t>，</a:t>
            </a:r>
            <a:r>
              <a:rPr lang="en-US" altLang="zh-CN" dirty="0"/>
              <a:t>B = {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1</a:t>
            </a:r>
            <a:r>
              <a:rPr lang="en-US" altLang="zh-CN" dirty="0"/>
              <a:t>,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2</a:t>
            </a:r>
            <a:r>
              <a:rPr lang="en-US" altLang="zh-CN" dirty="0"/>
              <a:t>,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3</a:t>
            </a:r>
            <a:r>
              <a:rPr lang="en-US" altLang="zh-CN" dirty="0"/>
              <a:t>, …, 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m</a:t>
            </a:r>
            <a:r>
              <a:rPr lang="en-US" altLang="zh-CN" dirty="0"/>
              <a:t> }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则</a:t>
            </a:r>
            <a:r>
              <a:rPr lang="en-US" altLang="zh-CN" dirty="0"/>
              <a:t>	 AB =	{	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，a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，a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3</a:t>
            </a:r>
            <a:r>
              <a:rPr lang="en-US" altLang="zh-CN" dirty="0"/>
              <a:t>，…，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m</a:t>
            </a:r>
            <a:r>
              <a:rPr lang="en-US" altLang="zh-CN" dirty="0"/>
              <a:t>，</a:t>
            </a:r>
          </a:p>
          <a:p>
            <a:r>
              <a:rPr lang="en-US" altLang="zh-CN" dirty="0"/>
              <a:t>							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，a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，a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3</a:t>
            </a:r>
            <a:r>
              <a:rPr lang="en-US" altLang="zh-CN" dirty="0"/>
              <a:t>，…，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m</a:t>
            </a:r>
            <a:r>
              <a:rPr lang="en-US" altLang="zh-CN" dirty="0"/>
              <a:t>，</a:t>
            </a:r>
          </a:p>
          <a:p>
            <a:r>
              <a:rPr lang="en-US" altLang="zh-CN" dirty="0"/>
              <a:t>							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3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，a</a:t>
            </a:r>
            <a:r>
              <a:rPr lang="en-US" altLang="zh-CN" baseline="-25000" dirty="0" err="1"/>
              <a:t>3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，a</a:t>
            </a:r>
            <a:r>
              <a:rPr lang="en-US" altLang="zh-CN" baseline="-25000" dirty="0" err="1"/>
              <a:t>3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3</a:t>
            </a:r>
            <a:r>
              <a:rPr lang="en-US" altLang="zh-CN" dirty="0"/>
              <a:t>，…，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3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m</a:t>
            </a:r>
            <a:r>
              <a:rPr lang="en-US" altLang="zh-CN" dirty="0"/>
              <a:t>，</a:t>
            </a:r>
          </a:p>
          <a:p>
            <a:r>
              <a:rPr lang="en-US" altLang="zh-CN" dirty="0"/>
              <a:t>							…</a:t>
            </a:r>
          </a:p>
          <a:p>
            <a:r>
              <a:rPr lang="en-US" altLang="zh-CN" dirty="0"/>
              <a:t>							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1</a:t>
            </a:r>
            <a:r>
              <a:rPr lang="en-US" altLang="zh-CN" dirty="0" err="1"/>
              <a:t>，a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2</a:t>
            </a:r>
            <a:r>
              <a:rPr lang="en-US" altLang="zh-CN" dirty="0" err="1"/>
              <a:t>，a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3</a:t>
            </a:r>
            <a:r>
              <a:rPr lang="en-US" altLang="zh-CN" dirty="0"/>
              <a:t>，…，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m</a:t>
            </a:r>
            <a:r>
              <a:rPr lang="en-US" altLang="zh-CN" dirty="0"/>
              <a:t> }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8F10-2219-4F18-A61B-422D9E42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特别：</a:t>
            </a:r>
            <a:r>
              <a:rPr lang="en-US" altLang="zh-CN" dirty="0"/>
              <a:t>	A</a:t>
            </a:r>
            <a:r>
              <a:rPr lang="zh-CN" altLang="en-US" dirty="0">
                <a:sym typeface="Symbol" pitchFamily="18" charset="2"/>
              </a:rPr>
              <a:t> </a:t>
            </a:r>
            <a:r>
              <a:rPr lang="en-US" altLang="zh-CN" dirty="0"/>
              <a:t>=</a:t>
            </a:r>
            <a:r>
              <a:rPr lang="zh-CN" altLang="en-US" dirty="0">
                <a:sym typeface="Symbol" pitchFamily="18" charset="2"/>
              </a:rPr>
              <a:t> </a:t>
            </a:r>
            <a:r>
              <a:rPr lang="en-US" altLang="zh-CN" dirty="0"/>
              <a:t>A =</a:t>
            </a:r>
            <a:r>
              <a:rPr lang="zh-CN" altLang="en-US" dirty="0">
                <a:sym typeface="Symbol" pitchFamily="18" charset="2"/>
              </a:rPr>
              <a:t> </a:t>
            </a:r>
            <a:endParaRPr lang="en-US" altLang="zh-CN" dirty="0"/>
          </a:p>
          <a:p>
            <a:r>
              <a:rPr lang="en-US" altLang="zh-CN" dirty="0"/>
              <a:t>			A { ε } = { ε } A = A</a:t>
            </a:r>
          </a:p>
          <a:p>
            <a:r>
              <a:rPr lang="en-US" altLang="zh-CN" dirty="0"/>
              <a:t>			</a:t>
            </a:r>
            <a:r>
              <a:rPr lang="en-US" altLang="zh-CN" dirty="0" err="1">
                <a:sym typeface="Symbol" pitchFamily="18" charset="2"/>
              </a:rPr>
              <a:t>A</a:t>
            </a:r>
            <a:r>
              <a:rPr lang="en-US" altLang="zh-CN" baseline="30000" dirty="0" err="1">
                <a:sym typeface="Symbol" pitchFamily="18" charset="2"/>
              </a:rPr>
              <a:t>2</a:t>
            </a:r>
            <a:r>
              <a:rPr lang="en-US" altLang="zh-CN" baseline="30000" dirty="0">
                <a:sym typeface="Symbol" pitchFamily="18" charset="2"/>
              </a:rPr>
              <a:t> </a:t>
            </a:r>
            <a:r>
              <a:rPr lang="en-US" altLang="zh-CN" dirty="0"/>
              <a:t>= </a:t>
            </a:r>
            <a:r>
              <a:rPr lang="en-US" altLang="zh-CN" dirty="0">
                <a:sym typeface="Symbol" pitchFamily="18" charset="2"/>
              </a:rPr>
              <a:t>AA</a:t>
            </a:r>
          </a:p>
          <a:p>
            <a:r>
              <a:rPr lang="en-US" altLang="zh-CN" dirty="0"/>
              <a:t>			</a:t>
            </a:r>
            <a:r>
              <a:rPr lang="en-US" altLang="zh-CN" dirty="0">
                <a:sym typeface="Symbol" pitchFamily="18" charset="2"/>
              </a:rPr>
              <a:t>A</a:t>
            </a:r>
            <a:r>
              <a:rPr lang="en-US" altLang="zh-CN" baseline="30000" dirty="0">
                <a:sym typeface="Symbol" pitchFamily="18" charset="2"/>
              </a:rPr>
              <a:t>1 </a:t>
            </a:r>
            <a:r>
              <a:rPr lang="en-US" altLang="zh-CN" dirty="0"/>
              <a:t>= </a:t>
            </a:r>
            <a:r>
              <a:rPr lang="en-US" altLang="zh-CN" dirty="0">
                <a:sym typeface="Symbol" pitchFamily="18" charset="2"/>
              </a:rPr>
              <a:t>A</a:t>
            </a:r>
          </a:p>
          <a:p>
            <a:r>
              <a:rPr lang="en-US" altLang="zh-CN" dirty="0"/>
              <a:t>			</a:t>
            </a:r>
            <a:r>
              <a:rPr lang="en-US" altLang="zh-CN" dirty="0" err="1">
                <a:sym typeface="Symbol" pitchFamily="18" charset="2"/>
              </a:rPr>
              <a:t>A</a:t>
            </a:r>
            <a:r>
              <a:rPr lang="en-US" altLang="zh-CN" baseline="30000" dirty="0" err="1">
                <a:sym typeface="Symbol" pitchFamily="18" charset="2"/>
              </a:rPr>
              <a:t>0</a:t>
            </a:r>
            <a:r>
              <a:rPr lang="en-US" altLang="zh-CN" baseline="30000" dirty="0">
                <a:sym typeface="Symbol" pitchFamily="18" charset="2"/>
              </a:rPr>
              <a:t> </a:t>
            </a:r>
            <a:r>
              <a:rPr lang="en-US" altLang="zh-CN" dirty="0"/>
              <a:t>= 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58823-9F0F-4118-922C-4800CCED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CE6E8-F854-4584-B00D-2B86513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 </a:t>
            </a:r>
            <a:r>
              <a:rPr lang="zh-CN" altLang="en-US" dirty="0"/>
              <a:t>与 </a:t>
            </a:r>
            <a:r>
              <a:rPr lang="en-US" altLang="zh-CN" dirty="0"/>
              <a:t>BA </a:t>
            </a:r>
            <a:r>
              <a:rPr lang="zh-CN" altLang="en-US" dirty="0"/>
              <a:t>在什么情况下相等？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当 </a:t>
            </a:r>
            <a:r>
              <a:rPr lang="en-US" altLang="zh-CN" dirty="0"/>
              <a:t>A = B </a:t>
            </a:r>
            <a:r>
              <a:rPr lang="zh-CN" altLang="en-US" dirty="0"/>
              <a:t>时，</a:t>
            </a:r>
            <a:r>
              <a:rPr lang="en-US" altLang="zh-CN" dirty="0"/>
              <a:t> AB = BA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当 </a:t>
            </a:r>
            <a:r>
              <a:rPr lang="en-US" altLang="zh-CN" dirty="0"/>
              <a:t>A </a:t>
            </a:r>
            <a:r>
              <a:rPr lang="zh-CN" altLang="en-US" dirty="0"/>
              <a:t>或 </a:t>
            </a:r>
            <a:r>
              <a:rPr lang="en-US" altLang="zh-CN" dirty="0"/>
              <a:t>B </a:t>
            </a:r>
            <a:r>
              <a:rPr lang="zh-CN" altLang="en-US" dirty="0"/>
              <a:t>中有一个为 { </a:t>
            </a:r>
            <a:r>
              <a:rPr lang="en-US" altLang="zh-CN" dirty="0"/>
              <a:t>ε }</a:t>
            </a:r>
            <a:r>
              <a:rPr lang="zh-CN" altLang="en-US" dirty="0"/>
              <a:t>，则 </a:t>
            </a:r>
            <a:r>
              <a:rPr lang="en-US" altLang="zh-CN" dirty="0"/>
              <a:t>A { ε } = { ε } A = A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当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中有一个为 </a:t>
            </a:r>
            <a:r>
              <a:rPr lang="zh-CN" altLang="en-US" dirty="0">
                <a:sym typeface="Symbol" pitchFamily="18" charset="2"/>
              </a:rPr>
              <a:t></a:t>
            </a:r>
            <a:r>
              <a:rPr lang="en-US" altLang="zh-CN" dirty="0"/>
              <a:t>，</a:t>
            </a:r>
            <a:r>
              <a:rPr lang="zh-CN" altLang="en-US" dirty="0"/>
              <a:t>则 </a:t>
            </a:r>
            <a:r>
              <a:rPr lang="en-US" altLang="zh-CN" dirty="0"/>
              <a:t>A</a:t>
            </a:r>
            <a:r>
              <a:rPr lang="zh-CN" altLang="en-US" dirty="0">
                <a:sym typeface="Symbol" pitchFamily="18" charset="2"/>
              </a:rPr>
              <a:t> </a:t>
            </a:r>
            <a:r>
              <a:rPr lang="en-US" altLang="zh-CN" dirty="0"/>
              <a:t>=</a:t>
            </a:r>
            <a:r>
              <a:rPr lang="zh-CN" altLang="en-US" dirty="0">
                <a:sym typeface="Symbol" pitchFamily="18" charset="2"/>
              </a:rPr>
              <a:t> </a:t>
            </a:r>
            <a:r>
              <a:rPr lang="en-US" altLang="zh-CN" dirty="0"/>
              <a:t>A =</a:t>
            </a:r>
            <a:r>
              <a:rPr lang="zh-CN" altLang="en-US" dirty="0">
                <a:sym typeface="Symbol" pitchFamily="18" charset="2"/>
              </a:rPr>
              <a:t> 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24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43CE3-FD4F-43FE-ABDC-ACEDA573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(6)	A</a:t>
            </a:r>
            <a:r>
              <a:rPr lang="en-US" altLang="zh-CN" baseline="30000" dirty="0"/>
              <a:t>n</a:t>
            </a:r>
            <a:r>
              <a:rPr lang="zh-CN" altLang="en-US" dirty="0"/>
              <a:t> ：集合 </a:t>
            </a:r>
            <a:r>
              <a:rPr lang="en-US" altLang="zh-CN" dirty="0"/>
              <a:t>A </a:t>
            </a:r>
            <a:r>
              <a:rPr lang="zh-CN" altLang="en-US" dirty="0"/>
              <a:t>的 </a:t>
            </a:r>
            <a:r>
              <a:rPr lang="en-US" altLang="zh-CN" dirty="0"/>
              <a:t>n </a:t>
            </a:r>
            <a:r>
              <a:rPr lang="zh-CN" altLang="en-US" dirty="0"/>
              <a:t>次连接（ </a:t>
            </a:r>
            <a:r>
              <a:rPr lang="en-US" altLang="zh-CN" dirty="0"/>
              <a:t>n </a:t>
            </a:r>
            <a:r>
              <a:rPr lang="zh-CN" altLang="en-US" dirty="0"/>
              <a:t>次幂 ）</a:t>
            </a:r>
            <a:endParaRPr lang="en-US" altLang="zh-CN" dirty="0"/>
          </a:p>
          <a:p>
            <a:r>
              <a:rPr lang="en-US" altLang="zh-CN" dirty="0">
                <a:sym typeface="Symbol" pitchFamily="18" charset="2"/>
              </a:rPr>
              <a:t>		A </a:t>
            </a:r>
            <a:r>
              <a:rPr lang="zh-CN" altLang="en-US" dirty="0">
                <a:sym typeface="Symbol" pitchFamily="18" charset="2"/>
              </a:rPr>
              <a:t>的 </a:t>
            </a:r>
            <a:r>
              <a:rPr lang="en-US" altLang="zh-CN" dirty="0">
                <a:sym typeface="Symbol" pitchFamily="18" charset="2"/>
              </a:rPr>
              <a:t>n </a:t>
            </a:r>
            <a:r>
              <a:rPr lang="zh-CN" altLang="en-US" dirty="0">
                <a:sym typeface="Symbol" pitchFamily="18" charset="2"/>
              </a:rPr>
              <a:t>次幂定义为：</a:t>
            </a:r>
          </a:p>
          <a:p>
            <a:r>
              <a:rPr lang="en-US" altLang="zh-CN" dirty="0">
                <a:sym typeface="Symbol" pitchFamily="18" charset="2"/>
              </a:rPr>
              <a:t>		1) </a:t>
            </a:r>
            <a:r>
              <a:rPr lang="en-US" altLang="zh-CN" dirty="0" err="1">
                <a:sym typeface="Symbol" pitchFamily="18" charset="2"/>
              </a:rPr>
              <a:t>A</a:t>
            </a:r>
            <a:r>
              <a:rPr lang="en-US" altLang="zh-CN" baseline="30000" dirty="0" err="1">
                <a:sym typeface="Symbol" pitchFamily="18" charset="2"/>
              </a:rPr>
              <a:t>0</a:t>
            </a:r>
            <a:r>
              <a:rPr lang="en-US" altLang="zh-CN" dirty="0">
                <a:sym typeface="Symbol" pitchFamily="18" charset="2"/>
              </a:rPr>
              <a:t> = {  }</a:t>
            </a:r>
          </a:p>
          <a:p>
            <a:r>
              <a:rPr lang="en-US" altLang="zh-CN" dirty="0">
                <a:sym typeface="Symbol" pitchFamily="18" charset="2"/>
              </a:rPr>
              <a:t>		2) A</a:t>
            </a:r>
            <a:r>
              <a:rPr lang="en-US" altLang="zh-CN" baseline="30000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 = A</a:t>
            </a:r>
            <a:r>
              <a:rPr lang="en-US" altLang="zh-CN" baseline="30000" dirty="0">
                <a:sym typeface="Symbol" pitchFamily="18" charset="2"/>
              </a:rPr>
              <a:t>n-</a:t>
            </a:r>
            <a:r>
              <a:rPr lang="en-US" altLang="zh-CN" baseline="30000" dirty="0" err="1">
                <a:sym typeface="Symbol" pitchFamily="18" charset="2"/>
              </a:rPr>
              <a:t>1</a:t>
            </a:r>
            <a:r>
              <a:rPr lang="en-US" altLang="zh-CN" dirty="0" err="1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   </a:t>
            </a:r>
            <a:r>
              <a:rPr lang="zh-CN" altLang="en-US" dirty="0">
                <a:sym typeface="Symbol" pitchFamily="18" charset="2"/>
              </a:rPr>
              <a:t>（ 其中，</a:t>
            </a:r>
            <a:r>
              <a:rPr lang="en-US" altLang="zh-CN" dirty="0">
                <a:sym typeface="Symbol" pitchFamily="18" charset="2"/>
              </a:rPr>
              <a:t>n &gt; 0 </a:t>
            </a:r>
            <a:r>
              <a:rPr lang="zh-CN" altLang="en-US" dirty="0">
                <a:sym typeface="Symbol" pitchFamily="18" charset="2"/>
              </a:rPr>
              <a:t>）</a:t>
            </a:r>
            <a:endParaRPr lang="en-US" altLang="zh-CN" dirty="0"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358F1-7292-4A6B-9144-67BF5C42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(7)	A* </a:t>
            </a:r>
            <a:r>
              <a:rPr lang="zh-CN" altLang="en-US" dirty="0"/>
              <a:t>：集合 </a:t>
            </a:r>
            <a:r>
              <a:rPr lang="en-US" altLang="zh-CN" dirty="0"/>
              <a:t>A </a:t>
            </a:r>
            <a:r>
              <a:rPr lang="zh-CN" altLang="en-US" dirty="0"/>
              <a:t>上所有字符串的集合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即表示集合</a:t>
            </a:r>
            <a:r>
              <a:rPr lang="en-US" altLang="zh-CN" dirty="0"/>
              <a:t>A</a:t>
            </a:r>
            <a:r>
              <a:rPr lang="zh-CN" altLang="en-US" dirty="0"/>
              <a:t>中的所有串进行任意次连接而形成的串的集合。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也称 </a:t>
            </a:r>
            <a:r>
              <a:rPr lang="en-US" altLang="zh-CN" dirty="0"/>
              <a:t>A* </a:t>
            </a:r>
            <a:r>
              <a:rPr lang="zh-CN" altLang="en-US" dirty="0"/>
              <a:t>为集合 </a:t>
            </a:r>
            <a:r>
              <a:rPr lang="en-US" altLang="zh-CN" dirty="0"/>
              <a:t>A </a:t>
            </a:r>
            <a:r>
              <a:rPr lang="zh-CN" altLang="en-US" dirty="0"/>
              <a:t>的闭包（克林闭包）：</a:t>
            </a:r>
            <a:endParaRPr lang="en-US" altLang="zh-CN" dirty="0"/>
          </a:p>
          <a:p>
            <a:pPr algn="ctr"/>
            <a:r>
              <a:rPr lang="en-US" altLang="zh-CN" dirty="0"/>
              <a:t>		A* =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0</a:t>
            </a:r>
            <a:r>
              <a:rPr lang="en-US" altLang="zh-CN" dirty="0"/>
              <a:t> ∪ A</a:t>
            </a:r>
            <a:r>
              <a:rPr lang="en-US" altLang="zh-CN" baseline="30000" dirty="0"/>
              <a:t>1</a:t>
            </a:r>
            <a:r>
              <a:rPr lang="en-US" altLang="zh-CN" dirty="0"/>
              <a:t> ∪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2</a:t>
            </a:r>
            <a:r>
              <a:rPr lang="en-US" altLang="zh-CN" dirty="0"/>
              <a:t> ∪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3</a:t>
            </a:r>
            <a:r>
              <a:rPr lang="en-US" altLang="zh-CN" dirty="0"/>
              <a:t> ∪ …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注意：对于任何集合</a:t>
            </a:r>
            <a:r>
              <a:rPr lang="en-US" altLang="zh-CN" dirty="0"/>
              <a:t>A</a:t>
            </a:r>
            <a:r>
              <a:rPr lang="zh-CN" altLang="en-US" dirty="0"/>
              <a:t>，有：(</a:t>
            </a:r>
            <a:r>
              <a:rPr lang="en-US" altLang="zh-CN" dirty="0"/>
              <a:t>A*)* = A*</a:t>
            </a:r>
          </a:p>
          <a:p>
            <a:r>
              <a:rPr lang="en-US" altLang="zh-CN" dirty="0"/>
              <a:t>		</a:t>
            </a:r>
            <a:r>
              <a:rPr lang="zh-CN" altLang="en-US" dirty="0"/>
              <a:t>如果 </a:t>
            </a:r>
            <a:r>
              <a:rPr lang="en-US" altLang="zh-CN" dirty="0"/>
              <a:t>ω </a:t>
            </a:r>
            <a:r>
              <a:rPr lang="zh-CN" altLang="en-US" dirty="0"/>
              <a:t>是 </a:t>
            </a:r>
            <a:r>
              <a:rPr lang="en-US" altLang="zh-CN" dirty="0"/>
              <a:t>A* </a:t>
            </a:r>
            <a:r>
              <a:rPr lang="zh-CN" altLang="en-US" dirty="0"/>
              <a:t>中的串，也称 </a:t>
            </a:r>
            <a:r>
              <a:rPr lang="en-US" altLang="zh-CN" dirty="0"/>
              <a:t>ω </a:t>
            </a:r>
            <a:r>
              <a:rPr lang="zh-CN" altLang="en-US" dirty="0"/>
              <a:t>是集合 </a:t>
            </a:r>
            <a:r>
              <a:rPr lang="en-US" altLang="zh-CN" dirty="0"/>
              <a:t>A </a:t>
            </a:r>
            <a:r>
              <a:rPr lang="zh-CN" altLang="en-US" dirty="0"/>
              <a:t>上的串。</a:t>
            </a:r>
          </a:p>
          <a:p>
            <a:r>
              <a:rPr lang="en-US" altLang="zh-CN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572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EC5ECC-3234-4DCA-B0B7-7ABD183C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</a:t>
            </a:r>
            <a:r>
              <a:rPr lang="en-US" altLang="zh-CN" dirty="0"/>
              <a:t>	A = { 0，1 }</a:t>
            </a:r>
            <a:r>
              <a:rPr lang="zh-CN" altLang="en-US" dirty="0"/>
              <a:t>，则 </a:t>
            </a:r>
            <a:r>
              <a:rPr lang="en-US" altLang="zh-CN" dirty="0"/>
              <a:t>A* </a:t>
            </a:r>
            <a:r>
              <a:rPr lang="zh-CN" altLang="en-US" dirty="0"/>
              <a:t>是什么？</a:t>
            </a:r>
            <a:endParaRPr lang="en-US" altLang="zh-CN" dirty="0"/>
          </a:p>
          <a:p>
            <a:r>
              <a:rPr lang="en-US" altLang="zh-CN" dirty="0"/>
              <a:t>			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0</a:t>
            </a:r>
            <a:r>
              <a:rPr lang="en-US" altLang="zh-CN" baseline="30000" dirty="0"/>
              <a:t> </a:t>
            </a:r>
            <a:r>
              <a:rPr lang="en-US" altLang="zh-CN" dirty="0"/>
              <a:t>= { ε }</a:t>
            </a:r>
            <a:endParaRPr lang="zh-CN" altLang="en-US" dirty="0"/>
          </a:p>
          <a:p>
            <a:r>
              <a:rPr lang="en-US" altLang="zh-CN" dirty="0"/>
              <a:t>			A</a:t>
            </a:r>
            <a:r>
              <a:rPr lang="en-US" altLang="zh-CN" baseline="30000" dirty="0"/>
              <a:t>1 </a:t>
            </a:r>
            <a:r>
              <a:rPr lang="en-US" altLang="zh-CN" dirty="0"/>
              <a:t>= A = { 0, 1 }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2</a:t>
            </a:r>
            <a:r>
              <a:rPr lang="en-US" altLang="zh-CN" baseline="30000" dirty="0"/>
              <a:t> </a:t>
            </a:r>
            <a:r>
              <a:rPr lang="en-US" altLang="zh-CN" dirty="0"/>
              <a:t>= AA = { 00, 01, 10, 11 }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3</a:t>
            </a:r>
            <a:r>
              <a:rPr lang="en-US" altLang="zh-CN" baseline="30000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2</a:t>
            </a:r>
            <a:r>
              <a:rPr lang="en-US" altLang="zh-CN" dirty="0" err="1"/>
              <a:t>A</a:t>
            </a:r>
            <a:r>
              <a:rPr lang="en-US" altLang="zh-CN" dirty="0"/>
              <a:t> = { 000, 001, 010, 011, 100, 101, 110, 111 } </a:t>
            </a:r>
          </a:p>
          <a:p>
            <a:r>
              <a:rPr lang="en-US" altLang="zh-CN" dirty="0"/>
              <a:t>			A* =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0</a:t>
            </a:r>
            <a:r>
              <a:rPr lang="en-US" altLang="zh-CN" dirty="0"/>
              <a:t> ∪ A</a:t>
            </a:r>
            <a:r>
              <a:rPr lang="en-US" altLang="zh-CN" baseline="30000" dirty="0"/>
              <a:t>1</a:t>
            </a:r>
            <a:r>
              <a:rPr lang="en-US" altLang="zh-CN" dirty="0"/>
              <a:t> ∪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2</a:t>
            </a:r>
            <a:r>
              <a:rPr lang="en-US" altLang="zh-CN" dirty="0"/>
              <a:t> ∪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3</a:t>
            </a:r>
            <a:r>
              <a:rPr lang="en-US" altLang="zh-CN" dirty="0"/>
              <a:t> ∪ …  </a:t>
            </a:r>
          </a:p>
          <a:p>
            <a:r>
              <a:rPr lang="en-US" altLang="zh-CN" dirty="0"/>
              <a:t>				 </a:t>
            </a:r>
            <a:r>
              <a:rPr lang="zh-CN" altLang="en-US" dirty="0"/>
              <a:t>= { </a:t>
            </a:r>
            <a:r>
              <a:rPr lang="en-US" altLang="zh-CN" dirty="0"/>
              <a:t>ω | ω </a:t>
            </a:r>
            <a:r>
              <a:rPr lang="zh-CN" altLang="en-US" dirty="0"/>
              <a:t>是 0 和 1 组成的任意长度的串 }</a:t>
            </a:r>
            <a:r>
              <a:rPr lang="en-US" altLang="zh-CN" dirty="0"/>
              <a:t>    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C3D9-B535-42C3-AF2E-55FF2DD0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(8)	A</a:t>
            </a:r>
            <a:r>
              <a:rPr lang="en-US" altLang="zh-CN" baseline="30000" dirty="0"/>
              <a:t>+</a:t>
            </a:r>
            <a:r>
              <a:rPr lang="zh-CN" altLang="en-US" dirty="0"/>
              <a:t> ：集合 </a:t>
            </a:r>
            <a:r>
              <a:rPr lang="en-US" altLang="zh-CN" dirty="0"/>
              <a:t>A </a:t>
            </a:r>
            <a:r>
              <a:rPr lang="zh-CN" altLang="en-US" dirty="0"/>
              <a:t>的正闭包</a:t>
            </a:r>
          </a:p>
          <a:p>
            <a:r>
              <a:rPr lang="en-US" altLang="zh-CN" dirty="0"/>
              <a:t>		A</a:t>
            </a:r>
            <a:r>
              <a:rPr lang="en-US" altLang="zh-CN" baseline="30000" dirty="0"/>
              <a:t>+</a:t>
            </a:r>
            <a:r>
              <a:rPr lang="en-US" altLang="zh-CN" dirty="0"/>
              <a:t> = A ∪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2</a:t>
            </a:r>
            <a:r>
              <a:rPr lang="en-US" altLang="zh-CN" dirty="0"/>
              <a:t> ∪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3</a:t>
            </a:r>
            <a:r>
              <a:rPr lang="en-US" altLang="zh-CN" dirty="0"/>
              <a:t> ∪…∪ A</a:t>
            </a:r>
            <a:r>
              <a:rPr lang="en-US" altLang="zh-CN" baseline="30000" dirty="0"/>
              <a:t>n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		A* </a:t>
            </a:r>
            <a:r>
              <a:rPr lang="zh-CN" altLang="en-US" dirty="0"/>
              <a:t>与 </a:t>
            </a:r>
            <a:r>
              <a:rPr lang="en-US" altLang="zh-CN" dirty="0"/>
              <a:t>A</a:t>
            </a:r>
            <a:r>
              <a:rPr lang="en-US" altLang="zh-CN" baseline="30000" dirty="0"/>
              <a:t>+ </a:t>
            </a:r>
            <a:r>
              <a:rPr lang="zh-CN" altLang="en-US" dirty="0"/>
              <a:t>的关系：</a:t>
            </a:r>
            <a:endParaRPr lang="en-US" altLang="zh-CN" dirty="0"/>
          </a:p>
          <a:p>
            <a:r>
              <a:rPr lang="en-US" altLang="zh-CN" dirty="0"/>
              <a:t>		A* = A</a:t>
            </a:r>
            <a:r>
              <a:rPr lang="en-US" altLang="zh-CN" baseline="30000" dirty="0"/>
              <a:t>+</a:t>
            </a:r>
            <a:r>
              <a:rPr lang="en-US" altLang="zh-CN" dirty="0"/>
              <a:t> </a:t>
            </a:r>
            <a:r>
              <a:rPr lang="en-US" altLang="en-US" dirty="0"/>
              <a:t>∪</a:t>
            </a:r>
            <a:r>
              <a:rPr lang="en-US" altLang="zh-CN" dirty="0"/>
              <a:t>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0</a:t>
            </a:r>
            <a:r>
              <a:rPr lang="en-US" altLang="zh-CN" dirty="0"/>
              <a:t>   </a:t>
            </a:r>
            <a:r>
              <a:rPr lang="zh-CN" altLang="en-US" dirty="0"/>
              <a:t>即  </a:t>
            </a:r>
            <a:r>
              <a:rPr lang="en-US" altLang="zh-CN" dirty="0"/>
              <a:t>A* = A</a:t>
            </a:r>
            <a:r>
              <a:rPr lang="en-US" altLang="zh-CN" baseline="30000" dirty="0"/>
              <a:t>+</a:t>
            </a:r>
            <a:r>
              <a:rPr lang="en-US" altLang="zh-CN" dirty="0"/>
              <a:t> </a:t>
            </a:r>
            <a:r>
              <a:rPr lang="en-US" altLang="en-US" dirty="0"/>
              <a:t>∪</a:t>
            </a:r>
            <a:r>
              <a:rPr lang="en-US" altLang="zh-CN" dirty="0"/>
              <a:t> { ε }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2658-38E0-4627-B110-C01A5239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/>
              <a:t>	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0</a:t>
            </a:r>
            <a:r>
              <a:rPr lang="en-US" altLang="zh-CN" baseline="30000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{ ε }</a:t>
            </a:r>
            <a:endParaRPr kumimoji="1" lang="en-US" altLang="zh-CN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/>
              <a:t>			{ ε }* = </a:t>
            </a:r>
            <a:r>
              <a:rPr lang="en-US" altLang="zh-CN" dirty="0">
                <a:solidFill>
                  <a:srgbClr val="FF0000"/>
                </a:solidFill>
              </a:rPr>
              <a:t>{ ε }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/>
              <a:t>			{ ε }</a:t>
            </a:r>
            <a:r>
              <a:rPr lang="en-US" altLang="zh-CN" baseline="30000" dirty="0"/>
              <a:t>+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{ ε }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sym typeface="Symbol" pitchFamily="18" charset="2"/>
              </a:rPr>
              <a:t>			</a:t>
            </a:r>
            <a:r>
              <a:rPr lang="zh-CN" altLang="en-US" dirty="0">
                <a:sym typeface="Symbol" pitchFamily="18" charset="2"/>
              </a:rPr>
              <a:t></a:t>
            </a:r>
            <a:r>
              <a:rPr lang="en-US" altLang="zh-CN" dirty="0"/>
              <a:t>* = </a:t>
            </a:r>
            <a:r>
              <a:rPr lang="en-US" altLang="zh-CN" dirty="0">
                <a:solidFill>
                  <a:srgbClr val="FF0000"/>
                </a:solidFill>
              </a:rPr>
              <a:t>{ ε }</a:t>
            </a:r>
            <a:endParaRPr kumimoji="1" lang="zh-CN" altLang="en-US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dirty="0">
                <a:sym typeface="Symbol" pitchFamily="18" charset="2"/>
              </a:rPr>
              <a:t>			</a:t>
            </a:r>
            <a:r>
              <a:rPr lang="zh-CN" altLang="en-US" dirty="0">
                <a:sym typeface="Symbol" pitchFamily="18" charset="2"/>
              </a:rPr>
              <a:t></a:t>
            </a:r>
            <a:r>
              <a:rPr lang="en-US" altLang="zh-CN" baseline="30000" dirty="0"/>
              <a:t>+</a:t>
            </a:r>
            <a:r>
              <a:rPr lang="en-US" altLang="zh-CN" dirty="0"/>
              <a:t> =</a:t>
            </a:r>
            <a:r>
              <a:rPr lang="zh-CN" altLang="en-US" dirty="0">
                <a:sym typeface="Symbol" pitchFamily="18" charset="2"/>
              </a:rPr>
              <a:t> </a:t>
            </a:r>
            <a:endParaRPr lang="en-US" altLang="zh-CN" dirty="0">
              <a:sym typeface="Symbol" pitchFamily="18" charset="2"/>
            </a:endParaRPr>
          </a:p>
          <a:p>
            <a:endParaRPr kumimoji="1" lang="zh-CN" altLang="en-US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9F29A27-1D5C-4E40-B8D3-E0C2EA36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1) A = { a }</a:t>
            </a:r>
            <a:r>
              <a:rPr lang="zh-CN" altLang="en-US" dirty="0"/>
              <a:t>，</a:t>
            </a:r>
            <a:r>
              <a:rPr lang="en-US" altLang="zh-CN" dirty="0"/>
              <a:t>A* = ?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30000" dirty="0"/>
              <a:t>+ </a:t>
            </a:r>
            <a:r>
              <a:rPr lang="en-US" altLang="zh-CN" dirty="0"/>
              <a:t>= ?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2) </a:t>
            </a:r>
            <a:r>
              <a:rPr lang="zh-CN" altLang="en-US" dirty="0"/>
              <a:t>是否对于任意的集合</a:t>
            </a:r>
            <a:r>
              <a:rPr lang="en-US" altLang="zh-CN" dirty="0"/>
              <a:t>A，</a:t>
            </a:r>
            <a:r>
              <a:rPr lang="zh-CN" altLang="en-US" dirty="0"/>
              <a:t>都有：</a:t>
            </a:r>
            <a:r>
              <a:rPr lang="en-US" altLang="zh-CN" dirty="0"/>
              <a:t>A</a:t>
            </a:r>
            <a:r>
              <a:rPr lang="en-US" altLang="zh-CN" baseline="30000" dirty="0"/>
              <a:t>+ </a:t>
            </a:r>
            <a:r>
              <a:rPr lang="en-US" altLang="zh-CN" dirty="0"/>
              <a:t>= A* - { ε } 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Symbol" pitchFamily="18" charset="2"/>
              </a:rPr>
              <a:t>3) </a:t>
            </a:r>
            <a:r>
              <a:rPr lang="zh-CN" altLang="en-US" dirty="0">
                <a:sym typeface="Symbol" pitchFamily="18" charset="2"/>
              </a:rPr>
              <a:t>{  } 与 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的区别？</a:t>
            </a:r>
            <a:endParaRPr lang="en-US" altLang="zh-CN" dirty="0"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373F3E3-9C7B-45C5-87CA-E3BE3ED4274C}"/>
              </a:ext>
            </a:extLst>
          </p:cNvPr>
          <p:cNvSpPr txBox="1">
            <a:spLocks/>
          </p:cNvSpPr>
          <p:nvPr/>
        </p:nvSpPr>
        <p:spPr>
          <a:xfrm>
            <a:off x="1300994" y="3478619"/>
            <a:ext cx="3908571" cy="63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655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1538" indent="84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</a:rPr>
              <a:t>除集合 </a:t>
            </a:r>
            <a:r>
              <a:rPr lang="en-US" altLang="zh-CN" dirty="0">
                <a:solidFill>
                  <a:schemeClr val="accent6"/>
                </a:solidFill>
              </a:rPr>
              <a:t>{ ε } </a:t>
            </a:r>
            <a:r>
              <a:rPr lang="zh-CN" altLang="en-US" dirty="0">
                <a:solidFill>
                  <a:schemeClr val="accent6"/>
                </a:solidFill>
              </a:rPr>
              <a:t>外。</a:t>
            </a:r>
            <a:endParaRPr lang="en-US" altLang="zh-CN" dirty="0">
              <a:solidFill>
                <a:schemeClr val="accent6"/>
              </a:solidFill>
              <a:sym typeface="Symbol" pitchFamily="18" charset="2"/>
            </a:endParaRPr>
          </a:p>
          <a:p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DC65F33-5AC7-4F95-A918-DFFA8885C2CA}"/>
              </a:ext>
            </a:extLst>
          </p:cNvPr>
          <p:cNvSpPr txBox="1">
            <a:spLocks/>
          </p:cNvSpPr>
          <p:nvPr/>
        </p:nvSpPr>
        <p:spPr>
          <a:xfrm>
            <a:off x="4555921" y="4049902"/>
            <a:ext cx="5275976" cy="2375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655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1538" indent="84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| </a:t>
            </a:r>
            <a:r>
              <a:rPr lang="zh-CN" altLang="en-US" dirty="0">
                <a:solidFill>
                  <a:schemeClr val="accent6"/>
                </a:solidFill>
                <a:sym typeface="Symbol" pitchFamily="18" charset="2"/>
              </a:rPr>
              <a:t>{  } 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| = 1          </a:t>
            </a:r>
          </a:p>
          <a:p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|</a:t>
            </a:r>
            <a:r>
              <a:rPr lang="zh-CN" altLang="en-US" dirty="0">
                <a:solidFill>
                  <a:schemeClr val="accent6"/>
                </a:solidFill>
                <a:sym typeface="Symbol" pitchFamily="18" charset="2"/>
              </a:rPr>
              <a:t>  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| = 0 </a:t>
            </a:r>
          </a:p>
          <a:p>
            <a:r>
              <a:rPr lang="zh-CN" altLang="en-US" dirty="0">
                <a:solidFill>
                  <a:schemeClr val="accent6"/>
                </a:solidFill>
                <a:sym typeface="Symbol" pitchFamily="18" charset="2"/>
              </a:rPr>
              <a:t>{  }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A = A</a:t>
            </a:r>
            <a:r>
              <a:rPr lang="zh-CN" altLang="en-US" dirty="0">
                <a:solidFill>
                  <a:schemeClr val="accent6"/>
                </a:solidFill>
                <a:sym typeface="Symbol" pitchFamily="18" charset="2"/>
              </a:rPr>
              <a:t>{  }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 = A             </a:t>
            </a:r>
          </a:p>
          <a:p>
            <a:r>
              <a:rPr lang="zh-CN" altLang="en-US" dirty="0">
                <a:solidFill>
                  <a:schemeClr val="accent6"/>
                </a:solidFill>
                <a:sym typeface="Symbol" pitchFamily="18" charset="2"/>
              </a:rPr>
              <a:t>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A = A</a:t>
            </a:r>
            <a:r>
              <a:rPr lang="zh-CN" altLang="en-US" dirty="0">
                <a:solidFill>
                  <a:schemeClr val="accent6"/>
                </a:solidFill>
                <a:sym typeface="Symbol" pitchFamily="18" charset="2"/>
              </a:rPr>
              <a:t></a:t>
            </a:r>
            <a:r>
              <a:rPr lang="en-US" altLang="zh-CN" dirty="0">
                <a:solidFill>
                  <a:schemeClr val="accent6"/>
                </a:solidFill>
                <a:sym typeface="Symbol" pitchFamily="18" charset="2"/>
              </a:rPr>
              <a:t> =</a:t>
            </a:r>
            <a:r>
              <a:rPr lang="zh-CN" altLang="en-US" dirty="0">
                <a:solidFill>
                  <a:schemeClr val="accent6"/>
                </a:solidFill>
                <a:sym typeface="Symbol" pitchFamily="18" charset="2"/>
              </a:rPr>
              <a:t></a:t>
            </a:r>
            <a:endParaRPr lang="en-US" altLang="zh-CN" dirty="0">
              <a:solidFill>
                <a:schemeClr val="accent6"/>
              </a:solidFill>
              <a:sym typeface="Symbol" pitchFamily="18" charset="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7BBF778-2355-4598-9C2C-BF393299B42A}"/>
              </a:ext>
            </a:extLst>
          </p:cNvPr>
          <p:cNvSpPr txBox="1">
            <a:spLocks/>
          </p:cNvSpPr>
          <p:nvPr/>
        </p:nvSpPr>
        <p:spPr>
          <a:xfrm>
            <a:off x="5930318" y="1825625"/>
            <a:ext cx="7106174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655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1538" indent="84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6"/>
                </a:solidFill>
              </a:rPr>
              <a:t>A* = { ε,  a, aa, </a:t>
            </a:r>
            <a:r>
              <a:rPr lang="en-US" altLang="zh-CN" dirty="0" err="1">
                <a:solidFill>
                  <a:schemeClr val="accent6"/>
                </a:solidFill>
              </a:rPr>
              <a:t>aaa</a:t>
            </a:r>
            <a:r>
              <a:rPr lang="en-US" altLang="zh-CN" dirty="0">
                <a:solidFill>
                  <a:schemeClr val="accent6"/>
                </a:solidFill>
              </a:rPr>
              <a:t>, </a:t>
            </a:r>
            <a:r>
              <a:rPr lang="en-US" altLang="zh-CN" dirty="0" err="1">
                <a:solidFill>
                  <a:schemeClr val="accent6"/>
                </a:solidFill>
              </a:rPr>
              <a:t>aaaa</a:t>
            </a:r>
            <a:r>
              <a:rPr lang="en-US" altLang="zh-CN" dirty="0">
                <a:solidFill>
                  <a:schemeClr val="accent6"/>
                </a:solidFill>
              </a:rPr>
              <a:t>, … }</a:t>
            </a:r>
          </a:p>
          <a:p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en-US" altLang="zh-CN" baseline="30000" dirty="0">
                <a:solidFill>
                  <a:schemeClr val="accent6"/>
                </a:solidFill>
              </a:rPr>
              <a:t>+ </a:t>
            </a:r>
            <a:r>
              <a:rPr lang="en-US" altLang="zh-CN" dirty="0">
                <a:solidFill>
                  <a:schemeClr val="accent6"/>
                </a:solidFill>
              </a:rPr>
              <a:t>= { a, aa, </a:t>
            </a:r>
            <a:r>
              <a:rPr lang="en-US" altLang="zh-CN" dirty="0" err="1">
                <a:solidFill>
                  <a:schemeClr val="accent6"/>
                </a:solidFill>
              </a:rPr>
              <a:t>aaa</a:t>
            </a:r>
            <a:r>
              <a:rPr lang="en-US" altLang="zh-CN" dirty="0">
                <a:solidFill>
                  <a:schemeClr val="accent6"/>
                </a:solidFill>
              </a:rPr>
              <a:t>, </a:t>
            </a:r>
            <a:r>
              <a:rPr lang="en-US" altLang="zh-CN" dirty="0" err="1">
                <a:solidFill>
                  <a:schemeClr val="accent6"/>
                </a:solidFill>
              </a:rPr>
              <a:t>aaaa</a:t>
            </a:r>
            <a:r>
              <a:rPr lang="en-US" altLang="zh-CN" dirty="0">
                <a:solidFill>
                  <a:schemeClr val="accent6"/>
                </a:solidFill>
              </a:rPr>
              <a:t>, … }</a:t>
            </a:r>
          </a:p>
          <a:p>
            <a:endParaRPr kumimoji="1" lang="en-US" altLang="zh-CN" dirty="0">
              <a:solidFill>
                <a:schemeClr val="accent6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6" grpId="0"/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9AEE-1CB3-4E6A-89C2-4FA17D6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</a:t>
            </a:r>
            <a:r>
              <a:rPr lang="zh-CN" altLang="en-US" dirty="0"/>
              <a:t>9</a:t>
            </a:r>
            <a:r>
              <a:rPr lang="en-US" altLang="zh-CN" dirty="0"/>
              <a:t>) 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给定字母表 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zh-CN" altLang="en-US" dirty="0"/>
              <a:t>，则 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zh-CN" altLang="en-US" dirty="0"/>
              <a:t>* 的任意子集 </a:t>
            </a:r>
            <a:r>
              <a:rPr lang="en-US" altLang="zh-CN" dirty="0"/>
              <a:t>L </a:t>
            </a:r>
            <a:r>
              <a:rPr lang="zh-CN" altLang="en-US" dirty="0"/>
              <a:t>称为字母表 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zh-CN" altLang="zh-CN" dirty="0">
                <a:sym typeface="Symbol" panose="05050102010706020507" pitchFamily="18" charset="2"/>
              </a:rPr>
              <a:t> </a:t>
            </a:r>
            <a:r>
              <a:rPr lang="zh-CN" altLang="en-US" dirty="0"/>
              <a:t>上的一个语言：</a:t>
            </a:r>
            <a:endParaRPr lang="en-US" altLang="zh-CN" dirty="0"/>
          </a:p>
          <a:p>
            <a:pPr algn="ctr"/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>
                <a:sym typeface="Symbol" pitchFamily="18" charset="2"/>
              </a:rPr>
              <a:t>L  </a:t>
            </a:r>
            <a:r>
              <a:rPr lang="zh-CN" altLang="en-US" dirty="0">
                <a:sym typeface="Symbol" pitchFamily="18" charset="2"/>
              </a:rPr>
              <a:t>*</a:t>
            </a:r>
          </a:p>
          <a:p>
            <a:r>
              <a:rPr lang="zh-CN" altLang="en-US" dirty="0"/>
              <a:t>本质上，语言 </a:t>
            </a:r>
            <a:r>
              <a:rPr lang="en-US" altLang="zh-CN" dirty="0"/>
              <a:t>L </a:t>
            </a:r>
            <a:r>
              <a:rPr lang="zh-CN" altLang="en-US" dirty="0"/>
              <a:t>是字母表 </a:t>
            </a:r>
            <a:r>
              <a:rPr lang="zh-CN" altLang="en-US" dirty="0">
                <a:sym typeface="Symbol" panose="05050102010706020507" pitchFamily="18" charset="2"/>
              </a:rPr>
              <a:t> </a:t>
            </a:r>
            <a:r>
              <a:rPr lang="zh-CN" altLang="en-US" dirty="0"/>
              <a:t>上的字符串形成的集合。</a:t>
            </a:r>
            <a:r>
              <a:rPr lang="zh-CN" altLang="en-US" dirty="0">
                <a:sym typeface="Symbol" pitchFamily="18" charset="2"/>
              </a:rPr>
              <a:t>语言中的元素，称为语言的句子：</a:t>
            </a:r>
            <a:endParaRPr lang="en-US" altLang="zh-CN" dirty="0">
              <a:sym typeface="Symbol" pitchFamily="18" charset="2"/>
            </a:endParaRPr>
          </a:p>
          <a:p>
            <a:pPr algn="ctr"/>
            <a:r>
              <a:rPr lang="zh-CN" altLang="en-US" dirty="0">
                <a:sym typeface="Symbol" panose="05050102010706020507" pitchFamily="18" charset="2"/>
              </a:rPr>
              <a:t></a:t>
            </a:r>
            <a:r>
              <a:rPr lang="en-US" altLang="zh-CN" dirty="0">
                <a:sym typeface="Symbol" pitchFamily="18" charset="2"/>
              </a:rPr>
              <a:t>  L</a:t>
            </a:r>
            <a:endParaRPr lang="zh-CN" altLang="en-US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根据语言中句子的数量，可将语言分为有穷语言和无穷语言。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434738"/>
            <a:ext cx="9144000" cy="1988524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章  基础知识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2EC7F-0EA4-4737-8CE7-F3BC55C1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10) </a:t>
            </a:r>
            <a:r>
              <a:rPr lang="zh-CN" altLang="en-US" dirty="0">
                <a:sym typeface="Symbol" pitchFamily="18" charset="2"/>
              </a:rPr>
              <a:t>语言的乘积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，</a:t>
            </a:r>
            <a:r>
              <a:rPr lang="zh-CN" altLang="en-US" baseline="-25000" dirty="0">
                <a:sym typeface="Symbol" pitchFamily="18" charset="2"/>
              </a:rPr>
              <a:t>2 </a:t>
            </a:r>
            <a:r>
              <a:rPr lang="zh-CN" altLang="en-US" dirty="0">
                <a:sym typeface="Symbol" pitchFamily="18" charset="2"/>
              </a:rPr>
              <a:t>是两个字母表：</a:t>
            </a:r>
            <a:endParaRPr lang="en-US" altLang="zh-CN" dirty="0">
              <a:sym typeface="Symbol" pitchFamily="18" charset="2"/>
            </a:endParaRPr>
          </a:p>
          <a:p>
            <a:pPr algn="ctr"/>
            <a:r>
              <a:rPr lang="en-US" altLang="zh-CN" dirty="0">
                <a:sym typeface="Symbol" pitchFamily="18" charset="2"/>
              </a:rPr>
              <a:t>L</a:t>
            </a:r>
            <a:r>
              <a:rPr lang="zh-CN" altLang="en-US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 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*，</a:t>
            </a:r>
            <a:r>
              <a:rPr lang="en-US" altLang="zh-CN" dirty="0">
                <a:sym typeface="Symbol" pitchFamily="18" charset="2"/>
              </a:rPr>
              <a:t>L</a:t>
            </a:r>
            <a:r>
              <a:rPr lang="zh-CN" altLang="en-US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  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baseline="-250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* </a:t>
            </a:r>
          </a:p>
          <a:p>
            <a:r>
              <a:rPr lang="zh-CN" altLang="en-US" dirty="0">
                <a:sym typeface="Symbol" pitchFamily="18" charset="2"/>
              </a:rPr>
              <a:t>语言 </a:t>
            </a:r>
            <a:r>
              <a:rPr lang="en-US" altLang="zh-CN" dirty="0">
                <a:sym typeface="Symbol" pitchFamily="18" charset="2"/>
              </a:rPr>
              <a:t>L</a:t>
            </a:r>
            <a:r>
              <a:rPr lang="zh-CN" altLang="en-US" baseline="-25000" dirty="0">
                <a:sym typeface="Symbol" pitchFamily="18" charset="2"/>
              </a:rPr>
              <a:t>1 </a:t>
            </a:r>
            <a:r>
              <a:rPr lang="zh-CN" altLang="en-US" dirty="0">
                <a:sym typeface="Symbol" pitchFamily="18" charset="2"/>
              </a:rPr>
              <a:t>与 </a:t>
            </a:r>
            <a:r>
              <a:rPr lang="en-US" altLang="zh-CN" dirty="0">
                <a:sym typeface="Symbol" pitchFamily="18" charset="2"/>
              </a:rPr>
              <a:t>L</a:t>
            </a:r>
            <a:r>
              <a:rPr lang="zh-CN" altLang="en-US" baseline="-25000" dirty="0">
                <a:sym typeface="Symbol" pitchFamily="18" charset="2"/>
              </a:rPr>
              <a:t>2 </a:t>
            </a:r>
            <a:r>
              <a:rPr lang="zh-CN" altLang="en-US" dirty="0">
                <a:sym typeface="Symbol" pitchFamily="18" charset="2"/>
              </a:rPr>
              <a:t>的乘积是一个语言：</a:t>
            </a:r>
          </a:p>
          <a:p>
            <a:pPr algn="ctr"/>
            <a:r>
              <a:rPr lang="en-US" altLang="zh-CN" dirty="0">
                <a:sym typeface="Symbol" pitchFamily="18" charset="2"/>
              </a:rPr>
              <a:t>L</a:t>
            </a:r>
            <a:r>
              <a:rPr lang="zh-CN" altLang="en-US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L</a:t>
            </a:r>
            <a:r>
              <a:rPr lang="zh-CN" altLang="en-US" baseline="-25000" dirty="0">
                <a:sym typeface="Symbol" pitchFamily="18" charset="2"/>
              </a:rPr>
              <a:t>2 </a:t>
            </a:r>
            <a:r>
              <a:rPr lang="zh-CN" altLang="en-US" dirty="0">
                <a:sym typeface="Symbol" pitchFamily="18" charset="2"/>
              </a:rPr>
              <a:t>= { </a:t>
            </a:r>
            <a:r>
              <a:rPr lang="en-US" altLang="zh-CN" dirty="0" err="1">
                <a:sym typeface="Symbol" pitchFamily="18" charset="2"/>
              </a:rPr>
              <a:t>xy</a:t>
            </a:r>
            <a:r>
              <a:rPr lang="en-US" altLang="zh-CN" dirty="0">
                <a:sym typeface="Symbol" pitchFamily="18" charset="2"/>
              </a:rPr>
              <a:t> | x  L</a:t>
            </a:r>
            <a:r>
              <a:rPr lang="zh-CN" altLang="en-US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y  L</a:t>
            </a:r>
            <a:r>
              <a:rPr lang="zh-CN" altLang="en-US" baseline="-25000" dirty="0">
                <a:sym typeface="Symbol" pitchFamily="18" charset="2"/>
              </a:rPr>
              <a:t>2 </a:t>
            </a:r>
            <a:r>
              <a:rPr lang="en-US" altLang="zh-CN" dirty="0">
                <a:sym typeface="Symbol" pitchFamily="18" charset="2"/>
              </a:rPr>
              <a:t>}</a:t>
            </a:r>
            <a:endParaRPr lang="zh-CN" altLang="en-US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该语言是字母表 </a:t>
            </a:r>
            <a:r>
              <a:rPr lang="zh-CN" altLang="en-US" baseline="-25000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 ∪ </a:t>
            </a:r>
            <a:r>
              <a:rPr lang="zh-CN" altLang="en-US" baseline="-25000" dirty="0">
                <a:sym typeface="Symbol" pitchFamily="18" charset="2"/>
              </a:rPr>
              <a:t>2 </a:t>
            </a:r>
            <a:r>
              <a:rPr lang="zh-CN" altLang="en-US" dirty="0">
                <a:sym typeface="Symbol" pitchFamily="18" charset="2"/>
              </a:rPr>
              <a:t>上的语言。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字母表 { 0, 1 } 上的一些语言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</a:t>
            </a:r>
            <a:endParaRPr lang="en-US" altLang="zh-CN" dirty="0">
              <a:sym typeface="Symbol" pitchFamily="18" charset="2"/>
            </a:endParaRPr>
          </a:p>
          <a:p>
            <a:r>
              <a:rPr lang="zh-CN" altLang="en-US" dirty="0"/>
              <a:t>{ 00, 11 }</a:t>
            </a:r>
            <a:endParaRPr lang="en-US" altLang="zh-CN" dirty="0"/>
          </a:p>
          <a:p>
            <a:r>
              <a:rPr lang="zh-CN" altLang="en-US" dirty="0"/>
              <a:t>{ 0, 1 }*</a:t>
            </a:r>
            <a:endParaRPr lang="en-US" altLang="zh-CN" dirty="0"/>
          </a:p>
          <a:p>
            <a:r>
              <a:rPr lang="zh-CN" altLang="en-US" dirty="0"/>
              <a:t>{ </a:t>
            </a:r>
            <a:r>
              <a:rPr lang="en-US" altLang="zh-CN" dirty="0"/>
              <a:t>1 </a:t>
            </a:r>
            <a:r>
              <a:rPr lang="zh-CN" altLang="en-US" dirty="0"/>
              <a:t>} { 0, 1 }*</a:t>
            </a:r>
            <a:endParaRPr lang="en-US" altLang="zh-CN" dirty="0"/>
          </a:p>
          <a:p>
            <a:r>
              <a:rPr lang="zh-CN" altLang="en-US" dirty="0"/>
              <a:t>{ 0 } { 0, 1 }* { 1 }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3D78E-23FA-4F63-BBC1-2D538440BC6B}"/>
              </a:ext>
            </a:extLst>
          </p:cNvPr>
          <p:cNvSpPr txBox="1">
            <a:spLocks noChangeArrowheads="1"/>
          </p:cNvSpPr>
          <p:nvPr/>
        </p:nvSpPr>
        <p:spPr>
          <a:xfrm>
            <a:off x="5134062" y="1825625"/>
            <a:ext cx="6219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3600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000" marR="0" indent="0" algn="l" defTabSz="3600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76555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1538" indent="841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{ </a:t>
            </a:r>
            <a:r>
              <a:rPr lang="en-US" altLang="zh-CN" dirty="0"/>
              <a:t>0</a:t>
            </a:r>
            <a:r>
              <a:rPr lang="zh-CN" altLang="en-US" dirty="0"/>
              <a:t>, </a:t>
            </a:r>
            <a:r>
              <a:rPr lang="en-US" altLang="zh-CN" dirty="0"/>
              <a:t>1 </a:t>
            </a:r>
            <a:r>
              <a:rPr lang="zh-CN" altLang="en-US" dirty="0"/>
              <a:t>} { 0, 1 }*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en-US" altLang="zh-CN" dirty="0"/>
              <a:t>{ 0, 1 } { 0, 1 }</a:t>
            </a:r>
            <a:r>
              <a:rPr lang="zh-CN" altLang="en-US" dirty="0">
                <a:sym typeface="Symbol" pitchFamily="18" charset="2"/>
              </a:rPr>
              <a:t>* </a:t>
            </a:r>
            <a:r>
              <a:rPr lang="en-US" altLang="zh-CN" dirty="0"/>
              <a:t>{ 0, 1 }</a:t>
            </a:r>
          </a:p>
          <a:p>
            <a:r>
              <a:rPr lang="en-US" altLang="zh-CN" dirty="0"/>
              <a:t>{ 0, 1 } { 0, 1 } { 0, 1 }</a:t>
            </a:r>
            <a:r>
              <a:rPr lang="zh-CN" altLang="en-US" dirty="0">
                <a:sym typeface="Symbol" pitchFamily="18" charset="2"/>
              </a:rPr>
              <a:t>*</a:t>
            </a:r>
            <a:endParaRPr lang="en-US" altLang="zh-CN" dirty="0">
              <a:sym typeface="Symbol" pitchFamily="18" charset="2"/>
            </a:endParaRPr>
          </a:p>
          <a:p>
            <a:r>
              <a:rPr lang="en-US" altLang="zh-CN" dirty="0"/>
              <a:t>{ 0, 1 } { 0, 1 } { 0, 1 }</a:t>
            </a:r>
            <a:r>
              <a:rPr lang="zh-CN" altLang="en-US" dirty="0">
                <a:sym typeface="Symbol" pitchFamily="18" charset="2"/>
              </a:rPr>
              <a:t>* </a:t>
            </a:r>
            <a:r>
              <a:rPr lang="en-US" altLang="zh-CN" dirty="0"/>
              <a:t>{ 0, 1 }</a:t>
            </a:r>
            <a:endParaRPr lang="zh-CN" altLang="en-US" dirty="0"/>
          </a:p>
          <a:p>
            <a:r>
              <a:rPr lang="zh-CN" altLang="en-US" dirty="0"/>
              <a:t>{ 0, 1 }* { 1 } { 0, 1 }*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itchFamily="18" charset="2"/>
              </a:rPr>
              <a:t>语言的 </a:t>
            </a:r>
            <a:r>
              <a:rPr lang="en-US" altLang="zh-CN" dirty="0">
                <a:sym typeface="Symbol" pitchFamily="18" charset="2"/>
              </a:rPr>
              <a:t>n </a:t>
            </a:r>
            <a:r>
              <a:rPr lang="zh-CN" altLang="en-US" dirty="0">
                <a:sym typeface="Symbol" pitchFamily="18" charset="2"/>
              </a:rPr>
              <a:t>次幂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 </a:t>
            </a:r>
            <a:r>
              <a:rPr lang="zh-CN" altLang="en-US" dirty="0">
                <a:sym typeface="Symbol" pitchFamily="18" charset="2"/>
              </a:rPr>
              <a:t> 是一个字母表，</a:t>
            </a:r>
            <a:r>
              <a:rPr lang="en-US" altLang="zh-CN" dirty="0"/>
              <a:t> L </a:t>
            </a:r>
            <a:r>
              <a:rPr lang="zh-CN" altLang="en-US" dirty="0"/>
              <a:t>为字母表 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zh-CN" altLang="zh-CN" dirty="0">
                <a:sym typeface="Symbol" panose="05050102010706020507" pitchFamily="18" charset="2"/>
              </a:rPr>
              <a:t> </a:t>
            </a:r>
            <a:r>
              <a:rPr lang="zh-CN" altLang="en-US" dirty="0"/>
              <a:t>上的任意一个语言：</a:t>
            </a:r>
            <a:endParaRPr lang="en-US" altLang="zh-CN" dirty="0">
              <a:sym typeface="Symbol" pitchFamily="18" charset="2"/>
            </a:endParaRPr>
          </a:p>
          <a:p>
            <a:pPr algn="ctr"/>
            <a:r>
              <a:rPr lang="zh-CN" altLang="en-US" dirty="0">
                <a:sym typeface="Symbol" pitchFamily="18" charset="2"/>
              </a:rPr>
              <a:t></a:t>
            </a:r>
            <a:r>
              <a:rPr lang="en-US" altLang="zh-CN" dirty="0">
                <a:sym typeface="Symbol" pitchFamily="18" charset="2"/>
              </a:rPr>
              <a:t>L  </a:t>
            </a:r>
            <a:r>
              <a:rPr lang="zh-CN" altLang="en-US" dirty="0">
                <a:sym typeface="Symbol" pitchFamily="18" charset="2"/>
              </a:rPr>
              <a:t>*</a:t>
            </a:r>
          </a:p>
          <a:p>
            <a:r>
              <a:rPr lang="en-US" altLang="zh-CN" dirty="0">
                <a:sym typeface="Symbol" pitchFamily="18" charset="2"/>
              </a:rPr>
              <a:t>L </a:t>
            </a:r>
            <a:r>
              <a:rPr lang="zh-CN" altLang="en-US" dirty="0">
                <a:sym typeface="Symbol" pitchFamily="18" charset="2"/>
              </a:rPr>
              <a:t>的 </a:t>
            </a:r>
            <a:r>
              <a:rPr lang="en-US" altLang="zh-CN" dirty="0">
                <a:sym typeface="Symbol" pitchFamily="18" charset="2"/>
              </a:rPr>
              <a:t>n </a:t>
            </a:r>
            <a:r>
              <a:rPr lang="zh-CN" altLang="en-US" dirty="0">
                <a:sym typeface="Symbol" pitchFamily="18" charset="2"/>
              </a:rPr>
              <a:t>次幂也是一个语言：</a:t>
            </a:r>
          </a:p>
          <a:p>
            <a:r>
              <a:rPr lang="zh-CN" altLang="en-US" dirty="0">
                <a:sym typeface="Symbol" pitchFamily="18" charset="2"/>
              </a:rPr>
              <a:t>1) 当 </a:t>
            </a:r>
            <a:r>
              <a:rPr lang="en-US" altLang="zh-CN" dirty="0">
                <a:sym typeface="Symbol" pitchFamily="18" charset="2"/>
              </a:rPr>
              <a:t>n = 0 </a:t>
            </a:r>
            <a:r>
              <a:rPr lang="zh-CN" altLang="en-US" dirty="0">
                <a:sym typeface="Symbol" pitchFamily="18" charset="2"/>
              </a:rPr>
              <a:t>时， </a:t>
            </a:r>
            <a:r>
              <a:rPr lang="en-US" altLang="zh-CN" dirty="0">
                <a:sym typeface="Symbol" pitchFamily="18" charset="2"/>
              </a:rPr>
              <a:t>L</a:t>
            </a:r>
            <a:r>
              <a:rPr lang="en-US" altLang="zh-CN" baseline="30000" dirty="0">
                <a:sym typeface="Symbol" pitchFamily="18" charset="2"/>
              </a:rPr>
              <a:t>0</a:t>
            </a:r>
            <a:r>
              <a:rPr lang="en-US" altLang="zh-CN" dirty="0">
                <a:sym typeface="Symbol" pitchFamily="18" charset="2"/>
              </a:rPr>
              <a:t> = {  }</a:t>
            </a:r>
          </a:p>
          <a:p>
            <a:r>
              <a:rPr lang="zh-CN" altLang="en-US" dirty="0">
                <a:sym typeface="Symbol" pitchFamily="18" charset="2"/>
              </a:rPr>
              <a:t>2) 当 </a:t>
            </a:r>
            <a:r>
              <a:rPr lang="en-US" altLang="zh-CN" dirty="0">
                <a:sym typeface="Symbol" pitchFamily="18" charset="2"/>
              </a:rPr>
              <a:t>n &gt; 0 </a:t>
            </a:r>
            <a:r>
              <a:rPr lang="zh-CN" altLang="en-US" dirty="0">
                <a:sym typeface="Symbol" pitchFamily="18" charset="2"/>
              </a:rPr>
              <a:t>时， </a:t>
            </a:r>
            <a:r>
              <a:rPr lang="en-US" altLang="zh-CN" dirty="0">
                <a:sym typeface="Symbol" pitchFamily="18" charset="2"/>
              </a:rPr>
              <a:t>L</a:t>
            </a:r>
            <a:r>
              <a:rPr lang="en-US" altLang="zh-CN" baseline="30000" dirty="0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 = L</a:t>
            </a:r>
            <a:r>
              <a:rPr lang="en-US" altLang="zh-CN" baseline="30000" dirty="0">
                <a:sym typeface="Symbol" pitchFamily="18" charset="2"/>
              </a:rPr>
              <a:t>n-</a:t>
            </a:r>
            <a:r>
              <a:rPr lang="en-US" altLang="zh-CN" baseline="30000" dirty="0" err="1">
                <a:sym typeface="Symbol" pitchFamily="18" charset="2"/>
              </a:rPr>
              <a:t>1</a:t>
            </a:r>
            <a:r>
              <a:rPr lang="en-US" altLang="zh-CN" dirty="0" err="1">
                <a:sym typeface="Symbol" pitchFamily="18" charset="2"/>
              </a:rPr>
              <a:t>L</a:t>
            </a:r>
            <a:endParaRPr lang="zh-CN" altLang="en-US" dirty="0"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语言的例子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 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zh-CN" altLang="en-US" dirty="0"/>
              <a:t> = { 0, 1 }</a:t>
            </a:r>
          </a:p>
          <a:p>
            <a:r>
              <a:rPr lang="en-US" altLang="zh-CN" dirty="0">
                <a:sym typeface="Symbol" pitchFamily="18" charset="2"/>
              </a:rPr>
              <a:t>L = { 0, 1 }</a:t>
            </a:r>
          </a:p>
          <a:p>
            <a:r>
              <a:rPr lang="en-US" altLang="zh-CN" dirty="0">
                <a:sym typeface="Symbol" pitchFamily="18" charset="2"/>
              </a:rPr>
              <a:t>L = { 0, 1, 00, 01, 10, 11, 000, 001, … } = </a:t>
            </a:r>
            <a:r>
              <a:rPr lang="zh-CN" altLang="en-US" dirty="0">
                <a:sym typeface="Symbol" pitchFamily="18" charset="2"/>
              </a:rPr>
              <a:t></a:t>
            </a:r>
            <a:r>
              <a:rPr lang="zh-CN" altLang="en-US" baseline="30000" dirty="0">
                <a:sym typeface="Symbol" pitchFamily="18" charset="2"/>
              </a:rPr>
              <a:t>+</a:t>
            </a:r>
            <a:endParaRPr lang="en-US" altLang="zh-CN" baseline="30000" dirty="0">
              <a:sym typeface="Symbol" pitchFamily="18" charset="2"/>
            </a:endParaRPr>
          </a:p>
          <a:p>
            <a:r>
              <a:rPr lang="en-US" altLang="zh-CN" dirty="0">
                <a:sym typeface="Symbol" pitchFamily="18" charset="2"/>
              </a:rPr>
              <a:t>L = { , 0, 1, 00, 01, 10, 11, 000, 001, … } = </a:t>
            </a:r>
            <a:r>
              <a:rPr lang="zh-CN" altLang="en-US" dirty="0">
                <a:sym typeface="Symbol" pitchFamily="18" charset="2"/>
              </a:rPr>
              <a:t>*</a:t>
            </a:r>
            <a:endParaRPr lang="en-US" altLang="zh-CN" dirty="0">
              <a:sym typeface="Symbol" pitchFamily="18" charset="2"/>
            </a:endParaRPr>
          </a:p>
          <a:p>
            <a:r>
              <a:rPr lang="en-US" altLang="zh-CN" dirty="0">
                <a:sym typeface="Symbol" pitchFamily="18" charset="2"/>
              </a:rPr>
              <a:t>L = { </a:t>
            </a:r>
            <a:r>
              <a:rPr lang="en-US" altLang="zh-CN" dirty="0" err="1">
                <a:sym typeface="Symbol" pitchFamily="18" charset="2"/>
              </a:rPr>
              <a:t>0</a:t>
            </a:r>
            <a:r>
              <a:rPr lang="en-US" altLang="zh-CN" baseline="30000" dirty="0" err="1">
                <a:sym typeface="Symbol" pitchFamily="18" charset="2"/>
              </a:rPr>
              <a:t>n</a:t>
            </a:r>
            <a:r>
              <a:rPr lang="en-US" altLang="zh-CN" dirty="0" err="1">
                <a:sym typeface="Symbol" pitchFamily="18" charset="2"/>
              </a:rPr>
              <a:t>1</a:t>
            </a:r>
            <a:r>
              <a:rPr lang="en-US" altLang="zh-CN" baseline="30000" dirty="0" err="1"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 | n  1}</a:t>
            </a:r>
          </a:p>
          <a:p>
            <a:r>
              <a:rPr lang="en-US" altLang="zh-CN" dirty="0">
                <a:sym typeface="Symbol" pitchFamily="18" charset="2"/>
              </a:rPr>
              <a:t>L = { </a:t>
            </a:r>
            <a:r>
              <a:rPr lang="en-US" altLang="zh-CN" dirty="0" err="1">
                <a:sym typeface="Symbol" pitchFamily="18" charset="2"/>
              </a:rPr>
              <a:t>0</a:t>
            </a:r>
            <a:r>
              <a:rPr lang="en-US" altLang="zh-CN" baseline="30000" dirty="0" err="1">
                <a:sym typeface="Symbol" pitchFamily="18" charset="2"/>
              </a:rPr>
              <a:t>n</a:t>
            </a:r>
            <a:r>
              <a:rPr lang="en-US" altLang="zh-CN" dirty="0" err="1">
                <a:sym typeface="Symbol" pitchFamily="18" charset="2"/>
              </a:rPr>
              <a:t>1</a:t>
            </a:r>
            <a:r>
              <a:rPr lang="en-US" altLang="zh-CN" baseline="30000" dirty="0" err="1">
                <a:sym typeface="Symbol" pitchFamily="18" charset="2"/>
              </a:rPr>
              <a:t>m</a:t>
            </a:r>
            <a:r>
              <a:rPr lang="en-US" altLang="zh-CN" dirty="0" err="1">
                <a:sym typeface="Symbol" pitchFamily="18" charset="2"/>
              </a:rPr>
              <a:t>0</a:t>
            </a:r>
            <a:r>
              <a:rPr lang="en-US" altLang="zh-CN" baseline="30000" dirty="0" err="1"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 | n, m, k  1}</a:t>
            </a:r>
          </a:p>
          <a:p>
            <a:r>
              <a:rPr lang="en-US" altLang="zh-CN" dirty="0">
                <a:sym typeface="Symbol" pitchFamily="18" charset="2"/>
              </a:rPr>
              <a:t>L = { </a:t>
            </a:r>
            <a:r>
              <a:rPr lang="en-US" altLang="zh-CN" dirty="0" err="1">
                <a:sym typeface="Symbol" pitchFamily="18" charset="2"/>
              </a:rPr>
              <a:t>0</a:t>
            </a:r>
            <a:r>
              <a:rPr lang="en-US" altLang="zh-CN" baseline="30000" dirty="0" err="1">
                <a:sym typeface="Symbol" pitchFamily="18" charset="2"/>
              </a:rPr>
              <a:t>n</a:t>
            </a:r>
            <a:r>
              <a:rPr lang="en-US" altLang="zh-CN" dirty="0" err="1">
                <a:sym typeface="Symbol" pitchFamily="18" charset="2"/>
              </a:rPr>
              <a:t>1</a:t>
            </a:r>
            <a:r>
              <a:rPr lang="en-US" altLang="zh-CN" baseline="30000" dirty="0" err="1">
                <a:sym typeface="Symbol" pitchFamily="18" charset="2"/>
              </a:rPr>
              <a:t>m</a:t>
            </a:r>
            <a:r>
              <a:rPr lang="en-US" altLang="zh-CN" dirty="0" err="1">
                <a:sym typeface="Symbol" pitchFamily="18" charset="2"/>
              </a:rPr>
              <a:t>0</a:t>
            </a:r>
            <a:r>
              <a:rPr lang="en-US" altLang="zh-CN" baseline="30000" dirty="0" err="1">
                <a:sym typeface="Symbol" pitchFamily="18" charset="2"/>
              </a:rPr>
              <a:t>k</a:t>
            </a:r>
            <a:r>
              <a:rPr lang="en-US" altLang="zh-CN" dirty="0">
                <a:sym typeface="Symbol" pitchFamily="18" charset="2"/>
              </a:rPr>
              <a:t> | n, m, k  0}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语言的闭包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Symbol" pitchFamily="18" charset="2"/>
              </a:rPr>
              <a:t>语言 </a:t>
            </a:r>
            <a:r>
              <a:rPr lang="en-US" altLang="zh-CN" dirty="0">
                <a:sym typeface="Symbol" pitchFamily="18" charset="2"/>
              </a:rPr>
              <a:t>L </a:t>
            </a:r>
            <a:r>
              <a:rPr lang="zh-CN" altLang="en-US" dirty="0">
                <a:sym typeface="Symbol" pitchFamily="18" charset="2"/>
              </a:rPr>
              <a:t>的正闭包 </a:t>
            </a:r>
            <a:r>
              <a:rPr lang="en-US" altLang="zh-CN" dirty="0">
                <a:sym typeface="Symbol" pitchFamily="18" charset="2"/>
              </a:rPr>
              <a:t>L</a:t>
            </a:r>
            <a:r>
              <a:rPr lang="en-US" altLang="zh-CN" baseline="30000" dirty="0">
                <a:sym typeface="Symbol" pitchFamily="18" charset="2"/>
              </a:rPr>
              <a:t>+ </a:t>
            </a:r>
            <a:r>
              <a:rPr lang="zh-CN" altLang="en-US" dirty="0">
                <a:sym typeface="Symbol" pitchFamily="18" charset="2"/>
              </a:rPr>
              <a:t>是一个语言：</a:t>
            </a:r>
            <a:endParaRPr lang="en-US" altLang="zh-CN" dirty="0">
              <a:sym typeface="Symbol" pitchFamily="18" charset="2"/>
            </a:endParaRPr>
          </a:p>
          <a:p>
            <a:pPr algn="ctr"/>
            <a:r>
              <a:rPr lang="en-US" altLang="zh-CN" dirty="0">
                <a:sym typeface="Symbol" pitchFamily="18" charset="2"/>
              </a:rPr>
              <a:t>L</a:t>
            </a:r>
            <a:r>
              <a:rPr lang="en-US" altLang="zh-CN" baseline="30000" dirty="0">
                <a:sym typeface="Symbol" pitchFamily="18" charset="2"/>
              </a:rPr>
              <a:t>+</a:t>
            </a:r>
            <a:r>
              <a:rPr lang="en-US" altLang="zh-CN" dirty="0">
                <a:sym typeface="Symbol" pitchFamily="18" charset="2"/>
              </a:rPr>
              <a:t> = </a:t>
            </a:r>
            <a:r>
              <a:rPr lang="en-US" altLang="zh-CN" dirty="0" err="1">
                <a:sym typeface="Symbol" pitchFamily="18" charset="2"/>
              </a:rPr>
              <a:t>L</a:t>
            </a:r>
            <a:r>
              <a:rPr lang="en-US" altLang="zh-CN" baseline="30000" dirty="0" err="1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∪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err="1">
                <a:sym typeface="Symbol" pitchFamily="18" charset="2"/>
              </a:rPr>
              <a:t>L</a:t>
            </a:r>
            <a:r>
              <a:rPr lang="en-US" altLang="zh-CN" baseline="30000" dirty="0" err="1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∪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 err="1">
                <a:sym typeface="Symbol" pitchFamily="18" charset="2"/>
              </a:rPr>
              <a:t>L</a:t>
            </a:r>
            <a:r>
              <a:rPr lang="en-US" altLang="zh-CN" baseline="30000" dirty="0" err="1">
                <a:sym typeface="Symbol" pitchFamily="18" charset="2"/>
              </a:rPr>
              <a:t>3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∪</a:t>
            </a:r>
            <a:r>
              <a:rPr lang="en-US" altLang="zh-CN" dirty="0">
                <a:sym typeface="Symbol" pitchFamily="18" charset="2"/>
              </a:rPr>
              <a:t> …</a:t>
            </a:r>
            <a:endParaRPr lang="zh-CN" altLang="en-US" dirty="0">
              <a:sym typeface="Symbol" pitchFamily="18" charset="2"/>
            </a:endParaRPr>
          </a:p>
          <a:p>
            <a:endParaRPr lang="en-US" altLang="zh-CN" dirty="0">
              <a:sym typeface="Symbol" pitchFamily="18" charset="2"/>
            </a:endParaRPr>
          </a:p>
          <a:p>
            <a:r>
              <a:rPr lang="zh-CN" altLang="en-US" dirty="0">
                <a:sym typeface="Symbol" pitchFamily="18" charset="2"/>
              </a:rPr>
              <a:t>语言 </a:t>
            </a:r>
            <a:r>
              <a:rPr lang="en-US" altLang="zh-CN" dirty="0">
                <a:sym typeface="Symbol" pitchFamily="18" charset="2"/>
              </a:rPr>
              <a:t>L </a:t>
            </a:r>
            <a:r>
              <a:rPr lang="zh-CN" altLang="en-US" dirty="0">
                <a:sym typeface="Symbol" pitchFamily="18" charset="2"/>
              </a:rPr>
              <a:t>的克林闭包 </a:t>
            </a:r>
            <a:r>
              <a:rPr lang="en-US" altLang="zh-CN" dirty="0">
                <a:sym typeface="Symbol" pitchFamily="18" charset="2"/>
              </a:rPr>
              <a:t>L* </a:t>
            </a:r>
            <a:r>
              <a:rPr lang="zh-CN" altLang="en-US" dirty="0">
                <a:sym typeface="Symbol" pitchFamily="18" charset="2"/>
              </a:rPr>
              <a:t>是一个语言：</a:t>
            </a:r>
            <a:endParaRPr lang="en-US" altLang="zh-CN" dirty="0">
              <a:sym typeface="Symbol" pitchFamily="18" charset="2"/>
            </a:endParaRPr>
          </a:p>
          <a:p>
            <a:pPr algn="ctr"/>
            <a:r>
              <a:rPr lang="en-US" altLang="zh-CN" dirty="0">
                <a:sym typeface="Symbol" pitchFamily="18" charset="2"/>
              </a:rPr>
              <a:t>L</a:t>
            </a:r>
            <a:r>
              <a:rPr lang="zh-CN" altLang="en-US" dirty="0">
                <a:sym typeface="Symbol" pitchFamily="18" charset="2"/>
              </a:rPr>
              <a:t>* </a:t>
            </a:r>
            <a:r>
              <a:rPr lang="en-US" altLang="zh-CN" dirty="0">
                <a:sym typeface="Symbol" pitchFamily="18" charset="2"/>
              </a:rPr>
              <a:t>= L</a:t>
            </a:r>
            <a:r>
              <a:rPr lang="en-US" altLang="zh-CN" baseline="30000" dirty="0">
                <a:sym typeface="Symbol" pitchFamily="18" charset="2"/>
              </a:rPr>
              <a:t>0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∪</a:t>
            </a:r>
            <a:r>
              <a:rPr lang="en-US" altLang="zh-CN" dirty="0">
                <a:sym typeface="Symbol" pitchFamily="18" charset="2"/>
              </a:rPr>
              <a:t> L</a:t>
            </a:r>
            <a:r>
              <a:rPr lang="en-US" altLang="zh-CN" baseline="30000" dirty="0">
                <a:sym typeface="Symbol" pitchFamily="18" charset="2"/>
              </a:rPr>
              <a:t>+</a:t>
            </a:r>
            <a:r>
              <a:rPr lang="en-US" altLang="zh-CN" dirty="0">
                <a:sym typeface="Symbol" pitchFamily="18" charset="2"/>
              </a:rPr>
              <a:t> </a:t>
            </a:r>
            <a:endParaRPr lang="zh-CN" altLang="en-US" dirty="0"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集合及其运算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关系</a:t>
            </a:r>
          </a:p>
          <a:p>
            <a:r>
              <a:rPr lang="zh-CN" altLang="en-US" dirty="0"/>
              <a:t>1.3  证明和证明的方法（部分自学） </a:t>
            </a:r>
          </a:p>
          <a:p>
            <a:r>
              <a:rPr lang="zh-CN" altLang="en-US" dirty="0"/>
              <a:t>1.4  图与树 （自学） </a:t>
            </a:r>
          </a:p>
          <a:p>
            <a:r>
              <a:rPr lang="en-US" altLang="zh-CN" dirty="0"/>
              <a:t>1.5  </a:t>
            </a:r>
            <a:r>
              <a:rPr lang="zh-CN" altLang="en-US" dirty="0"/>
              <a:t>语言</a:t>
            </a:r>
          </a:p>
          <a:p>
            <a:r>
              <a:rPr lang="zh-CN" altLang="en-US" dirty="0"/>
              <a:t>1.6  常用术语 </a:t>
            </a:r>
          </a:p>
          <a:p>
            <a:r>
              <a:rPr lang="zh-CN" altLang="en-US" dirty="0">
                <a:solidFill>
                  <a:schemeClr val="accent6"/>
                </a:solidFill>
              </a:rPr>
              <a:t>1.7  形式语言与自动机的发展（自学） </a:t>
            </a:r>
          </a:p>
        </p:txBody>
      </p:sp>
    </p:spTree>
    <p:extLst>
      <p:ext uri="{BB962C8B-B14F-4D97-AF65-F5344CB8AC3E}">
        <p14:creationId xmlns:p14="http://schemas.microsoft.com/office/powerpoint/2010/main" val="93493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endParaRPr lang="en-US" altLang="zh-CN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1.3(4) </a:t>
            </a:r>
            <a:r>
              <a:rPr lang="zh-CN" altLang="en-US" dirty="0"/>
              <a:t>给出“字符串</a:t>
            </a:r>
            <a:r>
              <a:rPr lang="en-US" altLang="zh-CN" dirty="0"/>
              <a:t>x</a:t>
            </a:r>
            <a:r>
              <a:rPr lang="zh-CN" altLang="en-US" dirty="0"/>
              <a:t>的倒序”的递归定义。</a:t>
            </a:r>
            <a:endParaRPr lang="en-US" altLang="zh-CN" dirty="0"/>
          </a:p>
          <a:p>
            <a:r>
              <a:rPr lang="zh-CN" altLang="en-US" dirty="0"/>
              <a:t>解答：</a:t>
            </a:r>
            <a:r>
              <a:rPr lang="en-US" altLang="zh-CN" dirty="0"/>
              <a:t>	</a:t>
            </a:r>
            <a:r>
              <a:rPr lang="zh-CN" altLang="en-US" dirty="0"/>
              <a:t>对于任意 </a:t>
            </a:r>
            <a:r>
              <a:rPr lang="en-US" altLang="zh-CN" dirty="0">
                <a:sym typeface="Symbol" pitchFamily="18" charset="2"/>
              </a:rPr>
              <a:t>x  </a:t>
            </a:r>
            <a:r>
              <a:rPr lang="zh-CN" altLang="en-US" dirty="0">
                <a:sym typeface="Symbol" pitchFamily="18" charset="2"/>
              </a:rPr>
              <a:t>*，</a:t>
            </a:r>
            <a:r>
              <a:rPr lang="zh-CN" altLang="en-US" dirty="0"/>
              <a:t>字符串</a:t>
            </a:r>
            <a:r>
              <a:rPr lang="en-US" altLang="zh-CN" dirty="0"/>
              <a:t>x</a:t>
            </a:r>
            <a:r>
              <a:rPr lang="zh-CN" altLang="en-US" dirty="0"/>
              <a:t>的倒序 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baseline="30000" dirty="0" err="1">
                <a:sym typeface="Symbol" pitchFamily="18" charset="2"/>
              </a:rPr>
              <a:t>T</a:t>
            </a:r>
            <a:r>
              <a:rPr lang="en-US" altLang="zh-CN" baseline="30000" dirty="0">
                <a:sym typeface="Symbol" pitchFamily="18" charset="2"/>
              </a:rPr>
              <a:t> </a:t>
            </a:r>
            <a:r>
              <a:rPr lang="zh-CN" altLang="en-US" dirty="0"/>
              <a:t>定义如下：</a:t>
            </a:r>
          </a:p>
          <a:p>
            <a:r>
              <a:rPr lang="en-US" altLang="zh-CN" dirty="0"/>
              <a:t>			</a:t>
            </a:r>
            <a:r>
              <a:rPr lang="zh-CN" altLang="en-US" dirty="0"/>
              <a:t>若 </a:t>
            </a:r>
            <a:r>
              <a:rPr lang="en-US" altLang="zh-CN" dirty="0">
                <a:sym typeface="Symbol" pitchFamily="18" charset="2"/>
              </a:rPr>
              <a:t>| x | </a:t>
            </a:r>
            <a:r>
              <a:rPr lang="en-GB" altLang="zh-CN" dirty="0">
                <a:sym typeface="Symbol" pitchFamily="18" charset="2"/>
              </a:rPr>
              <a:t>&lt;</a:t>
            </a:r>
            <a:r>
              <a:rPr lang="en-US" altLang="zh-CN" dirty="0">
                <a:sym typeface="Symbol" pitchFamily="18" charset="2"/>
              </a:rPr>
              <a:t>= 1，</a:t>
            </a:r>
            <a:r>
              <a:rPr lang="zh-CN" altLang="en-US" dirty="0"/>
              <a:t>则 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baseline="30000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= x</a:t>
            </a:r>
            <a:r>
              <a:rPr lang="zh-CN" altLang="en-US" dirty="0">
                <a:sym typeface="Symbol" pitchFamily="18" charset="2"/>
              </a:rPr>
              <a:t>；</a:t>
            </a:r>
            <a:endParaRPr lang="en-US" altLang="zh-CN" dirty="0">
              <a:sym typeface="Symbol" pitchFamily="18" charset="2"/>
            </a:endParaRPr>
          </a:p>
          <a:p>
            <a:r>
              <a:rPr lang="en-US" altLang="zh-CN" dirty="0"/>
              <a:t>			</a:t>
            </a:r>
            <a:r>
              <a:rPr lang="zh-CN" altLang="en-US" dirty="0"/>
              <a:t>若 </a:t>
            </a:r>
            <a:r>
              <a:rPr lang="en-US" altLang="zh-CN" dirty="0">
                <a:sym typeface="Symbol" pitchFamily="18" charset="2"/>
              </a:rPr>
              <a:t>| x | &gt; 1，</a:t>
            </a:r>
            <a:r>
              <a:rPr lang="zh-CN" altLang="en-US" dirty="0"/>
              <a:t>令 </a:t>
            </a:r>
            <a:r>
              <a:rPr lang="en-US" altLang="zh-CN" dirty="0">
                <a:sym typeface="Symbol" pitchFamily="18" charset="2"/>
              </a:rPr>
              <a:t>x = </a:t>
            </a:r>
            <a:r>
              <a:rPr lang="en-US" altLang="zh-CN" dirty="0" err="1">
                <a:sym typeface="Symbol" pitchFamily="18" charset="2"/>
              </a:rPr>
              <a:t>ya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zh-CN" altLang="en-US" dirty="0"/>
              <a:t>其中 </a:t>
            </a:r>
            <a:r>
              <a:rPr lang="en-US" altLang="zh-CN" dirty="0">
                <a:sym typeface="Symbol" pitchFamily="18" charset="2"/>
              </a:rPr>
              <a:t>y  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baseline="30000" dirty="0">
                <a:sym typeface="Symbol" pitchFamily="18" charset="2"/>
              </a:rPr>
              <a:t>+</a:t>
            </a:r>
            <a:r>
              <a:rPr lang="zh-CN" altLang="en-US" dirty="0">
                <a:sym typeface="Symbol" pitchFamily="18" charset="2"/>
              </a:rPr>
              <a:t>，</a:t>
            </a:r>
            <a:r>
              <a:rPr lang="en-US" altLang="zh-CN" dirty="0">
                <a:sym typeface="Symbol" pitchFamily="18" charset="2"/>
              </a:rPr>
              <a:t>a  </a:t>
            </a:r>
            <a:r>
              <a:rPr lang="zh-CN" altLang="en-US" dirty="0">
                <a:sym typeface="Symbol" panose="05050102010706020507" pitchFamily="18" charset="2"/>
              </a:rPr>
              <a:t>，</a:t>
            </a:r>
            <a:endParaRPr lang="zh-CN" altLang="en-US" dirty="0"/>
          </a:p>
          <a:p>
            <a:r>
              <a:rPr lang="en-US" altLang="zh-CN" dirty="0"/>
              <a:t>			</a:t>
            </a:r>
            <a:r>
              <a:rPr lang="zh-CN" altLang="en-US" dirty="0"/>
              <a:t>则 </a:t>
            </a:r>
            <a:r>
              <a:rPr lang="en-US" altLang="zh-CN" dirty="0" err="1">
                <a:sym typeface="Symbol" pitchFamily="18" charset="2"/>
              </a:rPr>
              <a:t>x</a:t>
            </a:r>
            <a:r>
              <a:rPr lang="en-US" altLang="zh-CN" baseline="30000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= </a:t>
            </a:r>
            <a:r>
              <a:rPr lang="en-US" altLang="zh-CN" dirty="0" err="1">
                <a:sym typeface="Symbol" pitchFamily="18" charset="2"/>
              </a:rPr>
              <a:t>ay</a:t>
            </a:r>
            <a:r>
              <a:rPr lang="en-US" altLang="zh-CN" baseline="30000" dirty="0" err="1">
                <a:sym typeface="Symbol" pitchFamily="18" charset="2"/>
              </a:rPr>
              <a:t>T</a:t>
            </a:r>
            <a:endParaRPr lang="en-US" altLang="zh-CN" baseline="30000" dirty="0">
              <a:sym typeface="Symbol" pitchFamily="18" charset="2"/>
            </a:endParaRPr>
          </a:p>
          <a:p>
            <a:r>
              <a:rPr lang="zh-CN" altLang="en-US" dirty="0"/>
              <a:t>思考：其它答案？</a:t>
            </a:r>
            <a:endParaRPr lang="en-US" altLang="zh-CN" baseline="30000" dirty="0">
              <a:sym typeface="Symbol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1.4 </a:t>
            </a:r>
            <a:r>
              <a:rPr lang="zh-CN" altLang="en-US" dirty="0">
                <a:sym typeface="Symbol" panose="05050102010706020507" pitchFamily="18" charset="2"/>
              </a:rPr>
              <a:t>设  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en-US" altLang="zh-CN" dirty="0"/>
              <a:t>{ 0, 1 }</a:t>
            </a:r>
            <a:r>
              <a:rPr lang="zh-CN" altLang="en-US" dirty="0"/>
              <a:t>，</a:t>
            </a:r>
            <a:r>
              <a:rPr lang="zh-CN" altLang="zh-CN" dirty="0"/>
              <a:t>请给出</a:t>
            </a:r>
            <a:r>
              <a:rPr lang="zh-CN" altLang="en-US" dirty="0"/>
              <a:t>下列</a:t>
            </a:r>
            <a:r>
              <a:rPr lang="zh-CN" altLang="zh-CN" dirty="0"/>
              <a:t>语言的形式表示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(1)	</a:t>
            </a:r>
            <a:r>
              <a:rPr lang="zh-CN" altLang="zh-CN" dirty="0"/>
              <a:t>所有以</a:t>
            </a:r>
            <a:r>
              <a:rPr lang="en-US" altLang="zh-CN" dirty="0"/>
              <a:t>0</a:t>
            </a:r>
            <a:r>
              <a:rPr lang="zh-CN" altLang="zh-CN" dirty="0"/>
              <a:t>开头的串</a:t>
            </a:r>
            <a:r>
              <a:rPr lang="zh-CN" altLang="en-US" dirty="0"/>
              <a:t>形成</a:t>
            </a:r>
            <a:r>
              <a:rPr lang="zh-CN" altLang="zh-CN" dirty="0"/>
              <a:t>的语言。</a:t>
            </a:r>
            <a:endParaRPr lang="en-US" altLang="zh-CN" dirty="0"/>
          </a:p>
          <a:p>
            <a:r>
              <a:rPr lang="en-US" altLang="zh-CN" dirty="0"/>
              <a:t>		{ 0 } { 0, 1}</a:t>
            </a:r>
            <a:r>
              <a:rPr lang="zh-CN" altLang="en-US" dirty="0">
                <a:sym typeface="Symbol" pitchFamily="18" charset="2"/>
              </a:rPr>
              <a:t>*</a:t>
            </a:r>
          </a:p>
          <a:p>
            <a:r>
              <a:rPr lang="en-US" altLang="zh-CN" dirty="0"/>
              <a:t>(2) 	</a:t>
            </a:r>
            <a:r>
              <a:rPr lang="zh-CN" altLang="zh-CN" dirty="0"/>
              <a:t>所有以</a:t>
            </a:r>
            <a:r>
              <a:rPr lang="en-US" altLang="zh-CN" dirty="0"/>
              <a:t>0</a:t>
            </a:r>
            <a:r>
              <a:rPr lang="zh-CN" altLang="zh-CN" dirty="0"/>
              <a:t>开头，以</a:t>
            </a:r>
            <a:r>
              <a:rPr lang="en-US" altLang="zh-CN" dirty="0"/>
              <a:t>1</a:t>
            </a:r>
            <a:r>
              <a:rPr lang="zh-CN" altLang="zh-CN" dirty="0"/>
              <a:t>结尾的串</a:t>
            </a:r>
            <a:r>
              <a:rPr lang="zh-CN" altLang="en-US" dirty="0"/>
              <a:t>形成</a:t>
            </a:r>
            <a:r>
              <a:rPr lang="zh-CN" altLang="zh-CN" dirty="0"/>
              <a:t>的语言。</a:t>
            </a:r>
            <a:endParaRPr lang="en-US" altLang="zh-CN" dirty="0"/>
          </a:p>
          <a:p>
            <a:r>
              <a:rPr lang="en-US" altLang="zh-CN" dirty="0"/>
              <a:t>		{ 0 } { 0, 1 }</a:t>
            </a:r>
            <a:r>
              <a:rPr lang="zh-CN" altLang="en-US" dirty="0">
                <a:sym typeface="Symbol" pitchFamily="18" charset="2"/>
              </a:rPr>
              <a:t>* </a:t>
            </a:r>
            <a:r>
              <a:rPr lang="en-US" altLang="zh-CN" dirty="0"/>
              <a:t>{ 1 }</a:t>
            </a:r>
          </a:p>
          <a:p>
            <a:r>
              <a:rPr lang="en-US" altLang="zh-CN" dirty="0"/>
              <a:t>(3) 	</a:t>
            </a:r>
            <a:r>
              <a:rPr lang="zh-CN" altLang="zh-CN" dirty="0"/>
              <a:t>所有以</a:t>
            </a:r>
            <a:r>
              <a:rPr lang="en-US" altLang="zh-CN" dirty="0"/>
              <a:t>11</a:t>
            </a:r>
            <a:r>
              <a:rPr lang="zh-CN" altLang="zh-CN" dirty="0"/>
              <a:t>开头，</a:t>
            </a:r>
            <a:r>
              <a:rPr lang="en-US" altLang="zh-CN" dirty="0"/>
              <a:t>11</a:t>
            </a:r>
            <a:r>
              <a:rPr lang="zh-CN" altLang="zh-CN" dirty="0"/>
              <a:t>结尾的串</a:t>
            </a:r>
            <a:r>
              <a:rPr lang="zh-CN" altLang="en-US" dirty="0"/>
              <a:t>形成</a:t>
            </a:r>
            <a:r>
              <a:rPr lang="zh-CN" altLang="zh-CN" dirty="0"/>
              <a:t>的语言。</a:t>
            </a:r>
            <a:endParaRPr lang="en-US" altLang="zh-CN" dirty="0"/>
          </a:p>
          <a:p>
            <a:r>
              <a:rPr lang="en-US" altLang="zh-CN" dirty="0"/>
              <a:t>		{ 11 } { 0, 1}</a:t>
            </a:r>
            <a:r>
              <a:rPr lang="zh-CN" altLang="en-US" dirty="0">
                <a:sym typeface="Symbol" pitchFamily="18" charset="2"/>
              </a:rPr>
              <a:t>* </a:t>
            </a:r>
            <a:r>
              <a:rPr lang="en-US" altLang="zh-CN" dirty="0"/>
              <a:t>{ 11 } </a:t>
            </a:r>
            <a:r>
              <a:rPr lang="en-US" altLang="en-US" dirty="0">
                <a:sym typeface="Symbol" pitchFamily="18" charset="2"/>
              </a:rPr>
              <a:t>∪ </a:t>
            </a:r>
            <a:r>
              <a:rPr lang="en-US" altLang="zh-CN" dirty="0">
                <a:sym typeface="Symbol" pitchFamily="18" charset="2"/>
              </a:rPr>
              <a:t>{ 111, 11 }</a:t>
            </a:r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6F6AD-BE44-4F11-AC74-B55CB4CC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41E53-3BEF-47E8-95D5-8A2C7AF6C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(4)	</a:t>
            </a:r>
            <a:r>
              <a:rPr lang="zh-CN" altLang="zh-CN" dirty="0"/>
              <a:t>所有长度为偶数的串</a:t>
            </a:r>
            <a:r>
              <a:rPr lang="zh-CN" altLang="en-US" dirty="0"/>
              <a:t>形成</a:t>
            </a:r>
            <a:r>
              <a:rPr lang="zh-CN" altLang="zh-CN" dirty="0"/>
              <a:t>的语言。</a:t>
            </a:r>
            <a:endParaRPr lang="en-US" altLang="zh-CN" dirty="0"/>
          </a:p>
          <a:p>
            <a:r>
              <a:rPr lang="en-US" altLang="zh-CN" dirty="0"/>
              <a:t>		{ 00, 01, 10, 11 }</a:t>
            </a:r>
            <a:r>
              <a:rPr lang="zh-CN" altLang="en-US" dirty="0">
                <a:sym typeface="Symbol" pitchFamily="18" charset="2"/>
              </a:rPr>
              <a:t>*</a:t>
            </a:r>
          </a:p>
          <a:p>
            <a:r>
              <a:rPr lang="en-US" altLang="zh-CN" dirty="0"/>
              <a:t>(5)	</a:t>
            </a:r>
            <a:r>
              <a:rPr lang="zh-CN" altLang="zh-CN" dirty="0"/>
              <a:t>所有长度为奇数的串</a:t>
            </a:r>
            <a:r>
              <a:rPr lang="zh-CN" altLang="en-US" dirty="0"/>
              <a:t>形成</a:t>
            </a:r>
            <a:r>
              <a:rPr lang="zh-CN" altLang="zh-CN" dirty="0"/>
              <a:t>的语言。</a:t>
            </a:r>
            <a:endParaRPr lang="en-US" altLang="zh-CN" dirty="0"/>
          </a:p>
          <a:p>
            <a:r>
              <a:rPr lang="en-US" altLang="zh-CN" dirty="0"/>
              <a:t>		{ 0, 1 } { 00, 01, 10, 11 }</a:t>
            </a:r>
            <a:r>
              <a:rPr lang="zh-CN" altLang="en-US" dirty="0">
                <a:sym typeface="Symbol" pitchFamily="18" charset="2"/>
              </a:rPr>
              <a:t>*</a:t>
            </a:r>
            <a:endParaRPr lang="en-US" altLang="zh-CN" dirty="0">
              <a:sym typeface="Symbol" pitchFamily="18" charset="2"/>
            </a:endParaRPr>
          </a:p>
          <a:p>
            <a:r>
              <a:rPr lang="en-US" altLang="zh-CN" dirty="0"/>
              <a:t>(6)	</a:t>
            </a:r>
            <a:r>
              <a:rPr lang="zh-CN" altLang="zh-CN" dirty="0"/>
              <a:t>所有包含子串</a:t>
            </a:r>
            <a:r>
              <a:rPr lang="en-US" altLang="zh-CN" dirty="0"/>
              <a:t>01011</a:t>
            </a:r>
            <a:r>
              <a:rPr lang="zh-CN" altLang="zh-CN" dirty="0"/>
              <a:t>的串</a:t>
            </a:r>
            <a:r>
              <a:rPr lang="zh-CN" altLang="en-US" dirty="0"/>
              <a:t>形成</a:t>
            </a:r>
            <a:r>
              <a:rPr lang="zh-CN" altLang="zh-CN" dirty="0"/>
              <a:t>的语言。</a:t>
            </a:r>
            <a:endParaRPr lang="en-US" altLang="zh-CN" dirty="0"/>
          </a:p>
          <a:p>
            <a:r>
              <a:rPr lang="en-US" altLang="zh-CN" dirty="0"/>
              <a:t>		{ 0, 1 }</a:t>
            </a:r>
            <a:r>
              <a:rPr lang="zh-CN" altLang="en-US" dirty="0">
                <a:sym typeface="Symbol" pitchFamily="18" charset="2"/>
              </a:rPr>
              <a:t>* </a:t>
            </a:r>
            <a:r>
              <a:rPr lang="en-US" altLang="zh-CN" dirty="0"/>
              <a:t>{ 01011 } { 0, 1 }</a:t>
            </a:r>
            <a:r>
              <a:rPr lang="zh-CN" altLang="en-US" dirty="0">
                <a:sym typeface="Symbol" pitchFamily="18" charset="2"/>
              </a:rPr>
              <a:t>*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50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DB972B-8B39-4CFA-A9A2-3F5AFD7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(7)	</a:t>
            </a:r>
            <a:r>
              <a:rPr lang="zh-CN" altLang="zh-CN" dirty="0"/>
              <a:t>所有包含</a:t>
            </a:r>
            <a:r>
              <a:rPr lang="en-US" altLang="zh-CN" dirty="0"/>
              <a:t>3</a:t>
            </a:r>
            <a:r>
              <a:rPr lang="zh-CN" altLang="zh-CN" dirty="0"/>
              <a:t>个连续</a:t>
            </a:r>
            <a:r>
              <a:rPr lang="en-US" altLang="zh-CN" dirty="0"/>
              <a:t>0</a:t>
            </a:r>
            <a:r>
              <a:rPr lang="zh-CN" altLang="zh-CN" dirty="0"/>
              <a:t>的串</a:t>
            </a:r>
            <a:r>
              <a:rPr lang="zh-CN" altLang="en-US" dirty="0"/>
              <a:t>形成</a:t>
            </a:r>
            <a:r>
              <a:rPr lang="zh-CN" altLang="zh-CN" dirty="0"/>
              <a:t>的语言。</a:t>
            </a:r>
            <a:endParaRPr lang="en-US" altLang="zh-CN" dirty="0"/>
          </a:p>
          <a:p>
            <a:r>
              <a:rPr lang="en-US" altLang="zh-CN" dirty="0"/>
              <a:t>		{ 0, 1 }</a:t>
            </a:r>
            <a:r>
              <a:rPr lang="zh-CN" altLang="en-US" dirty="0">
                <a:sym typeface="Symbol" pitchFamily="18" charset="2"/>
              </a:rPr>
              <a:t>* </a:t>
            </a:r>
            <a:r>
              <a:rPr lang="en-US" altLang="zh-CN" dirty="0"/>
              <a:t>{ 000 } { 0, 1 }</a:t>
            </a:r>
            <a:r>
              <a:rPr lang="zh-CN" altLang="en-US" dirty="0">
                <a:sym typeface="Symbol" pitchFamily="18" charset="2"/>
              </a:rPr>
              <a:t>*</a:t>
            </a:r>
            <a:endParaRPr lang="en-US" altLang="zh-CN" dirty="0">
              <a:sym typeface="Symbol" pitchFamily="18" charset="2"/>
            </a:endParaRPr>
          </a:p>
          <a:p>
            <a:r>
              <a:rPr lang="en-US" altLang="zh-CN" dirty="0"/>
              <a:t>(8)	</a:t>
            </a:r>
            <a:r>
              <a:rPr lang="zh-CN" altLang="zh-CN" dirty="0"/>
              <a:t>所有</a:t>
            </a:r>
            <a:r>
              <a:rPr lang="zh-CN" altLang="en-US" dirty="0"/>
              <a:t>的</a:t>
            </a:r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个字符是</a:t>
            </a:r>
            <a:r>
              <a:rPr lang="en-US" altLang="zh-CN" dirty="0"/>
              <a:t>0</a:t>
            </a:r>
            <a:r>
              <a:rPr lang="zh-CN" altLang="zh-CN" dirty="0"/>
              <a:t>的串</a:t>
            </a:r>
            <a:r>
              <a:rPr lang="zh-CN" altLang="en-US" dirty="0"/>
              <a:t>形成</a:t>
            </a:r>
            <a:r>
              <a:rPr lang="zh-CN" altLang="zh-CN" dirty="0"/>
              <a:t>的语言。</a:t>
            </a:r>
            <a:endParaRPr lang="en-US" altLang="zh-CN" dirty="0"/>
          </a:p>
          <a:p>
            <a:r>
              <a:rPr lang="en-US" altLang="zh-CN" dirty="0"/>
              <a:t>		{ 0, 1 }</a:t>
            </a:r>
            <a:r>
              <a:rPr lang="en-US" altLang="zh-CN" baseline="30000" dirty="0"/>
              <a:t>9</a:t>
            </a:r>
            <a:r>
              <a:rPr lang="en-US" altLang="zh-CN" dirty="0"/>
              <a:t> { 0 } { 0, 1 }</a:t>
            </a:r>
            <a:r>
              <a:rPr lang="zh-CN" altLang="en-US" dirty="0">
                <a:sym typeface="Symbol" pitchFamily="18" charset="2"/>
              </a:rPr>
              <a:t>* </a:t>
            </a:r>
            <a:endParaRPr lang="en-US" altLang="zh-CN" dirty="0"/>
          </a:p>
          <a:p>
            <a:r>
              <a:rPr lang="en-US" altLang="zh-CN" dirty="0"/>
              <a:t>(9)	</a:t>
            </a:r>
            <a:r>
              <a:rPr lang="zh-CN" altLang="zh-CN" dirty="0"/>
              <a:t>所有倒数第</a:t>
            </a:r>
            <a:r>
              <a:rPr lang="en-US" altLang="zh-CN" dirty="0"/>
              <a:t>6</a:t>
            </a:r>
            <a:r>
              <a:rPr lang="zh-CN" altLang="zh-CN" dirty="0"/>
              <a:t>个字符是</a:t>
            </a:r>
            <a:r>
              <a:rPr lang="en-US" altLang="zh-CN" dirty="0"/>
              <a:t>0</a:t>
            </a:r>
            <a:r>
              <a:rPr lang="zh-CN" altLang="zh-CN" dirty="0"/>
              <a:t>的串</a:t>
            </a:r>
            <a:r>
              <a:rPr lang="zh-CN" altLang="en-US" dirty="0"/>
              <a:t>形成</a:t>
            </a:r>
            <a:r>
              <a:rPr lang="zh-CN" altLang="zh-CN" dirty="0"/>
              <a:t>的语言。</a:t>
            </a:r>
            <a:endParaRPr lang="en-US" altLang="zh-CN" dirty="0"/>
          </a:p>
          <a:p>
            <a:r>
              <a:rPr lang="en-US" altLang="zh-CN" dirty="0"/>
              <a:t>		{ 0, 1 }</a:t>
            </a:r>
            <a:r>
              <a:rPr lang="zh-CN" altLang="en-US" dirty="0">
                <a:sym typeface="Symbol" pitchFamily="18" charset="2"/>
              </a:rPr>
              <a:t>* </a:t>
            </a:r>
            <a:r>
              <a:rPr lang="en-US" altLang="zh-CN" dirty="0"/>
              <a:t>{ 0 } { 0, 1 }</a:t>
            </a:r>
            <a:r>
              <a:rPr lang="en-US" altLang="zh-CN" baseline="30000" dirty="0"/>
              <a:t>5</a:t>
            </a:r>
            <a:endParaRPr lang="zh-CN" altLang="zh-CN" baseline="30000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/>
                </a:solidFill>
              </a:rPr>
              <a:t>1.1  </a:t>
            </a:r>
            <a:r>
              <a:rPr lang="zh-CN" altLang="en-US" dirty="0">
                <a:solidFill>
                  <a:schemeClr val="accent6"/>
                </a:solidFill>
              </a:rPr>
              <a:t>集合及其运算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关系</a:t>
            </a:r>
          </a:p>
          <a:p>
            <a:r>
              <a:rPr lang="zh-CN" altLang="en-US" dirty="0"/>
              <a:t>1.3  证明和证明的方法（部分自学） </a:t>
            </a:r>
          </a:p>
          <a:p>
            <a:r>
              <a:rPr lang="zh-CN" altLang="en-US" dirty="0"/>
              <a:t>1.4  图与树 （自学） </a:t>
            </a:r>
          </a:p>
          <a:p>
            <a:r>
              <a:rPr lang="en-US" altLang="zh-CN" dirty="0"/>
              <a:t>1.5  </a:t>
            </a:r>
            <a:r>
              <a:rPr lang="zh-CN" altLang="en-US" dirty="0"/>
              <a:t>语言</a:t>
            </a:r>
          </a:p>
          <a:p>
            <a:r>
              <a:rPr lang="zh-CN" altLang="en-US" dirty="0"/>
              <a:t>1.6  常用术语 </a:t>
            </a:r>
          </a:p>
          <a:p>
            <a:r>
              <a:rPr lang="zh-CN" altLang="en-US" dirty="0"/>
              <a:t>1.7  形式语言与自动机的发展（自学） </a:t>
            </a:r>
          </a:p>
        </p:txBody>
      </p:sp>
    </p:spTree>
    <p:extLst>
      <p:ext uri="{BB962C8B-B14F-4D97-AF65-F5344CB8AC3E}">
        <p14:creationId xmlns:p14="http://schemas.microsoft.com/office/powerpoint/2010/main" val="167067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集合及其运算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一些没有重复的对象的全体称为集合</a:t>
            </a:r>
            <a:r>
              <a:rPr lang="en-US" altLang="zh-CN" dirty="0"/>
              <a:t>，</a:t>
            </a:r>
            <a:r>
              <a:rPr lang="zh-CN" altLang="en-US" dirty="0"/>
              <a:t>而这些被包含的对象称为该集合的元素</a:t>
            </a:r>
            <a:r>
              <a:rPr lang="en-US" altLang="zh-CN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集合中元素可以按任意的顺序进行排列。</a:t>
            </a:r>
          </a:p>
          <a:p>
            <a:endParaRPr lang="en-US" altLang="zh-CN" dirty="0"/>
          </a:p>
          <a:p>
            <a:r>
              <a:rPr lang="zh-CN" altLang="en-US" dirty="0"/>
              <a:t>通常使用大写英文字母表示一个集合。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有穷集合和无穷集合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如果一个集合包含的元素个数是有限的，称该集合为有穷集合。</a:t>
            </a:r>
          </a:p>
          <a:p>
            <a:endParaRPr lang="en-US" altLang="zh-CN" dirty="0"/>
          </a:p>
          <a:p>
            <a:r>
              <a:rPr lang="zh-CN" altLang="en-US" dirty="0"/>
              <a:t>如果一个集合包含的元素是无限的，称该集合为无穷集合。</a:t>
            </a:r>
          </a:p>
          <a:p>
            <a:endParaRPr lang="en-US" altLang="zh-CN" dirty="0"/>
          </a:p>
          <a:p>
            <a:r>
              <a:rPr lang="zh-CN" altLang="en-US" dirty="0"/>
              <a:t>无穷集合又分为可数集合（也称为可列集，如正奇数集）和不可数集合（如实数集）。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星空背景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EE853E"/>
      </a:accent6>
      <a:hlink>
        <a:srgbClr val="0563C1"/>
      </a:hlink>
      <a:folHlink>
        <a:srgbClr val="954F72"/>
      </a:folHlink>
    </a:clrScheme>
    <a:fontScheme name="星空背景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</TotalTime>
  <Words>5231</Words>
  <Application>Microsoft Office PowerPoint</Application>
  <PresentationFormat>宽屏</PresentationFormat>
  <Paragraphs>534</Paragraphs>
  <Slides>69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等线</vt:lpstr>
      <vt:lpstr>微软雅黑</vt:lpstr>
      <vt:lpstr>Arial</vt:lpstr>
      <vt:lpstr>Times New Roman</vt:lpstr>
      <vt:lpstr>Wingdings</vt:lpstr>
      <vt:lpstr>Office Theme</vt:lpstr>
      <vt:lpstr>有限自动机理论</vt:lpstr>
      <vt:lpstr>课程情况</vt:lpstr>
      <vt:lpstr>教材与参考书</vt:lpstr>
      <vt:lpstr>自动机理论的发展</vt:lpstr>
      <vt:lpstr>课程内容</vt:lpstr>
      <vt:lpstr>第1章  基础知识</vt:lpstr>
      <vt:lpstr>本章内容</vt:lpstr>
      <vt:lpstr>集合及其运算</vt:lpstr>
      <vt:lpstr>有穷集合和无穷集合</vt:lpstr>
      <vt:lpstr>集合的定义方法</vt:lpstr>
      <vt:lpstr>列举法</vt:lpstr>
      <vt:lpstr>命题法</vt:lpstr>
      <vt:lpstr>谓词</vt:lpstr>
      <vt:lpstr>集合的基数</vt:lpstr>
      <vt:lpstr>子集 </vt:lpstr>
      <vt:lpstr>子集</vt:lpstr>
      <vt:lpstr>集合的运算</vt:lpstr>
      <vt:lpstr>集合的运算</vt:lpstr>
      <vt:lpstr>集合的运算</vt:lpstr>
      <vt:lpstr>集合的运算</vt:lpstr>
      <vt:lpstr>幂集</vt:lpstr>
      <vt:lpstr>幂集 2A 的元素个数</vt:lpstr>
      <vt:lpstr>笛卡儿积</vt:lpstr>
      <vt:lpstr>笛卡儿积</vt:lpstr>
      <vt:lpstr>本章内容</vt:lpstr>
      <vt:lpstr>二元关系</vt:lpstr>
      <vt:lpstr>二元关系</vt:lpstr>
      <vt:lpstr>二元关系</vt:lpstr>
      <vt:lpstr>二元关系</vt:lpstr>
      <vt:lpstr>等价关系</vt:lpstr>
      <vt:lpstr>等价关系</vt:lpstr>
      <vt:lpstr>等价关系</vt:lpstr>
      <vt:lpstr>本章内容</vt:lpstr>
      <vt:lpstr>证明和证明的方法 </vt:lpstr>
      <vt:lpstr>递归定义</vt:lpstr>
      <vt:lpstr>递归定义</vt:lpstr>
      <vt:lpstr>递归定义</vt:lpstr>
      <vt:lpstr>归纳证明</vt:lpstr>
      <vt:lpstr>归纳证明</vt:lpstr>
      <vt:lpstr>归纳证明</vt:lpstr>
      <vt:lpstr>思考</vt:lpstr>
      <vt:lpstr>本章内容</vt:lpstr>
      <vt:lpstr>本章内容</vt:lpstr>
      <vt:lpstr>字母表</vt:lpstr>
      <vt:lpstr>字符串</vt:lpstr>
      <vt:lpstr>语言</vt:lpstr>
      <vt:lpstr>本章内容</vt:lpstr>
      <vt:lpstr>常用术语</vt:lpstr>
      <vt:lpstr>常用术语</vt:lpstr>
      <vt:lpstr>常用术语</vt:lpstr>
      <vt:lpstr>常用术语</vt:lpstr>
      <vt:lpstr>思考</vt:lpstr>
      <vt:lpstr>常用术语</vt:lpstr>
      <vt:lpstr>常用术语</vt:lpstr>
      <vt:lpstr>常用术语</vt:lpstr>
      <vt:lpstr>常用术语</vt:lpstr>
      <vt:lpstr>常用术语</vt:lpstr>
      <vt:lpstr>思考</vt:lpstr>
      <vt:lpstr>常用术语</vt:lpstr>
      <vt:lpstr>常用术语</vt:lpstr>
      <vt:lpstr>字母表 { 0, 1 } 上的一些语言</vt:lpstr>
      <vt:lpstr>语言的 n 次幂</vt:lpstr>
      <vt:lpstr>语言的例子</vt:lpstr>
      <vt:lpstr>语言的闭包</vt:lpstr>
      <vt:lpstr>本章内容</vt:lpstr>
      <vt:lpstr>习题</vt:lpstr>
      <vt:lpstr>习题</vt:lpstr>
      <vt:lpstr>习题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TEST</cp:lastModifiedBy>
  <cp:revision>300</cp:revision>
  <dcterms:created xsi:type="dcterms:W3CDTF">2019-08-28T15:23:04Z</dcterms:created>
  <dcterms:modified xsi:type="dcterms:W3CDTF">2020-09-10T08:21:07Z</dcterms:modified>
</cp:coreProperties>
</file>