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7"/>
  </p:notesMasterIdLst>
  <p:handoutMasterIdLst>
    <p:handoutMasterId r:id="rId148"/>
  </p:handoutMasterIdLst>
  <p:sldIdLst>
    <p:sldId id="257" r:id="rId2"/>
    <p:sldId id="261" r:id="rId3"/>
    <p:sldId id="262" r:id="rId4"/>
    <p:sldId id="401" r:id="rId5"/>
    <p:sldId id="263" r:id="rId6"/>
    <p:sldId id="264" r:id="rId7"/>
    <p:sldId id="484" r:id="rId8"/>
    <p:sldId id="266" r:id="rId9"/>
    <p:sldId id="268" r:id="rId10"/>
    <p:sldId id="269" r:id="rId11"/>
    <p:sldId id="485" r:id="rId12"/>
    <p:sldId id="406" r:id="rId13"/>
    <p:sldId id="270" r:id="rId14"/>
    <p:sldId id="407" r:id="rId15"/>
    <p:sldId id="271" r:id="rId16"/>
    <p:sldId id="486" r:id="rId17"/>
    <p:sldId id="272" r:id="rId18"/>
    <p:sldId id="409" r:id="rId19"/>
    <p:sldId id="487" r:id="rId20"/>
    <p:sldId id="273" r:id="rId21"/>
    <p:sldId id="410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411" r:id="rId31"/>
    <p:sldId id="488" r:id="rId32"/>
    <p:sldId id="282" r:id="rId33"/>
    <p:sldId id="283" r:id="rId34"/>
    <p:sldId id="284" r:id="rId35"/>
    <p:sldId id="285" r:id="rId36"/>
    <p:sldId id="287" r:id="rId37"/>
    <p:sldId id="288" r:id="rId38"/>
    <p:sldId id="289" r:id="rId39"/>
    <p:sldId id="413" r:id="rId40"/>
    <p:sldId id="414" r:id="rId41"/>
    <p:sldId id="290" r:id="rId42"/>
    <p:sldId id="291" r:id="rId43"/>
    <p:sldId id="430" r:id="rId44"/>
    <p:sldId id="292" r:id="rId45"/>
    <p:sldId id="504" r:id="rId46"/>
    <p:sldId id="293" r:id="rId47"/>
    <p:sldId id="294" r:id="rId48"/>
    <p:sldId id="501" r:id="rId49"/>
    <p:sldId id="295" r:id="rId50"/>
    <p:sldId id="296" r:id="rId51"/>
    <p:sldId id="490" r:id="rId52"/>
    <p:sldId id="415" r:id="rId53"/>
    <p:sldId id="298" r:id="rId54"/>
    <p:sldId id="491" r:id="rId55"/>
    <p:sldId id="416" r:id="rId56"/>
    <p:sldId id="299" r:id="rId57"/>
    <p:sldId id="417" r:id="rId58"/>
    <p:sldId id="300" r:id="rId59"/>
    <p:sldId id="302" r:id="rId60"/>
    <p:sldId id="303" r:id="rId61"/>
    <p:sldId id="503" r:id="rId62"/>
    <p:sldId id="304" r:id="rId63"/>
    <p:sldId id="419" r:id="rId64"/>
    <p:sldId id="305" r:id="rId65"/>
    <p:sldId id="420" r:id="rId66"/>
    <p:sldId id="307" r:id="rId67"/>
    <p:sldId id="432" r:id="rId68"/>
    <p:sldId id="323" r:id="rId69"/>
    <p:sldId id="324" r:id="rId70"/>
    <p:sldId id="325" r:id="rId71"/>
    <p:sldId id="509" r:id="rId72"/>
    <p:sldId id="427" r:id="rId73"/>
    <p:sldId id="326" r:id="rId74"/>
    <p:sldId id="493" r:id="rId75"/>
    <p:sldId id="327" r:id="rId76"/>
    <p:sldId id="428" r:id="rId77"/>
    <p:sldId id="436" r:id="rId78"/>
    <p:sldId id="328" r:id="rId79"/>
    <p:sldId id="429" r:id="rId80"/>
    <p:sldId id="329" r:id="rId81"/>
    <p:sldId id="330" r:id="rId82"/>
    <p:sldId id="331" r:id="rId83"/>
    <p:sldId id="332" r:id="rId84"/>
    <p:sldId id="333" r:id="rId85"/>
    <p:sldId id="334" r:id="rId86"/>
    <p:sldId id="437" r:id="rId87"/>
    <p:sldId id="335" r:id="rId88"/>
    <p:sldId id="438" r:id="rId89"/>
    <p:sldId id="336" r:id="rId90"/>
    <p:sldId id="337" r:id="rId91"/>
    <p:sldId id="338" r:id="rId92"/>
    <p:sldId id="440" r:id="rId93"/>
    <p:sldId id="350" r:id="rId94"/>
    <p:sldId id="351" r:id="rId95"/>
    <p:sldId id="352" r:id="rId96"/>
    <p:sldId id="353" r:id="rId97"/>
    <p:sldId id="354" r:id="rId98"/>
    <p:sldId id="447" r:id="rId99"/>
    <p:sldId id="355" r:id="rId100"/>
    <p:sldId id="448" r:id="rId101"/>
    <p:sldId id="356" r:id="rId102"/>
    <p:sldId id="358" r:id="rId103"/>
    <p:sldId id="506" r:id="rId104"/>
    <p:sldId id="359" r:id="rId105"/>
    <p:sldId id="460" r:id="rId106"/>
    <p:sldId id="360" r:id="rId107"/>
    <p:sldId id="361" r:id="rId108"/>
    <p:sldId id="362" r:id="rId109"/>
    <p:sldId id="366" r:id="rId110"/>
    <p:sldId id="367" r:id="rId111"/>
    <p:sldId id="468" r:id="rId112"/>
    <p:sldId id="370" r:id="rId113"/>
    <p:sldId id="470" r:id="rId114"/>
    <p:sldId id="373" r:id="rId115"/>
    <p:sldId id="472" r:id="rId116"/>
    <p:sldId id="375" r:id="rId117"/>
    <p:sldId id="378" r:id="rId118"/>
    <p:sldId id="475" r:id="rId119"/>
    <p:sldId id="510" r:id="rId120"/>
    <p:sldId id="511" r:id="rId121"/>
    <p:sldId id="379" r:id="rId122"/>
    <p:sldId id="380" r:id="rId123"/>
    <p:sldId id="381" r:id="rId124"/>
    <p:sldId id="496" r:id="rId125"/>
    <p:sldId id="382" r:id="rId126"/>
    <p:sldId id="383" r:id="rId127"/>
    <p:sldId id="497" r:id="rId128"/>
    <p:sldId id="384" r:id="rId129"/>
    <p:sldId id="477" r:id="rId130"/>
    <p:sldId id="391" r:id="rId131"/>
    <p:sldId id="479" r:id="rId132"/>
    <p:sldId id="392" r:id="rId133"/>
    <p:sldId id="393" r:id="rId134"/>
    <p:sldId id="394" r:id="rId135"/>
    <p:sldId id="395" r:id="rId136"/>
    <p:sldId id="480" r:id="rId137"/>
    <p:sldId id="481" r:id="rId138"/>
    <p:sldId id="507" r:id="rId139"/>
    <p:sldId id="396" r:id="rId140"/>
    <p:sldId id="397" r:id="rId141"/>
    <p:sldId id="482" r:id="rId142"/>
    <p:sldId id="398" r:id="rId143"/>
    <p:sldId id="508" r:id="rId144"/>
    <p:sldId id="500" r:id="rId145"/>
    <p:sldId id="1019" r:id="rId146"/>
  </p:sldIdLst>
  <p:sldSz cx="9144000" cy="6858000" type="screen4x3"/>
  <p:notesSz cx="6858000" cy="9144000"/>
  <p:defaultTextStyle>
    <a:defPPr>
      <a:defRPr lang="en-US"/>
    </a:defPPr>
    <a:lvl1pPr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1pPr>
    <a:lvl2pPr marL="4572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2pPr>
    <a:lvl3pPr marL="9144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3pPr>
    <a:lvl4pPr marL="13716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4pPr>
    <a:lvl5pPr marL="18288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CC0000"/>
    <a:srgbClr val="800080"/>
    <a:srgbClr val="0033CC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2150" autoAdjust="0"/>
  </p:normalViewPr>
  <p:slideViewPr>
    <p:cSldViewPr>
      <p:cViewPr varScale="1">
        <p:scale>
          <a:sx n="70" d="100"/>
          <a:sy n="70" d="100"/>
        </p:scale>
        <p:origin x="603" y="36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379B573-C846-4E37-B042-3D4357DEBB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297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9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49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9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4224486-A7E8-4E9A-B409-AF47333C2D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334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s?wd=Automaton&amp;tn=06008006_2_p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[</a:t>
            </a:r>
            <a:r>
              <a:rPr lang="zh-CN" altLang="en-US">
                <a:ea typeface="宋体" charset="-122"/>
              </a:rPr>
              <a:t>英</a:t>
            </a:r>
            <a:r>
              <a:rPr lang="en-US" altLang="zh-CN">
                <a:ea typeface="宋体" charset="-122"/>
              </a:rPr>
              <a:t>]</a:t>
            </a:r>
            <a:r>
              <a:rPr lang="en-US" altLang="zh-CN" b="1">
                <a:ea typeface="宋体" charset="-122"/>
              </a:rPr>
              <a:t>[ɔ:ˈtɔmətən]</a:t>
            </a:r>
            <a:r>
              <a:rPr lang="en-US" altLang="zh-CN">
                <a:ea typeface="宋体" charset="-122"/>
                <a:hlinkClick r:id="rId3"/>
              </a:rPr>
              <a:t> </a:t>
            </a:r>
            <a:r>
              <a:rPr lang="en-US" altLang="zh-CN">
                <a:ea typeface="宋体" charset="-122"/>
              </a:rPr>
              <a:t>[</a:t>
            </a:r>
            <a:r>
              <a:rPr lang="zh-CN" altLang="en-US">
                <a:ea typeface="宋体" charset="-122"/>
              </a:rPr>
              <a:t>美</a:t>
            </a:r>
            <a:r>
              <a:rPr lang="en-US" altLang="zh-CN">
                <a:ea typeface="宋体" charset="-122"/>
              </a:rPr>
              <a:t>]</a:t>
            </a:r>
            <a:r>
              <a:rPr lang="en-US" altLang="zh-CN" b="1">
                <a:ea typeface="宋体" charset="-122"/>
              </a:rPr>
              <a:t>[ɔˈtɑmətən, -ˌtɑn]</a:t>
            </a:r>
            <a:endParaRPr lang="zh-CN" altLang="en-US">
              <a:ea typeface="宋体" charset="-122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20785-1463-4C01-A618-411CE420EB40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613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200" b="1" dirty="0">
                <a:ea typeface="宋体" charset="-122"/>
              </a:rPr>
              <a:t>Α </a:t>
            </a:r>
            <a:r>
              <a:rPr lang="en-US" altLang="zh-CN" sz="1200" b="1" dirty="0" err="1">
                <a:ea typeface="宋体" charset="-122"/>
              </a:rPr>
              <a:t>α</a:t>
            </a:r>
            <a:r>
              <a:rPr lang="en-US" altLang="zh-CN" sz="12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Β </a:t>
            </a:r>
            <a:r>
              <a:rPr lang="en-US" altLang="zh-CN" sz="1200" b="1" dirty="0" err="1">
                <a:ea typeface="宋体" charset="-122"/>
              </a:rPr>
              <a:t>β</a:t>
            </a:r>
            <a:r>
              <a:rPr lang="en-US" altLang="zh-CN" sz="12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</a:t>
            </a:r>
            <a:r>
              <a:rPr lang="en-US" altLang="zh-CN" sz="1200" b="1" dirty="0" err="1"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gamma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Δ </a:t>
            </a:r>
            <a:r>
              <a:rPr lang="en-US" altLang="zh-CN" sz="1200" b="1" dirty="0" err="1">
                <a:ea typeface="宋体" charset="-122"/>
              </a:rPr>
              <a:t>δ</a:t>
            </a:r>
            <a:r>
              <a:rPr lang="en-US" altLang="zh-CN" sz="1200" b="1" dirty="0">
                <a:ea typeface="宋体" charset="-122"/>
              </a:rPr>
              <a:t> delta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Ε </a:t>
            </a:r>
            <a:r>
              <a:rPr lang="en-US" altLang="zh-CN" sz="1200" b="1" dirty="0" err="1">
                <a:ea typeface="宋体" charset="-122"/>
              </a:rPr>
              <a:t>ε</a:t>
            </a:r>
            <a:r>
              <a:rPr lang="en-US" altLang="zh-CN" sz="12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∑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2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Ω </a:t>
            </a:r>
            <a:r>
              <a:rPr lang="en-US" altLang="zh-CN" sz="1200" b="1" dirty="0" err="1">
                <a:ea typeface="宋体" charset="-122"/>
              </a:rPr>
              <a:t>ω</a:t>
            </a:r>
            <a:r>
              <a:rPr lang="en-US" altLang="zh-CN" sz="1200" b="1" dirty="0">
                <a:ea typeface="宋体" charset="-122"/>
              </a:rPr>
              <a:t> omega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6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AE875-9B49-4C80-B902-ABB9D0B27A0D}" type="slidenum">
              <a:rPr lang="zh-CN" altLang="en-US" smtClean="0">
                <a:ea typeface="宋体" charset="-122"/>
              </a:rPr>
              <a:pPr/>
              <a:t>80</a:t>
            </a:fld>
            <a:endParaRPr lang="en-US" altLang="zh-CN">
              <a:ea typeface="宋体" charset="-122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>
                <a:ea typeface="宋体" charset="-122"/>
              </a:rPr>
              <a:t>0(0+1)*1</a:t>
            </a:r>
          </a:p>
        </p:txBody>
      </p:sp>
    </p:spTree>
    <p:extLst>
      <p:ext uri="{BB962C8B-B14F-4D97-AF65-F5344CB8AC3E}">
        <p14:creationId xmlns:p14="http://schemas.microsoft.com/office/powerpoint/2010/main" val="1654727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桟内 仅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个符号  对应</a:t>
            </a:r>
            <a:r>
              <a:rPr lang="en-US" altLang="zh-CN">
                <a:ea typeface="宋体" charset="-122"/>
              </a:rPr>
              <a:t>NFA</a:t>
            </a:r>
            <a:r>
              <a:rPr lang="zh-CN" altLang="en-US">
                <a:ea typeface="宋体" charset="-122"/>
              </a:rPr>
              <a:t>的状态 或</a:t>
            </a:r>
            <a:r>
              <a:rPr lang="en-US" altLang="zh-CN">
                <a:ea typeface="宋体" charset="-122"/>
              </a:rPr>
              <a:t>RG</a:t>
            </a:r>
            <a:r>
              <a:rPr lang="zh-CN" altLang="en-US">
                <a:ea typeface="宋体" charset="-122"/>
              </a:rPr>
              <a:t>的非终结符号  举例 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0+1</a:t>
            </a:r>
            <a:r>
              <a:rPr lang="zh-CN" altLang="en-US">
                <a:ea typeface="宋体" charset="-122"/>
              </a:rPr>
              <a:t>）</a:t>
            </a:r>
            <a:r>
              <a:rPr lang="zh-CN" altLang="en-US" baseline="30000">
                <a:ea typeface="宋体" charset="-122"/>
              </a:rPr>
              <a:t>*</a:t>
            </a:r>
            <a:r>
              <a:rPr lang="en-US" altLang="zh-CN">
                <a:ea typeface="宋体" charset="-122"/>
              </a:rPr>
              <a:t>1</a:t>
            </a:r>
            <a:endParaRPr lang="zh-CN" altLang="en-US">
              <a:ea typeface="宋体" charset="-122"/>
            </a:endParaRPr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7A24D-32DD-4A2E-8B7D-DF445B0DFB59}" type="slidenum">
              <a:rPr lang="zh-CN" altLang="en-US" smtClean="0">
                <a:ea typeface="宋体" charset="-122"/>
              </a:rPr>
              <a:pPr/>
              <a:t>84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67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   至少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个</a:t>
            </a:r>
            <a:r>
              <a:rPr lang="en-US" altLang="zh-CN">
                <a:ea typeface="宋体" charset="-122"/>
              </a:rPr>
              <a:t>a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个</a:t>
            </a:r>
            <a:r>
              <a:rPr lang="en-US" altLang="zh-CN">
                <a:ea typeface="宋体" charset="-122"/>
              </a:rPr>
              <a:t>b  ? </a:t>
            </a:r>
            <a:endParaRPr lang="zh-CN" altLang="en-US">
              <a:ea typeface="宋体" charset="-122"/>
            </a:endParaRPr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DBE5A-6B36-4758-BD0F-69635DE09A47}" type="slidenum">
              <a:rPr lang="zh-CN" altLang="en-US" smtClean="0">
                <a:ea typeface="宋体" charset="-122"/>
              </a:rPr>
              <a:pPr/>
              <a:t>130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863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可以使用</a:t>
            </a:r>
            <a:r>
              <a:rPr lang="en-US" altLang="zh-CN" dirty="0">
                <a:ea typeface="宋体" charset="-122"/>
              </a:rPr>
              <a:t>Z</a:t>
            </a:r>
            <a:r>
              <a:rPr lang="zh-CN" altLang="en-US" dirty="0">
                <a:ea typeface="宋体" charset="-122"/>
              </a:rPr>
              <a:t>代表 </a:t>
            </a:r>
            <a:r>
              <a:rPr lang="en-US" altLang="zh-CN" dirty="0">
                <a:ea typeface="宋体" charset="-122"/>
              </a:rPr>
              <a:t>Z</a:t>
            </a:r>
            <a:r>
              <a:rPr lang="en-US" altLang="zh-CN" baseline="-25000" dirty="0"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\A\B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C8711-8DA6-423F-919B-BDABD797E3C1}" type="slidenum">
              <a:rPr lang="zh-CN" altLang="en-US" smtClean="0">
                <a:ea typeface="宋体" charset="-122"/>
              </a:rPr>
              <a:pPr/>
              <a:t>131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897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教材内容  有问题！   顺序 </a:t>
            </a:r>
            <a:r>
              <a:rPr lang="en-US" altLang="zh-CN" dirty="0" err="1">
                <a:ea typeface="宋体" charset="-122"/>
              </a:rPr>
              <a:t>abab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041BCE-2BF1-4255-949F-656C2EB963A2}" type="slidenum">
              <a:rPr lang="zh-CN" altLang="en-US" smtClean="0">
                <a:ea typeface="宋体" charset="-122"/>
              </a:rPr>
              <a:pPr/>
              <a:t>138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50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教材为单态  没有考虑顺序问题  需要修改</a:t>
            </a:r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917B0-1272-4B62-BAF2-0757EC2A3C35}" type="slidenum">
              <a:rPr lang="zh-CN" altLang="en-US" smtClean="0">
                <a:ea typeface="宋体" charset="-122"/>
              </a:rPr>
              <a:pPr/>
              <a:t>139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418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教材内容  有问题！   顺序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B19A2-432D-42B0-9136-339AF69A434D}" type="slidenum">
              <a:rPr lang="zh-CN" altLang="en-US" smtClean="0">
                <a:ea typeface="宋体" charset="-122"/>
              </a:rPr>
              <a:pPr/>
              <a:t>143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206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教材为单态  没有考虑顺序问题  需要修改</a:t>
            </a:r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431D8E-55E7-4C07-B920-808BB81A3072}" type="slidenum">
              <a:rPr lang="zh-CN" altLang="en-US" smtClean="0">
                <a:ea typeface="宋体" charset="-122"/>
              </a:rPr>
              <a:pPr/>
              <a:t>144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89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b="1">
                <a:ea typeface="宋体" charset="-122"/>
              </a:rPr>
              <a:t>暂时不考虑状态</a:t>
            </a:r>
            <a:r>
              <a:rPr lang="en-US" altLang="zh-CN" b="1">
                <a:ea typeface="宋体" charset="-122"/>
              </a:rPr>
              <a:t>     </a:t>
            </a:r>
            <a:r>
              <a:rPr lang="en-GB" altLang="zh-CN" b="1">
                <a:ea typeface="宋体" charset="-122"/>
              </a:rPr>
              <a:t>(</a:t>
            </a:r>
            <a:r>
              <a:rPr lang="zh-CN" altLang="en-GB" b="1">
                <a:ea typeface="宋体" charset="-122"/>
              </a:rPr>
              <a:t>或</a:t>
            </a:r>
            <a:r>
              <a:rPr lang="en-GB" altLang="zh-CN" b="1">
                <a:ea typeface="宋体" charset="-122"/>
              </a:rPr>
              <a:t>PDA</a:t>
            </a:r>
            <a:r>
              <a:rPr lang="zh-CN" altLang="en-GB" b="1">
                <a:ea typeface="宋体" charset="-122"/>
              </a:rPr>
              <a:t>仅有一个状态</a:t>
            </a:r>
            <a:r>
              <a:rPr lang="en-GB" altLang="zh-CN" b="1">
                <a:ea typeface="宋体" charset="-122"/>
              </a:rPr>
              <a:t>)</a:t>
            </a:r>
            <a:endParaRPr lang="en-US" altLang="zh-CN" b="1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1E3F1-4CB9-4F30-A357-5C3F88997760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6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9F7A0-20F4-4512-A6A5-4A72A0518786}" type="slidenum">
              <a:rPr lang="zh-CN" altLang="en-US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需要增加状态描述</a:t>
            </a:r>
          </a:p>
        </p:txBody>
      </p:sp>
    </p:spTree>
    <p:extLst>
      <p:ext uri="{BB962C8B-B14F-4D97-AF65-F5344CB8AC3E}">
        <p14:creationId xmlns:p14="http://schemas.microsoft.com/office/powerpoint/2010/main" val="346688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可能中途停机  </a:t>
            </a:r>
            <a:r>
              <a:rPr lang="en-US" altLang="zh-CN">
                <a:ea typeface="宋体" charset="-122"/>
              </a:rPr>
              <a:t>&lt;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q1 a</a:t>
            </a:r>
            <a:endParaRPr lang="zh-CN" altLang="en-US">
              <a:ea typeface="宋体" charset="-122"/>
            </a:endParaRP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7D9CB-A6E8-4094-A303-971100D4DB95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450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charset="-122"/>
                <a:sym typeface="Wingdings" pitchFamily="2" charset="2"/>
              </a:rPr>
              <a:t>   2</a:t>
            </a:r>
            <a:r>
              <a:rPr lang="zh-CN" altLang="en-US" dirty="0">
                <a:ea typeface="宋体" charset="-122"/>
                <a:sym typeface="Wingdings" pitchFamily="2" charset="2"/>
              </a:rPr>
              <a:t>种情况还可以组合在一起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2D2BF-10D4-46DA-8CB2-3188CFFDDB54}" type="slidenum">
              <a:rPr lang="zh-CN" altLang="en-US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44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规则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：不确定</a:t>
            </a:r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50ADF-DDF0-47AD-83D3-D6DDCDAB592D}" type="slidenum">
              <a:rPr lang="zh-CN" altLang="en-US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56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规则</a:t>
            </a:r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：不确定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EB6E4-9B7D-42C7-8B6B-672EB052AE9D}" type="slidenum">
              <a:rPr lang="zh-CN" altLang="en-US" smtClean="0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96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3CEA0-1BAB-400D-A5F0-2C661F19918D}" type="slidenum">
              <a:rPr lang="zh-CN" altLang="en-US" smtClean="0">
                <a:ea typeface="宋体" charset="-122"/>
              </a:rPr>
              <a:pPr/>
              <a:t>49</a:t>
            </a:fld>
            <a:endParaRPr lang="en-US" altLang="zh-CN">
              <a:ea typeface="宋体" charset="-122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600" b="1" dirty="0">
                <a:ea typeface="宋体" charset="-122"/>
              </a:rPr>
              <a:t>Α </a:t>
            </a:r>
            <a:r>
              <a:rPr lang="en-US" altLang="zh-CN" sz="1600" b="1" dirty="0" err="1">
                <a:ea typeface="宋体" charset="-122"/>
              </a:rPr>
              <a:t>α</a:t>
            </a:r>
            <a:r>
              <a:rPr lang="en-US" altLang="zh-CN" sz="16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Β </a:t>
            </a:r>
            <a:r>
              <a:rPr lang="en-US" altLang="zh-CN" sz="1600" b="1" dirty="0" err="1">
                <a:ea typeface="宋体" charset="-122"/>
              </a:rPr>
              <a:t>β</a:t>
            </a:r>
            <a:r>
              <a:rPr lang="en-US" altLang="zh-CN" sz="16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600" b="1" dirty="0">
                <a:ea typeface="宋体" charset="-122"/>
              </a:rPr>
              <a:t> </a:t>
            </a:r>
            <a:r>
              <a:rPr lang="en-US" altLang="zh-CN" sz="1600" b="1" dirty="0" err="1">
                <a:ea typeface="宋体" charset="-122"/>
              </a:rPr>
              <a:t>γ</a:t>
            </a:r>
            <a:r>
              <a:rPr lang="en-US" altLang="zh-CN" sz="1600" b="1" dirty="0">
                <a:ea typeface="宋体" charset="-122"/>
              </a:rPr>
              <a:t> gamma 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Δ </a:t>
            </a:r>
            <a:r>
              <a:rPr lang="en-US" altLang="zh-CN" sz="1600" b="1" dirty="0" err="1">
                <a:ea typeface="宋体" charset="-122"/>
              </a:rPr>
              <a:t>δ</a:t>
            </a:r>
            <a:r>
              <a:rPr lang="en-US" altLang="zh-CN" sz="1600" b="1" dirty="0">
                <a:ea typeface="宋体" charset="-122"/>
              </a:rPr>
              <a:t> delta 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Ε </a:t>
            </a:r>
            <a:r>
              <a:rPr lang="en-US" altLang="zh-CN" sz="1600" b="1" dirty="0" err="1">
                <a:ea typeface="宋体" charset="-122"/>
              </a:rPr>
              <a:t>ε</a:t>
            </a:r>
            <a:r>
              <a:rPr lang="en-US" altLang="zh-CN" sz="16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∑ 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6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Ω </a:t>
            </a:r>
            <a:r>
              <a:rPr lang="en-US" altLang="zh-CN" sz="1600" b="1" dirty="0" err="1">
                <a:ea typeface="宋体" charset="-122"/>
              </a:rPr>
              <a:t>ω</a:t>
            </a:r>
            <a:r>
              <a:rPr lang="en-US" altLang="zh-CN" sz="1600" b="1" dirty="0">
                <a:ea typeface="宋体" charset="-122"/>
              </a:rPr>
              <a:t> omega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307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200" b="1" dirty="0">
                <a:ea typeface="宋体" charset="-122"/>
              </a:rPr>
              <a:t>Α </a:t>
            </a:r>
            <a:r>
              <a:rPr lang="en-US" altLang="zh-CN" sz="1200" b="1" dirty="0" err="1">
                <a:ea typeface="宋体" charset="-122"/>
              </a:rPr>
              <a:t>α</a:t>
            </a:r>
            <a:r>
              <a:rPr lang="en-US" altLang="zh-CN" sz="12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Β </a:t>
            </a:r>
            <a:r>
              <a:rPr lang="en-US" altLang="zh-CN" sz="1200" b="1" dirty="0" err="1">
                <a:ea typeface="宋体" charset="-122"/>
              </a:rPr>
              <a:t>β</a:t>
            </a:r>
            <a:r>
              <a:rPr lang="en-US" altLang="zh-CN" sz="12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</a:t>
            </a:r>
            <a:r>
              <a:rPr lang="en-US" altLang="zh-CN" sz="1200" b="1" dirty="0" err="1"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gamma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Δ </a:t>
            </a:r>
            <a:r>
              <a:rPr lang="en-US" altLang="zh-CN" sz="1200" b="1" dirty="0" err="1">
                <a:ea typeface="宋体" charset="-122"/>
              </a:rPr>
              <a:t>δ</a:t>
            </a:r>
            <a:r>
              <a:rPr lang="en-US" altLang="zh-CN" sz="1200" b="1" dirty="0">
                <a:ea typeface="宋体" charset="-122"/>
              </a:rPr>
              <a:t> delta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Ε </a:t>
            </a:r>
            <a:r>
              <a:rPr lang="en-US" altLang="zh-CN" sz="1200" b="1" dirty="0" err="1">
                <a:ea typeface="宋体" charset="-122"/>
              </a:rPr>
              <a:t>ε</a:t>
            </a:r>
            <a:r>
              <a:rPr lang="en-US" altLang="zh-CN" sz="12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∑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2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Ω </a:t>
            </a:r>
            <a:r>
              <a:rPr lang="en-US" altLang="zh-CN" sz="1200" b="1" dirty="0" err="1">
                <a:ea typeface="宋体" charset="-122"/>
              </a:rPr>
              <a:t>ω</a:t>
            </a:r>
            <a:r>
              <a:rPr lang="en-US" altLang="zh-CN" sz="1200" b="1" dirty="0">
                <a:ea typeface="宋体" charset="-122"/>
              </a:rPr>
              <a:t> omega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4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293FF5F-5EF7-4553-9B43-2CEAC27A90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C0A8-8BF7-4AE4-8A81-518E17E569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F6897-86A4-49AC-A80F-B4BC52F35C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8A5C-4342-4CD7-91A3-3D4672ABA9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EDD76-CF31-4761-8D65-8AF81E4255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52FE-E6E6-419B-9B30-3488C1024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7C976-3E28-4A7E-8CD0-65947F49E0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D30A9-3514-4F02-8B53-50F0223762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6AA71-B99A-4834-802C-DF291E36BF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3E1F5-3716-46BF-B31D-629AB15CA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AB18C-FA58-402D-A770-A97E0E2ADD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26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D8D42D0-03C5-476D-AD51-1D97052A2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       </a:t>
            </a:r>
            <a:r>
              <a:rPr lang="zh-CN" altLang="en-US" sz="4800" dirty="0"/>
              <a:t>第五章 下推自动机 </a:t>
            </a:r>
            <a:r>
              <a:rPr lang="en-US" altLang="zh-CN" sz="4800" dirty="0"/>
              <a:t>PDA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FA</a:t>
            </a:r>
            <a:r>
              <a:rPr lang="zh-CN" altLang="en-US" sz="4400" b="1" dirty="0"/>
              <a:t>识别正则语言</a:t>
            </a:r>
            <a:r>
              <a:rPr lang="en-US" altLang="zh-CN" sz="4400" b="1" dirty="0"/>
              <a:t>(</a:t>
            </a:r>
            <a:r>
              <a:rPr lang="zh-CN" altLang="en-US" sz="4400" b="1" dirty="0">
                <a:solidFill>
                  <a:srgbClr val="000000"/>
                </a:solidFill>
              </a:rPr>
              <a:t>右线性语言</a:t>
            </a:r>
            <a:r>
              <a:rPr lang="en-GB" altLang="zh-CN" sz="4400" b="1" dirty="0"/>
              <a:t>)</a:t>
            </a:r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PDA</a:t>
            </a:r>
            <a:r>
              <a:rPr lang="zh-CN" altLang="en-US" sz="4400" b="1" dirty="0"/>
              <a:t>识别</a:t>
            </a:r>
            <a:r>
              <a:rPr lang="zh-CN" altLang="en-US" sz="4400" b="1" dirty="0">
                <a:solidFill>
                  <a:srgbClr val="000000"/>
                </a:solidFill>
              </a:rPr>
              <a:t>上下文无关语言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5.1.1 </a:t>
            </a:r>
            <a:r>
              <a:rPr lang="zh-CN" altLang="en-US" sz="4800"/>
              <a:t>确定的下推自动机</a:t>
            </a:r>
            <a:r>
              <a:rPr lang="zh-CN" altLang="en-US" b="0"/>
              <a:t> 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例</a:t>
            </a:r>
            <a:r>
              <a:rPr lang="en-US" altLang="zh-CN" sz="4000" b="1"/>
              <a:t>5-1  </a:t>
            </a:r>
            <a:r>
              <a:rPr lang="zh-CN" altLang="en-US" sz="4000" b="1"/>
              <a:t>利用桟    识别语言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L={w|w∈</a:t>
            </a:r>
            <a:r>
              <a:rPr lang="en-US" altLang="zh-CN" sz="4000" b="1">
                <a:solidFill>
                  <a:srgbClr val="000000"/>
                </a:solidFill>
              </a:rPr>
              <a:t>(a,b)</a:t>
            </a:r>
            <a:r>
              <a:rPr lang="en-US" altLang="zh-CN" sz="4000" b="1" baseline="30000">
                <a:solidFill>
                  <a:srgbClr val="000000"/>
                </a:solidFill>
              </a:rPr>
              <a:t>*</a:t>
            </a:r>
            <a:r>
              <a:rPr lang="zh-CN" altLang="en-US" sz="4000" b="1"/>
              <a:t>，且</a:t>
            </a:r>
            <a:r>
              <a:rPr lang="en-US" altLang="zh-CN" sz="4000" b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0000"/>
                </a:solidFill>
              </a:rPr>
              <a:t>、</a:t>
            </a:r>
            <a:r>
              <a:rPr lang="en-US" altLang="zh-CN" sz="4000" b="1">
                <a:solidFill>
                  <a:srgbClr val="000000"/>
                </a:solidFill>
              </a:rPr>
              <a:t>b</a:t>
            </a:r>
            <a:r>
              <a:rPr lang="zh-CN" altLang="en-US" sz="4000" b="1">
                <a:solidFill>
                  <a:srgbClr val="000000"/>
                </a:solidFill>
              </a:rPr>
              <a:t>个数相等</a:t>
            </a:r>
            <a:r>
              <a:rPr lang="en-US" altLang="zh-CN" sz="4000" b="1"/>
              <a:t>}</a:t>
            </a:r>
            <a:r>
              <a:rPr lang="zh-CN" altLang="en-US" sz="40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5.2.2  </a:t>
            </a:r>
            <a:r>
              <a:rPr lang="en-US" altLang="zh-CN" dirty="0" err="1">
                <a:solidFill>
                  <a:srgbClr val="000000"/>
                </a:solidFill>
              </a:rPr>
              <a:t>Greibach</a:t>
            </a:r>
            <a:r>
              <a:rPr lang="zh-CN" altLang="en-US" dirty="0">
                <a:solidFill>
                  <a:srgbClr val="000000"/>
                </a:solidFill>
              </a:rPr>
              <a:t>范式</a:t>
            </a:r>
            <a:r>
              <a:rPr lang="en-US" altLang="zh-CN" sz="4400" b="0" dirty="0"/>
              <a:t>(</a:t>
            </a:r>
            <a:r>
              <a:rPr lang="en-US" altLang="zh-CN" sz="4400" b="0" dirty="0">
                <a:solidFill>
                  <a:schemeClr val="accent2"/>
                </a:solidFill>
              </a:rPr>
              <a:t>GNF</a:t>
            </a:r>
            <a:r>
              <a:rPr lang="en-US" altLang="zh-CN" sz="4400" b="0" dirty="0"/>
              <a:t>)</a:t>
            </a:r>
            <a:endParaRPr lang="zh-CN" altLang="en-US" sz="4400" b="0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0000"/>
                </a:solidFill>
              </a:rPr>
              <a:t>定义</a:t>
            </a:r>
            <a:r>
              <a:rPr lang="en-US" altLang="zh-CN" sz="3600" b="1" dirty="0">
                <a:solidFill>
                  <a:srgbClr val="000000"/>
                </a:solidFill>
              </a:rPr>
              <a:t>5-8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上下文无关文法</a:t>
            </a:r>
            <a:r>
              <a:rPr lang="en-US" altLang="zh-CN" sz="3600" b="1" dirty="0"/>
              <a:t>G=(∑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P)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是</a:t>
            </a:r>
            <a:r>
              <a:rPr lang="en-US" altLang="zh-CN" sz="3600" b="1" dirty="0">
                <a:solidFill>
                  <a:srgbClr val="000000"/>
                </a:solidFill>
              </a:rPr>
              <a:t>GNF</a:t>
            </a:r>
            <a:r>
              <a:rPr lang="zh-CN" altLang="en-US" sz="3600" b="1" dirty="0"/>
              <a:t>，若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的每个产生式形式为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         </a:t>
            </a:r>
            <a:r>
              <a:rPr lang="en-US" altLang="zh-CN" sz="3600" b="1" dirty="0" err="1"/>
              <a:t>A→bW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zh-CN" altLang="en-US" sz="3600" b="1" dirty="0"/>
              <a:t>其中：</a:t>
            </a:r>
            <a:r>
              <a:rPr lang="en-US" altLang="zh-CN" sz="3600" b="1" dirty="0"/>
              <a:t>b∈∑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W∈V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*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       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S→ε</a:t>
            </a:r>
            <a:r>
              <a:rPr lang="zh-CN" altLang="en-US" sz="4000" b="1" dirty="0"/>
              <a:t>  </a:t>
            </a:r>
            <a:r>
              <a:rPr lang="zh-CN" altLang="en-US" sz="3200" b="1" dirty="0"/>
              <a:t>且</a:t>
            </a:r>
            <a:r>
              <a:rPr lang="en-US" altLang="zh-CN" sz="3200" b="1" dirty="0"/>
              <a:t>S</a:t>
            </a:r>
            <a:r>
              <a:rPr lang="zh-CN" altLang="en-US" sz="3200" b="1" dirty="0"/>
              <a:t>不出现在产生式的右边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5-9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G</a:t>
            </a:r>
            <a:r>
              <a:rPr lang="zh-CN" altLang="en-US" sz="3600" b="1"/>
              <a:t>是任意一个上下文无关文法，则存在一个等价的上下文无关文法</a:t>
            </a:r>
            <a:r>
              <a:rPr lang="en-US" altLang="zh-CN" sz="3600" b="1"/>
              <a:t>G′</a:t>
            </a:r>
            <a:r>
              <a:rPr lang="zh-CN" altLang="en-US" sz="3600" b="1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使得</a:t>
            </a:r>
            <a:r>
              <a:rPr lang="en-US" altLang="zh-CN" sz="3600" b="1"/>
              <a:t>L(G)=L(G′)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且</a:t>
            </a:r>
            <a:r>
              <a:rPr lang="en-US" altLang="zh-CN" sz="3600" b="1"/>
              <a:t>G′</a:t>
            </a:r>
            <a:r>
              <a:rPr lang="zh-CN" altLang="en-US" sz="3600" b="1"/>
              <a:t>是</a:t>
            </a:r>
            <a:r>
              <a:rPr lang="en-US" altLang="zh-CN" sz="3600" b="1">
                <a:solidFill>
                  <a:srgbClr val="000000"/>
                </a:solidFill>
              </a:rPr>
              <a:t>Greibach</a:t>
            </a:r>
            <a:r>
              <a:rPr lang="zh-CN" altLang="en-US" sz="3600" b="1"/>
              <a:t>范式</a:t>
            </a:r>
            <a:r>
              <a:rPr lang="en-GB" altLang="zh-CN" sz="3600" b="1"/>
              <a:t>(GNF)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/>
              <a:t>略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5.3  PDA</a:t>
            </a:r>
            <a:r>
              <a:rPr lang="zh-CN" altLang="en-US" sz="4000" dirty="0">
                <a:solidFill>
                  <a:srgbClr val="000000"/>
                </a:solidFill>
              </a:rPr>
              <a:t>与上下文无关语言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PDA</a:t>
            </a:r>
            <a:r>
              <a:rPr lang="zh-CN" altLang="en-US" sz="3600" b="1"/>
              <a:t>识别的语言是上下文无关语言。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5-10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3600" b="1" dirty="0"/>
              <a:t>对于上下文无关语言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和文法</a:t>
            </a:r>
            <a:r>
              <a:rPr lang="en-US" altLang="zh-CN" sz="3600" b="1" dirty="0"/>
              <a:t>G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若</a:t>
            </a:r>
            <a:r>
              <a:rPr lang="en-US" altLang="zh-CN" sz="3600" b="1" dirty="0">
                <a:solidFill>
                  <a:srgbClr val="000000"/>
                </a:solidFill>
              </a:rPr>
              <a:t>L=L(G)</a:t>
            </a:r>
            <a:r>
              <a:rPr lang="zh-CN" altLang="en-US" sz="3600" b="1" dirty="0"/>
              <a:t>，则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能被不确定的</a:t>
            </a:r>
            <a:r>
              <a:rPr lang="zh-CN" altLang="en-US" sz="3600" b="1" dirty="0">
                <a:solidFill>
                  <a:srgbClr val="000000"/>
                </a:solidFill>
              </a:rPr>
              <a:t>单态</a:t>
            </a:r>
            <a:r>
              <a:rPr lang="en-US" altLang="zh-CN" sz="3600" b="1" dirty="0">
                <a:solidFill>
                  <a:srgbClr val="000000"/>
                </a:solidFill>
              </a:rPr>
              <a:t>PDA</a:t>
            </a:r>
            <a:r>
              <a:rPr lang="zh-CN" altLang="en-US" sz="3600" b="1" dirty="0"/>
              <a:t>所接收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证明：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假设文法是</a:t>
            </a:r>
            <a:r>
              <a:rPr lang="en-US" altLang="zh-CN" sz="3600" b="1"/>
              <a:t>GNF</a:t>
            </a:r>
            <a:r>
              <a:rPr lang="zh-CN" altLang="en-US" sz="3600" b="1"/>
              <a:t>范式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构造一个单态的</a:t>
            </a:r>
            <a:r>
              <a:rPr lang="en-US" altLang="zh-CN" sz="3600" b="1"/>
              <a:t>PDA</a:t>
            </a:r>
            <a:r>
              <a:rPr lang="zh-CN" altLang="en-US" sz="3600" b="1"/>
              <a:t>来接收语言</a:t>
            </a:r>
            <a:r>
              <a:rPr lang="en-US" altLang="zh-CN" sz="3600" b="1"/>
              <a:t>L</a:t>
            </a:r>
            <a:r>
              <a:rPr lang="zh-CN" altLang="en-US" sz="3600" b="1"/>
              <a:t>；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文法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中有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种形式的产生式，它们分别对应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的规则：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en-US" altLang="zh-CN" sz="3600" b="1" dirty="0" err="1">
                <a:solidFill>
                  <a:srgbClr val="000000"/>
                </a:solidFill>
              </a:rPr>
              <a:t>S→ε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en-US" altLang="zh-CN" sz="3600" b="1" dirty="0" err="1">
                <a:solidFill>
                  <a:srgbClr val="FF0000"/>
                </a:solidFill>
              </a:rPr>
              <a:t>A→b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en-US" altLang="zh-CN" sz="3600" b="1" dirty="0" err="1"/>
              <a:t>A→bW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其中：</a:t>
            </a:r>
            <a:r>
              <a:rPr lang="en-US" altLang="zh-CN" sz="3600" b="1" dirty="0"/>
              <a:t>A∈V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W∈V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+</a:t>
            </a:r>
            <a:endParaRPr lang="zh-CN" altLang="en-US" sz="3600" b="1" dirty="0"/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4644008" y="3428653"/>
            <a:ext cx="3527425" cy="216058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/>
              <a:t>&lt;ε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ε&gt;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&lt; b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ε&gt;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  &lt; 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， </a:t>
            </a:r>
            <a:r>
              <a:rPr lang="en-US" altLang="zh-CN" dirty="0">
                <a:solidFill>
                  <a:schemeClr val="tx1"/>
                </a:solidFill>
              </a:rPr>
              <a:t>W&gt;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2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需要证明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语言</a:t>
            </a:r>
            <a:r>
              <a:rPr lang="en-US" altLang="zh-CN" sz="3600" b="1"/>
              <a:t>L=L(PDA)</a:t>
            </a:r>
            <a:r>
              <a:rPr lang="zh-CN" altLang="en-US" sz="3600" b="1"/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5-10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文法</a:t>
            </a:r>
            <a:r>
              <a:rPr lang="en-US" altLang="zh-CN" sz="3600" b="1"/>
              <a:t>G</a:t>
            </a:r>
            <a:r>
              <a:rPr lang="zh-CN" altLang="en-US" sz="3600" b="1"/>
              <a:t>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</a:t>
            </a:r>
            <a:r>
              <a:rPr lang="en-US" altLang="zh-CN" sz="3600" b="1"/>
              <a:t>S→(L|ε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L→(LL|)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对于串：</a:t>
            </a:r>
            <a:r>
              <a:rPr lang="en-US" altLang="zh-CN" sz="3600" b="1"/>
              <a:t>(()())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初始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栈为空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从左到右逐个扫描串</a:t>
            </a:r>
            <a:r>
              <a:rPr lang="en-US" altLang="zh-CN" sz="4000" b="1"/>
              <a:t>w∈(a</a:t>
            </a:r>
            <a:r>
              <a:rPr lang="zh-CN" altLang="en-US" sz="4000" b="1"/>
              <a:t>，</a:t>
            </a:r>
            <a:r>
              <a:rPr lang="en-US" altLang="zh-CN" sz="4000" b="1"/>
              <a:t>b)</a:t>
            </a:r>
            <a:r>
              <a:rPr lang="en-US" altLang="zh-CN" sz="4000" b="1" baseline="30000"/>
              <a:t>*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构造的单态的</a:t>
            </a:r>
            <a:r>
              <a:rPr lang="en-US" altLang="zh-CN" sz="3600" b="1"/>
              <a:t>PDA</a:t>
            </a:r>
            <a:r>
              <a:rPr lang="zh-CN" altLang="en-US" sz="3600" b="1"/>
              <a:t>（栈底为</a:t>
            </a:r>
            <a:r>
              <a:rPr lang="en-US" altLang="zh-CN" sz="3600" b="1"/>
              <a:t>S</a:t>
            </a:r>
            <a:r>
              <a:rPr lang="zh-CN" altLang="en-US" sz="3600" b="1"/>
              <a:t>）为：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&lt;(</a:t>
            </a:r>
            <a:r>
              <a:rPr lang="zh-CN" altLang="en-US" sz="3600" b="1"/>
              <a:t>， </a:t>
            </a:r>
            <a:r>
              <a:rPr lang="en-US" altLang="zh-CN" sz="3600" b="1"/>
              <a:t>S</a:t>
            </a:r>
            <a:r>
              <a:rPr lang="zh-CN" altLang="en-US" sz="3600" b="1"/>
              <a:t>， </a:t>
            </a:r>
            <a:r>
              <a:rPr lang="en-US" altLang="zh-CN" sz="3600" b="1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&lt;ε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&lt;(</a:t>
            </a:r>
            <a:r>
              <a:rPr lang="zh-CN" altLang="en-US" sz="3600" b="1"/>
              <a:t>，</a:t>
            </a:r>
            <a:r>
              <a:rPr lang="en-US" altLang="zh-CN" sz="3600" b="1"/>
              <a:t>L</a:t>
            </a:r>
            <a:r>
              <a:rPr lang="zh-CN" altLang="en-US" sz="3600" b="1"/>
              <a:t>，</a:t>
            </a:r>
            <a:r>
              <a:rPr lang="en-US" altLang="zh-CN" sz="3600" b="1"/>
              <a:t>LL&gt;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&lt;)</a:t>
            </a:r>
            <a:r>
              <a:rPr lang="zh-CN" altLang="en-US" sz="3600" b="1"/>
              <a:t>，</a:t>
            </a:r>
            <a:r>
              <a:rPr lang="en-US" altLang="zh-CN" sz="3600" b="1"/>
              <a:t>L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5076825" y="3068638"/>
            <a:ext cx="2735263" cy="244792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S→(L</a:t>
            </a:r>
          </a:p>
          <a:p>
            <a:pPr algn="l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S→ε </a:t>
            </a:r>
          </a:p>
          <a:p>
            <a:pPr algn="l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L→(LL</a:t>
            </a:r>
          </a:p>
          <a:p>
            <a:pPr algn="l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L→)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对于单态的</a:t>
            </a:r>
            <a:r>
              <a:rPr lang="en-US" altLang="zh-CN" sz="4000" b="1" dirty="0"/>
              <a:t>PDA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可以构造对应的上下文无关文法</a:t>
            </a:r>
            <a:r>
              <a:rPr lang="en-US" altLang="zh-CN" sz="4000" b="1" dirty="0"/>
              <a:t>G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使得</a:t>
            </a:r>
            <a:r>
              <a:rPr lang="en-US" altLang="zh-CN" sz="4000" b="1" dirty="0"/>
              <a:t>L(M)=L(G)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方法：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&lt;x</a:t>
            </a:r>
            <a:r>
              <a:rPr lang="zh-CN" altLang="en-US" sz="4000" b="1" dirty="0"/>
              <a:t>， </a:t>
            </a:r>
            <a:r>
              <a:rPr lang="en-US" altLang="zh-CN" sz="4000" b="1" dirty="0">
                <a:solidFill>
                  <a:srgbClr val="FF0000"/>
                </a:solidFill>
              </a:rPr>
              <a:t>D</a:t>
            </a:r>
            <a:r>
              <a:rPr lang="zh-CN" altLang="en-US" sz="4000" b="1" dirty="0"/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V</a:t>
            </a:r>
            <a:r>
              <a:rPr lang="en-US" altLang="zh-CN" sz="4000" b="1" dirty="0"/>
              <a:t>&gt;            </a:t>
            </a:r>
            <a:r>
              <a:rPr lang="en-US" altLang="zh-CN" sz="4000" b="1" dirty="0">
                <a:solidFill>
                  <a:srgbClr val="FF0000"/>
                </a:solidFill>
              </a:rPr>
              <a:t>D</a:t>
            </a:r>
            <a:r>
              <a:rPr lang="en-US" altLang="zh-CN" sz="4000" dirty="0"/>
              <a:t> </a:t>
            </a:r>
            <a:r>
              <a:rPr lang="en-US" altLang="zh-CN" sz="4000" b="1" dirty="0"/>
              <a:t>→</a:t>
            </a:r>
            <a:r>
              <a:rPr lang="en-US" altLang="zh-CN" sz="4000" b="1" dirty="0" err="1"/>
              <a:t>x</a:t>
            </a:r>
            <a:r>
              <a:rPr lang="en-US" altLang="zh-CN" sz="4000" b="1" dirty="0" err="1">
                <a:solidFill>
                  <a:srgbClr val="000000"/>
                </a:solidFill>
              </a:rPr>
              <a:t>V</a:t>
            </a:r>
            <a:r>
              <a:rPr lang="en-US" altLang="zh-CN" sz="4000" b="1" dirty="0"/>
              <a:t>        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5-12</a:t>
            </a:r>
            <a:r>
              <a:rPr lang="zh-CN" altLang="en-US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PDA </a:t>
            </a:r>
            <a:endParaRPr lang="zh-CN" altLang="en-US" sz="4400" dirty="0">
              <a:solidFill>
                <a:srgbClr val="000000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 dirty="0">
                <a:cs typeface="Times New Roman" pitchFamily="18" charset="0"/>
              </a:rPr>
              <a:t>接收语言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/>
              <a:t>   L={w2w</a:t>
            </a:r>
            <a:r>
              <a:rPr lang="en-US" altLang="zh-CN" sz="4400" b="1" baseline="30000" dirty="0"/>
              <a:t>T</a:t>
            </a:r>
            <a:r>
              <a:rPr lang="en-US" altLang="zh-CN" sz="4400" b="1" dirty="0"/>
              <a:t> | w∈{0,1}</a:t>
            </a:r>
            <a:r>
              <a:rPr lang="en-US" altLang="zh-CN" sz="4400" b="1" dirty="0">
                <a:solidFill>
                  <a:srgbClr val="FF0000"/>
                </a:solidFill>
              </a:rPr>
              <a:t>*</a:t>
            </a:r>
            <a:r>
              <a:rPr lang="en-US" altLang="zh-CN" sz="4400" b="1" dirty="0"/>
              <a:t>}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解法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r>
              <a:rPr lang="zh-CN" altLang="en-US" sz="44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b="1"/>
              <a:t>read--match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解法</a:t>
            </a:r>
            <a:r>
              <a:rPr lang="en-US" altLang="zh-CN" sz="4400" dirty="0">
                <a:solidFill>
                  <a:srgbClr val="000000"/>
                </a:solidFill>
              </a:rPr>
              <a:t>2</a:t>
            </a:r>
            <a:r>
              <a:rPr lang="zh-CN" altLang="en-US" sz="4400" dirty="0">
                <a:solidFill>
                  <a:srgbClr val="000000"/>
                </a:solidFill>
              </a:rPr>
              <a:t>：</a:t>
            </a:r>
            <a:r>
              <a:rPr lang="en-US" altLang="zh-CN" sz="4400" dirty="0">
                <a:solidFill>
                  <a:srgbClr val="000000"/>
                </a:solidFill>
              </a:rPr>
              <a:t>GNF</a:t>
            </a:r>
            <a:r>
              <a:rPr lang="en-GB" altLang="zh-CN" sz="4400" dirty="0">
                <a:solidFill>
                  <a:srgbClr val="000000"/>
                </a:solidFill>
              </a:rPr>
              <a:t> =&gt;PDA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/>
              <a:t>产生</a:t>
            </a:r>
            <a:r>
              <a:rPr lang="en-US" altLang="zh-CN" sz="4400" b="1"/>
              <a:t>L</a:t>
            </a:r>
            <a:r>
              <a:rPr lang="zh-CN" altLang="en-US" sz="4400" b="1"/>
              <a:t>的上下文无关文法：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      S→2 | 0S0 | 1S1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将文法转化成</a:t>
            </a:r>
            <a:r>
              <a:rPr lang="en-US" altLang="zh-CN" sz="4400" dirty="0">
                <a:solidFill>
                  <a:srgbClr val="000000"/>
                </a:solidFill>
              </a:rPr>
              <a:t>GNF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</a:t>
            </a:r>
            <a:r>
              <a:rPr lang="en-US" altLang="zh-CN" sz="4000" b="1"/>
              <a:t>S→2 | 0SA | 1SB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A→0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B→1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构造单态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&lt;0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SA&gt;       //S→0SA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&lt;1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SB&gt;       //S→1SB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&lt;2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ε&gt;          //S→2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&lt;0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ε&gt;         //A→0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&lt;1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ε&gt;         //B→1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5-11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/>
              <a:t>对于单态的</a:t>
            </a:r>
            <a:r>
              <a:rPr lang="en-US" altLang="zh-CN" sz="3600" b="1"/>
              <a:t>PDA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  存在一个上下文无关文法</a:t>
            </a:r>
            <a:r>
              <a:rPr lang="en-US" altLang="zh-CN" sz="3600" b="1"/>
              <a:t>G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    使得</a:t>
            </a:r>
            <a:r>
              <a:rPr lang="en-US" altLang="zh-CN" sz="3600" b="1"/>
              <a:t>L</a:t>
            </a:r>
            <a:r>
              <a:rPr lang="zh-CN" altLang="en-US" sz="3600" b="1"/>
              <a:t>（</a:t>
            </a:r>
            <a:r>
              <a:rPr lang="en-US" altLang="zh-CN" sz="3600" b="1"/>
              <a:t>G</a:t>
            </a:r>
            <a:r>
              <a:rPr lang="zh-CN" altLang="en-US" sz="3600" b="1"/>
              <a:t>）</a:t>
            </a:r>
            <a:r>
              <a:rPr lang="en-US" altLang="zh-CN" sz="3600" b="1"/>
              <a:t>= L(PDA)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     且</a:t>
            </a:r>
            <a:r>
              <a:rPr lang="en-US" altLang="zh-CN" sz="3600" b="1"/>
              <a:t>G</a:t>
            </a:r>
            <a:r>
              <a:rPr lang="zh-CN" altLang="en-US" sz="3600" b="1"/>
              <a:t>为</a:t>
            </a:r>
            <a:r>
              <a:rPr lang="en-US" altLang="zh-CN" sz="3600" b="1"/>
              <a:t>GNF</a:t>
            </a:r>
            <a:r>
              <a:rPr lang="zh-CN" altLang="en-US" sz="3600" b="1"/>
              <a:t>范式形式。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证明思路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PDA                     </a:t>
            </a:r>
            <a:r>
              <a:rPr lang="zh-CN" altLang="en-US" sz="3600" b="1"/>
              <a:t>文法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</a:rPr>
              <a:t>    &lt;a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σ&gt;               B→aσ</a:t>
            </a:r>
            <a:endParaRPr lang="zh-CN" altLang="en-US" sz="3600" b="1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    &lt;a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B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ε &gt;               B→a</a:t>
            </a:r>
            <a:r>
              <a:rPr lang="zh-CN" altLang="en-US" sz="36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5-11</a:t>
            </a:r>
            <a:r>
              <a:rPr lang="zh-CN" altLang="en-US" sz="4400" dirty="0">
                <a:solidFill>
                  <a:srgbClr val="000000"/>
                </a:solidFill>
              </a:rPr>
              <a:t>有单态的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BZ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AA&gt;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BB&gt;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&lt;ε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入栈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若栈为</a:t>
            </a:r>
            <a:r>
              <a:rPr lang="zh-CN" altLang="en-US" sz="4000" b="1">
                <a:solidFill>
                  <a:schemeClr val="accent2"/>
                </a:solidFill>
              </a:rPr>
              <a:t>空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,</a:t>
            </a:r>
            <a:r>
              <a:rPr lang="zh-CN" altLang="en-US" sz="4000" b="1"/>
              <a:t>则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zh-CN" altLang="en-US" sz="4000" b="1"/>
              <a:t>入栈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若栈为</a:t>
            </a:r>
            <a:r>
              <a:rPr lang="zh-CN" altLang="en-US" sz="4000" b="1">
                <a:solidFill>
                  <a:schemeClr val="accent2"/>
                </a:solidFill>
              </a:rPr>
              <a:t>空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en-US" altLang="zh-CN" sz="4000" b="1"/>
              <a:t>,</a:t>
            </a:r>
            <a:r>
              <a:rPr lang="zh-CN" altLang="en-US" sz="4000" b="1"/>
              <a:t>则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zh-CN" altLang="en-US" sz="4000" b="1"/>
              <a:t>入栈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若栈顶为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,</a:t>
            </a:r>
            <a:r>
              <a:rPr lang="zh-CN" altLang="en-US" sz="4000" b="1"/>
              <a:t>则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zh-CN" altLang="en-US" sz="4000" b="1"/>
              <a:t>入栈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若栈顶为</a:t>
            </a:r>
            <a:r>
              <a:rPr lang="en-US" altLang="zh-CN" sz="4000" b="1">
                <a:solidFill>
                  <a:srgbClr val="000000"/>
                </a:solidFill>
              </a:rPr>
              <a:t>B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rgbClr val="000000"/>
                </a:solidFill>
              </a:rPr>
              <a:t>b</a:t>
            </a:r>
            <a:r>
              <a:rPr lang="en-US" altLang="zh-CN" sz="4000" b="1"/>
              <a:t>,</a:t>
            </a:r>
            <a:r>
              <a:rPr lang="zh-CN" altLang="en-US" sz="4000" b="1"/>
              <a:t>则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zh-CN" altLang="en-US" sz="4000" b="1"/>
              <a:t>入栈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构造上下文无关文法</a:t>
            </a:r>
            <a:r>
              <a:rPr lang="en-US" altLang="zh-CN" sz="3600" b="1" dirty="0"/>
              <a:t>G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（用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代替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作为开始符号）为：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n-US" altLang="zh-CN" sz="3600" b="1" dirty="0" err="1"/>
              <a:t>Z→aAZ|bBZ|ε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n-US" altLang="zh-CN" sz="3600" b="1" dirty="0" err="1"/>
              <a:t>A→aAA|b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n-US" altLang="zh-CN" sz="3600" b="1" dirty="0" err="1"/>
              <a:t>B→bBB|a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/>
              <a:t>根据单态的</a:t>
            </a:r>
            <a:r>
              <a:rPr lang="en-US" altLang="zh-CN" sz="4400" b="1"/>
              <a:t>PDA 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可以得到对应的</a:t>
            </a:r>
            <a:r>
              <a:rPr lang="en-US" altLang="zh-CN" sz="4400" b="1"/>
              <a:t>GNF</a:t>
            </a:r>
            <a:r>
              <a:rPr lang="zh-CN" altLang="en-US" sz="4400" b="1"/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而多态的</a:t>
            </a:r>
            <a:r>
              <a:rPr lang="en-US" altLang="zh-CN" sz="4400" b="1"/>
              <a:t>PDA</a:t>
            </a:r>
            <a:r>
              <a:rPr lang="zh-CN" altLang="en-US" sz="4400" b="1"/>
              <a:t>，不可以直接得到</a:t>
            </a:r>
            <a:r>
              <a:rPr lang="en-US" altLang="zh-CN" sz="4400" b="1"/>
              <a:t>GNF</a:t>
            </a:r>
            <a:r>
              <a:rPr lang="zh-CN" altLang="en-US" sz="4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问题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多态</a:t>
            </a:r>
            <a:r>
              <a:rPr lang="en-US" altLang="zh-CN" sz="4000" b="1"/>
              <a:t>PDA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如何得到对应的上下文无关文法</a:t>
            </a:r>
            <a:r>
              <a:rPr lang="zh-CN" altLang="en-US" sz="4000" b="1">
                <a:solidFill>
                  <a:schemeClr val="accent2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5-12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对于多态</a:t>
            </a:r>
            <a:r>
              <a:rPr lang="en-US" altLang="zh-CN" sz="4000" b="1"/>
              <a:t>PDA</a:t>
            </a:r>
            <a:r>
              <a:rPr lang="zh-CN" altLang="en-US" sz="4000" b="1"/>
              <a:t>，存在上下文无关文法</a:t>
            </a:r>
            <a:r>
              <a:rPr lang="en-US" altLang="zh-CN" sz="4000" b="1"/>
              <a:t>G</a:t>
            </a:r>
            <a:r>
              <a:rPr lang="zh-CN" altLang="en-US" sz="4000" b="1"/>
              <a:t>，使得</a:t>
            </a:r>
            <a:r>
              <a:rPr lang="en-US" altLang="zh-CN" sz="4000" b="1"/>
              <a:t>L(G)=L(M)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构造上下文无关文法</a:t>
            </a:r>
            <a:r>
              <a:rPr lang="en-US" altLang="zh-CN" sz="4000" b="1"/>
              <a:t>G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思路为用文法的一个</a:t>
            </a:r>
            <a:r>
              <a:rPr lang="zh-CN" altLang="en-US" sz="4000" b="1">
                <a:solidFill>
                  <a:srgbClr val="000000"/>
                </a:solidFill>
              </a:rPr>
              <a:t>推导</a:t>
            </a:r>
            <a:r>
              <a:rPr lang="zh-CN" altLang="en-US" sz="4000" b="1"/>
              <a:t>模拟</a:t>
            </a:r>
            <a:r>
              <a:rPr lang="en-US" altLang="zh-CN" sz="4000" b="1"/>
              <a:t>PDA</a:t>
            </a:r>
            <a:r>
              <a:rPr lang="zh-CN" altLang="en-US" sz="4000" b="1"/>
              <a:t>的一个动作 。</a:t>
            </a:r>
          </a:p>
          <a:p>
            <a:pPr algn="just" eaLnBrk="1" hangingPunct="1"/>
            <a:r>
              <a:rPr lang="zh-CN" altLang="en-US" sz="4000" b="1"/>
              <a:t>具体过程请参考教材。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对于</a:t>
            </a:r>
            <a:r>
              <a:rPr lang="zh-CN" altLang="en-US" sz="4800" b="0" dirty="0">
                <a:solidFill>
                  <a:srgbClr val="000000"/>
                </a:solidFill>
              </a:rPr>
              <a:t>多态</a:t>
            </a:r>
            <a:r>
              <a:rPr lang="en-US" altLang="zh-CN" sz="4800" dirty="0">
                <a:solidFill>
                  <a:srgbClr val="000000"/>
                </a:solidFill>
              </a:rPr>
              <a:t>PDA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4000" b="1" dirty="0"/>
              <a:t>得到对应的上下文无关文法的产生式具有如下的形式：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 </a:t>
            </a:r>
            <a:r>
              <a:rPr lang="en-US" altLang="zh-CN" sz="4000" b="1" dirty="0">
                <a:solidFill>
                  <a:srgbClr val="000000"/>
                </a:solidFill>
              </a:rPr>
              <a:t>A→aA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>
                <a:solidFill>
                  <a:srgbClr val="000000"/>
                </a:solidFill>
              </a:rPr>
              <a:t>…A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n         </a:t>
            </a:r>
            <a:r>
              <a:rPr lang="zh-CN" altLang="en-US" sz="4000" b="1" dirty="0"/>
              <a:t>或</a:t>
            </a:r>
            <a:endParaRPr lang="en-US" altLang="zh-CN" sz="40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A→A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>
                <a:solidFill>
                  <a:srgbClr val="000000"/>
                </a:solidFill>
              </a:rPr>
              <a:t>…A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n            </a:t>
            </a:r>
            <a:r>
              <a:rPr lang="zh-CN" altLang="en-US" sz="4000" b="1" dirty="0"/>
              <a:t>或</a:t>
            </a:r>
            <a:endParaRPr lang="en-US" altLang="zh-CN" sz="4000" b="1" baseline="-300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</a:t>
            </a:r>
            <a:r>
              <a:rPr lang="en-US" altLang="zh-CN" sz="4000" b="1" dirty="0" err="1">
                <a:solidFill>
                  <a:srgbClr val="000000"/>
                </a:solidFill>
              </a:rPr>
              <a:t>A→a</a:t>
            </a:r>
            <a:r>
              <a:rPr lang="en-US" altLang="zh-CN" sz="4000" b="1" dirty="0">
                <a:solidFill>
                  <a:srgbClr val="000000"/>
                </a:solidFill>
              </a:rPr>
              <a:t>                       </a:t>
            </a:r>
            <a:r>
              <a:rPr lang="zh-CN" altLang="en-US" sz="4000" b="1" dirty="0"/>
              <a:t>或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</a:t>
            </a:r>
            <a:r>
              <a:rPr lang="en-US" altLang="zh-CN" sz="4000" b="1" dirty="0" err="1">
                <a:solidFill>
                  <a:srgbClr val="000000"/>
                </a:solidFill>
              </a:rPr>
              <a:t>A→ε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5-13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若</a:t>
            </a:r>
            <a:r>
              <a:rPr lang="en-US" altLang="zh-CN" sz="4000" b="1"/>
              <a:t>M</a:t>
            </a:r>
            <a:r>
              <a:rPr lang="zh-CN" altLang="en-US" sz="4000" b="1"/>
              <a:t>是多态的</a:t>
            </a:r>
            <a:r>
              <a:rPr lang="en-US" altLang="zh-CN" sz="4000" b="1"/>
              <a:t>PDA</a:t>
            </a:r>
            <a:r>
              <a:rPr lang="zh-CN" altLang="en-US" sz="4000" b="1"/>
              <a:t>，则存在一个单态</a:t>
            </a:r>
            <a:r>
              <a:rPr lang="en-US" altLang="zh-CN" sz="4000" b="1"/>
              <a:t>PDA′</a:t>
            </a:r>
            <a:r>
              <a:rPr lang="zh-CN" altLang="en-US" sz="4000" b="1"/>
              <a:t>，使得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   L(PDA)= L(PDA′)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总结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/>
              <a:t>对于一个</a:t>
            </a:r>
            <a:r>
              <a:rPr lang="en-US" altLang="zh-CN" sz="4400" b="1"/>
              <a:t>PDA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存在一个上下文无关文法</a:t>
            </a:r>
            <a:r>
              <a:rPr lang="en-US" altLang="zh-CN" sz="4400" b="1"/>
              <a:t>G</a:t>
            </a:r>
            <a:r>
              <a:rPr lang="zh-CN" altLang="en-US" sz="4400" b="1"/>
              <a:t>，使得</a:t>
            </a:r>
            <a:r>
              <a:rPr lang="en-US" altLang="zh-CN" sz="4400" b="1"/>
              <a:t>L(M)=L(G)</a:t>
            </a:r>
            <a:r>
              <a:rPr lang="zh-CN" altLang="en-US" sz="4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确定</a:t>
            </a:r>
            <a:r>
              <a:rPr lang="en-US" altLang="zh-CN" sz="4000" b="1"/>
              <a:t>PDA</a:t>
            </a:r>
            <a:r>
              <a:rPr lang="zh-CN" altLang="en-US" sz="4000" b="1"/>
              <a:t>和不确定</a:t>
            </a:r>
            <a:r>
              <a:rPr lang="en-US" altLang="zh-CN" sz="4000" b="1"/>
              <a:t>PDA</a:t>
            </a:r>
            <a:r>
              <a:rPr lang="zh-CN" altLang="en-US" sz="4000" b="1"/>
              <a:t>不等价。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出栈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若栈顶为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zh-CN" altLang="en-US" sz="4000" b="1"/>
              <a:t>，则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zh-CN" altLang="en-US" sz="4000" b="1"/>
              <a:t>出栈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若栈顶为</a:t>
            </a:r>
            <a:r>
              <a:rPr lang="en-US" altLang="zh-CN" sz="4000" b="1">
                <a:solidFill>
                  <a:srgbClr val="000000"/>
                </a:solidFill>
              </a:rPr>
              <a:t>B</a:t>
            </a:r>
            <a:r>
              <a:rPr lang="en-US" altLang="zh-CN" sz="4000" b="1"/>
              <a:t>,</a:t>
            </a:r>
            <a:r>
              <a:rPr lang="zh-CN" altLang="en-US" sz="4000" b="1"/>
              <a:t>当前符号是</a:t>
            </a:r>
            <a:r>
              <a:rPr lang="en-US" altLang="zh-CN" sz="4000" b="1">
                <a:solidFill>
                  <a:srgbClr val="000000"/>
                </a:solidFill>
              </a:rPr>
              <a:t>a</a:t>
            </a:r>
            <a:r>
              <a:rPr lang="zh-CN" altLang="en-US" sz="4000" b="1"/>
              <a:t>，则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zh-CN" altLang="en-US" sz="4000" b="1"/>
              <a:t>出栈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5-16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GB" altLang="zh-CN" sz="4400" dirty="0">
                <a:solidFill>
                  <a:srgbClr val="000000"/>
                </a:solidFill>
              </a:rPr>
              <a:t>(</a:t>
            </a:r>
            <a:r>
              <a:rPr lang="zh-CN" altLang="en-GB" sz="4400" dirty="0">
                <a:solidFill>
                  <a:srgbClr val="000000"/>
                </a:solidFill>
              </a:rPr>
              <a:t>广义</a:t>
            </a:r>
            <a:r>
              <a:rPr lang="en-GB" altLang="zh-CN" sz="4400" dirty="0">
                <a:solidFill>
                  <a:srgbClr val="000000"/>
                </a:solidFill>
              </a:rPr>
              <a:t>)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语言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   L={w|w∈{a,b}</a:t>
            </a:r>
            <a:r>
              <a:rPr lang="en-US" altLang="zh-CN" sz="4000" b="1" baseline="30000"/>
              <a:t>*</a:t>
            </a:r>
            <a:endParaRPr lang="en-US" altLang="zh-CN" sz="40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         且</a:t>
            </a:r>
            <a:r>
              <a:rPr lang="en-US" altLang="zh-CN" sz="4000" b="1"/>
              <a:t>w</a:t>
            </a:r>
            <a:r>
              <a:rPr lang="zh-CN" altLang="en-US" sz="4000" b="1"/>
              <a:t>中</a:t>
            </a:r>
            <a:r>
              <a:rPr lang="en-US" altLang="zh-CN" sz="4000" b="1"/>
              <a:t>a</a:t>
            </a:r>
            <a:r>
              <a:rPr lang="zh-CN" altLang="en-US" sz="4000" b="1"/>
              <a:t>的个数为</a:t>
            </a:r>
            <a:r>
              <a:rPr lang="en-US" altLang="zh-CN" sz="4000" b="1"/>
              <a:t>b</a:t>
            </a:r>
            <a:r>
              <a:rPr lang="zh-CN" altLang="en-US" sz="4000" b="1"/>
              <a:t>的</a:t>
            </a:r>
            <a:r>
              <a:rPr lang="en-US" altLang="zh-CN" sz="4000" b="1"/>
              <a:t>2</a:t>
            </a:r>
            <a:r>
              <a:rPr lang="zh-CN" altLang="en-US" sz="4000" b="1"/>
              <a:t>倍</a:t>
            </a:r>
            <a:r>
              <a:rPr lang="en-US" altLang="zh-CN" sz="4000" b="1"/>
              <a:t>}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考虑</a:t>
            </a:r>
            <a:r>
              <a:rPr lang="zh-CN" altLang="en-US" sz="4400" dirty="0">
                <a:solidFill>
                  <a:schemeClr val="accent2"/>
                </a:solidFill>
              </a:rPr>
              <a:t>出栈</a:t>
            </a:r>
            <a:r>
              <a:rPr lang="zh-CN" altLang="en-US" sz="4400" dirty="0"/>
              <a:t>情况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/>
              <a:t>基本结构为：</a:t>
            </a:r>
            <a:r>
              <a:rPr lang="en-US" altLang="zh-CN" sz="3600" b="1"/>
              <a:t>aba</a:t>
            </a:r>
            <a:r>
              <a:rPr lang="zh-CN" altLang="en-US" sz="3600" b="1"/>
              <a:t>、</a:t>
            </a:r>
            <a:r>
              <a:rPr lang="en-US" altLang="zh-CN" sz="3600" b="1"/>
              <a:t>baa </a:t>
            </a:r>
            <a:r>
              <a:rPr lang="zh-CN" altLang="en-US" sz="3600" b="1"/>
              <a:t>、</a:t>
            </a:r>
            <a:r>
              <a:rPr lang="en-US" altLang="zh-CN" sz="3600" b="1"/>
              <a:t>aab</a:t>
            </a:r>
            <a:endParaRPr lang="zh-CN" altLang="en-US" sz="3600" b="1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BZ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AA&gt;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 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AB&gt;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BB&gt;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 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BA&gt;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err="1">
                <a:solidFill>
                  <a:srgbClr val="000000"/>
                </a:solidFill>
              </a:rPr>
              <a:t>ab</a:t>
            </a:r>
            <a:r>
              <a:rPr lang="en-US" altLang="zh-CN" sz="4400" dirty="0" err="1">
                <a:solidFill>
                  <a:srgbClr val="FF0000"/>
                </a:solidFill>
              </a:rPr>
              <a:t>a</a:t>
            </a:r>
            <a:r>
              <a:rPr lang="zh-CN" altLang="en-US" sz="4400" dirty="0">
                <a:solidFill>
                  <a:srgbClr val="000000"/>
                </a:solidFill>
              </a:rPr>
              <a:t>  </a:t>
            </a:r>
            <a:r>
              <a:rPr lang="en-US" altLang="zh-CN" sz="4400" dirty="0" err="1">
                <a:solidFill>
                  <a:srgbClr val="000000"/>
                </a:solidFill>
              </a:rPr>
              <a:t>aa</a:t>
            </a:r>
            <a:r>
              <a:rPr lang="en-US" altLang="zh-CN" sz="4400" dirty="0" err="1">
                <a:solidFill>
                  <a:srgbClr val="FF0000"/>
                </a:solidFill>
              </a:rPr>
              <a:t>b</a:t>
            </a:r>
            <a:r>
              <a:rPr lang="zh-CN" altLang="en-US" sz="4400" dirty="0">
                <a:solidFill>
                  <a:srgbClr val="000000"/>
                </a:solidFill>
              </a:rPr>
              <a:t> </a:t>
            </a:r>
            <a:r>
              <a:rPr lang="en-US" altLang="zh-CN" sz="4400" dirty="0">
                <a:solidFill>
                  <a:srgbClr val="000000"/>
                </a:solidFill>
              </a:rPr>
              <a:t>ba</a:t>
            </a:r>
            <a:r>
              <a:rPr lang="en-US" altLang="zh-CN" sz="4400" dirty="0">
                <a:solidFill>
                  <a:srgbClr val="FF0000"/>
                </a:solidFill>
              </a:rPr>
              <a:t>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BA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    // </a:t>
            </a:r>
            <a:r>
              <a:rPr lang="en-US" altLang="zh-CN" sz="4000" dirty="0" err="1">
                <a:solidFill>
                  <a:schemeClr val="accent2"/>
                </a:solidFill>
              </a:rPr>
              <a:t>ab</a:t>
            </a:r>
            <a:r>
              <a:rPr lang="en-US" altLang="zh-CN" sz="4000" dirty="0" err="1">
                <a:solidFill>
                  <a:srgbClr val="FF0000"/>
                </a:solidFill>
              </a:rPr>
              <a:t>a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    //</a:t>
            </a:r>
            <a:r>
              <a:rPr lang="en-US" altLang="zh-CN" sz="4000" dirty="0">
                <a:solidFill>
                  <a:schemeClr val="accent2"/>
                </a:solidFill>
              </a:rPr>
              <a:t>ba</a:t>
            </a:r>
            <a:r>
              <a:rPr lang="en-US" altLang="zh-CN" sz="4000" dirty="0">
                <a:solidFill>
                  <a:srgbClr val="FF0000"/>
                </a:solidFill>
              </a:rPr>
              <a:t>a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   //</a:t>
            </a:r>
            <a:r>
              <a:rPr lang="en-US" altLang="zh-CN" sz="4000" dirty="0"/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aa</a:t>
            </a:r>
            <a:r>
              <a:rPr lang="en-US" altLang="zh-CN" sz="4000" dirty="0" err="1">
                <a:solidFill>
                  <a:srgbClr val="FF0000"/>
                </a:solidFill>
              </a:rPr>
              <a:t>b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&lt;ε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方法</a:t>
            </a:r>
            <a:r>
              <a:rPr lang="en-US" altLang="zh-CN" sz="4000" dirty="0">
                <a:solidFill>
                  <a:srgbClr val="000000"/>
                </a:solidFill>
              </a:rPr>
              <a:t>2</a:t>
            </a:r>
            <a:r>
              <a:rPr lang="zh-CN" altLang="en-US" sz="4000" dirty="0">
                <a:solidFill>
                  <a:srgbClr val="000000"/>
                </a:solidFill>
              </a:rPr>
              <a:t>：</a:t>
            </a:r>
            <a:r>
              <a:rPr lang="en-US" altLang="zh-CN" sz="4000" dirty="0">
                <a:solidFill>
                  <a:srgbClr val="000000"/>
                </a:solidFill>
              </a:rPr>
              <a:t> </a:t>
            </a:r>
            <a:r>
              <a:rPr lang="en-US" altLang="zh-CN" sz="4000" dirty="0" err="1">
                <a:solidFill>
                  <a:srgbClr val="000000"/>
                </a:solidFill>
              </a:rPr>
              <a:t>aab</a:t>
            </a:r>
            <a:r>
              <a:rPr lang="zh-CN" altLang="en-US" sz="4000" dirty="0">
                <a:solidFill>
                  <a:srgbClr val="000000"/>
                </a:solidFill>
              </a:rPr>
              <a:t>、</a:t>
            </a:r>
            <a:r>
              <a:rPr lang="en-US" altLang="zh-CN" sz="4000" dirty="0" err="1">
                <a:solidFill>
                  <a:srgbClr val="000000"/>
                </a:solidFill>
              </a:rPr>
              <a:t>aba</a:t>
            </a:r>
            <a:r>
              <a:rPr lang="zh-CN" altLang="en-US" sz="4000" dirty="0">
                <a:solidFill>
                  <a:srgbClr val="000000"/>
                </a:solidFill>
              </a:rPr>
              <a:t>和</a:t>
            </a:r>
            <a:r>
              <a:rPr lang="en-US" altLang="zh-CN" sz="4000" dirty="0">
                <a:solidFill>
                  <a:srgbClr val="000000"/>
                </a:solidFill>
              </a:rPr>
              <a:t>baa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</a:t>
            </a:r>
            <a:r>
              <a:rPr lang="zh-CN" altLang="en-US" sz="4000" b="1"/>
              <a:t>构造文法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S→S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en-US" altLang="zh-CN" sz="4000" b="1"/>
              <a:t>S|S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S|S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/>
              <a:t>S|ε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转换为</a:t>
            </a:r>
            <a:r>
              <a:rPr lang="en-US" altLang="zh-CN" sz="4000" b="1"/>
              <a:t>GNF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转换为</a:t>
            </a:r>
            <a:r>
              <a:rPr lang="en-US" altLang="zh-CN" sz="4000" b="1"/>
              <a:t>PDA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    构造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语言</a:t>
            </a:r>
            <a:r>
              <a:rPr lang="en-US" altLang="zh-CN" sz="4000" b="1"/>
              <a:t>L={w|w∈{a,b}</a:t>
            </a:r>
            <a:r>
              <a:rPr lang="en-US" altLang="zh-CN" sz="4000" b="1" baseline="30000">
                <a:solidFill>
                  <a:schemeClr val="accent2"/>
                </a:solidFill>
              </a:rPr>
              <a:t>+</a:t>
            </a:r>
            <a:r>
              <a:rPr lang="en-US" altLang="zh-CN" sz="4000" b="1"/>
              <a:t>,</a:t>
            </a:r>
            <a:r>
              <a:rPr lang="zh-CN" altLang="en-US" sz="4000" b="1"/>
              <a:t>且</a:t>
            </a:r>
            <a:r>
              <a:rPr lang="en-US" altLang="zh-CN" sz="4000" b="1"/>
              <a:t>w</a:t>
            </a:r>
            <a:r>
              <a:rPr lang="zh-CN" altLang="en-US" sz="4000" b="1"/>
              <a:t>中</a:t>
            </a:r>
            <a:r>
              <a:rPr lang="en-US" altLang="zh-CN" sz="4000" b="1"/>
              <a:t>a</a:t>
            </a:r>
            <a:r>
              <a:rPr lang="zh-CN" altLang="en-US" sz="4000" b="1"/>
              <a:t>的个数为</a:t>
            </a:r>
            <a:r>
              <a:rPr lang="en-US" altLang="zh-CN" sz="4000" b="1"/>
              <a:t>b</a:t>
            </a:r>
            <a:r>
              <a:rPr lang="zh-CN" altLang="en-US" sz="4000" b="1"/>
              <a:t>的</a:t>
            </a:r>
            <a:r>
              <a:rPr lang="en-US" altLang="zh-CN" sz="4000" b="1"/>
              <a:t>2</a:t>
            </a:r>
            <a:r>
              <a:rPr lang="zh-CN" altLang="en-US" sz="4000" b="1"/>
              <a:t>倍</a:t>
            </a:r>
            <a:r>
              <a:rPr lang="en-US" altLang="zh-CN" sz="4000" b="1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5-17 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  </a:t>
            </a:r>
            <a:r>
              <a:rPr lang="zh-CN" altLang="en-US" sz="4000" b="1"/>
              <a:t>语言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  L={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 baseline="30000">
                <a:solidFill>
                  <a:schemeClr val="accent2"/>
                </a:solidFill>
              </a:rPr>
              <a:t>n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en-US" altLang="zh-CN" sz="4000" b="1" baseline="30000">
                <a:solidFill>
                  <a:schemeClr val="accent2"/>
                </a:solidFill>
              </a:rPr>
              <a:t>m</a:t>
            </a:r>
            <a:r>
              <a:rPr lang="en-US" altLang="zh-CN" sz="4000" b="1">
                <a:solidFill>
                  <a:schemeClr val="accent2"/>
                </a:solidFill>
              </a:rPr>
              <a:t>|0</a:t>
            </a:r>
            <a:r>
              <a:rPr lang="en-US" altLang="en-US" sz="3600" b="1">
                <a:solidFill>
                  <a:schemeClr val="accent2"/>
                </a:solidFill>
              </a:rPr>
              <a:t>≦</a:t>
            </a:r>
            <a:r>
              <a:rPr lang="en-US" altLang="zh-CN" sz="4000" b="1">
                <a:solidFill>
                  <a:schemeClr val="accent2"/>
                </a:solidFill>
              </a:rPr>
              <a:t>n </a:t>
            </a:r>
            <a:r>
              <a:rPr lang="en-US" altLang="en-US" sz="3600" b="1">
                <a:solidFill>
                  <a:schemeClr val="accent2"/>
                </a:solidFill>
              </a:rPr>
              <a:t>≦</a:t>
            </a:r>
            <a:r>
              <a:rPr lang="en-US" altLang="zh-CN" sz="4000" b="1">
                <a:solidFill>
                  <a:schemeClr val="accent2"/>
                </a:solidFill>
              </a:rPr>
              <a:t> m</a:t>
            </a:r>
            <a:r>
              <a:rPr lang="zh-CN" altLang="en-US" sz="4000" b="1"/>
              <a:t>，</a:t>
            </a:r>
            <a:r>
              <a:rPr lang="en-US" altLang="zh-CN" sz="4000" b="1">
                <a:solidFill>
                  <a:schemeClr val="accent2"/>
                </a:solidFill>
              </a:rPr>
              <a:t>m </a:t>
            </a:r>
            <a:r>
              <a:rPr lang="en-US" altLang="en-US" sz="3600" b="1">
                <a:solidFill>
                  <a:schemeClr val="accent2"/>
                </a:solidFill>
              </a:rPr>
              <a:t>≦</a:t>
            </a:r>
            <a:r>
              <a:rPr lang="en-US" altLang="zh-CN" sz="4000" b="1">
                <a:solidFill>
                  <a:schemeClr val="accent2"/>
                </a:solidFill>
              </a:rPr>
              <a:t> 2n</a:t>
            </a:r>
            <a:r>
              <a:rPr lang="en-US" altLang="zh-CN" sz="4000" b="1"/>
              <a:t>}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文法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en-US" altLang="zh-CN" sz="4400" b="1" dirty="0" err="1"/>
              <a:t>S→aSB|aSBB|ε</a:t>
            </a:r>
            <a:endParaRPr lang="en-US" altLang="zh-CN" sz="44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</a:t>
            </a:r>
            <a:r>
              <a:rPr lang="en-US" altLang="zh-CN" sz="4400" b="1" dirty="0" err="1"/>
              <a:t>B→b</a:t>
            </a:r>
            <a:endParaRPr lang="en-US" altLang="zh-CN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为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&lt;a,S,SB&gt;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&lt;a,S,SBB&gt;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&lt;b,B, 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&lt;ε,S,ε&gt;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或  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,AZ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&lt;a,A,</a:t>
            </a:r>
            <a:r>
              <a:rPr lang="en-US" altLang="zh-CN" sz="4000" b="1">
                <a:solidFill>
                  <a:srgbClr val="000000"/>
                </a:solidFill>
              </a:rPr>
              <a:t>A</a:t>
            </a:r>
            <a:r>
              <a:rPr lang="en-US" altLang="zh-CN" sz="4000" b="1"/>
              <a:t>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&lt;a,A,</a:t>
            </a:r>
            <a:r>
              <a:rPr lang="en-US" altLang="zh-CN" sz="4000" b="1">
                <a:solidFill>
                  <a:srgbClr val="000000"/>
                </a:solidFill>
              </a:rPr>
              <a:t>AA</a:t>
            </a:r>
            <a:r>
              <a:rPr lang="en-US" altLang="zh-CN" sz="4000" b="1"/>
              <a:t>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</a:t>
            </a:r>
            <a:r>
              <a:rPr lang="en-US" altLang="zh-CN" sz="4000" b="1">
                <a:solidFill>
                  <a:srgbClr val="000000"/>
                </a:solidFill>
              </a:rPr>
              <a:t>b,A,ε&gt;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&lt;ε,Z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,ε&gt;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139952" y="3284984"/>
            <a:ext cx="4176464" cy="172819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None/>
            </a:pPr>
            <a:r>
              <a:rPr lang="zh-CN" altLang="en-US" dirty="0"/>
              <a:t>没有考虑顺序问题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多态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&gt;   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,a,A,q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/>
              <a:t>A&gt;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,a,A, 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AA</a:t>
            </a:r>
            <a:r>
              <a:rPr lang="en-US" altLang="zh-CN" sz="4000" b="1" dirty="0"/>
              <a:t>A&gt;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b,A,</a:t>
            </a:r>
            <a:r>
              <a:rPr lang="en-US" altLang="zh-CN" sz="4000" b="1" dirty="0"/>
              <a:t> 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b,A,</a:t>
            </a:r>
            <a:r>
              <a:rPr lang="en-US" altLang="zh-CN" sz="4000" b="1" dirty="0"/>
              <a:t> 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,ε,Z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 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,ε&gt;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076056" y="2420888"/>
            <a:ext cx="3240360" cy="864096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dirty="0"/>
              <a:t>&lt;q</a:t>
            </a:r>
            <a:r>
              <a:rPr lang="en-US" altLang="zh-CN" baseline="-25000" dirty="0"/>
              <a:t>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/>
              <a:t>,Z</a:t>
            </a:r>
            <a:r>
              <a:rPr lang="en-US" altLang="zh-CN" baseline="-30000" dirty="0"/>
              <a:t>0</a:t>
            </a:r>
            <a:r>
              <a:rPr lang="en-US" altLang="zh-CN" dirty="0"/>
              <a:t>, q</a:t>
            </a:r>
            <a:r>
              <a:rPr lang="en-US" altLang="zh-CN" baseline="-25000" dirty="0"/>
              <a:t>0</a:t>
            </a:r>
            <a:r>
              <a:rPr lang="en-US" altLang="zh-CN" dirty="0"/>
              <a:t>,ε&gt;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若串</a:t>
            </a:r>
            <a:r>
              <a:rPr lang="en-US" altLang="zh-CN" sz="4400" b="1"/>
              <a:t>w</a:t>
            </a:r>
            <a:r>
              <a:rPr lang="zh-CN" altLang="en-US" sz="4400" b="1"/>
              <a:t>有相同个数的</a:t>
            </a:r>
            <a:r>
              <a:rPr lang="en-US" altLang="zh-CN" sz="4400" b="1"/>
              <a:t>a</a:t>
            </a:r>
            <a:r>
              <a:rPr lang="zh-CN" altLang="en-US" sz="4400" b="1"/>
              <a:t>和</a:t>
            </a:r>
            <a:r>
              <a:rPr lang="en-US" altLang="zh-CN" sz="4400" b="1"/>
              <a:t>b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  当且仅当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 w</a:t>
            </a:r>
            <a:r>
              <a:rPr lang="zh-CN" altLang="en-US" sz="4400" b="1"/>
              <a:t>扫描结束后，</a:t>
            </a:r>
            <a:r>
              <a:rPr lang="zh-CN" altLang="en-US" sz="4400" b="1">
                <a:solidFill>
                  <a:schemeClr val="accent2"/>
                </a:solidFill>
              </a:rPr>
              <a:t>栈为空</a:t>
            </a:r>
            <a:r>
              <a:rPr lang="zh-CN" altLang="en-US" sz="4400" b="1"/>
              <a:t>。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>
                <a:solidFill>
                  <a:srgbClr val="000000"/>
                </a:solidFill>
              </a:rPr>
              <a:t>例</a:t>
            </a:r>
            <a:r>
              <a:rPr lang="en-US" altLang="zh-CN" sz="4400" b="0" dirty="0">
                <a:solidFill>
                  <a:srgbClr val="000000"/>
                </a:solidFill>
              </a:rPr>
              <a:t>5-18 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L={</a:t>
            </a:r>
            <a:r>
              <a:rPr lang="en-US" altLang="zh-CN" sz="4000" b="1">
                <a:solidFill>
                  <a:schemeClr val="accent2"/>
                </a:solidFill>
              </a:rPr>
              <a:t>a</a:t>
            </a:r>
            <a:r>
              <a:rPr lang="en-US" altLang="zh-CN" sz="4000" b="1" baseline="30000">
                <a:solidFill>
                  <a:schemeClr val="accent2"/>
                </a:solidFill>
              </a:rPr>
              <a:t>n</a:t>
            </a:r>
            <a:r>
              <a:rPr lang="en-US" altLang="zh-CN" sz="4000" b="1">
                <a:solidFill>
                  <a:schemeClr val="accent2"/>
                </a:solidFill>
              </a:rPr>
              <a:t>b</a:t>
            </a:r>
            <a:r>
              <a:rPr lang="en-US" altLang="zh-CN" sz="4000" b="1" baseline="30000">
                <a:solidFill>
                  <a:schemeClr val="accent2"/>
                </a:solidFill>
              </a:rPr>
              <a:t>m</a:t>
            </a:r>
            <a:r>
              <a:rPr lang="en-US" altLang="zh-CN" sz="4000" b="1">
                <a:solidFill>
                  <a:schemeClr val="accent2"/>
                </a:solidFill>
              </a:rPr>
              <a:t>|0 </a:t>
            </a:r>
            <a:r>
              <a:rPr lang="en-US" altLang="en-US" sz="3600" b="1">
                <a:solidFill>
                  <a:schemeClr val="accent2"/>
                </a:solidFill>
              </a:rPr>
              <a:t>≦</a:t>
            </a:r>
            <a:r>
              <a:rPr lang="en-US" altLang="zh-CN" sz="4000" b="1">
                <a:solidFill>
                  <a:schemeClr val="accent2"/>
                </a:solidFill>
              </a:rPr>
              <a:t> m </a:t>
            </a:r>
            <a:r>
              <a:rPr lang="en-US" altLang="en-US" sz="3600" b="1">
                <a:solidFill>
                  <a:schemeClr val="accent2"/>
                </a:solidFill>
              </a:rPr>
              <a:t>≦</a:t>
            </a:r>
            <a:r>
              <a:rPr lang="en-US" altLang="zh-CN" sz="4000" b="1">
                <a:solidFill>
                  <a:schemeClr val="accent2"/>
                </a:solidFill>
              </a:rPr>
              <a:t> n</a:t>
            </a:r>
            <a:r>
              <a:rPr lang="zh-CN" altLang="en-US" sz="4000" b="1"/>
              <a:t>，</a:t>
            </a:r>
            <a:r>
              <a:rPr lang="en-US" altLang="zh-CN" sz="4000" b="1">
                <a:solidFill>
                  <a:schemeClr val="accent2"/>
                </a:solidFill>
              </a:rPr>
              <a:t>n </a:t>
            </a:r>
            <a:r>
              <a:rPr lang="en-US" altLang="en-US" sz="3600" b="1">
                <a:solidFill>
                  <a:schemeClr val="accent2"/>
                </a:solidFill>
              </a:rPr>
              <a:t>≦</a:t>
            </a:r>
            <a:r>
              <a:rPr lang="en-US" altLang="zh-CN" sz="4000" b="1">
                <a:solidFill>
                  <a:schemeClr val="accent2"/>
                </a:solidFill>
              </a:rPr>
              <a:t> 2m</a:t>
            </a:r>
            <a:r>
              <a:rPr lang="en-US" altLang="zh-CN" sz="4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文法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S→aASB|aSB|ε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A→a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B→b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&lt;a,S,ASB&gt;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&lt;a,S,SB&gt;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&lt;a,A, 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&lt;b,B, 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&lt;ε,S,ε&gt;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或  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&lt;a,Z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,AZ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a,A,</a:t>
            </a:r>
            <a:r>
              <a:rPr lang="en-US" altLang="zh-CN" sz="4000" b="1" dirty="0" err="1">
                <a:solidFill>
                  <a:srgbClr val="000000"/>
                </a:solidFill>
              </a:rPr>
              <a:t>A</a:t>
            </a:r>
            <a:r>
              <a:rPr lang="en-US" altLang="zh-CN" sz="4000" b="1" dirty="0" err="1"/>
              <a:t>A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>
                <a:solidFill>
                  <a:srgbClr val="000000"/>
                </a:solidFill>
              </a:rPr>
              <a:t>b,A,ε</a:t>
            </a:r>
            <a:r>
              <a:rPr lang="en-US" altLang="zh-CN" sz="4000" b="1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>
                <a:solidFill>
                  <a:srgbClr val="000000"/>
                </a:solidFill>
              </a:rPr>
              <a:t>b,AA,ε</a:t>
            </a:r>
            <a:r>
              <a:rPr lang="en-US" altLang="zh-CN" sz="4000" b="1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&lt;ε,Z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,ε&gt;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139952" y="3284984"/>
            <a:ext cx="4176464" cy="172819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None/>
            </a:pPr>
            <a:r>
              <a:rPr lang="zh-CN" altLang="en-US" dirty="0"/>
              <a:t>没有考虑顺序问题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   多态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04864"/>
            <a:ext cx="8001000" cy="4176464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,a,Z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 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en-US" altLang="zh-CN" sz="3600" b="1" dirty="0"/>
              <a:t>ε,Z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 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,a,A, 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/>
              <a:t>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b,A,q</a:t>
            </a:r>
            <a:r>
              <a:rPr lang="en-US" altLang="zh-CN" sz="3600" b="1" baseline="-30000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,ε&gt;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b,AA,q</a:t>
            </a:r>
            <a:r>
              <a:rPr lang="en-US" altLang="zh-CN" sz="3600" b="1" baseline="-30000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,ε&gt;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220072" y="2348880"/>
            <a:ext cx="3240360" cy="252028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dirty="0"/>
              <a:t>&lt;q</a:t>
            </a:r>
            <a:r>
              <a:rPr lang="en-US" altLang="zh-CN" baseline="-30000" dirty="0"/>
              <a:t>1</a:t>
            </a:r>
            <a:r>
              <a:rPr lang="en-US" altLang="zh-CN" dirty="0"/>
              <a:t>,b,A, q</a:t>
            </a:r>
            <a:r>
              <a:rPr lang="en-US" altLang="zh-CN" baseline="-30000" dirty="0"/>
              <a:t>1</a:t>
            </a:r>
            <a:r>
              <a:rPr lang="en-US" altLang="zh-CN" dirty="0"/>
              <a:t>,ε&gt; </a:t>
            </a:r>
          </a:p>
          <a:p>
            <a:pPr>
              <a:buNone/>
            </a:pPr>
            <a:r>
              <a:rPr lang="en-US" altLang="zh-CN" dirty="0"/>
              <a:t> &lt;q</a:t>
            </a:r>
            <a:r>
              <a:rPr lang="en-US" altLang="zh-CN" baseline="-30000" dirty="0"/>
              <a:t>1</a:t>
            </a:r>
            <a:r>
              <a:rPr lang="en-US" altLang="zh-CN" dirty="0"/>
              <a:t>,b,AA,q</a:t>
            </a:r>
            <a:r>
              <a:rPr lang="en-US" altLang="zh-CN" baseline="-30000" dirty="0"/>
              <a:t>1</a:t>
            </a:r>
            <a:r>
              <a:rPr lang="en-US" altLang="zh-CN" dirty="0"/>
              <a:t>,ε&gt;</a:t>
            </a:r>
          </a:p>
          <a:p>
            <a:pPr>
              <a:buNone/>
            </a:pPr>
            <a:r>
              <a:rPr lang="en-US" altLang="zh-CN" dirty="0"/>
              <a:t>&lt;q</a:t>
            </a:r>
            <a:r>
              <a:rPr lang="en-US" altLang="zh-CN" baseline="-30000" dirty="0"/>
              <a:t>1</a:t>
            </a:r>
            <a:r>
              <a:rPr lang="en-US" altLang="zh-CN" dirty="0"/>
              <a:t>,ε,Z</a:t>
            </a:r>
            <a:r>
              <a:rPr lang="en-US" altLang="zh-CN" baseline="-30000" dirty="0"/>
              <a:t>0</a:t>
            </a:r>
            <a:r>
              <a:rPr lang="en-US" altLang="zh-CN" dirty="0"/>
              <a:t>, q</a:t>
            </a:r>
            <a:r>
              <a:rPr lang="en-US" altLang="zh-CN" baseline="-30000" dirty="0"/>
              <a:t>1</a:t>
            </a:r>
            <a:r>
              <a:rPr lang="en-US" altLang="zh-CN" dirty="0"/>
              <a:t>,ε&gt;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    1-5</a:t>
            </a:r>
          </a:p>
          <a:p>
            <a:r>
              <a:rPr lang="en-US" altLang="zh-CN"/>
              <a:t>5.2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90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注意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PDA</a:t>
            </a:r>
            <a:r>
              <a:rPr lang="zh-CN" altLang="en-US" sz="4400" b="1"/>
              <a:t>在</a:t>
            </a:r>
            <a:r>
              <a:rPr lang="zh-CN" altLang="en-US" sz="4400" b="1">
                <a:solidFill>
                  <a:srgbClr val="000000"/>
                </a:solidFill>
              </a:rPr>
              <a:t>两种情况下停机</a:t>
            </a:r>
            <a:r>
              <a:rPr lang="zh-CN" altLang="en-US" sz="4400" b="1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串扫描结束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没有对应的规则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/>
              <a:t>串扫描结束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栈如果为空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就接收扫描过的串。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对于非正式的</a:t>
            </a:r>
            <a:r>
              <a:rPr lang="zh-CN" altLang="en-US" sz="4400" b="1">
                <a:solidFill>
                  <a:schemeClr val="accent2"/>
                </a:solidFill>
              </a:rPr>
              <a:t>算法</a:t>
            </a:r>
            <a:r>
              <a:rPr lang="zh-CN" altLang="en-US" sz="4400" b="1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 用</a:t>
            </a:r>
            <a:r>
              <a:rPr lang="zh-CN" altLang="en-US" sz="4400" b="1">
                <a:solidFill>
                  <a:schemeClr val="accent2"/>
                </a:solidFill>
              </a:rPr>
              <a:t>形式化</a:t>
            </a:r>
            <a:r>
              <a:rPr lang="zh-CN" altLang="en-US" sz="4400" b="1"/>
              <a:t>的方式进行描述：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特殊的符号</a:t>
            </a:r>
            <a:r>
              <a:rPr lang="en-US" altLang="zh-CN" sz="4000" b="1">
                <a:solidFill>
                  <a:schemeClr val="accent2"/>
                </a:solidFill>
              </a:rPr>
              <a:t>Z</a:t>
            </a:r>
            <a:r>
              <a:rPr lang="en-US" altLang="zh-CN" sz="4000" b="1" baseline="-30000">
                <a:solidFill>
                  <a:schemeClr val="accent2"/>
                </a:solidFill>
              </a:rPr>
              <a:t>0</a:t>
            </a:r>
            <a:r>
              <a:rPr lang="zh-CN" altLang="en-US" sz="4000" b="1"/>
              <a:t>表示栈底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初始化时先压入栈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solidFill>
                  <a:srgbClr val="000000"/>
                </a:solidFill>
              </a:rPr>
              <a:t>&lt;x</a:t>
            </a:r>
            <a:r>
              <a:rPr lang="zh-CN" altLang="en-US" sz="4800">
                <a:solidFill>
                  <a:srgbClr val="000000"/>
                </a:solidFill>
              </a:rPr>
              <a:t>，</a:t>
            </a:r>
            <a:r>
              <a:rPr lang="en-US" altLang="zh-CN" sz="4800">
                <a:solidFill>
                  <a:srgbClr val="000000"/>
                </a:solidFill>
              </a:rPr>
              <a:t>D</a:t>
            </a:r>
            <a:r>
              <a:rPr lang="zh-CN" altLang="en-US" sz="4800">
                <a:solidFill>
                  <a:srgbClr val="000000"/>
                </a:solidFill>
              </a:rPr>
              <a:t>，</a:t>
            </a:r>
            <a:r>
              <a:rPr lang="en-US" altLang="zh-CN" sz="4800">
                <a:solidFill>
                  <a:srgbClr val="000000"/>
                </a:solidFill>
              </a:rPr>
              <a:t>V&gt;</a:t>
            </a:r>
            <a:r>
              <a:rPr lang="zh-CN" altLang="en-US" sz="4800"/>
              <a:t>规则 </a:t>
            </a:r>
            <a:r>
              <a:rPr lang="en-US" altLang="zh-CN" sz="4800"/>
              <a:t>(</a:t>
            </a:r>
            <a:r>
              <a:rPr lang="zh-CN" altLang="en-US" sz="4800">
                <a:solidFill>
                  <a:srgbClr val="000000"/>
                </a:solidFill>
              </a:rPr>
              <a:t>指令</a:t>
            </a:r>
            <a:r>
              <a:rPr lang="en-US" altLang="zh-CN" sz="4800"/>
              <a:t>)</a:t>
            </a:r>
            <a:endParaRPr lang="zh-CN" altLang="en-US" sz="480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若</a:t>
            </a:r>
            <a:r>
              <a:rPr lang="en-US" altLang="zh-CN" sz="4000" b="1">
                <a:solidFill>
                  <a:srgbClr val="FF0000"/>
                </a:solidFill>
              </a:rPr>
              <a:t>x</a:t>
            </a:r>
            <a:r>
              <a:rPr lang="zh-CN" altLang="en-US" sz="4000" b="1"/>
              <a:t>是</a:t>
            </a:r>
            <a:r>
              <a:rPr lang="en-US" altLang="zh-CN" sz="4000" b="1"/>
              <a:t>w</a:t>
            </a:r>
            <a:r>
              <a:rPr lang="zh-CN" altLang="en-US" sz="4000" b="1"/>
              <a:t>的当前符号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 </a:t>
            </a:r>
            <a:r>
              <a:rPr lang="en-US" altLang="zh-CN" sz="4000" b="1">
                <a:solidFill>
                  <a:srgbClr val="FF0000"/>
                </a:solidFill>
              </a:rPr>
              <a:t>D</a:t>
            </a:r>
            <a:r>
              <a:rPr lang="zh-CN" altLang="en-US" sz="4000" b="1"/>
              <a:t>是栈顶符号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则用符号串</a:t>
            </a:r>
            <a:r>
              <a:rPr lang="en-US" altLang="zh-CN" sz="4000" b="1">
                <a:solidFill>
                  <a:srgbClr val="FF0000"/>
                </a:solidFill>
              </a:rPr>
              <a:t>V</a:t>
            </a:r>
            <a:r>
              <a:rPr lang="zh-CN" altLang="en-US" sz="4000" b="1"/>
              <a:t>代替</a:t>
            </a:r>
            <a:r>
              <a:rPr lang="en-US" altLang="zh-CN" sz="4000" b="1"/>
              <a:t>D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即将</a:t>
            </a:r>
            <a:r>
              <a:rPr lang="en-US" altLang="zh-CN" sz="4000" b="1"/>
              <a:t>D</a:t>
            </a:r>
            <a:r>
              <a:rPr lang="zh-CN" altLang="en-US" sz="4000" b="1"/>
              <a:t>弹出栈，而将串</a:t>
            </a:r>
            <a:r>
              <a:rPr lang="en-US" altLang="zh-CN" sz="4000" b="1">
                <a:solidFill>
                  <a:srgbClr val="000000"/>
                </a:solidFill>
              </a:rPr>
              <a:t>V</a:t>
            </a:r>
            <a:r>
              <a:rPr lang="zh-CN" altLang="en-US" sz="4000" b="1"/>
              <a:t>压入栈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     FA</a:t>
            </a:r>
            <a:r>
              <a:rPr lang="zh-CN" altLang="en-US" sz="4000" b="1"/>
              <a:t>只能处理正则语言</a:t>
            </a:r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/>
              <a:t>     正则文法生成无穷语言</a:t>
            </a:r>
            <a:r>
              <a:rPr lang="zh-CN" altLang="en-GB" sz="4000" b="1"/>
              <a:t>是由于</a:t>
            </a:r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           A-&gt;wA</a:t>
            </a:r>
            <a:endParaRPr lang="zh-CN" altLang="en-US" sz="4000" b="1"/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/>
              <a:t>不需要记录</a:t>
            </a:r>
            <a:r>
              <a:rPr lang="en-US" altLang="zh-CN" sz="4000" b="1"/>
              <a:t>w</a:t>
            </a:r>
            <a:r>
              <a:rPr lang="zh-CN" altLang="en-US" sz="4000" b="1"/>
              <a:t>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具体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若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是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的当前符号，栈顶符号为</a:t>
            </a:r>
            <a:r>
              <a:rPr lang="en-US" altLang="zh-CN" sz="4000" b="1" dirty="0"/>
              <a:t>D</a:t>
            </a:r>
            <a:r>
              <a:rPr lang="en-US" altLang="zh-CN" sz="4000" b="1" dirty="0">
                <a:solidFill>
                  <a:srgbClr val="000000"/>
                </a:solidFill>
              </a:rPr>
              <a:t>    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&lt;x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D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 表示将</a:t>
            </a:r>
            <a:r>
              <a:rPr lang="en-US" altLang="zh-CN" sz="4000" b="1" dirty="0"/>
              <a:t>D</a:t>
            </a:r>
            <a:r>
              <a:rPr lang="zh-CN" altLang="en-US" sz="4000" b="1" dirty="0"/>
              <a:t>弹出栈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&lt;x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D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D&gt;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 表示将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/>
              <a:t>压入栈，成为新的栈顶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入栈扩展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若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是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的当前符号，栈顶符号为</a:t>
            </a:r>
            <a:r>
              <a:rPr lang="en-US" altLang="zh-CN" sz="4000" b="1" dirty="0"/>
              <a:t>D</a:t>
            </a:r>
            <a:r>
              <a:rPr lang="en-US" altLang="zh-CN" sz="4000" b="1" dirty="0">
                <a:solidFill>
                  <a:srgbClr val="000000"/>
                </a:solidFill>
              </a:rPr>
              <a:t> &lt;x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D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>
                <a:solidFill>
                  <a:srgbClr val="000000"/>
                </a:solidFill>
              </a:rPr>
              <a:t>… </a:t>
            </a:r>
            <a:r>
              <a:rPr lang="en-US" altLang="zh-CN" sz="4000" b="1" dirty="0" err="1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4000" b="1" dirty="0">
                <a:solidFill>
                  <a:srgbClr val="000000"/>
                </a:solidFill>
              </a:rPr>
              <a:t>&gt;</a:t>
            </a:r>
            <a:r>
              <a:rPr lang="zh-CN" altLang="en-US" sz="4000" b="1" dirty="0"/>
              <a:t>表示：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将</a:t>
            </a:r>
            <a:r>
              <a:rPr lang="en-US" altLang="zh-CN" sz="4000" b="1" dirty="0"/>
              <a:t>D</a:t>
            </a:r>
            <a:r>
              <a:rPr lang="zh-CN" altLang="en-US" sz="4000" b="1" dirty="0"/>
              <a:t>弹出栈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将串</a:t>
            </a:r>
            <a:r>
              <a:rPr lang="en-US" altLang="zh-CN" sz="4000" b="1" dirty="0"/>
              <a:t>A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A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… </a:t>
            </a:r>
            <a:r>
              <a:rPr lang="en-US" altLang="zh-CN" sz="4000" b="1" dirty="0" err="1"/>
              <a:t>A</a:t>
            </a:r>
            <a:r>
              <a:rPr lang="en-US" altLang="zh-CN" sz="4000" b="1" baseline="-30000" dirty="0" err="1"/>
              <a:t>k</a:t>
            </a:r>
            <a:r>
              <a:rPr lang="zh-CN" altLang="en-US" sz="4000" b="1" dirty="0"/>
              <a:t>压入栈</a:t>
            </a:r>
            <a:r>
              <a:rPr lang="en-US" altLang="zh-CN" sz="4000" b="1" dirty="0"/>
              <a:t>(A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为新栈顶</a:t>
            </a:r>
            <a:r>
              <a:rPr lang="en-US" altLang="zh-CN" sz="4000" b="1" dirty="0"/>
              <a:t>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dirty="0"/>
              <a:t>例</a:t>
            </a:r>
            <a:r>
              <a:rPr lang="en-US" altLang="zh-CN" dirty="0"/>
              <a:t>5-1 </a:t>
            </a:r>
            <a:r>
              <a:rPr lang="zh-CN" altLang="en-US" dirty="0"/>
              <a:t>算法的</a:t>
            </a:r>
            <a:r>
              <a:rPr lang="zh-CN" altLang="en-US" dirty="0">
                <a:solidFill>
                  <a:srgbClr val="000000"/>
                </a:solidFill>
              </a:rPr>
              <a:t>形式化描述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AA&gt;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BB&gt;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&lt; ε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en-US" altLang="zh-CN" sz="3600" b="1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规则</a:t>
            </a:r>
            <a:r>
              <a:rPr lang="en-US" altLang="zh-CN" sz="4000" b="1" dirty="0">
                <a:solidFill>
                  <a:srgbClr val="000000"/>
                </a:solidFill>
              </a:rPr>
              <a:t>&lt; ε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Z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表示将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扫描结束后，</a:t>
            </a:r>
            <a:r>
              <a:rPr lang="zh-CN" altLang="en-US" sz="4000" b="1" dirty="0">
                <a:solidFill>
                  <a:srgbClr val="000000"/>
                </a:solidFill>
              </a:rPr>
              <a:t>将栈置成空</a:t>
            </a:r>
            <a:endParaRPr lang="zh-CN" altLang="en-US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也表示该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可以接收</a:t>
            </a:r>
            <a:r>
              <a:rPr lang="zh-CN" altLang="en-US" sz="4000" b="1" dirty="0">
                <a:solidFill>
                  <a:srgbClr val="000000"/>
                </a:solidFill>
              </a:rPr>
              <a:t>空串</a:t>
            </a:r>
            <a:r>
              <a:rPr lang="en-US" altLang="zh-CN" sz="4000" b="1" dirty="0">
                <a:solidFill>
                  <a:srgbClr val="000000"/>
                </a:solidFill>
              </a:rPr>
              <a:t>ε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思考：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如何接收语言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L={w|w∈(a,b)</a:t>
            </a:r>
            <a:r>
              <a:rPr lang="en-US" altLang="zh-CN" sz="4000" b="1" baseline="30000">
                <a:solidFill>
                  <a:srgbClr val="FF0000"/>
                </a:solidFill>
              </a:rPr>
              <a:t>+</a:t>
            </a:r>
            <a:r>
              <a:rPr lang="en-US" altLang="zh-CN" sz="4000" b="1"/>
              <a:t>,</a:t>
            </a:r>
            <a:r>
              <a:rPr lang="zh-CN" altLang="en-US" sz="4000" b="1"/>
              <a:t>且</a:t>
            </a:r>
            <a:r>
              <a:rPr lang="en-US" altLang="zh-CN" sz="4000" b="1"/>
              <a:t>a</a:t>
            </a:r>
            <a:r>
              <a:rPr lang="zh-CN" altLang="en-US" sz="4000" b="1"/>
              <a:t>和</a:t>
            </a:r>
            <a:r>
              <a:rPr lang="en-US" altLang="zh-CN" sz="4000" b="1"/>
              <a:t>b</a:t>
            </a:r>
            <a:r>
              <a:rPr lang="zh-CN" altLang="en-US" sz="4000" b="1"/>
              <a:t>个数相等</a:t>
            </a:r>
            <a:r>
              <a:rPr lang="en-US" altLang="zh-CN" sz="4000" b="1"/>
              <a:t>}</a:t>
            </a:r>
            <a:r>
              <a:rPr lang="en-US" altLang="zh-CN" sz="4000" b="1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例：语言</a:t>
            </a:r>
            <a:r>
              <a:rPr lang="en-US" altLang="zh-CN" sz="4400" dirty="0">
                <a:solidFill>
                  <a:srgbClr val="000000"/>
                </a:solidFill>
              </a:rPr>
              <a:t>L={a</a:t>
            </a:r>
            <a:r>
              <a:rPr lang="en-US" altLang="zh-CN" sz="4400" baseline="30000" dirty="0">
                <a:solidFill>
                  <a:srgbClr val="000000"/>
                </a:solidFill>
              </a:rPr>
              <a:t>n</a:t>
            </a:r>
            <a:r>
              <a:rPr lang="en-US" altLang="zh-CN" sz="4400" dirty="0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>
                <a:solidFill>
                  <a:srgbClr val="000000"/>
                </a:solidFill>
              </a:rPr>
              <a:t>n</a:t>
            </a:r>
            <a:r>
              <a:rPr lang="en-US" altLang="zh-CN" sz="4400" dirty="0">
                <a:solidFill>
                  <a:srgbClr val="000000"/>
                </a:solidFill>
              </a:rPr>
              <a:t>|n</a:t>
            </a:r>
            <a:r>
              <a:rPr lang="en-US" altLang="en-US" dirty="0">
                <a:solidFill>
                  <a:srgbClr val="000000"/>
                </a:solidFill>
              </a:rPr>
              <a:t>≥</a:t>
            </a:r>
            <a:r>
              <a:rPr lang="en-US" altLang="zh-CN" sz="4400" dirty="0">
                <a:solidFill>
                  <a:srgbClr val="000000"/>
                </a:solidFill>
              </a:rPr>
              <a:t>0}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存在问题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还可以接收语言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{(</a:t>
            </a:r>
            <a:r>
              <a:rPr lang="en-US" altLang="zh-CN" sz="4000" b="1" dirty="0" err="1"/>
              <a:t>ab</a:t>
            </a:r>
            <a:r>
              <a:rPr lang="en-US" altLang="zh-CN" sz="4000" b="1" dirty="0"/>
              <a:t>)</a:t>
            </a:r>
            <a:r>
              <a:rPr lang="en-US" altLang="zh-CN" sz="4000" b="1" baseline="30000" dirty="0"/>
              <a:t>n</a:t>
            </a:r>
            <a:r>
              <a:rPr lang="en-US" altLang="zh-CN" sz="4000" b="1" dirty="0"/>
              <a:t>|n</a:t>
            </a:r>
            <a:r>
              <a:rPr lang="en-US" altLang="en-US" b="1" dirty="0"/>
              <a:t>≥</a:t>
            </a:r>
            <a:r>
              <a:rPr lang="en-US" altLang="zh-CN" sz="4000" b="1" dirty="0"/>
              <a:t>0}</a:t>
            </a:r>
            <a:r>
              <a:rPr lang="zh-CN" altLang="en-US" sz="4000" b="1" dirty="0"/>
              <a:t>，或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{</a:t>
            </a:r>
            <a:r>
              <a:rPr lang="en-US" altLang="zh-CN" sz="4000" b="1" dirty="0" err="1"/>
              <a:t>a</a:t>
            </a:r>
            <a:r>
              <a:rPr lang="en-US" altLang="zh-CN" sz="4000" b="1" baseline="30000" dirty="0" err="1"/>
              <a:t>m</a:t>
            </a:r>
            <a:r>
              <a:rPr lang="en-US" altLang="zh-CN" sz="4000" b="1" dirty="0" err="1"/>
              <a:t>b</a:t>
            </a:r>
            <a:r>
              <a:rPr lang="en-US" altLang="zh-CN" sz="4000" b="1" baseline="30000" dirty="0" err="1"/>
              <a:t>m</a:t>
            </a:r>
            <a:r>
              <a:rPr lang="en-US" altLang="zh-CN" sz="4000" b="1" dirty="0"/>
              <a:t>(</a:t>
            </a:r>
            <a:r>
              <a:rPr lang="en-US" altLang="zh-CN" sz="4000" b="1" dirty="0" err="1"/>
              <a:t>ab</a:t>
            </a:r>
            <a:r>
              <a:rPr lang="en-US" altLang="zh-CN" sz="4000" b="1" dirty="0"/>
              <a:t>)</a:t>
            </a:r>
            <a:r>
              <a:rPr lang="en-US" altLang="zh-CN" sz="4000" b="1" baseline="30000" dirty="0"/>
              <a:t>n</a:t>
            </a:r>
            <a:r>
              <a:rPr lang="en-US" altLang="zh-CN" sz="4000" b="1" dirty="0"/>
              <a:t>|m</a:t>
            </a:r>
            <a:r>
              <a:rPr lang="en-US" altLang="en-US" b="1" dirty="0"/>
              <a:t>≥</a:t>
            </a:r>
            <a:r>
              <a:rPr lang="en-US" altLang="zh-CN" sz="4000" b="1" dirty="0"/>
              <a:t>0,n</a:t>
            </a:r>
            <a:r>
              <a:rPr lang="en-US" altLang="en-US" b="1" dirty="0"/>
              <a:t>≥</a:t>
            </a:r>
            <a:r>
              <a:rPr lang="en-US" altLang="zh-CN" sz="4000" b="1" dirty="0"/>
              <a:t>0}   </a:t>
            </a:r>
            <a:r>
              <a:rPr lang="zh-CN" altLang="en-US" sz="4000" b="1" dirty="0"/>
              <a:t>等语言。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思考：如何接收语言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   L={a</a:t>
            </a:r>
            <a:r>
              <a:rPr lang="en-US" altLang="zh-CN" sz="4400" b="1" baseline="30000"/>
              <a:t>n</a:t>
            </a:r>
            <a:r>
              <a:rPr lang="en-US" altLang="zh-CN" sz="4400" b="1"/>
              <a:t>b</a:t>
            </a:r>
            <a:r>
              <a:rPr lang="en-US" altLang="zh-CN" sz="4400" b="1" baseline="30000"/>
              <a:t>n</a:t>
            </a:r>
            <a:r>
              <a:rPr lang="en-US" altLang="zh-CN" sz="4400" b="1"/>
              <a:t>|n&gt;0}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   L={a</a:t>
            </a:r>
            <a:r>
              <a:rPr lang="en-US" altLang="zh-CN" sz="4400" b="1" baseline="30000"/>
              <a:t>n</a:t>
            </a:r>
            <a:r>
              <a:rPr lang="en-US" altLang="zh-CN" sz="4400" b="1"/>
              <a:t>b</a:t>
            </a:r>
            <a:r>
              <a:rPr lang="en-US" altLang="zh-CN" sz="4400" b="1" baseline="30000"/>
              <a:t>n</a:t>
            </a:r>
            <a:r>
              <a:rPr lang="en-US" altLang="zh-CN" sz="4400" b="1"/>
              <a:t>|n</a:t>
            </a:r>
            <a:r>
              <a:rPr lang="en-US" altLang="en-US" b="1"/>
              <a:t>≥</a:t>
            </a:r>
            <a:r>
              <a:rPr lang="en-US" altLang="zh-CN" sz="4400" b="1"/>
              <a:t>0}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   L={(ab)</a:t>
            </a:r>
            <a:r>
              <a:rPr lang="en-US" altLang="zh-CN" sz="4400" b="1" baseline="30000"/>
              <a:t>n</a:t>
            </a:r>
            <a:r>
              <a:rPr lang="en-US" altLang="zh-CN" sz="4400" b="1"/>
              <a:t>|n&gt;0}</a:t>
            </a:r>
            <a:endParaRPr lang="zh-CN" altLang="en-US" sz="44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/>
              <a:t>   L={(ab)</a:t>
            </a:r>
            <a:r>
              <a:rPr lang="en-US" altLang="zh-CN" sz="4400" b="1" baseline="30000"/>
              <a:t>n</a:t>
            </a:r>
            <a:r>
              <a:rPr lang="en-US" altLang="zh-CN" sz="4400" b="1"/>
              <a:t>|n</a:t>
            </a:r>
            <a:r>
              <a:rPr lang="en-US" altLang="en-US" b="1"/>
              <a:t>≥</a:t>
            </a:r>
            <a:r>
              <a:rPr lang="en-US" altLang="zh-CN" sz="4400" b="1"/>
              <a:t>0}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64904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L={</a:t>
            </a:r>
            <a:r>
              <a:rPr lang="en-US" altLang="zh-CN" sz="4400" b="1" dirty="0" err="1"/>
              <a:t>w</a:t>
            </a:r>
            <a:r>
              <a:rPr lang="en-US" altLang="zh-CN" sz="4400" b="1" dirty="0" err="1">
                <a:solidFill>
                  <a:srgbClr val="FF0000"/>
                </a:solidFill>
              </a:rPr>
              <a:t>c</a:t>
            </a:r>
            <a:r>
              <a:rPr lang="en-US" altLang="zh-CN" sz="4400" b="1" dirty="0" err="1"/>
              <a:t>w</a:t>
            </a:r>
            <a:r>
              <a:rPr lang="en-US" altLang="zh-CN" sz="4400" b="1" baseline="30000" dirty="0" err="1"/>
              <a:t>T</a:t>
            </a:r>
            <a:r>
              <a:rPr lang="en-US" altLang="zh-CN" sz="4400" b="1" dirty="0" err="1"/>
              <a:t>|w</a:t>
            </a:r>
            <a:r>
              <a:rPr lang="en-US" altLang="zh-CN" sz="4400" b="1" dirty="0"/>
              <a:t>∈(a</a:t>
            </a:r>
            <a:r>
              <a:rPr lang="zh-CN" altLang="en-US" sz="4400" b="1" dirty="0"/>
              <a:t>，</a:t>
            </a:r>
            <a:r>
              <a:rPr lang="en-US" altLang="zh-CN" sz="4400" b="1" dirty="0"/>
              <a:t>b)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44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27584" y="908720"/>
            <a:ext cx="8001000" cy="864096"/>
          </a:xfrm>
        </p:spPr>
        <p:txBody>
          <a:bodyPr/>
          <a:lstStyle/>
          <a:p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5-2  </a:t>
            </a:r>
            <a:r>
              <a:rPr lang="zh-CN" altLang="en-US" sz="4800" dirty="0">
                <a:solidFill>
                  <a:srgbClr val="000000"/>
                </a:solidFill>
              </a:rPr>
              <a:t>识别语言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思想：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将</a:t>
            </a:r>
            <a:r>
              <a:rPr lang="en-US" altLang="zh-CN" sz="4000" b="1"/>
              <a:t>w</a:t>
            </a:r>
            <a:r>
              <a:rPr lang="zh-CN" altLang="en-US" sz="4000" b="1"/>
              <a:t>的各个字符压入栈后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  栈中的内容从</a:t>
            </a:r>
            <a:r>
              <a:rPr lang="zh-CN" altLang="en-US" sz="4000" b="1">
                <a:solidFill>
                  <a:srgbClr val="000000"/>
                </a:solidFill>
              </a:rPr>
              <a:t>栈顶到栈底</a:t>
            </a:r>
            <a:r>
              <a:rPr lang="zh-CN" altLang="en-US" sz="4000" b="1"/>
              <a:t>的顺序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   刚好是</a:t>
            </a:r>
            <a:r>
              <a:rPr lang="en-US" altLang="zh-CN" sz="4000" b="1"/>
              <a:t>w</a:t>
            </a:r>
            <a:r>
              <a:rPr lang="en-US" altLang="zh-CN" sz="4000" b="1" baseline="30000"/>
              <a:t>T</a:t>
            </a:r>
            <a:r>
              <a:rPr lang="zh-CN" altLang="en-US" sz="4000" b="1"/>
              <a:t>的顺序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>
                <a:solidFill>
                  <a:schemeClr val="accent2"/>
                </a:solidFill>
              </a:rPr>
              <a:t>   无关文法</a:t>
            </a:r>
            <a:r>
              <a:rPr lang="zh-CN" altLang="en-US" sz="4000" b="1"/>
              <a:t>生成无穷语言</a:t>
            </a: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 dirty="0"/>
              <a:t>      </a:t>
            </a:r>
            <a:r>
              <a:rPr lang="en-US" altLang="zh-CN" sz="4000" b="1" dirty="0">
                <a:solidFill>
                  <a:schemeClr val="accent2"/>
                </a:solidFill>
              </a:rPr>
              <a:t>A-&gt;</a:t>
            </a:r>
            <a:r>
              <a:rPr lang="el-GR" altLang="zh-CN" sz="4000" b="1" dirty="0">
                <a:solidFill>
                  <a:schemeClr val="accent2"/>
                </a:solidFill>
                <a:cs typeface="Times New Roman" pitchFamily="18" charset="0"/>
              </a:rPr>
              <a:t>α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l-GR" altLang="zh-CN" sz="4000" b="1" dirty="0">
                <a:solidFill>
                  <a:schemeClr val="accent2"/>
                </a:solidFill>
                <a:cs typeface="Times New Roman" pitchFamily="18" charset="0"/>
              </a:rPr>
              <a:t>β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   </a:t>
            </a:r>
            <a:r>
              <a:rPr lang="zh-CN" altLang="en-US" sz="4000" b="1" dirty="0">
                <a:solidFill>
                  <a:srgbClr val="000000"/>
                </a:solidFill>
              </a:rPr>
              <a:t>需要记录</a:t>
            </a:r>
            <a:r>
              <a:rPr lang="el-GR" altLang="zh-CN" sz="4000" b="1" dirty="0">
                <a:cs typeface="Times New Roman" pitchFamily="18" charset="0"/>
              </a:rPr>
              <a:t>α</a:t>
            </a:r>
            <a:r>
              <a:rPr lang="zh-CN" altLang="en-US" sz="4000" b="1" dirty="0"/>
              <a:t>和</a:t>
            </a:r>
            <a:r>
              <a:rPr lang="el-GR" altLang="zh-CN" sz="4000" b="1" dirty="0">
                <a:cs typeface="Times New Roman" pitchFamily="18" charset="0"/>
              </a:rPr>
              <a:t>β</a:t>
            </a:r>
            <a:r>
              <a:rPr lang="zh-CN" altLang="en-US" sz="4000" b="1" dirty="0"/>
              <a:t>之间的对应关系</a:t>
            </a: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   无法用</a:t>
            </a:r>
            <a:r>
              <a:rPr lang="en-US" altLang="zh-CN" sz="4000" b="1" dirty="0"/>
              <a:t>FA</a:t>
            </a:r>
            <a:r>
              <a:rPr lang="zh-CN" altLang="en-US" sz="4000" b="1" dirty="0"/>
              <a:t>的有穷个状态来表示。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为了</a:t>
            </a:r>
            <a:r>
              <a:rPr lang="zh-CN" altLang="en-US" sz="4000" b="1">
                <a:solidFill>
                  <a:schemeClr val="accent2"/>
                </a:solidFill>
              </a:rPr>
              <a:t>区别</a:t>
            </a:r>
            <a:r>
              <a:rPr lang="zh-CN" altLang="en-US" sz="4000" b="1"/>
              <a:t>压栈和出栈动作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   增加两个</a:t>
            </a:r>
            <a:r>
              <a:rPr lang="zh-CN" altLang="en-US" sz="4000" b="1">
                <a:solidFill>
                  <a:schemeClr val="accent2"/>
                </a:solidFill>
              </a:rPr>
              <a:t>状态</a:t>
            </a:r>
            <a:r>
              <a:rPr lang="en-US" altLang="zh-CN" sz="4000" b="1"/>
              <a:t>----read </a:t>
            </a:r>
            <a:r>
              <a:rPr lang="zh-CN" altLang="en-US" sz="4000" b="1"/>
              <a:t>和</a:t>
            </a:r>
            <a:r>
              <a:rPr lang="en-US" altLang="zh-CN" sz="4000" b="1"/>
              <a:t>match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</a:t>
            </a:r>
            <a:r>
              <a:rPr lang="en-US" altLang="zh-CN" sz="4000" b="1"/>
              <a:t>PDA</a:t>
            </a:r>
            <a:r>
              <a:rPr lang="zh-CN" altLang="en-US" sz="4000" b="1"/>
              <a:t>处于</a:t>
            </a:r>
            <a:r>
              <a:rPr lang="en-US" altLang="zh-CN" sz="4000" b="1">
                <a:solidFill>
                  <a:schemeClr val="accent2"/>
                </a:solidFill>
              </a:rPr>
              <a:t>read</a:t>
            </a:r>
            <a:r>
              <a:rPr lang="zh-CN" altLang="en-US" sz="4000" b="1"/>
              <a:t>状态时，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/>
              <a:t>   处理整个串的前半部分，将对应的符号压</a:t>
            </a:r>
            <a:r>
              <a:rPr lang="zh-CN" altLang="en-US" sz="4000" b="1">
                <a:solidFill>
                  <a:schemeClr val="accent2"/>
                </a:solidFill>
              </a:rPr>
              <a:t>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/>
              <a:t>扫描到字母</a:t>
            </a:r>
            <a:r>
              <a:rPr lang="en-US" altLang="zh-CN" sz="4000" b="1">
                <a:solidFill>
                  <a:schemeClr val="accent2"/>
                </a:solidFill>
              </a:rPr>
              <a:t>c</a:t>
            </a:r>
            <a:r>
              <a:rPr lang="zh-CN" altLang="en-US" sz="4000" b="1"/>
              <a:t>时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4000" b="1"/>
              <a:t>   PDA</a:t>
            </a:r>
            <a:r>
              <a:rPr lang="zh-CN" altLang="en-US" sz="4000" b="1"/>
              <a:t>的状态转为</a:t>
            </a:r>
            <a:r>
              <a:rPr lang="en-US" altLang="zh-CN" sz="4000" b="1">
                <a:solidFill>
                  <a:schemeClr val="accent2"/>
                </a:solidFill>
              </a:rPr>
              <a:t>match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/>
              <a:t>开始处理整个串的后半部分，将栈中的内容</a:t>
            </a:r>
            <a:r>
              <a:rPr lang="zh-CN" altLang="en-US" sz="4000" b="1">
                <a:solidFill>
                  <a:schemeClr val="accent2"/>
                </a:solidFill>
              </a:rPr>
              <a:t>出栈</a:t>
            </a:r>
            <a:r>
              <a:rPr lang="zh-CN" altLang="en-US" sz="3600" b="1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规则</a:t>
            </a:r>
            <a:r>
              <a:rPr lang="en-US" altLang="zh-CN" sz="4400">
                <a:solidFill>
                  <a:srgbClr val="000000"/>
                </a:solidFill>
              </a:rPr>
              <a:t>&lt;q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x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D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q′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V&gt;</a:t>
            </a:r>
            <a:endParaRPr lang="zh-CN" altLang="en-US" sz="440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zh-CN" altLang="en-US" sz="4000" b="1" dirty="0"/>
              <a:t>若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处于状态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w</a:t>
            </a:r>
            <a:r>
              <a:rPr lang="zh-CN" altLang="en-US" sz="4000" b="1" dirty="0"/>
              <a:t>的当前字母是</a:t>
            </a:r>
            <a:r>
              <a:rPr lang="en-US" altLang="zh-CN" sz="4000" b="1" dirty="0">
                <a:solidFill>
                  <a:schemeClr val="accent2"/>
                </a:solidFill>
              </a:rPr>
              <a:t>x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当前</a:t>
            </a:r>
            <a:r>
              <a:rPr lang="zh-CN" altLang="en-US" sz="4000" b="1" dirty="0">
                <a:solidFill>
                  <a:srgbClr val="000000"/>
                </a:solidFill>
              </a:rPr>
              <a:t>栈顶</a:t>
            </a:r>
            <a:r>
              <a:rPr lang="zh-CN" altLang="en-US" sz="4000" b="1" dirty="0"/>
              <a:t>符号为</a:t>
            </a:r>
            <a:r>
              <a:rPr lang="en-US" altLang="zh-CN" sz="4000" b="1" dirty="0">
                <a:solidFill>
                  <a:schemeClr val="accent2"/>
                </a:solidFill>
              </a:rPr>
              <a:t>D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则自动机的状态改变为</a:t>
            </a:r>
            <a:r>
              <a:rPr lang="en-US" altLang="zh-CN" sz="4000" b="1" dirty="0">
                <a:solidFill>
                  <a:schemeClr val="accent2"/>
                </a:solidFill>
              </a:rPr>
              <a:t>q′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并用符号串</a:t>
            </a:r>
            <a:r>
              <a:rPr lang="en-US" altLang="zh-CN" sz="4000" b="1" dirty="0">
                <a:solidFill>
                  <a:srgbClr val="000000"/>
                </a:solidFill>
              </a:rPr>
              <a:t>V</a:t>
            </a:r>
            <a:r>
              <a:rPr lang="zh-CN" altLang="en-US" sz="4000" b="1" dirty="0"/>
              <a:t>代替</a:t>
            </a:r>
            <a:r>
              <a:rPr lang="en-US" altLang="zh-CN" sz="4000" b="1" dirty="0"/>
              <a:t>D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用</a:t>
            </a:r>
            <a:r>
              <a:rPr lang="en-US" altLang="zh-CN" sz="3600" b="1"/>
              <a:t>Z</a:t>
            </a:r>
            <a:r>
              <a:rPr lang="zh-CN" altLang="en-US" sz="3600" b="1"/>
              <a:t>代表任意的栈顶符号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规则</a:t>
            </a:r>
            <a:r>
              <a:rPr lang="en-US" altLang="zh-CN" sz="3600" b="1"/>
              <a:t>&lt;read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Z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>
                <a:solidFill>
                  <a:schemeClr val="accent2"/>
                </a:solidFill>
              </a:rPr>
              <a:t>Z</a:t>
            </a:r>
            <a:r>
              <a:rPr lang="en-US" altLang="zh-CN" sz="3600" b="1"/>
              <a:t>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可以表示以下</a:t>
            </a:r>
            <a:r>
              <a:rPr lang="en-US" altLang="zh-CN" sz="3600" b="1"/>
              <a:t>3</a:t>
            </a:r>
            <a:r>
              <a:rPr lang="zh-CN" altLang="en-US" sz="3600" b="1"/>
              <a:t>条规则：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Z</a:t>
            </a:r>
            <a:r>
              <a:rPr lang="en-US" altLang="zh-CN" sz="3600" b="1" baseline="-30000">
                <a:solidFill>
                  <a:srgbClr val="000000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>
                <a:solidFill>
                  <a:srgbClr val="000000"/>
                </a:solidFill>
              </a:rPr>
              <a:t>Z</a:t>
            </a:r>
            <a:r>
              <a:rPr lang="en-US" altLang="zh-CN" sz="3600" b="1" baseline="-30000">
                <a:solidFill>
                  <a:srgbClr val="000000"/>
                </a:solidFill>
              </a:rPr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en-US" altLang="zh-CN" sz="3600" b="1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>
                <a:solidFill>
                  <a:srgbClr val="000000"/>
                </a:solidFill>
              </a:rPr>
              <a:t>B</a:t>
            </a:r>
            <a:r>
              <a:rPr lang="en-US" altLang="zh-CN" sz="3600" b="1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用下列的规则来描述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rgbClr val="000000"/>
                </a:solidFill>
              </a:rPr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BZ&gt;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rgbClr val="000000"/>
                </a:solidFill>
              </a:rPr>
              <a:t>read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match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 </a:t>
            </a:r>
            <a:r>
              <a:rPr lang="en-US" altLang="zh-CN" sz="3600" b="1"/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match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 </a:t>
            </a:r>
            <a:r>
              <a:rPr lang="en-US" altLang="zh-CN" sz="3600" b="1"/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match</a:t>
            </a:r>
            <a:r>
              <a:rPr lang="zh-CN" altLang="en-US" sz="3600" b="1"/>
              <a:t>，</a:t>
            </a:r>
            <a:r>
              <a:rPr lang="en-US" altLang="zh-CN" sz="3600" b="1"/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若串</a:t>
            </a:r>
            <a:r>
              <a:rPr lang="en-US" altLang="zh-CN" sz="4400" b="1" dirty="0"/>
              <a:t>w</a:t>
            </a:r>
            <a:r>
              <a:rPr lang="zh-CN" altLang="en-US" sz="4400" b="1" dirty="0"/>
              <a:t>是该语言的句子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当且仅当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w</a:t>
            </a:r>
            <a:r>
              <a:rPr lang="zh-CN" altLang="en-US" sz="4400" b="1" dirty="0"/>
              <a:t>扫描结束后，</a:t>
            </a:r>
            <a:r>
              <a:rPr lang="zh-CN" altLang="en-US" sz="4400" b="1" dirty="0">
                <a:solidFill>
                  <a:srgbClr val="000000"/>
                </a:solidFill>
              </a:rPr>
              <a:t>栈为空</a:t>
            </a:r>
            <a:r>
              <a:rPr lang="zh-CN" altLang="en-US" sz="44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扫描到</a:t>
            </a:r>
            <a:r>
              <a:rPr lang="zh-CN" altLang="en-US" sz="4400">
                <a:solidFill>
                  <a:schemeClr val="tx1"/>
                </a:solidFill>
              </a:rPr>
              <a:t>字母</a:t>
            </a:r>
            <a:r>
              <a:rPr lang="en-US" altLang="zh-CN" sz="4400">
                <a:solidFill>
                  <a:schemeClr val="accent2"/>
                </a:solidFill>
              </a:rPr>
              <a:t>c</a:t>
            </a:r>
            <a:endParaRPr lang="zh-CN" altLang="en-US" sz="4400">
              <a:solidFill>
                <a:schemeClr val="accent2"/>
              </a:solidFill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栈内的内容（从栈顶到栈底）是扫描过的串的逆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与未扫描过的串的顺序相同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此时，不作出栈和入栈操作，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仅仅把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状态从</a:t>
            </a:r>
            <a:r>
              <a:rPr lang="en-US" altLang="zh-CN" sz="3600" b="1" dirty="0">
                <a:solidFill>
                  <a:srgbClr val="000000"/>
                </a:solidFill>
              </a:rPr>
              <a:t>read</a:t>
            </a:r>
            <a:r>
              <a:rPr lang="zh-CN" altLang="en-US" sz="3600" b="1" dirty="0">
                <a:solidFill>
                  <a:srgbClr val="000000"/>
                </a:solidFill>
              </a:rPr>
              <a:t>改变到</a:t>
            </a:r>
            <a:r>
              <a:rPr lang="en-US" altLang="zh-CN" sz="3600" b="1" dirty="0">
                <a:solidFill>
                  <a:srgbClr val="000000"/>
                </a:solidFill>
              </a:rPr>
              <a:t>match</a:t>
            </a:r>
            <a:r>
              <a:rPr lang="zh-CN" altLang="en-US" sz="3600" b="1" dirty="0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/>
              <a:t>接收语言</a:t>
            </a:r>
            <a:r>
              <a:rPr lang="en-US" altLang="zh-CN" sz="4400" dirty="0"/>
              <a:t>L={</a:t>
            </a:r>
            <a:r>
              <a:rPr lang="en-US" altLang="zh-CN" sz="4400" dirty="0" err="1"/>
              <a:t>a</a:t>
            </a:r>
            <a:r>
              <a:rPr lang="en-US" altLang="zh-CN" sz="4400" baseline="30000" dirty="0" err="1"/>
              <a:t>n</a:t>
            </a:r>
            <a:r>
              <a:rPr lang="en-US" altLang="zh-CN" sz="4400" dirty="0" err="1"/>
              <a:t>b</a:t>
            </a:r>
            <a:r>
              <a:rPr lang="en-US" altLang="zh-CN" sz="4400" baseline="30000" dirty="0" err="1"/>
              <a:t>n</a:t>
            </a:r>
            <a:r>
              <a:rPr lang="en-US" altLang="zh-CN" sz="4400" dirty="0" err="1"/>
              <a:t>|</a:t>
            </a:r>
            <a:r>
              <a:rPr lang="en-US" altLang="zh-CN" sz="4400" dirty="0" err="1">
                <a:solidFill>
                  <a:schemeClr val="accent2"/>
                </a:solidFill>
              </a:rPr>
              <a:t>n</a:t>
            </a:r>
            <a:r>
              <a:rPr lang="en-US" altLang="zh-CN" sz="4400" dirty="0">
                <a:solidFill>
                  <a:schemeClr val="accent2"/>
                </a:solidFill>
              </a:rPr>
              <a:t>&gt;0</a:t>
            </a:r>
            <a:r>
              <a:rPr lang="en-US" altLang="zh-CN" sz="4400" dirty="0"/>
              <a:t>}</a:t>
            </a:r>
            <a:endParaRPr lang="zh-CN" altLang="en-US" sz="4400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>
                <a:solidFill>
                  <a:srgbClr val="000000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q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AA&gt;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>
                <a:solidFill>
                  <a:schemeClr val="accent2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q</a:t>
            </a:r>
            <a:r>
              <a:rPr lang="en-US" altLang="zh-CN" sz="3600" b="1" baseline="-30000">
                <a:solidFill>
                  <a:srgbClr val="FF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q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>
                <a:solidFill>
                  <a:schemeClr val="accent2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3600" b="1"/>
              <a:t>规则是确定的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800" dirty="0">
                <a:solidFill>
                  <a:srgbClr val="000000"/>
                </a:solidFill>
              </a:rPr>
              <a:t>5.1.2 </a:t>
            </a:r>
            <a:r>
              <a:rPr lang="zh-CN" altLang="en-US" sz="4800" dirty="0">
                <a:solidFill>
                  <a:srgbClr val="000000"/>
                </a:solidFill>
              </a:rPr>
              <a:t>不确定的下推自动机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800" b="1" dirty="0"/>
              <a:t>例</a:t>
            </a:r>
            <a:r>
              <a:rPr lang="en-US" altLang="zh-CN" sz="4800" b="1" dirty="0"/>
              <a:t>5-3 </a:t>
            </a:r>
            <a:r>
              <a:rPr lang="zh-CN" altLang="en-US" sz="4800" b="1" dirty="0"/>
              <a:t>语言</a:t>
            </a:r>
            <a:r>
              <a:rPr lang="en-US" altLang="zh-CN" sz="4800" b="1" dirty="0"/>
              <a:t>L={</a:t>
            </a:r>
            <a:r>
              <a:rPr lang="en-US" altLang="zh-CN" sz="4800" b="1" dirty="0" err="1">
                <a:solidFill>
                  <a:schemeClr val="accent2"/>
                </a:solidFill>
              </a:rPr>
              <a:t>ww</a:t>
            </a:r>
            <a:r>
              <a:rPr lang="en-US" altLang="zh-CN" sz="4800" b="1" baseline="30000" dirty="0" err="1">
                <a:solidFill>
                  <a:schemeClr val="accent2"/>
                </a:solidFill>
              </a:rPr>
              <a:t>T</a:t>
            </a:r>
            <a:r>
              <a:rPr lang="en-US" altLang="zh-CN" sz="4800" b="1" dirty="0" err="1"/>
              <a:t>|w</a:t>
            </a:r>
            <a:r>
              <a:rPr lang="en-US" altLang="zh-CN" sz="4800" b="1" dirty="0"/>
              <a:t>∈(</a:t>
            </a:r>
            <a:r>
              <a:rPr lang="en-US" altLang="zh-CN" sz="4800" b="1" dirty="0" err="1"/>
              <a:t>a,b</a:t>
            </a:r>
            <a:r>
              <a:rPr lang="en-US" altLang="zh-CN" sz="4800" b="1" dirty="0"/>
              <a:t>)</a:t>
            </a:r>
            <a:r>
              <a:rPr lang="en-US" altLang="zh-CN" sz="4800" b="1" baseline="30000" dirty="0"/>
              <a:t>*</a:t>
            </a:r>
            <a:r>
              <a:rPr lang="en-US" altLang="zh-CN" sz="4800" b="1" dirty="0"/>
              <a:t>}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/>
              <a:t>  没有中心点字符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/>
              <a:t>  在扫描过程中，就没有确定的位置进行状态的变换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/>
              <a:t>  具有</a:t>
            </a:r>
            <a:r>
              <a:rPr lang="zh-CN" altLang="en-US" sz="4000" b="1">
                <a:solidFill>
                  <a:schemeClr val="accent2"/>
                </a:solidFill>
              </a:rPr>
              <a:t>不确定</a:t>
            </a:r>
            <a:r>
              <a:rPr lang="zh-CN" altLang="en-US" sz="4000" b="1"/>
              <a:t>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为</a:t>
            </a:r>
            <a:r>
              <a:rPr lang="en-US" altLang="zh-CN" sz="4000" b="1" dirty="0"/>
              <a:t>FA</a:t>
            </a:r>
            <a:r>
              <a:rPr lang="zh-CN" altLang="en-US" sz="4000" b="1" dirty="0"/>
              <a:t>扩充一个</a:t>
            </a:r>
            <a:r>
              <a:rPr lang="zh-CN" altLang="en-US" sz="4000" b="1" dirty="0">
                <a:solidFill>
                  <a:srgbClr val="000000"/>
                </a:solidFill>
              </a:rPr>
              <a:t>无限容量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栈</a:t>
            </a:r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   用栈的内容和</a:t>
            </a:r>
            <a:r>
              <a:rPr lang="en-US" altLang="zh-CN" sz="4000" b="1" dirty="0"/>
              <a:t>FA</a:t>
            </a:r>
            <a:r>
              <a:rPr lang="zh-CN" altLang="en-US" sz="4000" b="1" dirty="0"/>
              <a:t>的状态结合起来：</a:t>
            </a:r>
            <a:endParaRPr lang="en-US" altLang="zh-CN" sz="4000" b="1" dirty="0"/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可以表示</a:t>
            </a:r>
            <a:r>
              <a:rPr lang="zh-CN" altLang="en-US" sz="4000" b="1" dirty="0">
                <a:solidFill>
                  <a:schemeClr val="accent2"/>
                </a:solidFill>
              </a:rPr>
              <a:t>无限存储。</a:t>
            </a:r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这种模型就是下推自动机</a:t>
            </a:r>
            <a:endParaRPr lang="en-US" altLang="zh-CN" sz="4000" b="1" dirty="0"/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P</a:t>
            </a:r>
            <a:r>
              <a:rPr lang="en-US" altLang="zh-CN" sz="4000" b="1" dirty="0">
                <a:solidFill>
                  <a:schemeClr val="accent2"/>
                </a:solidFill>
              </a:rPr>
              <a:t>ush-</a:t>
            </a:r>
            <a:r>
              <a:rPr lang="en-US" altLang="zh-CN" sz="4000" b="1" dirty="0">
                <a:solidFill>
                  <a:srgbClr val="FF0000"/>
                </a:solidFill>
              </a:rPr>
              <a:t>D</a:t>
            </a:r>
            <a:r>
              <a:rPr lang="en-US" altLang="zh-CN" sz="4000" b="1" dirty="0">
                <a:solidFill>
                  <a:schemeClr val="accent2"/>
                </a:solidFill>
              </a:rPr>
              <a:t>own 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>
                <a:solidFill>
                  <a:schemeClr val="accent2"/>
                </a:solidFill>
              </a:rPr>
              <a:t>utomaton--PDA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使用规则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〈read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Z&gt;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来代替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〈read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Z&gt;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即在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状态时，可随时改变为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状态（栈的内容和扫描符号不变）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AZ&gt;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read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/>
              <a:t>read</a:t>
            </a:r>
            <a:r>
              <a:rPr lang="zh-CN" altLang="en-US" sz="3600" b="1"/>
              <a:t>，</a:t>
            </a:r>
            <a:r>
              <a:rPr lang="en-US" altLang="zh-CN" sz="3600" b="1"/>
              <a:t>BZ&gt;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</a:t>
            </a:r>
            <a:r>
              <a:rPr lang="en-US" altLang="zh-CN" sz="3600" b="1">
                <a:solidFill>
                  <a:schemeClr val="accent2"/>
                </a:solidFill>
              </a:rPr>
              <a:t>read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match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 </a:t>
            </a:r>
            <a:r>
              <a:rPr lang="en-US" altLang="zh-CN" sz="3600" b="1"/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match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 </a:t>
            </a:r>
            <a:r>
              <a:rPr lang="en-US" altLang="zh-CN" sz="3600" b="1"/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 match</a:t>
            </a:r>
            <a:r>
              <a:rPr lang="zh-CN" altLang="en-US" sz="3600" b="1"/>
              <a:t>，</a:t>
            </a:r>
            <a:r>
              <a:rPr lang="en-US" altLang="zh-CN" sz="3600" b="1"/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match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该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是</a:t>
            </a:r>
            <a:r>
              <a:rPr lang="zh-CN" altLang="en-US" sz="4000" b="1" dirty="0">
                <a:solidFill>
                  <a:srgbClr val="000000"/>
                </a:solidFill>
              </a:rPr>
              <a:t>不确定</a:t>
            </a:r>
            <a:r>
              <a:rPr lang="zh-CN" altLang="en-US" sz="4000" b="1" dirty="0"/>
              <a:t>的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处于状态</a:t>
            </a:r>
            <a:r>
              <a:rPr lang="en-US" altLang="zh-CN" sz="4000" b="1" dirty="0">
                <a:solidFill>
                  <a:srgbClr val="000000"/>
                </a:solidFill>
              </a:rPr>
              <a:t>read</a:t>
            </a:r>
            <a:r>
              <a:rPr lang="zh-CN" altLang="en-US" sz="4000" b="1" dirty="0"/>
              <a:t>状态时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</a:t>
            </a:r>
            <a:r>
              <a:rPr lang="en-US" altLang="zh-CN" sz="4000" b="1" dirty="0"/>
              <a:t>(</a:t>
            </a:r>
            <a:r>
              <a:rPr lang="zh-CN" altLang="en-US" sz="4000" b="1" dirty="0">
                <a:solidFill>
                  <a:srgbClr val="000000"/>
                </a:solidFill>
              </a:rPr>
              <a:t>随时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r>
              <a:rPr lang="zh-CN" altLang="en-US" sz="4000" b="1" dirty="0"/>
              <a:t>可以</a:t>
            </a:r>
            <a:r>
              <a:rPr lang="en-US" altLang="zh-CN" sz="4000" b="1" dirty="0"/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 继续扫描，或状态变换为</a:t>
            </a:r>
            <a:r>
              <a:rPr lang="en-US" altLang="zh-CN" sz="4000" b="1" dirty="0">
                <a:solidFill>
                  <a:srgbClr val="000000"/>
                </a:solidFill>
              </a:rPr>
              <a:t>match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一个串</a:t>
            </a:r>
            <a:r>
              <a:rPr lang="en-US" altLang="zh-CN" sz="4000" b="1"/>
              <a:t>w</a:t>
            </a:r>
            <a:r>
              <a:rPr lang="zh-CN" altLang="en-US" sz="4000" b="1"/>
              <a:t>能够由</a:t>
            </a:r>
            <a:r>
              <a:rPr lang="en-US" altLang="zh-CN" sz="4000" b="1"/>
              <a:t>PDA</a:t>
            </a:r>
            <a:r>
              <a:rPr lang="zh-CN" altLang="en-US" sz="4000" b="1"/>
              <a:t>所识别：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仅当串是</a:t>
            </a:r>
            <a:r>
              <a:rPr lang="en-US" altLang="zh-CN" sz="4000" b="1"/>
              <a:t>ww</a:t>
            </a:r>
            <a:r>
              <a:rPr lang="en-US" altLang="zh-CN" sz="4000" b="1" baseline="30000"/>
              <a:t>T</a:t>
            </a:r>
            <a:r>
              <a:rPr lang="zh-CN" altLang="en-US" sz="4000" b="1"/>
              <a:t>的形式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且</a:t>
            </a:r>
            <a:r>
              <a:rPr lang="en-US" altLang="zh-CN" sz="4000" b="1"/>
              <a:t>PDA</a:t>
            </a:r>
            <a:r>
              <a:rPr lang="zh-CN" altLang="en-US" sz="4000" b="1"/>
              <a:t>状态在</a:t>
            </a:r>
            <a:r>
              <a:rPr lang="zh-CN" altLang="en-US" sz="4000" b="1">
                <a:solidFill>
                  <a:schemeClr val="accent2"/>
                </a:solidFill>
              </a:rPr>
              <a:t>中心点</a:t>
            </a:r>
            <a:r>
              <a:rPr lang="zh-CN" altLang="en-US" sz="4000" b="1"/>
              <a:t>进行了变换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对于不确定的</a:t>
            </a:r>
            <a:r>
              <a:rPr lang="en-US" altLang="zh-CN" sz="4000" b="1">
                <a:solidFill>
                  <a:srgbClr val="000000"/>
                </a:solidFill>
              </a:rPr>
              <a:t>PDA</a:t>
            </a:r>
            <a:r>
              <a:rPr lang="zh-CN" altLang="en-US" sz="4000" b="1"/>
              <a:t>和串</a:t>
            </a:r>
            <a:r>
              <a:rPr lang="en-US" altLang="zh-CN" sz="4000" b="1">
                <a:solidFill>
                  <a:schemeClr val="accent2"/>
                </a:solidFill>
              </a:rPr>
              <a:t>w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若存在至少一个扫描过程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使得当串</a:t>
            </a:r>
            <a:r>
              <a:rPr lang="en-US" altLang="zh-CN" sz="4000" b="1"/>
              <a:t>w</a:t>
            </a:r>
            <a:r>
              <a:rPr lang="zh-CN" altLang="en-US" sz="4000" b="1"/>
              <a:t>扫描结束时，栈为空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则称串</a:t>
            </a:r>
            <a:r>
              <a:rPr lang="en-US" altLang="zh-CN" sz="4000" b="1"/>
              <a:t>w</a:t>
            </a:r>
            <a:r>
              <a:rPr lang="zh-CN" altLang="en-US" sz="4000" b="1"/>
              <a:t>能够被</a:t>
            </a:r>
            <a:r>
              <a:rPr lang="en-US" altLang="zh-CN" sz="4000" b="1">
                <a:solidFill>
                  <a:srgbClr val="000000"/>
                </a:solidFill>
              </a:rPr>
              <a:t>PDA</a:t>
            </a:r>
            <a:r>
              <a:rPr lang="zh-CN" altLang="en-US" sz="4000" b="1"/>
              <a:t>所</a:t>
            </a:r>
            <a:r>
              <a:rPr lang="zh-CN" altLang="en-US" sz="4000" b="1">
                <a:solidFill>
                  <a:srgbClr val="000000"/>
                </a:solidFill>
              </a:rPr>
              <a:t>识别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不确定的</a:t>
            </a:r>
            <a:r>
              <a:rPr lang="en-US" altLang="zh-CN">
                <a:solidFill>
                  <a:srgbClr val="000000"/>
                </a:solidFill>
              </a:rPr>
              <a:t>PDA</a:t>
            </a:r>
            <a:r>
              <a:rPr lang="zh-CN" altLang="en-US">
                <a:solidFill>
                  <a:srgbClr val="000000"/>
                </a:solidFill>
              </a:rPr>
              <a:t>的两种情况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3600" b="1" dirty="0"/>
              <a:t>①  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3600" b="1" dirty="0"/>
              <a:t>      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3600" b="1" dirty="0"/>
              <a:t>      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600" b="1" dirty="0"/>
              <a:t>② </a:t>
            </a:r>
            <a:endParaRPr lang="en-US" altLang="zh-CN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600" b="1" dirty="0"/>
              <a:t>     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600" b="1" dirty="0"/>
              <a:t>     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&gt;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/>
              <a:t>接收语言</a:t>
            </a:r>
            <a:r>
              <a:rPr lang="en-US" altLang="zh-CN" sz="4800"/>
              <a:t>L={(ab)</a:t>
            </a:r>
            <a:r>
              <a:rPr lang="en-US" altLang="zh-CN" sz="4800" baseline="30000"/>
              <a:t>n</a:t>
            </a:r>
            <a:r>
              <a:rPr lang="en-US" altLang="zh-CN" sz="4800"/>
              <a:t>|n</a:t>
            </a:r>
            <a:r>
              <a:rPr lang="en-US" altLang="zh-CN">
                <a:solidFill>
                  <a:srgbClr val="FF0000"/>
                </a:solidFill>
              </a:rPr>
              <a:t>≥</a:t>
            </a:r>
            <a:r>
              <a:rPr lang="en-US" altLang="zh-CN" sz="4800"/>
              <a:t>0}</a:t>
            </a:r>
            <a:endParaRPr lang="zh-CN" altLang="en-US" sz="480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 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 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 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 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4000" b="1" dirty="0"/>
              <a:t>规则是不确定的。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接收语言</a:t>
            </a:r>
            <a:r>
              <a:rPr lang="en-US" altLang="zh-CN" sz="4400"/>
              <a:t>L={(ab)</a:t>
            </a:r>
            <a:r>
              <a:rPr lang="en-US" altLang="zh-CN" sz="4400" baseline="30000"/>
              <a:t>n</a:t>
            </a:r>
            <a:r>
              <a:rPr lang="en-US" altLang="zh-CN" sz="4400"/>
              <a:t>|n</a:t>
            </a:r>
            <a:r>
              <a:rPr lang="en-GB" altLang="zh-CN" sz="4400">
                <a:solidFill>
                  <a:srgbClr val="FF0000"/>
                </a:solidFill>
              </a:rPr>
              <a:t>&gt;</a:t>
            </a:r>
            <a:r>
              <a:rPr lang="en-GB" altLang="zh-CN" sz="4400"/>
              <a:t>0</a:t>
            </a:r>
            <a:r>
              <a:rPr lang="en-US" altLang="zh-CN" sz="4400"/>
              <a:t>}</a:t>
            </a:r>
            <a:endParaRPr lang="zh-CN" altLang="en-US" sz="440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3600" b="1" dirty="0"/>
              <a:t>规则是不确定的。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部分希腊字母及读音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/>
              <a:t>Α  α   alpha         Β  β   beta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Γ </a:t>
            </a:r>
            <a:r>
              <a:rPr lang="en-US" altLang="zh-CN" sz="4400" b="1"/>
              <a:t> γ    gamma      Δ  δ   delta </a:t>
            </a:r>
            <a:endParaRPr lang="zh-CN" altLang="en-US" sz="44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/>
              <a:t>Ε  ε    epsilon       ∑  </a:t>
            </a:r>
            <a:r>
              <a:rPr lang="en-US" altLang="zh-CN" sz="4400" b="1">
                <a:solidFill>
                  <a:srgbClr val="000000"/>
                </a:solidFill>
              </a:rPr>
              <a:t>σ  </a:t>
            </a:r>
            <a:r>
              <a:rPr lang="en-US" altLang="zh-CN" sz="4400" b="1"/>
              <a:t> sigma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/>
              <a:t> Ω  ω  omega</a:t>
            </a:r>
            <a:endParaRPr lang="zh-CN" altLang="en-US" sz="4400" b="1"/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5-1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下推自动机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是一个七元式：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M=(Q</a:t>
            </a:r>
            <a:r>
              <a:rPr lang="zh-CN" altLang="en-US" sz="4000" b="1" dirty="0"/>
              <a:t>，∑，</a:t>
            </a:r>
            <a:r>
              <a:rPr lang="en-US" altLang="zh-CN" sz="4000" b="1" dirty="0">
                <a:solidFill>
                  <a:srgbClr val="FF0000"/>
                </a:solidFill>
              </a:rPr>
              <a:t>Г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δ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Z</a:t>
            </a:r>
            <a:r>
              <a:rPr lang="en-US" altLang="zh-CN" sz="40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F)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/>
              <a:t>是一个有限状态的集合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</a:t>
            </a:r>
            <a:r>
              <a:rPr lang="zh-CN" altLang="en-US" sz="4000" b="1" dirty="0">
                <a:solidFill>
                  <a:schemeClr val="accent2"/>
                </a:solidFill>
              </a:rPr>
              <a:t>∑</a:t>
            </a:r>
            <a:r>
              <a:rPr lang="zh-CN" altLang="en-US" sz="4000" b="1" dirty="0"/>
              <a:t>是输入串的字母集合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</a:t>
            </a:r>
            <a:r>
              <a:rPr lang="en-US" altLang="zh-CN" sz="4000" b="1" dirty="0">
                <a:solidFill>
                  <a:schemeClr val="accent2"/>
                </a:solidFill>
              </a:rPr>
              <a:t>Г</a:t>
            </a:r>
            <a:r>
              <a:rPr lang="zh-CN" altLang="en-US" sz="4000" b="1" dirty="0"/>
              <a:t>是栈内符号集合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   PDA</a:t>
            </a:r>
            <a:r>
              <a:rPr lang="zh-CN" altLang="en-US" sz="4000" b="1"/>
              <a:t>作为形式系统最早于</a:t>
            </a:r>
            <a:r>
              <a:rPr lang="en-US" altLang="zh-CN" sz="4000" b="1">
                <a:solidFill>
                  <a:schemeClr val="accent2"/>
                </a:solidFill>
              </a:rPr>
              <a:t>1961</a:t>
            </a:r>
            <a:r>
              <a:rPr lang="zh-CN" altLang="en-US" sz="4000" b="1"/>
              <a:t>年出现在 </a:t>
            </a:r>
            <a:r>
              <a:rPr lang="en-US" altLang="zh-CN" sz="4000" b="1">
                <a:solidFill>
                  <a:schemeClr val="accent2"/>
                </a:solidFill>
              </a:rPr>
              <a:t>Oettinger</a:t>
            </a:r>
            <a:r>
              <a:rPr lang="en-US" altLang="zh-CN" sz="4000" b="1"/>
              <a:t> </a:t>
            </a:r>
            <a:r>
              <a:rPr lang="zh-CN" altLang="en-US" sz="4000" b="1"/>
              <a:t>的论文中。</a:t>
            </a:r>
            <a:endParaRPr lang="zh-CN" altLang="zh-CN" sz="4000" b="1"/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zh-CN" sz="4000" b="1"/>
              <a:t> </a:t>
            </a:r>
            <a:r>
              <a:rPr lang="zh-CN" altLang="en-US" sz="4000" b="1"/>
              <a:t> </a:t>
            </a:r>
            <a:r>
              <a:rPr lang="zh-CN" altLang="zh-CN" sz="4000" b="1"/>
              <a:t> </a:t>
            </a:r>
            <a:r>
              <a:rPr lang="zh-CN" altLang="en-US" sz="4000" b="1"/>
              <a:t>与上下文无关文法的等价性由</a:t>
            </a:r>
            <a:r>
              <a:rPr lang="en-US" altLang="zh-CN" sz="4000" b="1">
                <a:solidFill>
                  <a:schemeClr val="accent2"/>
                </a:solidFill>
              </a:rPr>
              <a:t>Chomsky</a:t>
            </a:r>
            <a:r>
              <a:rPr lang="zh-CN" altLang="en-US" sz="4000" b="1"/>
              <a:t>于</a:t>
            </a:r>
            <a:r>
              <a:rPr lang="en-US" altLang="zh-CN" sz="4000" b="1">
                <a:solidFill>
                  <a:schemeClr val="accent2"/>
                </a:solidFill>
              </a:rPr>
              <a:t>1962</a:t>
            </a:r>
            <a:r>
              <a:rPr lang="zh-CN" altLang="en-US" sz="4000" b="1"/>
              <a:t>年</a:t>
            </a:r>
            <a:r>
              <a:rPr lang="zh-CN" altLang="en-US" sz="4000" b="1">
                <a:solidFill>
                  <a:schemeClr val="accent2"/>
                </a:solidFill>
              </a:rPr>
              <a:t>发现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q</a:t>
            </a:r>
            <a:r>
              <a:rPr lang="en-US" altLang="zh-CN" sz="4400" b="1" baseline="-30000">
                <a:solidFill>
                  <a:schemeClr val="accent2"/>
                </a:solidFill>
              </a:rPr>
              <a:t>0</a:t>
            </a:r>
            <a:r>
              <a:rPr lang="en-US" altLang="zh-CN" sz="4400" b="1"/>
              <a:t>∈Q</a:t>
            </a:r>
            <a:r>
              <a:rPr lang="zh-CN" altLang="en-US" sz="4400" b="1"/>
              <a:t>是开始状态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Z</a:t>
            </a:r>
            <a:r>
              <a:rPr lang="en-US" altLang="zh-CN" sz="4400" b="1" baseline="-30000">
                <a:solidFill>
                  <a:srgbClr val="000000"/>
                </a:solidFill>
              </a:rPr>
              <a:t>0</a:t>
            </a:r>
            <a:r>
              <a:rPr lang="en-US" altLang="zh-CN" sz="4400" b="1"/>
              <a:t>∈Г</a:t>
            </a:r>
            <a:r>
              <a:rPr lang="zh-CN" altLang="en-US" sz="4400" b="1"/>
              <a:t>是栈底符号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F</a:t>
            </a:r>
            <a:r>
              <a:rPr lang="en-US" altLang="zh-CN" sz="4400" b="1">
                <a:sym typeface="Symbol" pitchFamily="18" charset="2"/>
              </a:rPr>
              <a:t></a:t>
            </a:r>
            <a:r>
              <a:rPr lang="en-US" altLang="zh-CN" sz="4400" b="1"/>
              <a:t>Q</a:t>
            </a:r>
            <a:r>
              <a:rPr lang="zh-CN" altLang="en-US" sz="4400" b="1"/>
              <a:t>是接收状态集合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δ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Q×(</a:t>
            </a:r>
            <a:r>
              <a:rPr lang="en-US" altLang="zh-CN" sz="3600" b="1" dirty="0">
                <a:solidFill>
                  <a:srgbClr val="000000"/>
                </a:solidFill>
              </a:rPr>
              <a:t>∑</a:t>
            </a:r>
            <a:r>
              <a:rPr lang="en-US" altLang="en-US" sz="4000" b="1" dirty="0">
                <a:solidFill>
                  <a:srgbClr val="000000"/>
                </a:solidFill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</a:rPr>
              <a:t>{ε}</a:t>
            </a:r>
            <a:r>
              <a:rPr lang="en-US" altLang="zh-CN" sz="3600" b="1" dirty="0"/>
              <a:t>)×Г→Q×</a:t>
            </a:r>
            <a:r>
              <a:rPr lang="en-US" altLang="zh-CN" sz="3600" b="1" dirty="0">
                <a:solidFill>
                  <a:schemeClr val="accent2"/>
                </a:solidFill>
              </a:rPr>
              <a:t>Г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对于确定的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，有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δ(q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D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=( q′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V)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对于不确定的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，有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( q′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V) ∈δ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D</a:t>
            </a:r>
            <a:r>
              <a:rPr lang="zh-CN" altLang="en-US" sz="3600" b="1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一般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使用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     </a:t>
            </a:r>
            <a:r>
              <a:rPr lang="en-US" altLang="zh-CN" sz="4400" b="1">
                <a:solidFill>
                  <a:schemeClr val="accent2"/>
                </a:solidFill>
              </a:rPr>
              <a:t>&lt;q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x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D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q′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V&gt;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表示</a:t>
            </a:r>
            <a:r>
              <a:rPr lang="en-US" altLang="zh-CN" sz="4400" b="1"/>
              <a:t>δ</a:t>
            </a:r>
            <a:r>
              <a:rPr lang="zh-CN" altLang="en-US" sz="4400" b="1"/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000" dirty="0">
                <a:solidFill>
                  <a:srgbClr val="000000"/>
                </a:solidFill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</a:rPr>
              <a:t>5-2 PDA</a:t>
            </a:r>
            <a:r>
              <a:rPr lang="zh-CN" altLang="en-US" sz="4000" dirty="0">
                <a:solidFill>
                  <a:srgbClr val="000000"/>
                </a:solidFill>
              </a:rPr>
              <a:t>格局</a:t>
            </a:r>
            <a:r>
              <a:rPr lang="en-US" altLang="zh-CN" sz="4000" dirty="0">
                <a:solidFill>
                  <a:srgbClr val="000000"/>
                </a:solidFill>
              </a:rPr>
              <a:t>(</a:t>
            </a:r>
            <a:r>
              <a:rPr lang="zh-CN" altLang="en-US" sz="4000" dirty="0">
                <a:solidFill>
                  <a:srgbClr val="000000"/>
                </a:solidFill>
              </a:rPr>
              <a:t>或瞬间描述</a:t>
            </a:r>
            <a:r>
              <a:rPr lang="en-US" altLang="zh-CN" sz="4000" dirty="0">
                <a:solidFill>
                  <a:srgbClr val="000000"/>
                </a:solidFill>
              </a:rPr>
              <a:t>ID)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格局代表某个时刻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的情况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PDA</a:t>
            </a:r>
            <a:r>
              <a:rPr lang="zh-CN" altLang="en-US" sz="4000" b="1" dirty="0"/>
              <a:t>的格局是一个三元式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         (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σ</a:t>
            </a:r>
            <a:r>
              <a:rPr lang="en-US" altLang="zh-CN" sz="4000" b="1" dirty="0"/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  其中，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为状态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w=x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x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…</a:t>
            </a:r>
            <a:r>
              <a:rPr lang="en-US" altLang="zh-CN" sz="4000" b="1" dirty="0" err="1"/>
              <a:t>x</a:t>
            </a:r>
            <a:r>
              <a:rPr lang="en-US" altLang="zh-CN" sz="4000" b="1" baseline="-30000" dirty="0" err="1"/>
              <a:t>n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还没有被扫描到的串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将扫描</a:t>
            </a:r>
            <a:r>
              <a:rPr lang="en-US" altLang="zh-CN" sz="4000" b="1" dirty="0"/>
              <a:t>x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σ=Z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…</a:t>
            </a:r>
            <a:r>
              <a:rPr lang="en-US" altLang="zh-CN" sz="4000" b="1" dirty="0" err="1"/>
              <a:t>Z</a:t>
            </a:r>
            <a:r>
              <a:rPr lang="en-US" altLang="zh-CN" sz="4000" b="1" baseline="-30000" dirty="0" err="1"/>
              <a:t>m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栈的内容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00"/>
                </a:solidFill>
              </a:rPr>
              <a:t>Z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</a:rPr>
              <a:t>在栈顶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Z</a:t>
            </a:r>
            <a:r>
              <a:rPr lang="en-US" altLang="zh-CN" sz="4000" b="1" baseline="-30000" dirty="0" err="1"/>
              <a:t>m</a:t>
            </a:r>
            <a:r>
              <a:rPr lang="zh-CN" altLang="en-US" sz="4000" b="1" dirty="0"/>
              <a:t>在栈底</a:t>
            </a:r>
            <a:r>
              <a:rPr lang="en-US" altLang="zh-CN" sz="4000" b="1" dirty="0"/>
              <a:t>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0" dirty="0">
                <a:solidFill>
                  <a:srgbClr val="000000"/>
                </a:solidFill>
              </a:rPr>
              <a:t>PDA</a:t>
            </a:r>
            <a:endParaRPr lang="zh-CN" altLang="en-US" sz="4800" b="0" dirty="0">
              <a:solidFill>
                <a:srgbClr val="000000"/>
              </a:solidFill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初始格局为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       (q</a:t>
            </a:r>
            <a:r>
              <a:rPr lang="en-US" altLang="zh-CN" sz="4000" b="1" baseline="-30000"/>
              <a:t>0</a:t>
            </a:r>
            <a:r>
              <a:rPr lang="zh-CN" altLang="en-US" sz="4000" b="1"/>
              <a:t>，</a:t>
            </a:r>
            <a:r>
              <a:rPr lang="en-US" altLang="zh-CN" sz="4000" b="1"/>
              <a:t>w</a:t>
            </a:r>
            <a:r>
              <a:rPr lang="zh-CN" altLang="en-US" sz="4000" b="1"/>
              <a:t>，</a:t>
            </a:r>
            <a:r>
              <a:rPr lang="en-US" altLang="zh-CN" sz="4000" b="1"/>
              <a:t>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接收格局为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      (q</a:t>
            </a:r>
            <a:r>
              <a:rPr lang="zh-CN" altLang="en-US" sz="4000" b="1"/>
              <a:t>，</a:t>
            </a:r>
            <a:r>
              <a:rPr lang="en-US" altLang="zh-CN" sz="4000" b="1">
                <a:solidFill>
                  <a:schemeClr val="accent2"/>
                </a:solidFill>
              </a:rPr>
              <a:t>ε</a:t>
            </a:r>
            <a:r>
              <a:rPr lang="zh-CN" altLang="en-US" sz="4000" b="1"/>
              <a:t>，</a:t>
            </a:r>
            <a:r>
              <a:rPr lang="en-US" altLang="zh-CN" sz="4000" b="1">
                <a:solidFill>
                  <a:srgbClr val="FF0000"/>
                </a:solidFill>
              </a:rPr>
              <a:t>ε</a:t>
            </a:r>
            <a:r>
              <a:rPr lang="en-US" altLang="zh-CN" sz="4000" b="1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其中</a:t>
            </a:r>
            <a:r>
              <a:rPr lang="en-US" altLang="zh-CN" sz="4000" b="1"/>
              <a:t>: </a:t>
            </a:r>
            <a:r>
              <a:rPr lang="en-US" altLang="zh-CN" sz="4000" b="1">
                <a:solidFill>
                  <a:srgbClr val="000000"/>
                </a:solidFill>
              </a:rPr>
              <a:t>q∈Q </a:t>
            </a:r>
            <a:r>
              <a:rPr lang="zh-CN" altLang="en-US" sz="4000" b="1">
                <a:solidFill>
                  <a:schemeClr val="tx2"/>
                </a:solidFill>
              </a:rPr>
              <a:t>（与接收状态无关）</a:t>
            </a:r>
            <a:endParaRPr lang="zh-CN" altLang="en-US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格局的转换是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由于状态转换函数的作用引起的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确定的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x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引起的格局转换为：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</a:t>
            </a:r>
            <a:r>
              <a:rPr lang="en-US" altLang="zh-CN" sz="3600" b="1" dirty="0"/>
              <a:t>(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x</a:t>
            </a:r>
            <a:r>
              <a:rPr lang="en-US" altLang="zh-CN" sz="3600" b="1" dirty="0" err="1"/>
              <a:t>w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A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                          (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w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不确定的</a:t>
            </a:r>
            <a:r>
              <a:rPr lang="en-US" altLang="zh-CN" sz="4400" dirty="0">
                <a:solidFill>
                  <a:srgbClr val="000000"/>
                </a:solidFill>
              </a:rPr>
              <a:t>PDA  </a:t>
            </a:r>
            <a:r>
              <a:rPr lang="zh-CN" altLang="en-US" sz="4400" dirty="0">
                <a:solidFill>
                  <a:srgbClr val="000000"/>
                </a:solidFill>
              </a:rPr>
              <a:t>（情况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r>
              <a:rPr lang="zh-CN" altLang="en-US" sz="4400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132856"/>
            <a:ext cx="8001000" cy="37338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x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   则 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 (q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w，A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②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/>
              <a:t> &gt;</a:t>
            </a:r>
            <a:endParaRPr lang="zh-CN" altLang="en-US" sz="3600" b="1" dirty="0"/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   则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  (q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chemeClr val="bg2"/>
                </a:solidFill>
              </a:rPr>
              <a:t>xw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不确定的</a:t>
            </a:r>
            <a:r>
              <a:rPr lang="en-US" altLang="zh-CN" sz="4400" dirty="0">
                <a:solidFill>
                  <a:srgbClr val="000000"/>
                </a:solidFill>
              </a:rPr>
              <a:t>PDA  </a:t>
            </a:r>
            <a:r>
              <a:rPr lang="zh-CN" altLang="en-US" sz="4400" dirty="0">
                <a:solidFill>
                  <a:srgbClr val="000000"/>
                </a:solidFill>
              </a:rPr>
              <a:t>（情况</a:t>
            </a:r>
            <a:r>
              <a:rPr lang="en-US" altLang="zh-CN" sz="4400" dirty="0">
                <a:solidFill>
                  <a:srgbClr val="000000"/>
                </a:solidFill>
              </a:rPr>
              <a:t>2</a:t>
            </a:r>
            <a:r>
              <a:rPr lang="zh-CN" altLang="en-US" sz="4400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2856"/>
            <a:ext cx="8001000" cy="37338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则 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(q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②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则 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  (q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与</a:t>
            </a:r>
            <a:r>
              <a:rPr lang="en-US" altLang="zh-CN" sz="4000"/>
              <a:t>FA</a:t>
            </a:r>
            <a:r>
              <a:rPr lang="zh-CN" altLang="en-US" sz="4000"/>
              <a:t>比较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PDA</a:t>
            </a:r>
            <a:r>
              <a:rPr lang="zh-CN" altLang="en-US" sz="4400" b="1"/>
              <a:t>具有一个栈存储器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有两个操作：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   入栈</a:t>
            </a:r>
            <a:r>
              <a:rPr lang="en-US" altLang="zh-CN" sz="4400" b="1"/>
              <a:t>---</a:t>
            </a:r>
            <a:r>
              <a:rPr lang="zh-CN" altLang="en-US" sz="4400" b="1"/>
              <a:t>将内容压入栈中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</a:t>
            </a:r>
            <a:r>
              <a:rPr lang="zh-CN" altLang="en-US" sz="4400" b="1">
                <a:solidFill>
                  <a:srgbClr val="000000"/>
                </a:solidFill>
              </a:rPr>
              <a:t>出栈</a:t>
            </a:r>
            <a:r>
              <a:rPr lang="en-US" altLang="zh-CN" sz="4400" b="1"/>
              <a:t>---</a:t>
            </a:r>
            <a:r>
              <a:rPr lang="zh-CN" altLang="en-US" sz="4400" b="1"/>
              <a:t>将栈顶元素移出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 不确定</a:t>
            </a:r>
            <a:r>
              <a:rPr lang="en-US" altLang="zh-CN" sz="4400" b="1" dirty="0"/>
              <a:t>PDA</a:t>
            </a:r>
            <a:r>
              <a:rPr lang="zh-CN" altLang="en-US" sz="4400" b="1" dirty="0"/>
              <a:t>对于某一格局</a:t>
            </a:r>
            <a:endParaRPr lang="en-US" altLang="zh-CN" sz="44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可能会有不同的下一格局。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用</a:t>
            </a:r>
            <a:r>
              <a:rPr lang="en-US" altLang="zh-CN" sz="4400" b="1"/>
              <a:t>=&gt;</a:t>
            </a:r>
            <a:r>
              <a:rPr lang="en-US" altLang="zh-CN" sz="4400" b="1" baseline="30000"/>
              <a:t>+</a:t>
            </a:r>
            <a:r>
              <a:rPr lang="zh-CN" altLang="en-US" sz="4400" b="1"/>
              <a:t>代表格局的多次变换</a:t>
            </a:r>
            <a:endParaRPr lang="en-US" altLang="zh-CN" sz="4400" b="1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用</a:t>
            </a:r>
            <a:r>
              <a:rPr lang="en-US" altLang="zh-CN" sz="4400" b="1"/>
              <a:t>=&gt;</a:t>
            </a:r>
            <a:r>
              <a:rPr lang="en-US" altLang="zh-CN" sz="4400" b="1" baseline="30000"/>
              <a:t>*</a:t>
            </a:r>
            <a:r>
              <a:rPr lang="zh-CN" altLang="en-US" sz="4400" b="1"/>
              <a:t>代表格局的任意次变换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8001000" cy="1143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400"/>
              <a:t>5.1.3 PDA</a:t>
            </a:r>
            <a:r>
              <a:rPr lang="zh-CN" altLang="en-US" sz="4400"/>
              <a:t>接收语言的两种方式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定义</a:t>
            </a:r>
            <a:r>
              <a:rPr lang="en-US" altLang="zh-CN" sz="4000" b="1"/>
              <a:t>5-3 PAD</a:t>
            </a:r>
            <a:r>
              <a:rPr lang="zh-CN" altLang="en-US" sz="4000" b="1"/>
              <a:t>以</a:t>
            </a:r>
            <a:r>
              <a:rPr lang="zh-CN" altLang="en-US" sz="4000" b="1">
                <a:solidFill>
                  <a:schemeClr val="accent2"/>
                </a:solidFill>
              </a:rPr>
              <a:t>空栈方式</a:t>
            </a:r>
            <a:r>
              <a:rPr lang="zh-CN" altLang="en-US" sz="4000" b="1"/>
              <a:t>接收的语言为</a:t>
            </a:r>
            <a:r>
              <a:rPr lang="en-US" altLang="zh-CN" sz="4000" b="1"/>
              <a:t>L(M</a:t>
            </a:r>
            <a:r>
              <a:rPr lang="zh-CN" altLang="en-US" sz="4000" b="1"/>
              <a:t>），且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L(M)={w|(q</a:t>
            </a:r>
            <a:r>
              <a:rPr lang="en-US" altLang="zh-CN" sz="4000" b="1" baseline="-30000"/>
              <a:t>0</a:t>
            </a:r>
            <a:r>
              <a:rPr lang="zh-CN" altLang="en-US" sz="4000" b="1"/>
              <a:t>，</a:t>
            </a:r>
            <a:r>
              <a:rPr lang="en-US" altLang="zh-CN" sz="4000" b="1">
                <a:solidFill>
                  <a:srgbClr val="000000"/>
                </a:solidFill>
              </a:rPr>
              <a:t>w</a:t>
            </a:r>
            <a:r>
              <a:rPr lang="zh-CN" altLang="en-US" sz="4000" b="1">
                <a:solidFill>
                  <a:srgbClr val="000000"/>
                </a:solidFill>
              </a:rPr>
              <a:t>，</a:t>
            </a:r>
            <a:r>
              <a:rPr lang="en-US" altLang="zh-CN" sz="4000" b="1">
                <a:solidFill>
                  <a:srgbClr val="000000"/>
                </a:solidFill>
              </a:rPr>
              <a:t>Z</a:t>
            </a:r>
            <a:r>
              <a:rPr lang="en-US" altLang="zh-CN" sz="4000" b="1" baseline="-30000">
                <a:solidFill>
                  <a:srgbClr val="000000"/>
                </a:solidFill>
              </a:rPr>
              <a:t>0</a:t>
            </a:r>
            <a:r>
              <a:rPr lang="en-US" altLang="zh-CN" sz="4000" b="1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            =&gt;</a:t>
            </a:r>
            <a:r>
              <a:rPr lang="en-US" altLang="zh-CN" sz="4000" b="1" baseline="30000"/>
              <a:t>*</a:t>
            </a:r>
            <a:r>
              <a:rPr lang="en-US" altLang="zh-CN" sz="4000" b="1"/>
              <a:t>(q</a:t>
            </a:r>
            <a:r>
              <a:rPr lang="zh-CN" altLang="en-US" sz="4000" b="1"/>
              <a:t> ， </a:t>
            </a:r>
            <a:r>
              <a:rPr lang="en-US" altLang="zh-CN" sz="4000" b="1">
                <a:solidFill>
                  <a:srgbClr val="FF0000"/>
                </a:solidFill>
              </a:rPr>
              <a:t>ε</a:t>
            </a:r>
            <a:r>
              <a:rPr lang="zh-CN" altLang="en-US" sz="4000" b="1">
                <a:solidFill>
                  <a:srgbClr val="FF0000"/>
                </a:solidFill>
              </a:rPr>
              <a:t> ， </a:t>
            </a:r>
            <a:r>
              <a:rPr lang="en-US" altLang="zh-CN" sz="4000" b="1">
                <a:solidFill>
                  <a:srgbClr val="FF0000"/>
                </a:solidFill>
              </a:rPr>
              <a:t>ε</a:t>
            </a:r>
            <a:r>
              <a:rPr lang="en-US" altLang="zh-CN" sz="4000" b="1"/>
              <a:t>)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              </a:t>
            </a:r>
            <a:r>
              <a:rPr lang="en-US" altLang="zh-CN" sz="4000" b="1"/>
              <a:t>q∈Q}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接收格局与接收状态无关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只要当</a:t>
            </a:r>
            <a:r>
              <a:rPr lang="zh-CN" altLang="en-US" sz="4000" b="1" dirty="0">
                <a:solidFill>
                  <a:schemeClr val="accent2"/>
                </a:solidFill>
              </a:rPr>
              <a:t>串</a:t>
            </a:r>
            <a:r>
              <a:rPr lang="en-US" altLang="zh-CN" sz="4000" b="1" dirty="0">
                <a:solidFill>
                  <a:schemeClr val="accent2"/>
                </a:solidFill>
              </a:rPr>
              <a:t>w</a:t>
            </a:r>
            <a:r>
              <a:rPr lang="zh-CN" altLang="en-US" sz="4000" b="1" dirty="0">
                <a:solidFill>
                  <a:schemeClr val="accent2"/>
                </a:solidFill>
              </a:rPr>
              <a:t>扫描结束</a:t>
            </a:r>
            <a:r>
              <a:rPr lang="zh-CN" altLang="en-US" sz="4000" b="1" dirty="0"/>
              <a:t>，而</a:t>
            </a:r>
            <a:r>
              <a:rPr lang="zh-CN" altLang="en-US" sz="4000" b="1" dirty="0">
                <a:solidFill>
                  <a:srgbClr val="000000"/>
                </a:solidFill>
              </a:rPr>
              <a:t>栈为空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则串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被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以</a:t>
            </a:r>
            <a:r>
              <a:rPr lang="zh-CN" altLang="en-US" sz="4000" b="1" dirty="0">
                <a:solidFill>
                  <a:schemeClr val="accent2"/>
                </a:solidFill>
              </a:rPr>
              <a:t>空栈方式</a:t>
            </a:r>
            <a:r>
              <a:rPr lang="zh-CN" altLang="en-US" sz="4000" b="1" dirty="0"/>
              <a:t>所接收。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定义</a:t>
            </a:r>
            <a:r>
              <a:rPr lang="en-US" altLang="zh-CN" sz="4800" dirty="0">
                <a:solidFill>
                  <a:srgbClr val="000000"/>
                </a:solidFill>
              </a:rPr>
              <a:t>5-4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PAD</a:t>
            </a:r>
            <a:r>
              <a:rPr lang="zh-CN" altLang="en-US" sz="4000" b="1">
                <a:solidFill>
                  <a:srgbClr val="000000"/>
                </a:solidFill>
              </a:rPr>
              <a:t>以终态方式</a:t>
            </a:r>
            <a:r>
              <a:rPr lang="zh-CN" altLang="en-US" sz="4000" b="1"/>
              <a:t>接收的语言为</a:t>
            </a:r>
            <a:r>
              <a:rPr lang="en-US" altLang="zh-CN" sz="4000" b="1"/>
              <a:t>F(M)</a:t>
            </a:r>
            <a:r>
              <a:rPr lang="zh-CN" altLang="en-US" sz="4000" b="1"/>
              <a:t>，且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      F(M)={w|(q</a:t>
            </a:r>
            <a:r>
              <a:rPr lang="en-US" altLang="zh-CN" sz="4000" b="1" baseline="-30000"/>
              <a:t>0</a:t>
            </a:r>
            <a:r>
              <a:rPr lang="zh-CN" altLang="en-US" sz="4000" b="1"/>
              <a:t> ， </a:t>
            </a:r>
            <a:r>
              <a:rPr lang="en-US" altLang="zh-CN" sz="4000" b="1">
                <a:solidFill>
                  <a:srgbClr val="000000"/>
                </a:solidFill>
              </a:rPr>
              <a:t>w</a:t>
            </a:r>
            <a:r>
              <a:rPr lang="zh-CN" altLang="en-US" sz="4000" b="1">
                <a:solidFill>
                  <a:srgbClr val="000000"/>
                </a:solidFill>
              </a:rPr>
              <a:t>，</a:t>
            </a:r>
            <a:r>
              <a:rPr lang="en-US" altLang="zh-CN" sz="4000" b="1">
                <a:solidFill>
                  <a:srgbClr val="000000"/>
                </a:solidFill>
              </a:rPr>
              <a:t>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                 =&gt;</a:t>
            </a:r>
            <a:r>
              <a:rPr lang="en-US" altLang="zh-CN" sz="4000" b="1" baseline="30000"/>
              <a:t>*</a:t>
            </a:r>
            <a:r>
              <a:rPr lang="en-US" altLang="zh-CN" sz="4000" b="1"/>
              <a:t>(q′</a:t>
            </a:r>
            <a:r>
              <a:rPr lang="zh-CN" altLang="en-US" sz="4000" b="1"/>
              <a:t> ， </a:t>
            </a:r>
            <a:r>
              <a:rPr lang="en-US" altLang="zh-CN" sz="4000" b="1">
                <a:solidFill>
                  <a:srgbClr val="FF0000"/>
                </a:solidFill>
              </a:rPr>
              <a:t>ε</a:t>
            </a:r>
            <a:r>
              <a:rPr lang="zh-CN" altLang="en-US" sz="4000" b="1">
                <a:solidFill>
                  <a:srgbClr val="FF0000"/>
                </a:solidFill>
              </a:rPr>
              <a:t> ， </a:t>
            </a:r>
            <a:r>
              <a:rPr lang="en-US" altLang="zh-CN" sz="4000" b="1">
                <a:solidFill>
                  <a:srgbClr val="FF0000"/>
                </a:solidFill>
              </a:rPr>
              <a:t>σ</a:t>
            </a:r>
            <a:r>
              <a:rPr lang="en-US" altLang="zh-CN" sz="4000" b="1"/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/>
              <a:t>                        q′∈</a:t>
            </a:r>
            <a:r>
              <a:rPr lang="en-US" altLang="zh-CN" sz="4000" b="1">
                <a:solidFill>
                  <a:schemeClr val="accent2"/>
                </a:solidFill>
              </a:rPr>
              <a:t>F</a:t>
            </a:r>
            <a:r>
              <a:rPr lang="zh-CN" altLang="en-US" sz="4000" b="1"/>
              <a:t> ，</a:t>
            </a:r>
            <a:r>
              <a:rPr lang="en-US" altLang="zh-CN" sz="4000" b="1"/>
              <a:t> σ∈Г</a:t>
            </a:r>
            <a:r>
              <a:rPr lang="en-US" altLang="zh-CN" sz="4000" b="1" baseline="30000"/>
              <a:t>*</a:t>
            </a:r>
            <a:r>
              <a:rPr lang="en-US" altLang="zh-CN" sz="4000" b="1"/>
              <a:t>}</a:t>
            </a:r>
            <a:r>
              <a:rPr lang="zh-CN" altLang="en-US" sz="40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接收格局与栈是否为空无关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只要当</a:t>
            </a:r>
            <a:r>
              <a:rPr lang="zh-CN" altLang="en-US" sz="4000" b="1">
                <a:solidFill>
                  <a:schemeClr val="accent2"/>
                </a:solidFill>
              </a:rPr>
              <a:t>串</a:t>
            </a:r>
            <a:r>
              <a:rPr lang="en-US" altLang="zh-CN" sz="4000" b="1">
                <a:solidFill>
                  <a:schemeClr val="accent2"/>
                </a:solidFill>
              </a:rPr>
              <a:t>w</a:t>
            </a:r>
            <a:r>
              <a:rPr lang="zh-CN" altLang="en-US" sz="4000" b="1">
                <a:solidFill>
                  <a:schemeClr val="accent2"/>
                </a:solidFill>
              </a:rPr>
              <a:t>扫描结束</a:t>
            </a:r>
            <a:r>
              <a:rPr lang="zh-CN" altLang="en-US" sz="4000" b="1"/>
              <a:t>，而</a:t>
            </a:r>
            <a:r>
              <a:rPr lang="en-US" altLang="zh-CN" sz="4000" b="1"/>
              <a:t>PDA</a:t>
            </a:r>
            <a:r>
              <a:rPr lang="zh-CN" altLang="en-US" sz="4000" b="1"/>
              <a:t>处于某个</a:t>
            </a:r>
            <a:r>
              <a:rPr lang="zh-CN" altLang="en-US" sz="4000" b="1">
                <a:solidFill>
                  <a:schemeClr val="accent2"/>
                </a:solidFill>
              </a:rPr>
              <a:t>接收状态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则串</a:t>
            </a:r>
            <a:r>
              <a:rPr lang="en-US" altLang="zh-CN" sz="4000" b="1"/>
              <a:t>w</a:t>
            </a:r>
            <a:r>
              <a:rPr lang="zh-CN" altLang="en-US" sz="4000" b="1"/>
              <a:t>被</a:t>
            </a:r>
            <a:r>
              <a:rPr lang="en-US" altLang="zh-CN" sz="4000" b="1"/>
              <a:t>PDA</a:t>
            </a:r>
            <a:r>
              <a:rPr lang="zh-CN" altLang="en-US" sz="4000" b="1">
                <a:solidFill>
                  <a:srgbClr val="000000"/>
                </a:solidFill>
              </a:rPr>
              <a:t>以终态方式</a:t>
            </a:r>
            <a:r>
              <a:rPr lang="zh-CN" altLang="en-US" sz="4000" b="1"/>
              <a:t>所接收。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语言</a:t>
            </a:r>
            <a:r>
              <a:rPr lang="en-US" altLang="zh-CN" sz="4000" b="1"/>
              <a:t>L</a:t>
            </a:r>
            <a:r>
              <a:rPr lang="zh-CN" altLang="en-US" sz="4000" b="1"/>
              <a:t>被</a:t>
            </a:r>
            <a:r>
              <a:rPr lang="en-US" altLang="zh-CN" sz="4000" b="1"/>
              <a:t>PDA</a:t>
            </a:r>
            <a:r>
              <a:rPr lang="zh-CN" altLang="en-US" sz="4000" b="1">
                <a:solidFill>
                  <a:srgbClr val="000000"/>
                </a:solidFill>
              </a:rPr>
              <a:t>以终态方式</a:t>
            </a:r>
            <a:r>
              <a:rPr lang="zh-CN" altLang="en-US" sz="4000" b="1"/>
              <a:t>所接收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 当且仅当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</a:t>
            </a:r>
            <a:r>
              <a:rPr lang="zh-CN" altLang="en-US" sz="4000" b="1"/>
              <a:t>它被</a:t>
            </a:r>
            <a:r>
              <a:rPr lang="en-US" altLang="zh-CN" sz="4000" b="1"/>
              <a:t>PDA</a:t>
            </a:r>
            <a:r>
              <a:rPr lang="zh-CN" altLang="en-US" sz="4000" b="1"/>
              <a:t>以</a:t>
            </a:r>
            <a:r>
              <a:rPr lang="zh-CN" altLang="en-US" sz="4000" b="1">
                <a:solidFill>
                  <a:srgbClr val="000000"/>
                </a:solidFill>
              </a:rPr>
              <a:t>空栈方式</a:t>
            </a:r>
            <a:r>
              <a:rPr lang="zh-CN" altLang="en-US" sz="4000" b="1"/>
              <a:t>所接收。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即终态接收与空栈接收方式等价。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证明：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>
                <a:solidFill>
                  <a:srgbClr val="0033CC"/>
                </a:solidFill>
              </a:rPr>
              <a:t>略</a:t>
            </a:r>
            <a:endParaRPr lang="zh-CN" altLang="en-US" sz="3600" b="1">
              <a:solidFill>
                <a:srgbClr val="000000"/>
              </a:solidFill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400" dirty="0">
                <a:solidFill>
                  <a:srgbClr val="000000"/>
                </a:solidFill>
              </a:rPr>
              <a:t>5.1.4</a:t>
            </a:r>
            <a:r>
              <a:rPr lang="zh-CN" altLang="en-US" sz="4400" dirty="0">
                <a:solidFill>
                  <a:srgbClr val="000000"/>
                </a:solidFill>
              </a:rPr>
              <a:t>广义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和单态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定义</a:t>
            </a:r>
            <a:r>
              <a:rPr lang="en-US" altLang="zh-CN" sz="4000" b="1"/>
              <a:t>5-5  </a:t>
            </a:r>
            <a:r>
              <a:rPr lang="zh-CN" altLang="en-US" sz="4000" b="1"/>
              <a:t>广义的</a:t>
            </a:r>
            <a:r>
              <a:rPr lang="en-US" altLang="zh-CN" sz="4000" b="1"/>
              <a:t>PDA</a:t>
            </a:r>
            <a:r>
              <a:rPr lang="zh-CN" altLang="en-US" sz="4000" b="1"/>
              <a:t>是七元式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/>
              <a:t>PDA=(Q,∑</a:t>
            </a:r>
            <a:r>
              <a:rPr lang="zh-CN" altLang="en-US" sz="4000" b="1"/>
              <a:t>，</a:t>
            </a:r>
            <a:r>
              <a:rPr lang="en-US" altLang="zh-CN" sz="4000" b="1"/>
              <a:t>Г</a:t>
            </a:r>
            <a:r>
              <a:rPr lang="zh-CN" altLang="en-US" sz="4000" b="1"/>
              <a:t>，</a:t>
            </a:r>
            <a:r>
              <a:rPr lang="en-US" altLang="zh-CN" sz="4000" b="1">
                <a:solidFill>
                  <a:schemeClr val="accent2"/>
                </a:solidFill>
              </a:rPr>
              <a:t>δ</a:t>
            </a:r>
            <a:r>
              <a:rPr lang="zh-CN" altLang="en-US" sz="4000" b="1"/>
              <a:t>，</a:t>
            </a:r>
            <a:r>
              <a:rPr lang="en-US" altLang="zh-CN" sz="4000" b="1"/>
              <a:t>q</a:t>
            </a:r>
            <a:r>
              <a:rPr lang="en-US" altLang="zh-CN" sz="4000" b="1" baseline="-30000"/>
              <a:t>0</a:t>
            </a:r>
            <a:r>
              <a:rPr lang="zh-CN" altLang="en-US" sz="4000" b="1"/>
              <a:t>，</a:t>
            </a:r>
            <a:r>
              <a:rPr lang="en-US" altLang="zh-CN" sz="4000" b="1"/>
              <a:t>Z</a:t>
            </a:r>
            <a:r>
              <a:rPr lang="en-US" altLang="zh-CN" sz="4000" b="1" baseline="-30000"/>
              <a:t>0</a:t>
            </a:r>
            <a:r>
              <a:rPr lang="zh-CN" altLang="en-US" sz="4000" b="1"/>
              <a:t>，</a:t>
            </a:r>
            <a:r>
              <a:rPr lang="en-US" altLang="zh-CN" sz="4000" b="1"/>
              <a:t>F)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（除了</a:t>
            </a:r>
            <a:r>
              <a:rPr lang="en-US" altLang="zh-CN" sz="4000" b="1"/>
              <a:t>δ</a:t>
            </a:r>
            <a:r>
              <a:rPr lang="zh-CN" altLang="en-US" sz="4000" b="1"/>
              <a:t>外，其余同一般的</a:t>
            </a:r>
            <a:r>
              <a:rPr lang="en-US" altLang="zh-CN" sz="4000" b="1"/>
              <a:t>PDA</a:t>
            </a:r>
            <a:r>
              <a:rPr lang="zh-CN" altLang="en-US" sz="40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其中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Q</a:t>
            </a:r>
            <a:r>
              <a:rPr lang="zh-CN" altLang="en-US" sz="3600" b="1"/>
              <a:t>是一个有限状态的集合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∑是输入串的字母集合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Г</a:t>
            </a:r>
            <a:r>
              <a:rPr lang="zh-CN" altLang="en-US" sz="3600" b="1"/>
              <a:t>是栈内符号集合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q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∈Q</a:t>
            </a:r>
            <a:r>
              <a:rPr lang="zh-CN" altLang="en-US" sz="3600" b="1"/>
              <a:t>是开始状态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Z</a:t>
            </a:r>
            <a:r>
              <a:rPr lang="en-US" altLang="zh-CN" sz="3600" b="1" baseline="-30000"/>
              <a:t>0</a:t>
            </a:r>
            <a:r>
              <a:rPr lang="en-US" altLang="zh-CN" sz="3600" b="1"/>
              <a:t>∈Г</a:t>
            </a:r>
            <a:r>
              <a:rPr lang="zh-CN" altLang="en-US" sz="3600" b="1"/>
              <a:t>是初始的栈底符号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F</a:t>
            </a:r>
            <a:r>
              <a:rPr lang="en-US" altLang="zh-CN" sz="3600" b="1">
                <a:sym typeface="Symbol" pitchFamily="18" charset="2"/>
              </a:rPr>
              <a:t></a:t>
            </a:r>
            <a:r>
              <a:rPr lang="en-US" altLang="zh-CN" sz="3600" b="1"/>
              <a:t>Q</a:t>
            </a:r>
            <a:r>
              <a:rPr lang="zh-CN" altLang="en-US" sz="3600" b="1"/>
              <a:t>是接收状态</a:t>
            </a:r>
            <a:r>
              <a:rPr lang="en-US" altLang="zh-CN" sz="3600" b="1"/>
              <a:t>(</a:t>
            </a:r>
            <a:r>
              <a:rPr lang="zh-CN" altLang="en-US" sz="3600" b="1"/>
              <a:t>终止状态</a:t>
            </a:r>
            <a:r>
              <a:rPr lang="en-US" altLang="zh-CN" sz="3600" b="1"/>
              <a:t>)</a:t>
            </a:r>
            <a:r>
              <a:rPr lang="zh-CN" altLang="en-US" sz="3600" b="1"/>
              <a:t>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01675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/>
              <a:t>下推自动机</a:t>
            </a:r>
            <a:r>
              <a:rPr lang="zh-CN" altLang="en-US" sz="4800">
                <a:solidFill>
                  <a:srgbClr val="000000"/>
                </a:solidFill>
              </a:rPr>
              <a:t>物理模型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ltGray">
          <a:xfrm>
            <a:off x="13319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ltGray">
          <a:xfrm>
            <a:off x="17891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ltGray">
          <a:xfrm>
            <a:off x="22463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531463" name="Rectangle 7"/>
          <p:cNvSpPr>
            <a:spLocks noChangeArrowheads="1"/>
          </p:cNvSpPr>
          <p:nvPr/>
        </p:nvSpPr>
        <p:spPr bwMode="ltGray">
          <a:xfrm>
            <a:off x="27035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531464" name="Rectangle 8"/>
          <p:cNvSpPr>
            <a:spLocks noChangeArrowheads="1"/>
          </p:cNvSpPr>
          <p:nvPr/>
        </p:nvSpPr>
        <p:spPr bwMode="ltGray">
          <a:xfrm>
            <a:off x="31607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531465" name="Rectangle 9"/>
          <p:cNvSpPr>
            <a:spLocks noChangeArrowheads="1"/>
          </p:cNvSpPr>
          <p:nvPr/>
        </p:nvSpPr>
        <p:spPr bwMode="ltGray">
          <a:xfrm>
            <a:off x="36179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ltGray">
          <a:xfrm>
            <a:off x="40751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31467" name="Rectangle 11"/>
          <p:cNvSpPr>
            <a:spLocks noChangeArrowheads="1"/>
          </p:cNvSpPr>
          <p:nvPr/>
        </p:nvSpPr>
        <p:spPr bwMode="ltGray">
          <a:xfrm>
            <a:off x="45323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  <a:r>
              <a:rPr lang="en-US" altLang="zh-CN" sz="2400" baseline="-25000">
                <a:solidFill>
                  <a:srgbClr val="0000CC"/>
                </a:solidFill>
              </a:rPr>
              <a:t>+1</a:t>
            </a:r>
          </a:p>
        </p:txBody>
      </p:sp>
      <p:sp>
        <p:nvSpPr>
          <p:cNvPr id="531468" name="Line 12"/>
          <p:cNvSpPr>
            <a:spLocks noChangeShapeType="1"/>
          </p:cNvSpPr>
          <p:nvPr/>
        </p:nvSpPr>
        <p:spPr bwMode="ltGray">
          <a:xfrm>
            <a:off x="4989513" y="2713038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9" name="Line 13"/>
          <p:cNvSpPr>
            <a:spLocks noChangeShapeType="1"/>
          </p:cNvSpPr>
          <p:nvPr/>
        </p:nvSpPr>
        <p:spPr bwMode="ltGray">
          <a:xfrm>
            <a:off x="4989513" y="3322638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0" name="Text Box 14"/>
          <p:cNvSpPr txBox="1">
            <a:spLocks noChangeArrowheads="1"/>
          </p:cNvSpPr>
          <p:nvPr/>
        </p:nvSpPr>
        <p:spPr bwMode="ltGray">
          <a:xfrm>
            <a:off x="5065713" y="278923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531471" name="Rectangle 15"/>
          <p:cNvSpPr>
            <a:spLocks noChangeArrowheads="1"/>
          </p:cNvSpPr>
          <p:nvPr/>
        </p:nvSpPr>
        <p:spPr bwMode="ltGray">
          <a:xfrm>
            <a:off x="2932113" y="4160838"/>
            <a:ext cx="9906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FSC</a:t>
            </a:r>
            <a:endParaRPr lang="en-US" altLang="zh-CN" sz="2400" baseline="-25000">
              <a:solidFill>
                <a:srgbClr val="FF0000"/>
              </a:solidFill>
            </a:endParaRPr>
          </a:p>
        </p:txBody>
      </p:sp>
      <p:sp>
        <p:nvSpPr>
          <p:cNvPr id="531472" name="Line 16"/>
          <p:cNvSpPr>
            <a:spLocks noChangeShapeType="1"/>
          </p:cNvSpPr>
          <p:nvPr/>
        </p:nvSpPr>
        <p:spPr bwMode="ltGray">
          <a:xfrm flipV="1">
            <a:off x="3389313" y="3322638"/>
            <a:ext cx="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3" name="Rectangle 17"/>
          <p:cNvSpPr>
            <a:spLocks noChangeArrowheads="1"/>
          </p:cNvSpPr>
          <p:nvPr/>
        </p:nvSpPr>
        <p:spPr bwMode="auto">
          <a:xfrm>
            <a:off x="5076825" y="4294188"/>
            <a:ext cx="863600" cy="1439862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4" name="Line 18"/>
          <p:cNvSpPr>
            <a:spLocks noChangeShapeType="1"/>
          </p:cNvSpPr>
          <p:nvPr/>
        </p:nvSpPr>
        <p:spPr bwMode="auto">
          <a:xfrm>
            <a:off x="5076825" y="4652963"/>
            <a:ext cx="8413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1475" name="Line 19"/>
          <p:cNvSpPr>
            <a:spLocks noChangeShapeType="1"/>
          </p:cNvSpPr>
          <p:nvPr/>
        </p:nvSpPr>
        <p:spPr bwMode="auto">
          <a:xfrm>
            <a:off x="3922713" y="4437063"/>
            <a:ext cx="1150937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1476" name="Rectangle 20"/>
          <p:cNvSpPr>
            <a:spLocks noChangeArrowheads="1"/>
          </p:cNvSpPr>
          <p:nvPr/>
        </p:nvSpPr>
        <p:spPr bwMode="auto">
          <a:xfrm>
            <a:off x="5292725" y="4868863"/>
            <a:ext cx="7207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GB" altLang="zh-CN"/>
              <a:t>…</a:t>
            </a:r>
            <a:endParaRPr lang="en-US" altLang="zh-CN"/>
          </a:p>
        </p:txBody>
      </p:sp>
      <p:sp>
        <p:nvSpPr>
          <p:cNvPr id="531477" name="Rectangle 21"/>
          <p:cNvSpPr>
            <a:spLocks noChangeArrowheads="1"/>
          </p:cNvSpPr>
          <p:nvPr/>
        </p:nvSpPr>
        <p:spPr bwMode="auto">
          <a:xfrm>
            <a:off x="6443663" y="2708275"/>
            <a:ext cx="1727200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3200">
                <a:solidFill>
                  <a:schemeClr val="accent2"/>
                </a:solidFill>
              </a:rPr>
              <a:t>存储带</a:t>
            </a:r>
          </a:p>
        </p:txBody>
      </p:sp>
      <p:sp>
        <p:nvSpPr>
          <p:cNvPr id="531478" name="Rectangle 22"/>
          <p:cNvSpPr>
            <a:spLocks noChangeArrowheads="1"/>
          </p:cNvSpPr>
          <p:nvPr/>
        </p:nvSpPr>
        <p:spPr bwMode="auto">
          <a:xfrm>
            <a:off x="6732588" y="4652963"/>
            <a:ext cx="1727200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3200">
                <a:solidFill>
                  <a:schemeClr val="accent2"/>
                </a:solidFill>
              </a:rPr>
              <a:t>栈存储器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3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3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3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3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3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3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animBg="1"/>
      <p:bldP spid="531461" grpId="0" animBg="1"/>
      <p:bldP spid="531462" grpId="0" animBg="1"/>
      <p:bldP spid="531463" grpId="0" animBg="1"/>
      <p:bldP spid="531464" grpId="0" animBg="1"/>
      <p:bldP spid="531465" grpId="0" animBg="1"/>
      <p:bldP spid="531466" grpId="0" animBg="1"/>
      <p:bldP spid="531467" grpId="0" animBg="1"/>
      <p:bldP spid="531468" grpId="0" animBg="1"/>
      <p:bldP spid="531469" grpId="0" animBg="1"/>
      <p:bldP spid="531470" grpId="0"/>
      <p:bldP spid="531471" grpId="0" animBg="1"/>
      <p:bldP spid="531472" grpId="0" animBg="1"/>
      <p:bldP spid="531473" grpId="0" animBg="1"/>
      <p:bldP spid="531474" grpId="0" animBg="1"/>
      <p:bldP spid="531475" grpId="0" animBg="1"/>
      <p:bldP spid="531476" grpId="0"/>
      <p:bldP spid="531477" grpId="0"/>
      <p:bldP spid="53147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状态转换函数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δ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Q×(</a:t>
            </a:r>
            <a:r>
              <a:rPr lang="en-US" altLang="zh-CN" sz="3600" b="1" dirty="0">
                <a:solidFill>
                  <a:srgbClr val="000000"/>
                </a:solidFill>
              </a:rPr>
              <a:t>∑</a:t>
            </a:r>
            <a:r>
              <a:rPr lang="en-US" altLang="en-US" sz="3600" b="1" dirty="0">
                <a:solidFill>
                  <a:srgbClr val="000000"/>
                </a:solidFill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</a:rPr>
              <a:t>{ε}</a:t>
            </a:r>
            <a:r>
              <a:rPr lang="en-US" altLang="zh-CN" sz="3600" b="1" dirty="0"/>
              <a:t>)×Г</a:t>
            </a:r>
            <a:r>
              <a:rPr lang="en-US" altLang="zh-CN" sz="40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3600" b="1" dirty="0"/>
              <a:t>→Q×Г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endParaRPr lang="zh-CN" altLang="en-US" sz="36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 err="1">
                <a:solidFill>
                  <a:schemeClr val="accent2"/>
                </a:solidFill>
              </a:rPr>
              <a:t>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q′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chemeClr val="accent2"/>
                </a:solidFill>
              </a:rPr>
              <a:t>n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000000"/>
                </a:solidFill>
              </a:rPr>
              <a:t>状态转换函数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eaLnBrk="1" hangingPunct="1">
              <a:buClr>
                <a:srgbClr val="0000FF"/>
              </a:buClr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对于确定的</a:t>
            </a:r>
            <a:r>
              <a:rPr lang="en-US" altLang="zh-CN" sz="3600" b="1" dirty="0">
                <a:solidFill>
                  <a:srgbClr val="0000FF"/>
                </a:solidFill>
              </a:rPr>
              <a:t>PDA</a:t>
            </a:r>
            <a:r>
              <a:rPr lang="zh-CN" altLang="en-US" sz="3600" b="1" dirty="0">
                <a:solidFill>
                  <a:srgbClr val="0000FF"/>
                </a:solidFill>
              </a:rPr>
              <a:t>，有</a:t>
            </a:r>
          </a:p>
          <a:p>
            <a:pPr lvl="0" algn="just" eaLnBrk="1" hangingPunct="1">
              <a:buClr>
                <a:srgbClr val="0000FF"/>
              </a:buClr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 δ(q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x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)=( q′,</a:t>
            </a:r>
            <a:r>
              <a:rPr lang="en-US" altLang="zh-CN" sz="3600" b="1" dirty="0">
                <a:solidFill>
                  <a:srgbClr val="000000"/>
                </a:solidFill>
              </a:rPr>
              <a:t> 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</a:rPr>
              <a:t>)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pPr lvl="0" algn="just" eaLnBrk="1" hangingPunct="1">
              <a:buClr>
                <a:srgbClr val="0000FF"/>
              </a:buClr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   对于不确定的</a:t>
            </a:r>
            <a:r>
              <a:rPr lang="en-US" altLang="zh-CN" sz="3600" b="1" dirty="0">
                <a:solidFill>
                  <a:srgbClr val="0000FF"/>
                </a:solidFill>
              </a:rPr>
              <a:t>PDA</a:t>
            </a:r>
            <a:r>
              <a:rPr lang="zh-CN" altLang="en-US" sz="3600" b="1" dirty="0">
                <a:solidFill>
                  <a:srgbClr val="0000FF"/>
                </a:solidFill>
              </a:rPr>
              <a:t>，有</a:t>
            </a:r>
          </a:p>
          <a:p>
            <a:pPr lvl="0" algn="just" eaLnBrk="1" hangingPunct="1">
              <a:buClr>
                <a:srgbClr val="0000FF"/>
              </a:buClr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(q′,</a:t>
            </a:r>
            <a:r>
              <a:rPr lang="en-US" altLang="zh-CN" sz="3600" b="1" dirty="0">
                <a:solidFill>
                  <a:srgbClr val="000000"/>
                </a:solidFill>
              </a:rPr>
              <a:t> 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</a:rPr>
              <a:t>) ∈δ</a:t>
            </a:r>
            <a:r>
              <a:rPr lang="zh-CN" altLang="en-US" sz="3600" b="1" dirty="0">
                <a:solidFill>
                  <a:srgbClr val="0000FF"/>
                </a:solidFill>
              </a:rPr>
              <a:t>（</a:t>
            </a:r>
            <a:r>
              <a:rPr lang="en-US" altLang="zh-CN" sz="3600" b="1" dirty="0">
                <a:solidFill>
                  <a:srgbClr val="0000FF"/>
                </a:solidFill>
              </a:rPr>
              <a:t>q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x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 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)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一般的</a:t>
            </a:r>
            <a:r>
              <a:rPr lang="en-US" altLang="zh-CN" sz="4000" b="1"/>
              <a:t>PDA</a:t>
            </a:r>
            <a:r>
              <a:rPr lang="zh-CN" altLang="en-US" sz="4000" b="1"/>
              <a:t>，栈顶只是一个符号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广义</a:t>
            </a:r>
            <a:r>
              <a:rPr lang="en-US" altLang="zh-CN" sz="4000" b="1"/>
              <a:t>PDA</a:t>
            </a:r>
            <a:r>
              <a:rPr lang="zh-CN" altLang="en-US" sz="4000" b="1"/>
              <a:t>的</a:t>
            </a:r>
            <a:r>
              <a:rPr lang="zh-CN" altLang="en-US" sz="4000" b="1">
                <a:solidFill>
                  <a:schemeClr val="accent2"/>
                </a:solidFill>
              </a:rPr>
              <a:t>栈顶</a:t>
            </a:r>
            <a:r>
              <a:rPr lang="zh-CN" altLang="en-US" sz="4000" b="1"/>
              <a:t>可以为</a:t>
            </a:r>
            <a:r>
              <a:rPr lang="zh-CN" altLang="en-US" sz="4000" b="1">
                <a:solidFill>
                  <a:schemeClr val="accent2"/>
                </a:solidFill>
              </a:rPr>
              <a:t>多个符号</a:t>
            </a:r>
            <a:r>
              <a:rPr lang="zh-CN" altLang="en-US" sz="4000" b="1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5-4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若语言</a:t>
            </a:r>
            <a:r>
              <a:rPr lang="en-US" altLang="zh-CN" sz="4000" b="1"/>
              <a:t>L</a:t>
            </a:r>
            <a:r>
              <a:rPr lang="zh-CN" altLang="en-US" sz="4000" b="1"/>
              <a:t>能由广义</a:t>
            </a:r>
            <a:r>
              <a:rPr lang="en-US" altLang="zh-CN" sz="4000" b="1"/>
              <a:t>PDA</a:t>
            </a:r>
            <a:r>
              <a:rPr lang="zh-CN" altLang="en-US" sz="4000" b="1"/>
              <a:t>所接收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则</a:t>
            </a:r>
            <a:r>
              <a:rPr lang="en-US" altLang="zh-CN" sz="4000" b="1"/>
              <a:t>L</a:t>
            </a:r>
            <a:r>
              <a:rPr lang="zh-CN" altLang="en-US" sz="4000" b="1"/>
              <a:t>能够由一般的</a:t>
            </a:r>
            <a:r>
              <a:rPr lang="en-US" altLang="zh-CN" sz="4000" b="1"/>
              <a:t>PDA</a:t>
            </a:r>
            <a:r>
              <a:rPr lang="zh-CN" altLang="en-US" sz="4000" b="1"/>
              <a:t>所接收。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证明思路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</a:t>
            </a:r>
            <a:r>
              <a:rPr lang="zh-CN" altLang="en-US" sz="4000" b="1">
                <a:latin typeface="宋体" charset="-122"/>
              </a:rPr>
              <a:t>广义的</a:t>
            </a:r>
            <a:r>
              <a:rPr lang="en-US" altLang="zh-CN" sz="4000" b="1">
                <a:latin typeface="宋体" charset="-122"/>
              </a:rPr>
              <a:t>PDA</a:t>
            </a:r>
            <a:r>
              <a:rPr lang="zh-CN" altLang="en-US" sz="4000" b="1">
                <a:latin typeface="宋体" charset="-122"/>
              </a:rPr>
              <a:t>的一条规则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latin typeface="宋体" charset="-122"/>
              </a:rPr>
              <a:t>一般</a:t>
            </a:r>
            <a:r>
              <a:rPr lang="en-US" altLang="zh-CN" sz="4000" b="1">
                <a:latin typeface="宋体" charset="-122"/>
              </a:rPr>
              <a:t>PDA</a:t>
            </a:r>
            <a:r>
              <a:rPr lang="zh-CN" altLang="en-US" sz="4000" b="1">
                <a:latin typeface="宋体" charset="-122"/>
              </a:rPr>
              <a:t>的多条规则的组合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6300788" y="2203450"/>
            <a:ext cx="143986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就是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  <p:bldP spid="54170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证明：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对于广义的</a:t>
            </a:r>
            <a:r>
              <a:rPr lang="en-US" altLang="zh-CN" sz="3600" b="1"/>
              <a:t>PDA</a:t>
            </a:r>
            <a:r>
              <a:rPr lang="zh-CN" altLang="en-US" sz="3600" b="1"/>
              <a:t>的任意一条规则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&lt;q,x, B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B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… B</a:t>
            </a:r>
            <a:r>
              <a:rPr lang="en-US" altLang="zh-CN" sz="3600" b="1" baseline="-30000"/>
              <a:t>k</a:t>
            </a:r>
            <a:r>
              <a:rPr lang="zh-CN" altLang="en-US" sz="3600" b="1"/>
              <a:t>，</a:t>
            </a:r>
            <a:r>
              <a:rPr lang="en-US" altLang="zh-CN" sz="3600" b="1"/>
              <a:t>q′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C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… C</a:t>
            </a:r>
            <a:r>
              <a:rPr lang="en-US" altLang="zh-CN" sz="3600" b="1" baseline="-30000"/>
              <a:t>n</a:t>
            </a:r>
            <a:r>
              <a:rPr lang="en-US" altLang="zh-CN" sz="3600" b="1"/>
              <a:t>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增加状态</a:t>
            </a:r>
            <a:r>
              <a:rPr lang="en-US" altLang="zh-CN" sz="3600" b="1">
                <a:solidFill>
                  <a:srgbClr val="000000"/>
                </a:solidFill>
              </a:rPr>
              <a:t>r</a:t>
            </a:r>
            <a:r>
              <a:rPr lang="en-US" altLang="zh-CN" sz="3600" b="1" baseline="-30000">
                <a:solidFill>
                  <a:srgbClr val="000000"/>
                </a:solidFill>
              </a:rPr>
              <a:t>1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r</a:t>
            </a:r>
            <a:r>
              <a:rPr lang="en-US" altLang="zh-CN" sz="3600" b="1" baseline="-30000">
                <a:solidFill>
                  <a:srgbClr val="000000"/>
                </a:solidFill>
              </a:rPr>
              <a:t>2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…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r</a:t>
            </a:r>
            <a:r>
              <a:rPr lang="en-US" altLang="zh-CN" sz="3600" b="1" baseline="-30000">
                <a:solidFill>
                  <a:srgbClr val="000000"/>
                </a:solidFill>
              </a:rPr>
              <a:t>k-1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&lt; q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en-US" altLang="zh-CN" baseline="-30000"/>
              <a:t>1</a:t>
            </a:r>
            <a:r>
              <a:rPr lang="en-US" altLang="zh-CN"/>
              <a:t>B</a:t>
            </a:r>
            <a:r>
              <a:rPr lang="en-US" altLang="zh-CN" baseline="-30000"/>
              <a:t>2</a:t>
            </a:r>
            <a:r>
              <a:rPr lang="en-US" altLang="zh-CN"/>
              <a:t>… B</a:t>
            </a:r>
            <a:r>
              <a:rPr lang="en-US" altLang="zh-CN" baseline="-30000"/>
              <a:t>k</a:t>
            </a:r>
            <a:r>
              <a:rPr lang="zh-CN" altLang="en-US"/>
              <a:t>，</a:t>
            </a:r>
            <a:r>
              <a:rPr lang="en-US" altLang="zh-CN"/>
              <a:t>q′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en-US" altLang="zh-CN" baseline="-30000"/>
              <a:t>1</a:t>
            </a:r>
            <a:r>
              <a:rPr lang="en-US" altLang="zh-CN"/>
              <a:t>C</a:t>
            </a:r>
            <a:r>
              <a:rPr lang="en-US" altLang="zh-CN" baseline="-30000"/>
              <a:t>2</a:t>
            </a:r>
            <a:r>
              <a:rPr lang="en-US" altLang="zh-CN"/>
              <a:t>… C</a:t>
            </a:r>
            <a:r>
              <a:rPr lang="en-US" altLang="zh-CN" baseline="-30000"/>
              <a:t>n</a:t>
            </a:r>
            <a:r>
              <a:rPr lang="en-US" altLang="zh-CN"/>
              <a:t>&gt;</a:t>
            </a:r>
            <a:endParaRPr lang="zh-CN" altLang="en-US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改造为：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en-US" altLang="zh-CN" sz="3600" b="1" dirty="0"/>
              <a:t>&lt;q  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 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 r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 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&lt;</a:t>
            </a:r>
            <a:r>
              <a:rPr lang="en-US" altLang="zh-CN" sz="3600" b="1" dirty="0">
                <a:solidFill>
                  <a:srgbClr val="000000"/>
                </a:solidFill>
              </a:rPr>
              <a:t> 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k-1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q′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baseline="-30000" dirty="0"/>
              <a:t> </a:t>
            </a:r>
            <a:r>
              <a:rPr lang="en-US" altLang="zh-CN" sz="3600" b="1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得到一般的</a:t>
            </a:r>
            <a:r>
              <a:rPr lang="en-US" altLang="zh-CN" sz="4000" b="1"/>
              <a:t>PDA′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且</a:t>
            </a:r>
            <a:r>
              <a:rPr lang="en-US" altLang="zh-CN" sz="4000" b="1"/>
              <a:t>L=L(PDA′)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5-6  </a:t>
            </a:r>
            <a:r>
              <a:rPr lang="zh-CN" altLang="en-US" sz="4400" dirty="0">
                <a:solidFill>
                  <a:srgbClr val="000000"/>
                </a:solidFill>
              </a:rPr>
              <a:t>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en-US" altLang="zh-CN" sz="4400" b="0" dirty="0">
                <a:solidFill>
                  <a:srgbClr val="000000"/>
                </a:solidFill>
              </a:rPr>
              <a:t> </a:t>
            </a:r>
            <a:endParaRPr lang="zh-CN" altLang="en-US" sz="4400" b="0" dirty="0">
              <a:solidFill>
                <a:srgbClr val="000000"/>
              </a:solidFill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仅有一个状态的</a:t>
            </a:r>
            <a:r>
              <a:rPr lang="en-US" altLang="zh-CN" sz="4000" b="1"/>
              <a:t>PDA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4400" b="1">
                <a:solidFill>
                  <a:schemeClr val="accent2"/>
                </a:solidFill>
              </a:rPr>
              <a:t>    </a:t>
            </a:r>
            <a:r>
              <a:rPr lang="zh-CN" altLang="en-US" sz="4000" b="1"/>
              <a:t>规则简化为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  &lt;x</a:t>
            </a:r>
            <a:r>
              <a:rPr lang="zh-CN" altLang="en-US" sz="4000" b="1"/>
              <a:t>，</a:t>
            </a:r>
            <a:r>
              <a:rPr lang="en-US" altLang="zh-CN" sz="4000" b="1"/>
              <a:t>D</a:t>
            </a:r>
            <a:r>
              <a:rPr lang="zh-CN" altLang="en-US" sz="4000" b="1"/>
              <a:t>，</a:t>
            </a:r>
            <a:r>
              <a:rPr lang="en-US" altLang="zh-CN" sz="4000" b="1"/>
              <a:t>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zh-CN" altLang="en-US" sz="4400" dirty="0">
                <a:solidFill>
                  <a:srgbClr val="000000"/>
                </a:solidFill>
              </a:rPr>
              <a:t>等价性</a:t>
            </a:r>
            <a:r>
              <a:rPr lang="en-US" altLang="zh-CN" sz="4400" dirty="0">
                <a:solidFill>
                  <a:srgbClr val="000000"/>
                </a:solidFill>
              </a:rPr>
              <a:t>)</a:t>
            </a:r>
            <a:r>
              <a:rPr lang="zh-CN" altLang="en-US" sz="4400" dirty="0">
                <a:solidFill>
                  <a:srgbClr val="000000"/>
                </a:solidFill>
              </a:rPr>
              <a:t>问题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/>
              <a:t>一个</a:t>
            </a:r>
            <a:r>
              <a:rPr lang="en-US" altLang="zh-CN" sz="4400" b="1">
                <a:solidFill>
                  <a:srgbClr val="000000"/>
                </a:solidFill>
              </a:rPr>
              <a:t>NFA</a:t>
            </a:r>
            <a:r>
              <a:rPr lang="zh-CN" altLang="en-US" sz="4400" b="1"/>
              <a:t>是否可以</a:t>
            </a:r>
            <a:r>
              <a:rPr lang="zh-CN" altLang="en-US" sz="4400" b="1">
                <a:solidFill>
                  <a:srgbClr val="000000"/>
                </a:solidFill>
              </a:rPr>
              <a:t>转换</a:t>
            </a:r>
            <a:r>
              <a:rPr lang="zh-CN" altLang="en-US" sz="4400" b="1"/>
              <a:t>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 一个</a:t>
            </a:r>
            <a:r>
              <a:rPr lang="zh-CN" altLang="en-US" sz="4400" b="1">
                <a:solidFill>
                  <a:srgbClr val="000000"/>
                </a:solidFill>
              </a:rPr>
              <a:t>单态</a:t>
            </a:r>
            <a:r>
              <a:rPr lang="en-US" altLang="zh-CN" sz="4400" b="1">
                <a:solidFill>
                  <a:srgbClr val="000000"/>
                </a:solidFill>
              </a:rPr>
              <a:t>PDA</a:t>
            </a:r>
            <a:r>
              <a:rPr lang="zh-CN" altLang="en-US" sz="4400" b="1"/>
              <a:t>？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栈存储器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</a:t>
            </a:r>
            <a:r>
              <a:rPr lang="zh-CN" altLang="en-US" sz="4400" b="1"/>
              <a:t>存放</a:t>
            </a:r>
            <a:r>
              <a:rPr lang="zh-CN" altLang="en-US" sz="4400" b="1">
                <a:solidFill>
                  <a:srgbClr val="000000"/>
                </a:solidFill>
              </a:rPr>
              <a:t>不同于</a:t>
            </a:r>
            <a:r>
              <a:rPr lang="zh-CN" altLang="en-US" sz="4400" b="1"/>
              <a:t>字母的符号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 只能对</a:t>
            </a:r>
            <a:r>
              <a:rPr lang="zh-CN" altLang="en-US" sz="4400" b="1">
                <a:solidFill>
                  <a:srgbClr val="000000"/>
                </a:solidFill>
              </a:rPr>
              <a:t>栈顶</a:t>
            </a:r>
            <a:r>
              <a:rPr lang="zh-CN" altLang="en-US" sz="4400" b="1"/>
              <a:t>元素进行操作。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NFA=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</a:t>
            </a:r>
            <a:r>
              <a:rPr lang="zh-CN" altLang="en-US" sz="3600" b="1">
                <a:solidFill>
                  <a:srgbClr val="000000"/>
                </a:solidFill>
              </a:rPr>
              <a:t>∑ </a:t>
            </a:r>
            <a:r>
              <a:rPr lang="en-US" altLang="zh-CN" sz="3600" b="1"/>
              <a:t>, δ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F</a:t>
            </a:r>
            <a:r>
              <a:rPr lang="zh-CN" altLang="en-US" sz="3600" b="1"/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 将</a:t>
            </a:r>
            <a:r>
              <a:rPr lang="en-US" altLang="zh-CN" sz="3600" b="1"/>
              <a:t>NFA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rgbClr val="000000"/>
                </a:solidFill>
              </a:rPr>
              <a:t>状态</a:t>
            </a:r>
            <a:r>
              <a:rPr lang="zh-CN" altLang="en-US" sz="3600" b="1"/>
              <a:t>当作</a:t>
            </a:r>
            <a:r>
              <a:rPr lang="en-US" altLang="zh-CN" sz="3600" b="1"/>
              <a:t>PDA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rgbClr val="000000"/>
                </a:solidFill>
              </a:rPr>
              <a:t>栈内符号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构造单态的</a:t>
            </a:r>
            <a:r>
              <a:rPr lang="en-US" altLang="zh-CN" sz="3600" b="1"/>
              <a:t>PDA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　</a:t>
            </a:r>
            <a:r>
              <a:rPr lang="en-US" altLang="zh-CN" sz="3600" b="1"/>
              <a:t>=</a:t>
            </a:r>
            <a:r>
              <a:rPr lang="zh-CN" altLang="en-US" sz="3600" b="1"/>
              <a:t>（</a:t>
            </a:r>
            <a:r>
              <a:rPr lang="en-US" altLang="zh-CN" sz="3600" b="1"/>
              <a:t>{*}</a:t>
            </a:r>
            <a:r>
              <a:rPr lang="zh-CN" altLang="en-US" sz="3600" b="1"/>
              <a:t>，∑，</a:t>
            </a:r>
            <a:r>
              <a:rPr lang="en-US" altLang="zh-CN" sz="3600" b="1">
                <a:solidFill>
                  <a:srgbClr val="000000"/>
                </a:solidFill>
              </a:rPr>
              <a:t>Q</a:t>
            </a:r>
            <a:r>
              <a:rPr lang="zh-CN" altLang="en-US" sz="3600" b="1"/>
              <a:t>，</a:t>
            </a:r>
            <a:r>
              <a:rPr lang="en-US" altLang="zh-CN" sz="3600" b="1"/>
              <a:t>δ′</a:t>
            </a:r>
            <a:r>
              <a:rPr lang="zh-CN" altLang="en-US" sz="3600" b="1"/>
              <a:t>，*，</a:t>
            </a:r>
            <a:r>
              <a:rPr lang="en-US" altLang="zh-CN" sz="3600" b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>
                <a:solidFill>
                  <a:srgbClr val="000000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{*})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NFA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δ(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en-US" altLang="zh-CN" sz="3600" b="1" dirty="0"/>
              <a:t>)= {q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…</a:t>
            </a:r>
            <a:r>
              <a:rPr lang="zh-CN" altLang="en-US" sz="3600" b="1" dirty="0"/>
              <a:t> </a:t>
            </a:r>
            <a:r>
              <a:rPr lang="en-US" altLang="zh-CN" sz="3600" b="1" dirty="0" err="1"/>
              <a:t>q</a:t>
            </a:r>
            <a:r>
              <a:rPr lang="en-US" altLang="zh-CN" sz="3600" b="1" baseline="-25000" dirty="0" err="1"/>
              <a:t>n</a:t>
            </a:r>
            <a:r>
              <a:rPr lang="zh-CN" altLang="en-US" sz="3600" b="1" dirty="0"/>
              <a:t>｝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</a:t>
            </a:r>
            <a:r>
              <a:rPr lang="en-US" altLang="zh-CN" sz="3600" b="1" dirty="0"/>
              <a:t>&lt;</a:t>
            </a:r>
            <a:r>
              <a:rPr lang="en-GB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GB" sz="3600" b="1" dirty="0"/>
              <a:t>，</a:t>
            </a:r>
            <a:r>
              <a:rPr lang="en-GB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GB" sz="3600" b="1" dirty="0"/>
              <a:t>， 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1</a:t>
            </a:r>
            <a:r>
              <a:rPr lang="zh-CN" altLang="en-GB" sz="3600" b="1" dirty="0"/>
              <a:t> 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&lt;</a:t>
            </a:r>
            <a:r>
              <a:rPr lang="en-GB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GB" sz="3600" b="1" dirty="0"/>
              <a:t>，</a:t>
            </a:r>
            <a:r>
              <a:rPr lang="en-GB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GB" sz="3600" b="1" dirty="0"/>
              <a:t>， 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2</a:t>
            </a:r>
            <a:r>
              <a:rPr lang="zh-CN" altLang="en-GB" sz="3600" b="1" dirty="0"/>
              <a:t> 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&lt;</a:t>
            </a:r>
            <a:r>
              <a:rPr lang="en-GB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GB" sz="3600" b="1" dirty="0"/>
              <a:t>，</a:t>
            </a:r>
            <a:r>
              <a:rPr lang="en-GB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GB" sz="3600" b="1" dirty="0"/>
              <a:t>， </a:t>
            </a:r>
            <a:r>
              <a:rPr lang="en-US" altLang="zh-CN" sz="3600" b="1" dirty="0" err="1"/>
              <a:t>q</a:t>
            </a:r>
            <a:r>
              <a:rPr lang="en-US" altLang="zh-CN" sz="3600" b="1" baseline="-25000" dirty="0" err="1"/>
              <a:t>n</a:t>
            </a:r>
            <a:r>
              <a:rPr lang="zh-CN" altLang="en-GB" sz="3600" b="1" dirty="0"/>
              <a:t> </a:t>
            </a:r>
            <a:r>
              <a:rPr lang="en-US" altLang="zh-CN" sz="3600" b="1" dirty="0"/>
              <a:t>&gt;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b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 dirty="0"/>
              <a:t>NFA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 若 </a:t>
            </a:r>
            <a:r>
              <a:rPr lang="en-US" altLang="zh-CN" sz="3600" b="1" dirty="0">
                <a:solidFill>
                  <a:srgbClr val="000000"/>
                </a:solidFill>
              </a:rPr>
              <a:t>q ∈δ</a:t>
            </a:r>
            <a:r>
              <a:rPr lang="en-US" altLang="zh-CN" sz="36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3600" b="1" dirty="0">
                <a:solidFill>
                  <a:srgbClr val="000000"/>
                </a:solidFill>
              </a:rPr>
              <a:t>(q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w)</a:t>
            </a:r>
          </a:p>
          <a:p>
            <a:pPr algn="just" eaLnBrk="1" hangingPunct="1"/>
            <a:r>
              <a:rPr lang="zh-CN" altLang="en-US" sz="3600" b="1" dirty="0"/>
              <a:t>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有 </a:t>
            </a:r>
            <a:r>
              <a:rPr lang="zh-CN" altLang="en-US" sz="3600" b="1" dirty="0">
                <a:solidFill>
                  <a:srgbClr val="000000"/>
                </a:solidFill>
              </a:rPr>
              <a:t>（*，</a:t>
            </a:r>
            <a:r>
              <a:rPr lang="en-US" altLang="zh-CN" sz="3600" b="1" dirty="0">
                <a:solidFill>
                  <a:srgbClr val="000000"/>
                </a:solidFill>
              </a:rPr>
              <a:t>w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  <a:r>
              <a:rPr lang="en-US" altLang="zh-CN" sz="3600" b="1" dirty="0">
                <a:solidFill>
                  <a:srgbClr val="000000"/>
                </a:solidFill>
              </a:rPr>
              <a:t>=&gt;</a:t>
            </a:r>
            <a:r>
              <a:rPr lang="en-US" altLang="zh-CN" sz="3600" b="1" baseline="30000" dirty="0">
                <a:solidFill>
                  <a:srgbClr val="000000"/>
                </a:solidFill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</a:rPr>
              <a:t>（*，</a:t>
            </a:r>
            <a:r>
              <a:rPr lang="en-US" altLang="zh-CN" sz="3600" b="1" dirty="0">
                <a:solidFill>
                  <a:srgbClr val="000000"/>
                </a:solidFill>
              </a:rPr>
              <a:t>ε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/>
              <a:t>NFA</a:t>
            </a:r>
            <a:r>
              <a:rPr lang="zh-CN" altLang="en-US" sz="3600" b="1"/>
              <a:t>： </a:t>
            </a:r>
            <a:endParaRPr lang="zh-CN" altLang="en-US" sz="3600"/>
          </a:p>
          <a:p>
            <a:pPr>
              <a:buFont typeface="Wingdings" pitchFamily="2" charset="2"/>
              <a:buNone/>
            </a:pPr>
            <a:r>
              <a:rPr lang="zh-CN" altLang="en-US" sz="3600" b="1"/>
              <a:t>    若 </a:t>
            </a:r>
            <a:r>
              <a:rPr lang="en-US" altLang="zh-CN" sz="3600" b="1"/>
              <a:t>q </a:t>
            </a:r>
            <a:r>
              <a:rPr lang="zh-CN" altLang="en-US" sz="3600" b="1"/>
              <a:t>∈ </a:t>
            </a:r>
            <a:r>
              <a:rPr lang="en-US" altLang="zh-CN" sz="3600" b="1"/>
              <a:t>F    </a:t>
            </a:r>
            <a:r>
              <a:rPr lang="zh-CN" altLang="en-US" sz="3600" b="1"/>
              <a:t>则</a:t>
            </a:r>
            <a:endParaRPr lang="zh-CN" altLang="en-US" sz="3600"/>
          </a:p>
          <a:p>
            <a:r>
              <a:rPr lang="zh-CN" altLang="en-US" sz="3600" b="1"/>
              <a:t>单态的</a:t>
            </a:r>
            <a:r>
              <a:rPr lang="en-US" altLang="zh-CN" sz="3600" b="1"/>
              <a:t>PDA</a:t>
            </a:r>
            <a:r>
              <a:rPr lang="zh-CN" altLang="en-US" sz="3600" b="1"/>
              <a:t>： </a:t>
            </a:r>
            <a:endParaRPr lang="zh-CN" altLang="en-US" sz="3600"/>
          </a:p>
          <a:p>
            <a:pPr>
              <a:buFont typeface="Wingdings" pitchFamily="2" charset="2"/>
              <a:buNone/>
            </a:pPr>
            <a:r>
              <a:rPr lang="zh-CN" altLang="en-US" sz="3600" b="1"/>
              <a:t>    </a:t>
            </a:r>
            <a:r>
              <a:rPr lang="en-US" altLang="zh-CN" sz="3600" b="1"/>
              <a:t>&lt; ε</a:t>
            </a:r>
            <a:r>
              <a:rPr lang="zh-CN" altLang="en-US" sz="3600" b="1"/>
              <a:t> ， </a:t>
            </a:r>
            <a:r>
              <a:rPr lang="en-US" altLang="zh-CN" sz="3600" b="1"/>
              <a:t>q</a:t>
            </a:r>
            <a:r>
              <a:rPr lang="zh-CN" altLang="en-US" sz="3600" b="1"/>
              <a:t> ， </a:t>
            </a:r>
            <a:r>
              <a:rPr lang="en-US" altLang="zh-CN" sz="3600" b="1"/>
              <a:t>ε</a:t>
            </a:r>
            <a:r>
              <a:rPr lang="zh-CN" altLang="en-US" sz="3600" b="1"/>
              <a:t> </a:t>
            </a:r>
            <a:r>
              <a:rPr lang="en-US" altLang="zh-CN" sz="3600" b="1"/>
              <a:t>&gt; 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因此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NFA</a:t>
            </a:r>
            <a:r>
              <a:rPr lang="zh-CN" altLang="en-US" sz="3600" b="1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</a:t>
            </a:r>
            <a:r>
              <a:rPr lang="en-US" altLang="zh-CN" sz="3600" b="1"/>
              <a:t>δ</a:t>
            </a:r>
            <a:r>
              <a:rPr lang="en-US" altLang="zh-CN" sz="3600" b="1" baseline="30000"/>
              <a:t>*</a:t>
            </a:r>
            <a:r>
              <a:rPr lang="en-US" altLang="zh-CN" sz="3600" b="1"/>
              <a:t>(q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w)∩F</a:t>
            </a:r>
            <a:r>
              <a:rPr lang="en-US" altLang="zh-CN" b="1"/>
              <a:t>≠</a:t>
            </a:r>
            <a:r>
              <a:rPr lang="en-US" altLang="zh-CN" sz="3600" b="1"/>
              <a:t>ф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单态的</a:t>
            </a:r>
            <a:r>
              <a:rPr lang="en-US" altLang="zh-CN" sz="3600" b="1"/>
              <a:t>PDA</a:t>
            </a:r>
            <a:r>
              <a:rPr lang="zh-CN" altLang="en-US" sz="3600" b="1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（*，</a:t>
            </a:r>
            <a:r>
              <a:rPr lang="en-US" altLang="zh-CN" sz="3600" b="1"/>
              <a:t>w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30000"/>
              <a:t>0</a:t>
            </a:r>
            <a:r>
              <a:rPr lang="zh-CN" altLang="en-US" sz="3600" b="1"/>
              <a:t>）</a:t>
            </a:r>
            <a:r>
              <a:rPr lang="en-US" altLang="zh-CN" sz="3600" b="1"/>
              <a:t>=&gt;</a:t>
            </a:r>
            <a:r>
              <a:rPr lang="en-US" altLang="zh-CN" sz="3600" b="1" baseline="30000"/>
              <a:t>*</a:t>
            </a:r>
            <a:r>
              <a:rPr lang="zh-CN" altLang="en-US" sz="3600" b="1"/>
              <a:t>（*，</a:t>
            </a:r>
            <a:r>
              <a:rPr lang="en-US" altLang="zh-CN" sz="3600" b="1"/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ε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即    </a:t>
            </a:r>
            <a:r>
              <a:rPr lang="en-US" altLang="zh-CN" sz="3600" b="1"/>
              <a:t>L(NFA)=L(PDA)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右线性文法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G=</a:t>
            </a:r>
            <a:r>
              <a:rPr lang="zh-CN" altLang="en-US" sz="3600" b="1"/>
              <a:t>（∑，</a:t>
            </a:r>
            <a:r>
              <a:rPr lang="en-US" altLang="zh-CN" sz="3600" b="1"/>
              <a:t>V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P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也可以对应一个单态的</a:t>
            </a:r>
            <a:r>
              <a:rPr lang="en-US" altLang="zh-CN" sz="3600" b="1"/>
              <a:t>PDA</a:t>
            </a:r>
            <a:r>
              <a:rPr lang="zh-CN" altLang="en-US" sz="3600" b="1"/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产生式　　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>
                <a:solidFill>
                  <a:srgbClr val="000000"/>
                </a:solidFill>
              </a:rPr>
              <a:t>A→bB </a:t>
            </a:r>
            <a:r>
              <a:rPr lang="zh-CN" altLang="en-US" sz="3600" b="1">
                <a:solidFill>
                  <a:srgbClr val="000000"/>
                </a:solidFill>
              </a:rPr>
              <a:t>　</a:t>
            </a:r>
            <a:r>
              <a:rPr lang="zh-CN" altLang="en-US" sz="3600" b="1"/>
              <a:t>　  　　</a:t>
            </a:r>
            <a:endParaRPr lang="en-US" altLang="zh-CN" sz="3600" b="1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</a:t>
            </a:r>
            <a:r>
              <a:rPr lang="en-US" altLang="zh-CN" sz="3600" b="1">
                <a:solidFill>
                  <a:srgbClr val="000000"/>
                </a:solidFill>
              </a:rPr>
              <a:t>A→b</a:t>
            </a:r>
            <a:r>
              <a:rPr lang="en-US" altLang="zh-CN" sz="3600" b="1"/>
              <a:t>      </a:t>
            </a:r>
            <a:r>
              <a:rPr lang="zh-CN" altLang="en-US" sz="3600" b="1"/>
              <a:t>　　　　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4211638" y="2349500"/>
            <a:ext cx="3600450" cy="201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PDA</a:t>
            </a:r>
            <a:r>
              <a:rPr lang="zh-CN" altLang="en-US" dirty="0">
                <a:solidFill>
                  <a:schemeClr val="tx1"/>
                </a:solidFill>
              </a:rPr>
              <a:t>的规则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/>
              <a:t>   &lt;b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 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/>
              <a:t>&lt;b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ε 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2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2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将文法的开始符号</a:t>
            </a:r>
            <a:r>
              <a:rPr lang="en-US" altLang="zh-CN" sz="4000" b="1"/>
              <a:t>S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当作是单态</a:t>
            </a:r>
            <a:r>
              <a:rPr lang="en-US" altLang="zh-CN" sz="4000" b="1"/>
              <a:t>PDA</a:t>
            </a:r>
            <a:r>
              <a:rPr lang="zh-CN" altLang="en-US" sz="4000" b="1"/>
              <a:t>的栈底符号，则 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对于文法</a:t>
            </a:r>
            <a:r>
              <a:rPr lang="en-US" altLang="zh-CN" sz="4000" b="1" dirty="0"/>
              <a:t>G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>
                <a:solidFill>
                  <a:srgbClr val="000000"/>
                </a:solidFill>
              </a:rPr>
              <a:t>S</a:t>
            </a:r>
            <a:r>
              <a:rPr lang="en-US" altLang="zh-CN" sz="4000" b="1" dirty="0"/>
              <a:t>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/>
              <a:t>=&gt;w</a:t>
            </a:r>
            <a:r>
              <a:rPr lang="en-US" altLang="zh-CN" sz="4000" b="1" baseline="-30000" dirty="0"/>
              <a:t>1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en-US" altLang="zh-CN" sz="4000" b="1" dirty="0"/>
              <a:t>B=&gt;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bw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=w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对于单态</a:t>
            </a:r>
            <a:r>
              <a:rPr lang="en-US" altLang="zh-CN" sz="4000" b="1" dirty="0"/>
              <a:t>PDA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(*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/>
              <a:t>bw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S</a:t>
            </a:r>
            <a:r>
              <a:rPr lang="en-US" altLang="zh-CN" sz="4000" b="1" dirty="0"/>
              <a:t>)=&gt;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(*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=&gt;(*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B)=&gt;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(*</a:t>
            </a:r>
            <a:r>
              <a:rPr lang="zh-CN" altLang="en-US" sz="4000" b="1" dirty="0"/>
              <a:t>， </a:t>
            </a:r>
            <a:r>
              <a:rPr lang="en-US" altLang="zh-CN" sz="4000" b="1" dirty="0"/>
              <a:t>ε</a:t>
            </a:r>
            <a:r>
              <a:rPr lang="zh-CN" altLang="en-US" sz="4000" b="1" dirty="0"/>
              <a:t>， </a:t>
            </a:r>
            <a:r>
              <a:rPr lang="en-US" altLang="zh-CN" sz="4000" b="1" dirty="0"/>
              <a:t>ε)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5-4  </a:t>
            </a:r>
            <a:r>
              <a:rPr lang="zh-CN" altLang="en-US" sz="4400" dirty="0">
                <a:solidFill>
                  <a:srgbClr val="000000"/>
                </a:solidFill>
              </a:rPr>
              <a:t>语言</a:t>
            </a:r>
            <a:r>
              <a:rPr lang="en-US" altLang="zh-CN" sz="4400" dirty="0">
                <a:solidFill>
                  <a:srgbClr val="000000"/>
                </a:solidFill>
              </a:rPr>
              <a:t>L={a</a:t>
            </a:r>
            <a:r>
              <a:rPr lang="en-US" altLang="zh-CN" sz="4400" baseline="30000" dirty="0">
                <a:solidFill>
                  <a:srgbClr val="000000"/>
                </a:solidFill>
              </a:rPr>
              <a:t>n</a:t>
            </a:r>
            <a:r>
              <a:rPr lang="en-US" altLang="zh-CN" sz="4400" dirty="0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>
                <a:solidFill>
                  <a:srgbClr val="000000"/>
                </a:solidFill>
              </a:rPr>
              <a:t>n</a:t>
            </a:r>
            <a:r>
              <a:rPr lang="en-US" altLang="zh-CN" sz="4400" dirty="0">
                <a:solidFill>
                  <a:srgbClr val="000000"/>
                </a:solidFill>
              </a:rPr>
              <a:t>|n≥1}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文法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 err="1"/>
              <a:t>S→aSB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 err="1"/>
              <a:t>S→aB</a:t>
            </a:r>
            <a:r>
              <a:rPr lang="en-US" altLang="zh-CN" sz="3600" b="1" dirty="0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 err="1"/>
              <a:t>B→b</a:t>
            </a:r>
            <a:endParaRPr lang="en-US" altLang="zh-CN" sz="3600" b="1" dirty="0"/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3851275" y="3068638"/>
            <a:ext cx="3960813" cy="237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 &lt;a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SB&gt;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&lt;a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&lt;b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ε&gt;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 algn="ctr"/>
            <a:endParaRPr lang="zh-CN" altLang="en-US" dirty="0"/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4211638" y="2349500"/>
            <a:ext cx="2736850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dirty="0"/>
              <a:t>单态</a:t>
            </a:r>
            <a:r>
              <a:rPr lang="en-US" altLang="zh-CN" dirty="0"/>
              <a:t>PDA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  <p:bldP spid="3768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下推自动机动作</a:t>
            </a:r>
            <a:endParaRPr lang="zh-CN" altLang="en-US" sz="4400" b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/>
              <a:t>             </a:t>
            </a:r>
            <a:r>
              <a:rPr lang="en-US" altLang="zh-CN" sz="3600" b="1" dirty="0"/>
              <a:t>FSC</a:t>
            </a:r>
            <a:r>
              <a:rPr lang="zh-CN" altLang="en-US" sz="3600" b="1" dirty="0"/>
              <a:t>当前的</a:t>
            </a:r>
            <a:r>
              <a:rPr lang="zh-CN" altLang="en-US" sz="3600" b="1" dirty="0">
                <a:solidFill>
                  <a:schemeClr val="accent2"/>
                </a:solidFill>
              </a:rPr>
              <a:t>状态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输入带上的当前</a:t>
            </a:r>
            <a:r>
              <a:rPr lang="zh-CN" altLang="en-US" sz="3600" b="1" dirty="0">
                <a:solidFill>
                  <a:schemeClr val="accent2"/>
                </a:solidFill>
              </a:rPr>
              <a:t>字符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</a:t>
            </a:r>
            <a:r>
              <a:rPr lang="zh-CN" altLang="en-US" sz="3600" b="1" dirty="0">
                <a:solidFill>
                  <a:schemeClr val="accent2"/>
                </a:solidFill>
              </a:rPr>
              <a:t>栈顶符号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           </a:t>
            </a:r>
            <a:r>
              <a:rPr lang="zh-CN" altLang="en-US" sz="3600" b="1" dirty="0"/>
              <a:t>状态</a:t>
            </a:r>
            <a:r>
              <a:rPr lang="zh-CN" altLang="en-US" sz="3600" b="1" dirty="0">
                <a:solidFill>
                  <a:schemeClr val="accent2"/>
                </a:solidFill>
              </a:rPr>
              <a:t>改变</a:t>
            </a:r>
            <a:endParaRPr lang="zh-CN" altLang="en-US" sz="3600" b="1" dirty="0"/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</a:t>
            </a:r>
            <a:r>
              <a:rPr lang="zh-CN" altLang="en-US" sz="3600" b="1" dirty="0">
                <a:solidFill>
                  <a:srgbClr val="000000"/>
                </a:solidFill>
              </a:rPr>
              <a:t>入栈或出栈</a:t>
            </a:r>
            <a:r>
              <a:rPr lang="zh-CN" altLang="en-US" sz="3600" b="1" dirty="0"/>
              <a:t>操作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读头向右</a:t>
            </a:r>
            <a:r>
              <a:rPr lang="zh-CN" altLang="en-US" sz="3600" b="1" dirty="0">
                <a:solidFill>
                  <a:schemeClr val="accent2"/>
                </a:solidFill>
              </a:rPr>
              <a:t>移动</a:t>
            </a:r>
            <a:r>
              <a:rPr lang="zh-CN" altLang="en-US" sz="3600" b="1" dirty="0"/>
              <a:t>一个单元</a:t>
            </a:r>
          </a:p>
        </p:txBody>
      </p:sp>
      <p:sp>
        <p:nvSpPr>
          <p:cNvPr id="307204" name="AutoShape 4"/>
          <p:cNvSpPr>
            <a:spLocks/>
          </p:cNvSpPr>
          <p:nvPr/>
        </p:nvSpPr>
        <p:spPr bwMode="auto">
          <a:xfrm>
            <a:off x="3060700" y="2565400"/>
            <a:ext cx="287338" cy="1439863"/>
          </a:xfrm>
          <a:prstGeom prst="leftBrace">
            <a:avLst>
              <a:gd name="adj1" fmla="val 41759"/>
              <a:gd name="adj2" fmla="val 50000"/>
            </a:avLst>
          </a:prstGeom>
          <a:noFill/>
          <a:ln w="539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5" name="AutoShape 5"/>
          <p:cNvSpPr>
            <a:spLocks/>
          </p:cNvSpPr>
          <p:nvPr/>
        </p:nvSpPr>
        <p:spPr bwMode="auto">
          <a:xfrm>
            <a:off x="3132138" y="4437063"/>
            <a:ext cx="144462" cy="1295400"/>
          </a:xfrm>
          <a:prstGeom prst="leftBrace">
            <a:avLst>
              <a:gd name="adj1" fmla="val 74726"/>
              <a:gd name="adj2" fmla="val 50000"/>
            </a:avLst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1116013" y="2781300"/>
            <a:ext cx="1800225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根据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971550" y="4652963"/>
            <a:ext cx="1800225" cy="935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  <p:bldP spid="307204" grpId="0" animBg="1"/>
      <p:bldP spid="307205" grpId="0" animBg="1"/>
      <p:bldP spid="307206" grpId="0"/>
      <p:bldP spid="30720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对于串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可能会有以下的格局转换：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(*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>
                <a:solidFill>
                  <a:srgbClr val="C00000"/>
                </a:solidFill>
              </a:rPr>
              <a:t>a</a:t>
            </a:r>
            <a:r>
              <a:rPr lang="en-US" altLang="zh-CN" sz="3600" b="1" baseline="30000" dirty="0"/>
              <a:t>n-</a:t>
            </a:r>
            <a:r>
              <a:rPr lang="en-US" altLang="zh-CN" sz="3600" b="1" baseline="30000" dirty="0" err="1"/>
              <a:t>j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C00000"/>
                </a:solidFill>
              </a:rPr>
              <a:t>S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j</a:t>
            </a:r>
            <a:r>
              <a:rPr lang="zh-CN" altLang="en-US" sz="3600" b="1" dirty="0"/>
              <a:t>）       </a:t>
            </a:r>
          </a:p>
          <a:p>
            <a:pPr algn="just" eaLnBrk="1" hangingPunct="1">
              <a:buNone/>
            </a:pPr>
            <a:r>
              <a:rPr lang="zh-CN" altLang="en-US" sz="3600" b="1" dirty="0"/>
              <a:t>②</a:t>
            </a:r>
            <a:r>
              <a:rPr lang="en-US" altLang="zh-CN" sz="3600" b="1" dirty="0"/>
              <a:t>(*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>
                <a:solidFill>
                  <a:srgbClr val="C00000"/>
                </a:solidFill>
              </a:rPr>
              <a:t>a</a:t>
            </a:r>
            <a:r>
              <a:rPr lang="en-US" altLang="zh-CN" sz="3600" b="1" baseline="30000" dirty="0"/>
              <a:t>n-</a:t>
            </a:r>
            <a:r>
              <a:rPr lang="en-US" altLang="zh-CN" sz="3600" b="1" baseline="30000" dirty="0" err="1"/>
              <a:t>k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C00000"/>
                </a:solidFill>
              </a:rPr>
              <a:t>B</a:t>
            </a:r>
            <a:r>
              <a:rPr lang="en-US" altLang="zh-CN" sz="3600" b="1" baseline="30000" dirty="0" err="1"/>
              <a:t>k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 err="1">
                <a:solidFill>
                  <a:srgbClr val="C00000"/>
                </a:solidFill>
              </a:rPr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C00000"/>
                </a:solidFill>
              </a:rPr>
              <a:t>B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/>
              <a:t>)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其中：①是导出②和③的中间过程；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②会导致停机，因为没有合适的规则</a:t>
            </a:r>
            <a:r>
              <a:rPr lang="en-US" altLang="zh-CN" sz="3600" b="1"/>
              <a:t>&lt;a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zh-CN" altLang="en-US" sz="3600" b="1">
                <a:solidFill>
                  <a:schemeClr val="accent2"/>
                </a:solidFill>
              </a:rPr>
              <a:t>？</a:t>
            </a:r>
            <a:r>
              <a:rPr lang="en-US" altLang="zh-CN" sz="3600" b="1"/>
              <a:t>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③可以完成最后的转换：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（*，</a:t>
            </a:r>
            <a:r>
              <a:rPr lang="en-US" altLang="zh-CN" sz="3600" b="1"/>
              <a:t>b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）</a:t>
            </a:r>
            <a:r>
              <a:rPr lang="en-US" altLang="zh-CN" sz="3600" b="1"/>
              <a:t>=&gt;</a:t>
            </a:r>
            <a:r>
              <a:rPr lang="en-US" altLang="zh-CN" sz="3600" b="1" baseline="30000"/>
              <a:t>*</a:t>
            </a:r>
            <a:r>
              <a:rPr lang="zh-CN" altLang="en-US" sz="3600" b="1"/>
              <a:t>（*，</a:t>
            </a:r>
            <a:r>
              <a:rPr lang="en-US" altLang="zh-CN" sz="3600" b="1"/>
              <a:t>ε</a:t>
            </a:r>
            <a:r>
              <a:rPr lang="zh-CN" altLang="en-US" sz="3600" b="1"/>
              <a:t>，</a:t>
            </a:r>
            <a:r>
              <a:rPr lang="en-US" altLang="zh-CN" sz="3600" b="1"/>
              <a:t>ε</a:t>
            </a:r>
            <a:r>
              <a:rPr lang="zh-CN" altLang="en-US" sz="3600" b="1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使用</a:t>
            </a:r>
            <a:r>
              <a:rPr lang="en-US" altLang="zh-CN" sz="3600" b="1"/>
              <a:t>n-1</a:t>
            </a:r>
            <a:r>
              <a:rPr lang="zh-CN" altLang="en-US" sz="3600" b="1"/>
              <a:t>次规则  </a:t>
            </a:r>
            <a:r>
              <a:rPr lang="en-US" altLang="zh-CN" sz="3600" b="1"/>
              <a:t>&lt;a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SB&gt;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      </a:t>
            </a:r>
            <a:r>
              <a:rPr lang="en-US" altLang="zh-CN" sz="3600" b="1"/>
              <a:t>1</a:t>
            </a:r>
            <a:r>
              <a:rPr lang="zh-CN" altLang="en-US" sz="3600" b="1"/>
              <a:t>次规则     </a:t>
            </a:r>
            <a:r>
              <a:rPr lang="en-US" altLang="zh-CN" sz="3600" b="1"/>
              <a:t>&lt;a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B&gt;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n</a:t>
            </a:r>
            <a:r>
              <a:rPr lang="zh-CN" altLang="en-US" sz="3600" b="1"/>
              <a:t>次规则     </a:t>
            </a:r>
            <a:r>
              <a:rPr lang="en-US" altLang="zh-CN" sz="3600" b="1"/>
              <a:t>&lt;b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ε&gt;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000" dirty="0">
                <a:solidFill>
                  <a:srgbClr val="000000"/>
                </a:solidFill>
              </a:rPr>
              <a:t>5.2 </a:t>
            </a:r>
            <a:r>
              <a:rPr lang="zh-CN" altLang="en-US" sz="4000" dirty="0">
                <a:solidFill>
                  <a:srgbClr val="000000"/>
                </a:solidFill>
              </a:rPr>
              <a:t>上下文无关文法和范式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范式是指标准的形式</a:t>
            </a:r>
          </a:p>
          <a:p>
            <a:pPr algn="just" eaLnBrk="1" hangingPunct="1"/>
            <a:r>
              <a:rPr lang="zh-CN" altLang="en-US" sz="3600" b="1" dirty="0"/>
              <a:t>在代数中， </a:t>
            </a:r>
            <a:r>
              <a:rPr lang="en-US" altLang="zh-CN" sz="3600" b="1" dirty="0"/>
              <a:t>2/4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3/6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…</a:t>
            </a:r>
            <a:r>
              <a:rPr lang="zh-CN" altLang="en-US" sz="3600" b="1" dirty="0"/>
              <a:t>的范式是</a:t>
            </a:r>
            <a:r>
              <a:rPr lang="en-US" altLang="zh-CN" sz="3600" b="1" dirty="0"/>
              <a:t>1/2</a:t>
            </a:r>
            <a:r>
              <a:rPr lang="zh-CN" altLang="en-US" sz="3600" b="1" dirty="0"/>
              <a:t>。本节讨论在上下文无关文法的几个重要的</a:t>
            </a:r>
            <a:r>
              <a:rPr lang="zh-CN" altLang="en-US" sz="3600" b="1" dirty="0">
                <a:solidFill>
                  <a:srgbClr val="000000"/>
                </a:solidFill>
              </a:rPr>
              <a:t>范式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5-5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G</a:t>
            </a:r>
            <a:r>
              <a:rPr lang="zh-CN" altLang="en-US" sz="3600" b="1" dirty="0"/>
              <a:t>是一个上下文无关文法，则存在一个上下文无关文法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，使得：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L(G)=L(G′)</a:t>
            </a:r>
            <a:endParaRPr lang="zh-CN" altLang="en-US" sz="3600" b="1" dirty="0"/>
          </a:p>
          <a:p>
            <a:pPr algn="just" eaLnBrk="1" hangingPunct="1">
              <a:buNone/>
            </a:pPr>
            <a:r>
              <a:rPr lang="zh-CN" altLang="en-US" sz="3600" b="1" dirty="0"/>
              <a:t>②若</a:t>
            </a:r>
            <a:r>
              <a:rPr lang="en-US" altLang="zh-CN" sz="3600" b="1" dirty="0"/>
              <a:t>ε</a:t>
            </a:r>
            <a:r>
              <a:rPr lang="zh-CN" altLang="en-US" b="1" dirty="0"/>
              <a:t>∉</a:t>
            </a:r>
            <a:r>
              <a:rPr lang="en-US" altLang="zh-CN" sz="3600" b="1" dirty="0"/>
              <a:t>L(G)</a:t>
            </a:r>
            <a:r>
              <a:rPr lang="zh-CN" altLang="en-US" sz="3600" b="1" dirty="0"/>
              <a:t>，则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没有空串产生式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③若</a:t>
            </a:r>
            <a:r>
              <a:rPr lang="en-US" altLang="zh-CN" sz="3600" b="1" dirty="0" err="1"/>
              <a:t>ε∈L</a:t>
            </a:r>
            <a:r>
              <a:rPr lang="en-US" altLang="zh-CN" sz="3600" b="1" dirty="0"/>
              <a:t>(G)</a:t>
            </a:r>
            <a:r>
              <a:rPr lang="zh-CN" altLang="en-US" sz="3600" b="1" dirty="0"/>
              <a:t>，则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有</a:t>
            </a:r>
            <a:r>
              <a:rPr lang="en-US" altLang="zh-CN" sz="3600" b="1" dirty="0" err="1"/>
              <a:t>S′→ε</a:t>
            </a:r>
            <a:r>
              <a:rPr lang="zh-CN" altLang="en-US" sz="3600" b="1" dirty="0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且</a:t>
            </a:r>
            <a:r>
              <a:rPr lang="en-US" altLang="zh-CN" sz="3600" b="1" dirty="0"/>
              <a:t>S′</a:t>
            </a:r>
            <a:r>
              <a:rPr lang="zh-CN" altLang="en-US" sz="3600" b="1" dirty="0"/>
              <a:t>不出现在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的任何产生式的右边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④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中没有</a:t>
            </a:r>
            <a:r>
              <a:rPr lang="en-US" altLang="zh-CN" sz="3600" b="1" dirty="0"/>
              <a:t>A→B</a:t>
            </a:r>
            <a:r>
              <a:rPr lang="zh-CN" altLang="en-US" sz="3600" b="1" dirty="0"/>
              <a:t>形式的产生式。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证明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前</a:t>
            </a:r>
            <a:r>
              <a:rPr lang="en-US" altLang="zh-CN" sz="4000" b="1"/>
              <a:t>3</a:t>
            </a:r>
            <a:r>
              <a:rPr lang="zh-CN" altLang="en-US" sz="4000" b="1"/>
              <a:t>点是</a:t>
            </a:r>
            <a:r>
              <a:rPr lang="zh-CN" altLang="en-US" sz="4000" b="1">
                <a:solidFill>
                  <a:srgbClr val="000000"/>
                </a:solidFill>
              </a:rPr>
              <a:t>空串定理</a:t>
            </a:r>
            <a:r>
              <a:rPr lang="zh-CN" altLang="en-US" sz="4000" b="1"/>
              <a:t>的内容</a:t>
            </a:r>
            <a:r>
              <a:rPr lang="en-US" altLang="zh-CN" sz="4000" b="1"/>
              <a:t>(</a:t>
            </a:r>
            <a:r>
              <a:rPr lang="zh-CN" altLang="en-US" sz="4000" b="1"/>
              <a:t>见</a:t>
            </a:r>
            <a:r>
              <a:rPr lang="en-US" altLang="zh-CN" sz="4000" b="1"/>
              <a:t>2.6)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第</a:t>
            </a:r>
            <a:r>
              <a:rPr lang="en-US" altLang="zh-CN" sz="4000" b="1"/>
              <a:t>4</a:t>
            </a:r>
            <a:r>
              <a:rPr lang="zh-CN" altLang="en-US" sz="4000" b="1"/>
              <a:t>点证明参见</a:t>
            </a:r>
            <a:r>
              <a:rPr lang="zh-CN" altLang="en-US" sz="4000" b="1">
                <a:solidFill>
                  <a:srgbClr val="000000"/>
                </a:solidFill>
              </a:rPr>
              <a:t>参考文献</a:t>
            </a:r>
            <a:r>
              <a:rPr lang="en-US" altLang="zh-CN" sz="4000" b="1">
                <a:solidFill>
                  <a:srgbClr val="000000"/>
                </a:solidFill>
              </a:rPr>
              <a:t>1</a:t>
            </a:r>
            <a:r>
              <a:rPr lang="zh-CN" altLang="en-US" sz="4000" b="1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dirty="0">
                <a:solidFill>
                  <a:srgbClr val="000000"/>
                </a:solidFill>
              </a:rPr>
              <a:t>5.2.1  Chomsky</a:t>
            </a:r>
            <a:r>
              <a:rPr lang="zh-CN" altLang="en-US" dirty="0">
                <a:solidFill>
                  <a:srgbClr val="000000"/>
                </a:solidFill>
              </a:rPr>
              <a:t>范式</a:t>
            </a:r>
            <a:r>
              <a:rPr lang="en-US" altLang="zh-CN" sz="4800" b="0" dirty="0"/>
              <a:t>(</a:t>
            </a:r>
            <a:r>
              <a:rPr lang="en-US" altLang="zh-CN" sz="4800" b="0" dirty="0">
                <a:solidFill>
                  <a:schemeClr val="accent2"/>
                </a:solidFill>
              </a:rPr>
              <a:t>CNF</a:t>
            </a:r>
            <a:r>
              <a:rPr lang="en-US" altLang="zh-CN" sz="4800" b="0" dirty="0"/>
              <a:t>)</a:t>
            </a:r>
            <a:endParaRPr lang="zh-CN" altLang="en-US" sz="4800" b="0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000000"/>
                </a:solidFill>
              </a:rPr>
              <a:t>定义</a:t>
            </a:r>
            <a:r>
              <a:rPr lang="en-US" altLang="zh-CN" sz="4000" b="1" dirty="0">
                <a:solidFill>
                  <a:srgbClr val="000000"/>
                </a:solidFill>
              </a:rPr>
              <a:t>5-7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上下文无关文法</a:t>
            </a:r>
            <a:r>
              <a:rPr lang="en-US" altLang="zh-CN" sz="4000" b="1" dirty="0"/>
              <a:t>G=(∑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V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S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若</a:t>
            </a:r>
            <a:r>
              <a:rPr lang="en-US" altLang="zh-CN" sz="4000" b="1" dirty="0"/>
              <a:t>G</a:t>
            </a:r>
            <a:r>
              <a:rPr lang="zh-CN" altLang="en-US" sz="4000" b="1" dirty="0"/>
              <a:t>的每个产生式是下列形式之一：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</a:t>
            </a:r>
            <a:r>
              <a:rPr lang="en-US" altLang="zh-CN" sz="4000" b="1">
                <a:solidFill>
                  <a:schemeClr val="accent2"/>
                </a:solidFill>
              </a:rPr>
              <a:t>A→BC     </a:t>
            </a:r>
            <a:r>
              <a:rPr lang="en-US" altLang="zh-CN" sz="4000" b="1"/>
              <a:t>A</a:t>
            </a:r>
            <a:r>
              <a:rPr lang="zh-CN" altLang="en-US" sz="4000" b="1"/>
              <a:t>，</a:t>
            </a:r>
            <a:r>
              <a:rPr lang="en-US" altLang="zh-CN" sz="4000" b="1"/>
              <a:t>B</a:t>
            </a:r>
            <a:r>
              <a:rPr lang="zh-CN" altLang="en-US" sz="4000" b="1"/>
              <a:t>，</a:t>
            </a:r>
            <a:r>
              <a:rPr lang="en-US" altLang="zh-CN" sz="4000" b="1"/>
              <a:t>C∈V</a:t>
            </a:r>
            <a:r>
              <a:rPr lang="zh-CN" altLang="en-US" sz="4000" b="1"/>
              <a:t>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</a:t>
            </a:r>
            <a:r>
              <a:rPr lang="en-US" altLang="zh-CN" sz="4000" b="1">
                <a:solidFill>
                  <a:schemeClr val="accent2"/>
                </a:solidFill>
              </a:rPr>
              <a:t>A→a</a:t>
            </a:r>
            <a:r>
              <a:rPr lang="zh-CN" altLang="en-US" sz="4000" b="1"/>
              <a:t>         </a:t>
            </a:r>
            <a:r>
              <a:rPr lang="en-US" altLang="zh-CN" sz="4000" b="1"/>
              <a:t>A∈V</a:t>
            </a:r>
            <a:r>
              <a:rPr lang="zh-CN" altLang="en-US" sz="4000" b="1"/>
              <a:t>，</a:t>
            </a:r>
            <a:r>
              <a:rPr lang="en-US" altLang="zh-CN" sz="4000" b="1"/>
              <a:t>a∈∑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</a:t>
            </a:r>
            <a:r>
              <a:rPr lang="en-US" altLang="zh-CN" sz="4000" b="1">
                <a:solidFill>
                  <a:schemeClr val="accent2"/>
                </a:solidFill>
              </a:rPr>
              <a:t>S→ε</a:t>
            </a:r>
            <a:r>
              <a:rPr lang="zh-CN" altLang="en-US" sz="4000" b="1"/>
              <a:t>  且</a:t>
            </a:r>
            <a:r>
              <a:rPr lang="en-US" altLang="zh-CN" sz="4000" b="1"/>
              <a:t>S</a:t>
            </a:r>
            <a:r>
              <a:rPr lang="zh-CN" altLang="en-US" sz="4000" b="1"/>
              <a:t>不出现在产生式的右边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则</a:t>
            </a:r>
            <a:r>
              <a:rPr lang="en-US" altLang="zh-CN" sz="4000" b="1"/>
              <a:t>G</a:t>
            </a:r>
            <a:r>
              <a:rPr lang="zh-CN" altLang="en-US" sz="4000" b="1"/>
              <a:t>是</a:t>
            </a:r>
            <a:r>
              <a:rPr lang="en-US" altLang="zh-CN" sz="4000" b="1">
                <a:solidFill>
                  <a:srgbClr val="000000"/>
                </a:solidFill>
              </a:rPr>
              <a:t>Chomsky</a:t>
            </a:r>
            <a:r>
              <a:rPr lang="zh-CN" altLang="en-US" sz="4000" b="1"/>
              <a:t>范式</a:t>
            </a:r>
            <a:r>
              <a:rPr lang="en-US" altLang="zh-CN" sz="4000" b="1"/>
              <a:t>(</a:t>
            </a:r>
            <a:r>
              <a:rPr lang="en-US" altLang="zh-CN" sz="4000" b="1">
                <a:solidFill>
                  <a:schemeClr val="accent2"/>
                </a:solidFill>
              </a:rPr>
              <a:t>CNF</a:t>
            </a:r>
            <a:r>
              <a:rPr lang="en-US" altLang="zh-CN" sz="4000" b="1"/>
              <a:t>)</a:t>
            </a:r>
            <a:r>
              <a:rPr lang="zh-CN" altLang="en-US" sz="4000" b="1"/>
              <a:t> 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5-6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/>
              <a:t>   G</a:t>
            </a:r>
            <a:r>
              <a:rPr lang="zh-CN" altLang="en-US" sz="3600" b="1"/>
              <a:t>是一个上下文无关文法，则存在一个等价的上下文无关文法</a:t>
            </a:r>
            <a:r>
              <a:rPr lang="en-US" altLang="zh-CN" sz="3600" b="1"/>
              <a:t>G′</a:t>
            </a:r>
            <a:endParaRPr lang="zh-CN" altLang="en-US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使得</a:t>
            </a:r>
            <a:r>
              <a:rPr lang="en-US" altLang="zh-CN" sz="3600" b="1"/>
              <a:t>L(G)=L(G′)</a:t>
            </a:r>
            <a:r>
              <a:rPr lang="zh-CN" altLang="en-US" sz="3600" b="1"/>
              <a:t>，且</a:t>
            </a:r>
            <a:r>
              <a:rPr lang="en-US" altLang="zh-CN" sz="3600" b="1"/>
              <a:t>G′</a:t>
            </a:r>
            <a:r>
              <a:rPr lang="zh-CN" altLang="en-US" sz="3600" b="1"/>
              <a:t>是</a:t>
            </a:r>
            <a:r>
              <a:rPr lang="en-US" altLang="zh-CN" sz="3600" b="1">
                <a:solidFill>
                  <a:srgbClr val="000000"/>
                </a:solidFill>
              </a:rPr>
              <a:t>CNF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14686</TotalTime>
  <Words>5034</Words>
  <Application>Microsoft Office PowerPoint</Application>
  <PresentationFormat>全屏显示(4:3)</PresentationFormat>
  <Paragraphs>693</Paragraphs>
  <Slides>145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145</vt:i4>
      </vt:variant>
    </vt:vector>
  </HeadingPairs>
  <TitlesOfParts>
    <vt:vector size="149" baseType="lpstr">
      <vt:lpstr>宋体</vt:lpstr>
      <vt:lpstr>Times New Roman</vt:lpstr>
      <vt:lpstr>Wingdings</vt:lpstr>
      <vt:lpstr>Capsules</vt:lpstr>
      <vt:lpstr>       第五章 下推自动机 PDA</vt:lpstr>
      <vt:lpstr>PowerPoint 演示文稿</vt:lpstr>
      <vt:lpstr>PowerPoint 演示文稿</vt:lpstr>
      <vt:lpstr>PowerPoint 演示文稿</vt:lpstr>
      <vt:lpstr>PowerPoint 演示文稿</vt:lpstr>
      <vt:lpstr>与FA比较</vt:lpstr>
      <vt:lpstr>下推自动机物理模型</vt:lpstr>
      <vt:lpstr>栈存储器</vt:lpstr>
      <vt:lpstr>下推自动机动作</vt:lpstr>
      <vt:lpstr>5.1.1 确定的下推自动机 </vt:lpstr>
      <vt:lpstr>初始</vt:lpstr>
      <vt:lpstr>入栈</vt:lpstr>
      <vt:lpstr>出栈</vt:lpstr>
      <vt:lpstr>PowerPoint 演示文稿</vt:lpstr>
      <vt:lpstr>注意</vt:lpstr>
      <vt:lpstr>串扫描结束</vt:lpstr>
      <vt:lpstr>PowerPoint 演示文稿</vt:lpstr>
      <vt:lpstr>PowerPoint 演示文稿</vt:lpstr>
      <vt:lpstr>&lt;x，D，V&gt;规则 (指令)</vt:lpstr>
      <vt:lpstr>具体</vt:lpstr>
      <vt:lpstr>入栈扩展</vt:lpstr>
      <vt:lpstr>例5-1 算法的形式化描述</vt:lpstr>
      <vt:lpstr>PowerPoint 演示文稿</vt:lpstr>
      <vt:lpstr>思考：</vt:lpstr>
      <vt:lpstr>例：语言L={anbn|n≥0}</vt:lpstr>
      <vt:lpstr>存在问题</vt:lpstr>
      <vt:lpstr>思考：如何接收语言</vt:lpstr>
      <vt:lpstr>例5-2  识别语言</vt:lpstr>
      <vt:lpstr>思想：</vt:lpstr>
      <vt:lpstr>PowerPoint 演示文稿</vt:lpstr>
      <vt:lpstr>PowerPoint 演示文稿</vt:lpstr>
      <vt:lpstr>规则&lt;q，x，D，q′，V&gt;</vt:lpstr>
      <vt:lpstr>PowerPoint 演示文稿</vt:lpstr>
      <vt:lpstr>用下列的规则来描述PDA</vt:lpstr>
      <vt:lpstr>PowerPoint 演示文稿</vt:lpstr>
      <vt:lpstr>扫描到字母c</vt:lpstr>
      <vt:lpstr>接收语言L={anbn|n&gt;0}</vt:lpstr>
      <vt:lpstr>5.1.2 不确定的下推自动机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不确定的PDA的两种情况</vt:lpstr>
      <vt:lpstr>接收语言L={(ab)n|n≥0}</vt:lpstr>
      <vt:lpstr>接收语言L={(ab)n|n&gt;0}</vt:lpstr>
      <vt:lpstr>部分希腊字母及读音</vt:lpstr>
      <vt:lpstr>定义5-1</vt:lpstr>
      <vt:lpstr>PowerPoint 演示文稿</vt:lpstr>
      <vt:lpstr>PowerPoint 演示文稿</vt:lpstr>
      <vt:lpstr>一般</vt:lpstr>
      <vt:lpstr>定义5-2 PDA格局(或瞬间描述ID)</vt:lpstr>
      <vt:lpstr>PowerPoint 演示文稿</vt:lpstr>
      <vt:lpstr>PDA</vt:lpstr>
      <vt:lpstr>PowerPoint 演示文稿</vt:lpstr>
      <vt:lpstr>确定的PDA</vt:lpstr>
      <vt:lpstr>不确定的PDA  （情况1）</vt:lpstr>
      <vt:lpstr>不确定的PDA  （情况2）</vt:lpstr>
      <vt:lpstr>PowerPoint 演示文稿</vt:lpstr>
      <vt:lpstr>PowerPoint 演示文稿</vt:lpstr>
      <vt:lpstr>5.1.3 PDA接收语言的两种方式</vt:lpstr>
      <vt:lpstr>PowerPoint 演示文稿</vt:lpstr>
      <vt:lpstr>定义5-4</vt:lpstr>
      <vt:lpstr>PowerPoint 演示文稿</vt:lpstr>
      <vt:lpstr>定理5-1</vt:lpstr>
      <vt:lpstr>证明：</vt:lpstr>
      <vt:lpstr>5.1.4广义PDA和单态PDA</vt:lpstr>
      <vt:lpstr>PowerPoint 演示文稿</vt:lpstr>
      <vt:lpstr>状态转换函数</vt:lpstr>
      <vt:lpstr>状态转换函数</vt:lpstr>
      <vt:lpstr>PowerPoint 演示文稿</vt:lpstr>
      <vt:lpstr>定理5-4</vt:lpstr>
      <vt:lpstr>证明思路</vt:lpstr>
      <vt:lpstr>证明：</vt:lpstr>
      <vt:lpstr>&lt; q，x，B1B2… Bk，q′，C1C2… Cn&gt;</vt:lpstr>
      <vt:lpstr>PowerPoint 演示文稿</vt:lpstr>
      <vt:lpstr>定义5-6  单态PDA </vt:lpstr>
      <vt:lpstr>(等价性)问题</vt:lpstr>
      <vt:lpstr>思路</vt:lpstr>
      <vt:lpstr>PowerPoint 演示文稿</vt:lpstr>
      <vt:lpstr>PowerPoint 演示文稿</vt:lpstr>
      <vt:lpstr>PowerPoint 演示文稿</vt:lpstr>
      <vt:lpstr>因此</vt:lpstr>
      <vt:lpstr>右线性文法</vt:lpstr>
      <vt:lpstr>PowerPoint 演示文稿</vt:lpstr>
      <vt:lpstr>PowerPoint 演示文稿</vt:lpstr>
      <vt:lpstr>PowerPoint 演示文稿</vt:lpstr>
      <vt:lpstr>例5-4  语言L={anbn|n≥1}</vt:lpstr>
      <vt:lpstr>PowerPoint 演示文稿</vt:lpstr>
      <vt:lpstr>PowerPoint 演示文稿</vt:lpstr>
      <vt:lpstr>PowerPoint 演示文稿</vt:lpstr>
      <vt:lpstr>5.2 上下文无关文法和范式</vt:lpstr>
      <vt:lpstr>定理5-5</vt:lpstr>
      <vt:lpstr>PowerPoint 演示文稿</vt:lpstr>
      <vt:lpstr>证明</vt:lpstr>
      <vt:lpstr>5.2.1  Chomsky范式(CNF)</vt:lpstr>
      <vt:lpstr>PowerPoint 演示文稿</vt:lpstr>
      <vt:lpstr>定理5-6</vt:lpstr>
      <vt:lpstr>证明</vt:lpstr>
      <vt:lpstr>5.2.2  Greibach范式(GNF)</vt:lpstr>
      <vt:lpstr>定理5-9</vt:lpstr>
      <vt:lpstr>证明</vt:lpstr>
      <vt:lpstr>5.3  PDA与上下文无关语言</vt:lpstr>
      <vt:lpstr>定理5-10</vt:lpstr>
      <vt:lpstr>证明：</vt:lpstr>
      <vt:lpstr>PowerPoint 演示文稿</vt:lpstr>
      <vt:lpstr>需要证明</vt:lpstr>
      <vt:lpstr>例5-10</vt:lpstr>
      <vt:lpstr>PowerPoint 演示文稿</vt:lpstr>
      <vt:lpstr>PowerPoint 演示文稿</vt:lpstr>
      <vt:lpstr>例5-12构造PDA </vt:lpstr>
      <vt:lpstr>解法1：</vt:lpstr>
      <vt:lpstr>解法2：GNF =&gt;PDA</vt:lpstr>
      <vt:lpstr>将文法转化成GNF</vt:lpstr>
      <vt:lpstr>构造单态PDA</vt:lpstr>
      <vt:lpstr>定理5-11</vt:lpstr>
      <vt:lpstr>证明思路</vt:lpstr>
      <vt:lpstr>例5-11有单态的PDA</vt:lpstr>
      <vt:lpstr>PowerPoint 演示文稿</vt:lpstr>
      <vt:lpstr>PowerPoint 演示文稿</vt:lpstr>
      <vt:lpstr>问题</vt:lpstr>
      <vt:lpstr>定理5-12</vt:lpstr>
      <vt:lpstr>证明</vt:lpstr>
      <vt:lpstr>对于多态PDA</vt:lpstr>
      <vt:lpstr>定理5-13</vt:lpstr>
      <vt:lpstr>证明</vt:lpstr>
      <vt:lpstr>总结</vt:lpstr>
      <vt:lpstr>注意</vt:lpstr>
      <vt:lpstr>例5-16构造(广义)PDA接收</vt:lpstr>
      <vt:lpstr>考虑出栈情况</vt:lpstr>
      <vt:lpstr>aba  aab baa</vt:lpstr>
      <vt:lpstr>方法2： aab、aba和baa</vt:lpstr>
      <vt:lpstr>思考    构造PDA接收</vt:lpstr>
      <vt:lpstr>例5-17  构造PDA接收</vt:lpstr>
      <vt:lpstr>文法</vt:lpstr>
      <vt:lpstr>单态PDA为</vt:lpstr>
      <vt:lpstr>或  单态PDA</vt:lpstr>
      <vt:lpstr>多态PDA</vt:lpstr>
      <vt:lpstr>例5-18  构造PDA接收</vt:lpstr>
      <vt:lpstr>文法</vt:lpstr>
      <vt:lpstr>单态PDA</vt:lpstr>
      <vt:lpstr>或  单态PDA</vt:lpstr>
      <vt:lpstr>   多态PDA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TEST</cp:lastModifiedBy>
  <cp:revision>466</cp:revision>
  <dcterms:created xsi:type="dcterms:W3CDTF">1601-01-01T00:00:00Z</dcterms:created>
  <dcterms:modified xsi:type="dcterms:W3CDTF">2019-10-23T03:22:54Z</dcterms:modified>
</cp:coreProperties>
</file>