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8"/>
  </p:notesMasterIdLst>
  <p:handoutMasterIdLst>
    <p:handoutMasterId r:id="rId229"/>
  </p:handoutMasterIdLst>
  <p:sldIdLst>
    <p:sldId id="483" r:id="rId2"/>
    <p:sldId id="484" r:id="rId3"/>
    <p:sldId id="485" r:id="rId4"/>
    <p:sldId id="486" r:id="rId5"/>
    <p:sldId id="922" r:id="rId6"/>
    <p:sldId id="818" r:id="rId7"/>
    <p:sldId id="489" r:id="rId8"/>
    <p:sldId id="490" r:id="rId9"/>
    <p:sldId id="819" r:id="rId10"/>
    <p:sldId id="493" r:id="rId11"/>
    <p:sldId id="820" r:id="rId12"/>
    <p:sldId id="843" r:id="rId13"/>
    <p:sldId id="494" r:id="rId14"/>
    <p:sldId id="923" r:id="rId15"/>
    <p:sldId id="495" r:id="rId16"/>
    <p:sldId id="496" r:id="rId17"/>
    <p:sldId id="497" r:id="rId18"/>
    <p:sldId id="845" r:id="rId19"/>
    <p:sldId id="498" r:id="rId20"/>
    <p:sldId id="500" r:id="rId21"/>
    <p:sldId id="503" r:id="rId22"/>
    <p:sldId id="504" r:id="rId23"/>
    <p:sldId id="846" r:id="rId24"/>
    <p:sldId id="506" r:id="rId25"/>
    <p:sldId id="508" r:id="rId26"/>
    <p:sldId id="510" r:id="rId27"/>
    <p:sldId id="511" r:id="rId28"/>
    <p:sldId id="512" r:id="rId29"/>
    <p:sldId id="517" r:id="rId30"/>
    <p:sldId id="849" r:id="rId31"/>
    <p:sldId id="519" r:id="rId32"/>
    <p:sldId id="520" r:id="rId33"/>
    <p:sldId id="521" r:id="rId34"/>
    <p:sldId id="522" r:id="rId35"/>
    <p:sldId id="523" r:id="rId36"/>
    <p:sldId id="525" r:id="rId37"/>
    <p:sldId id="526" r:id="rId38"/>
    <p:sldId id="527" r:id="rId39"/>
    <p:sldId id="850" r:id="rId40"/>
    <p:sldId id="1068" r:id="rId41"/>
    <p:sldId id="1069" r:id="rId42"/>
    <p:sldId id="528" r:id="rId43"/>
    <p:sldId id="530" r:id="rId44"/>
    <p:sldId id="531" r:id="rId45"/>
    <p:sldId id="532" r:id="rId46"/>
    <p:sldId id="988" r:id="rId47"/>
    <p:sldId id="853" r:id="rId48"/>
    <p:sldId id="540" r:id="rId49"/>
    <p:sldId id="541" r:id="rId50"/>
    <p:sldId id="925" r:id="rId51"/>
    <p:sldId id="543" r:id="rId52"/>
    <p:sldId id="544" r:id="rId53"/>
    <p:sldId id="545" r:id="rId54"/>
    <p:sldId id="546" r:id="rId55"/>
    <p:sldId id="547" r:id="rId56"/>
    <p:sldId id="855" r:id="rId57"/>
    <p:sldId id="548" r:id="rId58"/>
    <p:sldId id="549" r:id="rId59"/>
    <p:sldId id="550" r:id="rId60"/>
    <p:sldId id="551" r:id="rId61"/>
    <p:sldId id="856" r:id="rId62"/>
    <p:sldId id="556" r:id="rId63"/>
    <p:sldId id="557" r:id="rId64"/>
    <p:sldId id="558" r:id="rId65"/>
    <p:sldId id="926" r:id="rId66"/>
    <p:sldId id="562" r:id="rId67"/>
    <p:sldId id="995" r:id="rId68"/>
    <p:sldId id="1070" r:id="rId69"/>
    <p:sldId id="563" r:id="rId70"/>
    <p:sldId id="564" r:id="rId71"/>
    <p:sldId id="567" r:id="rId72"/>
    <p:sldId id="568" r:id="rId73"/>
    <p:sldId id="570" r:id="rId74"/>
    <p:sldId id="571" r:id="rId75"/>
    <p:sldId id="572" r:id="rId76"/>
    <p:sldId id="573" r:id="rId77"/>
    <p:sldId id="574" r:id="rId78"/>
    <p:sldId id="575" r:id="rId79"/>
    <p:sldId id="928" r:id="rId80"/>
    <p:sldId id="576" r:id="rId81"/>
    <p:sldId id="577" r:id="rId82"/>
    <p:sldId id="578" r:id="rId83"/>
    <p:sldId id="585" r:id="rId84"/>
    <p:sldId id="586" r:id="rId85"/>
    <p:sldId id="587" r:id="rId86"/>
    <p:sldId id="588" r:id="rId87"/>
    <p:sldId id="858" r:id="rId88"/>
    <p:sldId id="590" r:id="rId89"/>
    <p:sldId id="859" r:id="rId90"/>
    <p:sldId id="591" r:id="rId91"/>
    <p:sldId id="860" r:id="rId92"/>
    <p:sldId id="592" r:id="rId93"/>
    <p:sldId id="594" r:id="rId94"/>
    <p:sldId id="595" r:id="rId95"/>
    <p:sldId id="597" r:id="rId96"/>
    <p:sldId id="598" r:id="rId97"/>
    <p:sldId id="861" r:id="rId98"/>
    <p:sldId id="867" r:id="rId99"/>
    <p:sldId id="823" r:id="rId100"/>
    <p:sldId id="824" r:id="rId101"/>
    <p:sldId id="826" r:id="rId102"/>
    <p:sldId id="827" r:id="rId103"/>
    <p:sldId id="828" r:id="rId104"/>
    <p:sldId id="830" r:id="rId105"/>
    <p:sldId id="831" r:id="rId106"/>
    <p:sldId id="834" r:id="rId107"/>
    <p:sldId id="929" r:id="rId108"/>
    <p:sldId id="835" r:id="rId109"/>
    <p:sldId id="841" r:id="rId110"/>
    <p:sldId id="842" r:id="rId111"/>
    <p:sldId id="654" r:id="rId112"/>
    <p:sldId id="884" r:id="rId113"/>
    <p:sldId id="655" r:id="rId114"/>
    <p:sldId id="656" r:id="rId115"/>
    <p:sldId id="932" r:id="rId116"/>
    <p:sldId id="657" r:id="rId117"/>
    <p:sldId id="658" r:id="rId118"/>
    <p:sldId id="885" r:id="rId119"/>
    <p:sldId id="659" r:id="rId120"/>
    <p:sldId id="660" r:id="rId121"/>
    <p:sldId id="661" r:id="rId122"/>
    <p:sldId id="662" r:id="rId123"/>
    <p:sldId id="886" r:id="rId124"/>
    <p:sldId id="665" r:id="rId125"/>
    <p:sldId id="888" r:id="rId126"/>
    <p:sldId id="689" r:id="rId127"/>
    <p:sldId id="889" r:id="rId128"/>
    <p:sldId id="692" r:id="rId129"/>
    <p:sldId id="990" r:id="rId130"/>
    <p:sldId id="1038" r:id="rId131"/>
    <p:sldId id="996" r:id="rId132"/>
    <p:sldId id="992" r:id="rId133"/>
    <p:sldId id="991" r:id="rId134"/>
    <p:sldId id="993" r:id="rId135"/>
    <p:sldId id="998" r:id="rId136"/>
    <p:sldId id="1011" r:id="rId137"/>
    <p:sldId id="1012" r:id="rId138"/>
    <p:sldId id="1013" r:id="rId139"/>
    <p:sldId id="1014" r:id="rId140"/>
    <p:sldId id="1015" r:id="rId141"/>
    <p:sldId id="1016" r:id="rId142"/>
    <p:sldId id="1017" r:id="rId143"/>
    <p:sldId id="1018" r:id="rId144"/>
    <p:sldId id="1019" r:id="rId145"/>
    <p:sldId id="1020" r:id="rId146"/>
    <p:sldId id="1021" r:id="rId147"/>
    <p:sldId id="1022" r:id="rId148"/>
    <p:sldId id="1023" r:id="rId149"/>
    <p:sldId id="1024" r:id="rId150"/>
    <p:sldId id="1025" r:id="rId151"/>
    <p:sldId id="1026" r:id="rId152"/>
    <p:sldId id="1027" r:id="rId153"/>
    <p:sldId id="1028" r:id="rId154"/>
    <p:sldId id="1029" r:id="rId155"/>
    <p:sldId id="1030" r:id="rId156"/>
    <p:sldId id="1031" r:id="rId157"/>
    <p:sldId id="1032" r:id="rId158"/>
    <p:sldId id="1033" r:id="rId159"/>
    <p:sldId id="1034" r:id="rId160"/>
    <p:sldId id="1035" r:id="rId161"/>
    <p:sldId id="1039" r:id="rId162"/>
    <p:sldId id="709" r:id="rId163"/>
    <p:sldId id="710" r:id="rId164"/>
    <p:sldId id="711" r:id="rId165"/>
    <p:sldId id="936" r:id="rId166"/>
    <p:sldId id="949" r:id="rId167"/>
    <p:sldId id="937" r:id="rId168"/>
    <p:sldId id="712" r:id="rId169"/>
    <p:sldId id="713" r:id="rId170"/>
    <p:sldId id="938" r:id="rId171"/>
    <p:sldId id="714" r:id="rId172"/>
    <p:sldId id="715" r:id="rId173"/>
    <p:sldId id="716" r:id="rId174"/>
    <p:sldId id="717" r:id="rId175"/>
    <p:sldId id="718" r:id="rId176"/>
    <p:sldId id="719" r:id="rId177"/>
    <p:sldId id="720" r:id="rId178"/>
    <p:sldId id="721" r:id="rId179"/>
    <p:sldId id="722" r:id="rId180"/>
    <p:sldId id="723" r:id="rId181"/>
    <p:sldId id="892" r:id="rId182"/>
    <p:sldId id="724" r:id="rId183"/>
    <p:sldId id="725" r:id="rId184"/>
    <p:sldId id="726" r:id="rId185"/>
    <p:sldId id="893" r:id="rId186"/>
    <p:sldId id="727" r:id="rId187"/>
    <p:sldId id="894" r:id="rId188"/>
    <p:sldId id="1040" r:id="rId189"/>
    <p:sldId id="1041" r:id="rId190"/>
    <p:sldId id="1043" r:id="rId191"/>
    <p:sldId id="1044" r:id="rId192"/>
    <p:sldId id="1064" r:id="rId193"/>
    <p:sldId id="1045" r:id="rId194"/>
    <p:sldId id="1046" r:id="rId195"/>
    <p:sldId id="1047" r:id="rId196"/>
    <p:sldId id="1048" r:id="rId197"/>
    <p:sldId id="1049" r:id="rId198"/>
    <p:sldId id="1053" r:id="rId199"/>
    <p:sldId id="1065" r:id="rId200"/>
    <p:sldId id="1067" r:id="rId201"/>
    <p:sldId id="1055" r:id="rId202"/>
    <p:sldId id="1056" r:id="rId203"/>
    <p:sldId id="1057" r:id="rId204"/>
    <p:sldId id="1058" r:id="rId205"/>
    <p:sldId id="1059" r:id="rId206"/>
    <p:sldId id="1060" r:id="rId207"/>
    <p:sldId id="1061" r:id="rId208"/>
    <p:sldId id="1062" r:id="rId209"/>
    <p:sldId id="1037" r:id="rId210"/>
    <p:sldId id="1072" r:id="rId211"/>
    <p:sldId id="1073" r:id="rId212"/>
    <p:sldId id="1074" r:id="rId213"/>
    <p:sldId id="513" r:id="rId214"/>
    <p:sldId id="1075" r:id="rId215"/>
    <p:sldId id="516" r:id="rId216"/>
    <p:sldId id="1076" r:id="rId217"/>
    <p:sldId id="518" r:id="rId218"/>
    <p:sldId id="514" r:id="rId219"/>
    <p:sldId id="1077" r:id="rId220"/>
    <p:sldId id="515" r:id="rId221"/>
    <p:sldId id="1078" r:id="rId222"/>
    <p:sldId id="1079" r:id="rId223"/>
    <p:sldId id="1080" r:id="rId224"/>
    <p:sldId id="1081" r:id="rId225"/>
    <p:sldId id="1071" r:id="rId226"/>
    <p:sldId id="987" r:id="rId2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FF0000"/>
    <a:srgbClr val="CC0000"/>
    <a:srgbClr val="800080"/>
    <a:srgbClr val="0033CC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1776" autoAdjust="0"/>
  </p:normalViewPr>
  <p:slideViewPr>
    <p:cSldViewPr>
      <p:cViewPr varScale="1">
        <p:scale>
          <a:sx n="83" d="100"/>
          <a:sy n="83" d="100"/>
        </p:scale>
        <p:origin x="1116" y="52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114" y="7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B4C0E36-DD51-4D78-9D4C-34CAAD2896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9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5585A06-E60A-4B10-9747-BB9C843729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1936</a:t>
            </a:r>
            <a:r>
              <a:rPr lang="zh-CN" altLang="en-US" dirty="0">
                <a:ea typeface="宋体" charset="-122"/>
              </a:rPr>
              <a:t>年，图灵在伦敦权威的数学杂志上发表了一篇划时代的重要论文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可计算数字及其在判断性问题中的应用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。文章里，图灵超出了一般数学家的思维范畴，完全抛开数学上定义新概念的传统方式，独辟蹊径，构造出一台完全属于想象中的“计算机”，数学家们把它称为“图灵机”。这样的奇思妙想只能属于思维像“袋鼠般地跳跃”的图灵。</a:t>
            </a:r>
          </a:p>
        </p:txBody>
      </p:sp>
      <p:sp>
        <p:nvSpPr>
          <p:cNvPr id="250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F9841-07D5-4A39-9D44-B48A5E5510F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第一题  还可以将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改为</a:t>
            </a:r>
            <a:r>
              <a:rPr lang="en-US" altLang="zh-CN">
                <a:ea typeface="宋体" charset="-122"/>
              </a:rPr>
              <a:t>b  </a:t>
            </a:r>
            <a:r>
              <a:rPr lang="zh-CN" altLang="en-US">
                <a:ea typeface="宋体" charset="-122"/>
              </a:rPr>
              <a:t>就是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c</a:t>
            </a:r>
            <a:r>
              <a:rPr lang="en-US" altLang="zh-CN" baseline="30000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形式</a:t>
            </a:r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6B1C0-E07C-410F-87BF-890F1251A46A}" type="slidenum">
              <a:rPr lang="zh-CN" altLang="en-US" smtClean="0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Start </a:t>
            </a:r>
            <a:r>
              <a:rPr lang="zh-CN" altLang="en-US">
                <a:ea typeface="宋体" charset="-122"/>
              </a:rPr>
              <a:t>仅仅为开始状态</a:t>
            </a:r>
          </a:p>
        </p:txBody>
      </p:sp>
      <p:sp>
        <p:nvSpPr>
          <p:cNvPr id="258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E33D2-0EC8-456C-B210-6820CDFE3267}" type="slidenum">
              <a:rPr lang="zh-CN" altLang="en-US" smtClean="0">
                <a:ea typeface="宋体" charset="-122"/>
              </a:rPr>
              <a:pPr/>
              <a:t>69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a(</a:t>
            </a:r>
            <a:r>
              <a:rPr lang="en-US" altLang="zh-CN" dirty="0" err="1"/>
              <a:t>b+c</a:t>
            </a:r>
            <a:r>
              <a:rPr lang="en-US" altLang="zh-CN" dirty="0"/>
              <a:t>)*+b(</a:t>
            </a:r>
            <a:r>
              <a:rPr lang="en-US" altLang="zh-CN" dirty="0" err="1"/>
              <a:t>a+c</a:t>
            </a:r>
            <a:r>
              <a:rPr lang="en-US" altLang="zh-CN" dirty="0"/>
              <a:t>)*+c(</a:t>
            </a:r>
            <a:r>
              <a:rPr lang="en-US" altLang="zh-CN" dirty="0" err="1"/>
              <a:t>a+b</a:t>
            </a:r>
            <a:r>
              <a:rPr lang="en-US" altLang="zh-CN" dirty="0"/>
              <a:t>)*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A8C5D-6337-4989-9143-0522E5DCCE23}" type="slidenum">
              <a:rPr lang="zh-CN" altLang="en-US" smtClean="0">
                <a:ea typeface="宋体" charset="-122"/>
              </a:rPr>
              <a:pPr/>
              <a:t>95</a:t>
            </a:fld>
            <a:endParaRPr lang="en-US" altLang="zh-CN">
              <a:ea typeface="宋体" charset="-122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不能够  </a:t>
            </a:r>
            <a:r>
              <a:rPr lang="en-US" altLang="zh-CN">
                <a:ea typeface="宋体" charset="-122"/>
              </a:rPr>
              <a:t>start B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20938-9F60-4439-93C4-EAB4D71FE654}" type="slidenum">
              <a:rPr lang="zh-CN" altLang="en-US" smtClean="0">
                <a:ea typeface="宋体" charset="-122"/>
              </a:rPr>
              <a:pPr/>
              <a:t>102</a:t>
            </a:fld>
            <a:endParaRPr lang="en-US" altLang="zh-CN">
              <a:ea typeface="宋体" charset="-122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5</a:t>
            </a:r>
            <a:r>
              <a:rPr lang="zh-CN" altLang="en-US" dirty="0">
                <a:ea typeface="宋体" charset="-122"/>
              </a:rPr>
              <a:t>）当串 长度为</a:t>
            </a:r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>
                <a:ea typeface="宋体" charset="-122"/>
              </a:rPr>
              <a:t>时  ？？</a:t>
            </a:r>
          </a:p>
          <a:p>
            <a:pPr eaLnBrk="1" hangingPunct="1"/>
            <a:r>
              <a:rPr lang="zh-CN" altLang="en-US" dirty="0">
                <a:ea typeface="宋体" charset="-122"/>
              </a:rPr>
              <a:t>长度为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的串，</a:t>
            </a:r>
            <a:r>
              <a:rPr lang="en-US" altLang="zh-CN" dirty="0">
                <a:ea typeface="宋体" charset="-122"/>
              </a:rPr>
              <a:t>TM</a:t>
            </a:r>
            <a:r>
              <a:rPr lang="zh-CN" altLang="en-US" dirty="0">
                <a:ea typeface="宋体" charset="-122"/>
              </a:rPr>
              <a:t>没有动作；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10101  2</a:t>
            </a:r>
            <a:r>
              <a:rPr lang="zh-CN" altLang="en-US" dirty="0"/>
              <a:t>个</a:t>
            </a:r>
            <a:r>
              <a:rPr lang="en-US" altLang="zh-CN" dirty="0"/>
              <a:t>101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101   </a:t>
            </a:r>
            <a:r>
              <a:rPr lang="zh-CN" altLang="en-US" dirty="0"/>
              <a:t>处理的是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64891-9D82-45CA-9D3E-0414BEE353B6}" type="slidenum">
              <a:rPr lang="zh-CN" altLang="en-US" smtClean="0">
                <a:ea typeface="宋体" charset="-122"/>
              </a:rPr>
              <a:pPr/>
              <a:t>112</a:t>
            </a:fld>
            <a:endParaRPr lang="en-US" altLang="zh-CN">
              <a:ea typeface="宋体" charset="-122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600" b="1">
                <a:ea typeface="宋体" charset="-122"/>
              </a:rPr>
              <a:t>10101</a:t>
            </a:r>
            <a:endParaRPr lang="zh-CN" altLang="en-US" sz="1600" b="1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若</a:t>
            </a:r>
            <a:r>
              <a:rPr lang="en-US" altLang="zh-CN" sz="1200" b="1" dirty="0"/>
              <a:t>&lt;</a:t>
            </a:r>
            <a:r>
              <a:rPr lang="en-US" altLang="zh-CN" sz="1200" b="1" dirty="0">
                <a:solidFill>
                  <a:schemeClr val="accent2"/>
                </a:solidFill>
              </a:rPr>
              <a:t>[q</a:t>
            </a:r>
            <a:r>
              <a:rPr lang="zh-CN" altLang="en-US" sz="1200" b="1" dirty="0">
                <a:solidFill>
                  <a:schemeClr val="accent2"/>
                </a:solidFill>
              </a:rPr>
              <a:t>，</a:t>
            </a:r>
            <a:r>
              <a:rPr lang="en-US" altLang="zh-CN" sz="1200" b="1" dirty="0">
                <a:solidFill>
                  <a:schemeClr val="accent2"/>
                </a:solidFill>
              </a:rPr>
              <a:t>0]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accept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N&gt;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21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ea typeface="宋体" charset="-122"/>
              </a:rPr>
              <a:t>第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个单元为</a:t>
            </a:r>
            <a:r>
              <a:rPr lang="en-US" altLang="zh-CN" b="1" dirty="0">
                <a:ea typeface="宋体" charset="-122"/>
              </a:rPr>
              <a:t>B</a:t>
            </a:r>
            <a:r>
              <a:rPr lang="zh-CN" altLang="en-US" b="1" dirty="0">
                <a:ea typeface="宋体" charset="-122"/>
              </a:rPr>
              <a:t>：</a:t>
            </a:r>
            <a:endParaRPr lang="en-US" altLang="zh-CN" b="1" dirty="0">
              <a:ea typeface="宋体" charset="-122"/>
            </a:endParaRPr>
          </a:p>
          <a:p>
            <a:r>
              <a:rPr lang="pt-BR" altLang="zh-CN" b="1" dirty="0">
                <a:ea typeface="宋体" charset="-122"/>
              </a:rPr>
              <a:t>┣B</a:t>
            </a:r>
          </a:p>
          <a:p>
            <a:r>
              <a:rPr lang="pt-BR" altLang="zh-CN" b="1" dirty="0">
                <a:ea typeface="宋体" charset="-122"/>
              </a:rPr>
              <a:t>┣B</a:t>
            </a:r>
          </a:p>
          <a:p>
            <a:r>
              <a:rPr lang="pt-BR" altLang="zh-CN" b="1" dirty="0">
                <a:ea typeface="宋体" charset="-122"/>
              </a:rPr>
              <a:t>┣B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62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D281B-BBD6-4551-8E72-3027E3F6C9A8}" type="slidenum">
              <a:rPr lang="zh-CN" altLang="en-US" smtClean="0">
                <a:ea typeface="宋体" charset="-122"/>
              </a:rPr>
              <a:pPr/>
              <a:t>129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图灵测试    人工智能之父</a:t>
            </a: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EBB18-7938-47BD-9780-DEEFE6954408}" type="slidenum">
              <a:rPr lang="zh-CN" altLang="en-US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GE  &gt;=       GT   &gt;              </a:t>
            </a:r>
          </a:p>
          <a:p>
            <a:r>
              <a:rPr lang="en-US" altLang="zh-CN" b="1" dirty="0">
                <a:ea typeface="宋体" charset="-122"/>
              </a:rPr>
              <a:t>a_3   </a:t>
            </a:r>
            <a:r>
              <a:rPr lang="zh-CN" altLang="en-US" b="1" dirty="0">
                <a:ea typeface="宋体" charset="-122"/>
              </a:rPr>
              <a:t>教材原来为 </a:t>
            </a:r>
            <a:r>
              <a:rPr lang="pt-BR" altLang="zh-CN" b="1" dirty="0">
                <a:ea typeface="宋体" charset="-122"/>
              </a:rPr>
              <a:t>aGT1   P190</a:t>
            </a:r>
            <a:endParaRPr lang="en-US" altLang="zh-CN" b="1" dirty="0">
              <a:ea typeface="宋体" charset="-122"/>
            </a:endParaRPr>
          </a:p>
          <a:p>
            <a:r>
              <a:rPr lang="pl-PL" altLang="zh-CN" sz="1300" b="1" dirty="0">
                <a:ea typeface="宋体" charset="-122"/>
              </a:rPr>
              <a:t>1_m</a:t>
            </a:r>
            <a:r>
              <a:rPr lang="pl-PL" altLang="zh-CN" sz="1300" b="1" dirty="0">
                <a:solidFill>
                  <a:srgbClr val="000066"/>
                </a:solidFill>
                <a:ea typeface="宋体" charset="-122"/>
              </a:rPr>
              <a:t>atch</a:t>
            </a:r>
            <a:r>
              <a:rPr lang="pl-PL" altLang="zh-CN" sz="1300" b="1" dirty="0">
                <a:ea typeface="宋体" charset="-122"/>
              </a:rPr>
              <a:t>_2_ready</a:t>
            </a:r>
            <a:endParaRPr lang="zh-CN" altLang="en-US" b="1" dirty="0">
              <a:ea typeface="宋体" charset="-122"/>
            </a:endParaRPr>
          </a:p>
          <a:p>
            <a:endParaRPr lang="zh-CN" altLang="en-US" b="1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2631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0FDCFB-BF1A-42BD-8457-F2CC73F8DA66}" type="slidenum">
              <a:rPr kumimoji="0" lang="zh-CN" altLang="en-US" sz="1200" b="0">
                <a:solidFill>
                  <a:schemeClr val="tx1"/>
                </a:solidFill>
              </a:rPr>
              <a:pPr algn="r"/>
              <a:t>154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算法还可以是：    向左找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道的</a:t>
            </a:r>
            <a:r>
              <a:rPr lang="en-US" altLang="zh-CN">
                <a:ea typeface="宋体" charset="-122"/>
              </a:rPr>
              <a:t>a  </a:t>
            </a:r>
            <a:r>
              <a:rPr lang="zh-CN" altLang="en-US">
                <a:ea typeface="宋体" charset="-122"/>
              </a:rPr>
              <a:t>向右找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道的</a:t>
            </a:r>
            <a:r>
              <a:rPr lang="en-US" altLang="zh-CN">
                <a:ea typeface="宋体" charset="-122"/>
              </a:rPr>
              <a:t>B   </a:t>
            </a:r>
          </a:p>
          <a:p>
            <a:r>
              <a:rPr lang="zh-CN" altLang="en-US">
                <a:ea typeface="宋体" charset="-122"/>
              </a:rPr>
              <a:t>注意第一次复制的特殊性</a:t>
            </a:r>
          </a:p>
        </p:txBody>
      </p:sp>
      <p:sp>
        <p:nvSpPr>
          <p:cNvPr id="264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46D65-2692-4413-B788-98C93CE6EC9A}" type="slidenum">
              <a:rPr lang="zh-CN" altLang="en-US" smtClean="0">
                <a:ea typeface="宋体" charset="-122"/>
              </a:rPr>
              <a:pPr/>
              <a:t>157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向左时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为标记 状态需要改变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向右时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为标记 状态需要改变</a:t>
            </a:r>
          </a:p>
        </p:txBody>
      </p:sp>
      <p:sp>
        <p:nvSpPr>
          <p:cNvPr id="265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FB270-7EAF-4186-AC5A-8D005A650337}" type="slidenum">
              <a:rPr lang="zh-CN" altLang="en-US" smtClean="0">
                <a:ea typeface="宋体" charset="-122"/>
              </a:rPr>
              <a:pPr/>
              <a:t>170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h&gt;=1</a:t>
            </a:r>
            <a:endParaRPr lang="zh-CN" altLang="en-US">
              <a:ea typeface="宋体" charset="-122"/>
            </a:endParaRPr>
          </a:p>
        </p:txBody>
      </p:sp>
      <p:sp>
        <p:nvSpPr>
          <p:cNvPr id="266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0D155-23B3-4B4B-A345-9053113EF0C0}" type="slidenum">
              <a:rPr lang="zh-CN" altLang="en-US" smtClean="0">
                <a:ea typeface="宋体" charset="-122"/>
              </a:rPr>
              <a:pPr/>
              <a:t>193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7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b="1">
              <a:ea typeface="宋体" charset="-122"/>
            </a:endParaRPr>
          </a:p>
          <a:p>
            <a:endParaRPr lang="zh-CN" altLang="zh-CN" b="1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67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E5FED-46A2-417C-924A-B29C4DDE1D66}" type="slidenum">
              <a:rPr lang="zh-CN" altLang="en-US" smtClean="0">
                <a:ea typeface="宋体" charset="-122"/>
              </a:rPr>
              <a:pPr/>
              <a:t>198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8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EC8D9-E87B-4B28-A0EF-430CCD451BA5}" type="slidenum">
              <a:rPr lang="zh-CN" altLang="en-US" smtClean="0">
                <a:ea typeface="宋体" charset="-122"/>
              </a:rPr>
              <a:pPr/>
              <a:t>201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>
                <a:ea typeface="宋体" charset="-122"/>
              </a:rPr>
              <a:t>&lt;seek_2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sub_start</a:t>
            </a:r>
            <a:r>
              <a:rPr lang="en-US" altLang="zh-CN" b="1">
                <a:ea typeface="宋体" charset="-122"/>
              </a:rPr>
              <a:t>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R&gt;    </a:t>
            </a:r>
            <a:r>
              <a:rPr lang="zh-CN" altLang="en-US" b="1">
                <a:ea typeface="宋体" charset="-122"/>
              </a:rPr>
              <a:t>也可以先把</a:t>
            </a:r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还原为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  </a:t>
            </a:r>
            <a:r>
              <a:rPr lang="en-US" altLang="zh-CN" b="1">
                <a:ea typeface="宋体" charset="-122"/>
              </a:rPr>
              <a:t>&lt;seek_2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sub_start</a:t>
            </a:r>
            <a:r>
              <a:rPr lang="en-US" altLang="zh-CN" b="1">
                <a:ea typeface="宋体" charset="-122"/>
              </a:rPr>
              <a:t>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R&gt;   </a:t>
            </a:r>
            <a:r>
              <a:rPr lang="zh-CN" altLang="en-US" b="1">
                <a:ea typeface="宋体" charset="-122"/>
              </a:rPr>
              <a:t>最后只左移读写头</a:t>
            </a:r>
            <a:endParaRPr lang="en-US" altLang="zh-CN" b="1">
              <a:ea typeface="宋体" charset="-122"/>
            </a:endParaRPr>
          </a:p>
          <a:p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&lt; reset_0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 reset_0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L&gt;  </a:t>
            </a:r>
            <a:r>
              <a:rPr lang="zh-CN" altLang="en-US" b="1">
                <a:ea typeface="宋体" charset="-122"/>
              </a:rPr>
              <a:t>改为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&lt; reset_0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 reset_0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L&gt;   </a:t>
            </a:r>
            <a:r>
              <a:rPr lang="zh-CN" altLang="en-US" b="1">
                <a:ea typeface="宋体" charset="-122"/>
              </a:rPr>
              <a:t>状态</a:t>
            </a:r>
            <a:r>
              <a:rPr lang="en-US" altLang="zh-CN" b="1">
                <a:ea typeface="宋体" charset="-122"/>
              </a:rPr>
              <a:t>reset_0  </a:t>
            </a:r>
            <a:r>
              <a:rPr lang="zh-CN" altLang="en-US" b="1">
                <a:ea typeface="宋体" charset="-122"/>
              </a:rPr>
              <a:t>改为 </a:t>
            </a:r>
            <a:r>
              <a:rPr lang="en-US" altLang="zh-CN" b="1">
                <a:ea typeface="宋体" charset="-122"/>
              </a:rPr>
              <a:t>left_move</a:t>
            </a:r>
          </a:p>
          <a:p>
            <a:endParaRPr lang="en-US" altLang="zh-CN" b="1">
              <a:ea typeface="宋体" charset="-122"/>
            </a:endParaRPr>
          </a:p>
          <a:p>
            <a:endParaRPr lang="en-US" altLang="zh-CN" b="1">
              <a:ea typeface="宋体" charset="-122"/>
            </a:endParaRPr>
          </a:p>
          <a:p>
            <a:endParaRPr lang="en-US" altLang="zh-CN" b="1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69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2782C-4211-4680-9F8F-CC8802A9F7DB}" type="slidenum">
              <a:rPr lang="zh-CN" altLang="en-US" smtClean="0">
                <a:ea typeface="宋体" charset="-122"/>
              </a:rPr>
              <a:pPr/>
              <a:t>202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1 </a:t>
            </a:r>
            <a:r>
              <a:rPr lang="zh-CN" altLang="en-US">
                <a:ea typeface="宋体" charset="-122"/>
              </a:rPr>
              <a:t>不同处理    需要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delete</a:t>
            </a:r>
            <a:endParaRPr lang="zh-CN" altLang="en-US">
              <a:ea typeface="宋体" charset="-122"/>
            </a:endParaRPr>
          </a:p>
        </p:txBody>
      </p:sp>
      <p:sp>
        <p:nvSpPr>
          <p:cNvPr id="270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1ED45-1FE6-4798-813B-967DE4FAD30B}" type="slidenum">
              <a:rPr lang="zh-CN" altLang="en-US" smtClean="0">
                <a:ea typeface="宋体" charset="-122"/>
              </a:rPr>
              <a:pPr/>
              <a:t>206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 [‘ivən] [ɑ</a:t>
            </a:r>
            <a:r>
              <a:rPr lang="zh-CN" altLang="en-US">
                <a:ea typeface="宋体" charset="-122"/>
              </a:rPr>
              <a:t>：</a:t>
            </a:r>
            <a:r>
              <a:rPr lang="en-US" altLang="zh-CN">
                <a:ea typeface="宋体" charset="-122"/>
              </a:rPr>
              <a:t>d]</a:t>
            </a:r>
            <a:endParaRPr lang="zh-CN" altLang="en-US">
              <a:ea typeface="宋体" charset="-122"/>
            </a:endParaRPr>
          </a:p>
        </p:txBody>
      </p:sp>
      <p:sp>
        <p:nvSpPr>
          <p:cNvPr id="252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EAB73-99CA-44A7-83D1-8026040A33F5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正则语言</a:t>
            </a:r>
            <a:r>
              <a:rPr lang="en-US" altLang="zh-CN" dirty="0"/>
              <a:t>0*10*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49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>
                <a:ea typeface="宋体" charset="-122"/>
              </a:rPr>
              <a:t>&lt;start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b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? &gt; </a:t>
            </a:r>
          </a:p>
          <a:p>
            <a:r>
              <a:rPr lang="en-US" altLang="zh-CN" b="1">
                <a:ea typeface="宋体" charset="-122"/>
              </a:rPr>
              <a:t>&lt;start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B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? &gt; </a:t>
            </a:r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54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F7010-4556-46A3-80FD-AF731E8E32C0}" type="slidenum">
              <a:rPr lang="zh-CN" altLang="en-US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/>
              <a:t>&lt;start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  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AEBAE-4B54-49B1-9EB4-3EDDF80DC708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还可以 从末尾进行扫描 </a:t>
            </a:r>
            <a:r>
              <a:rPr lang="en-US" altLang="zh-CN">
                <a:ea typeface="宋体" charset="-122"/>
              </a:rPr>
              <a:t>b—a—b----a</a:t>
            </a:r>
            <a:endParaRPr lang="zh-CN" altLang="en-US">
              <a:ea typeface="宋体" charset="-122"/>
            </a:endParaRPr>
          </a:p>
        </p:txBody>
      </p:sp>
      <p:sp>
        <p:nvSpPr>
          <p:cNvPr id="256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EF9E4-2283-441B-9CF5-D86218729174}" type="slidenum">
              <a:rPr lang="zh-CN" altLang="en-US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5DB7399-8467-4885-8C37-B2C5FE465D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2083F-FE61-4D7D-9C48-4CF756528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CACCC-DF37-4569-A3D5-B82528B16C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F06E1-A089-48D1-998F-E5E335FA20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D5E4B-7C18-44DF-B480-1E3803B1AB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4653A-A64A-4007-BB19-B56866BAF0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BE02C-B0C0-42B6-80E3-29B9212BE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CB78-8BFF-488B-A2DD-7273D67FD0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32F85-46E6-4AD3-AB7A-0A794362C0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7A6F-ED64-4461-98A5-0A345D37AC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15407-26F4-4982-86F1-5732119C7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8506ACB-BC8A-4813-AD04-2A056CEA33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12838"/>
            <a:ext cx="7772400" cy="731837"/>
          </a:xfrm>
        </p:spPr>
        <p:txBody>
          <a:bodyPr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第六章 图灵机 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17750"/>
            <a:ext cx="7707312" cy="30559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  图灵机</a:t>
            </a:r>
            <a:r>
              <a:rPr kumimoji="0" lang="en-US" altLang="zh-CN" sz="4000" b="1" dirty="0"/>
              <a:t>(</a:t>
            </a:r>
            <a:r>
              <a:rPr kumimoji="0" lang="zh-CN" altLang="en-US" sz="4000" b="1" dirty="0"/>
              <a:t>即</a:t>
            </a:r>
            <a:r>
              <a:rPr kumimoji="0" lang="en-US" altLang="zh-CN" sz="4000" b="1" dirty="0" err="1"/>
              <a:t>TuringM</a:t>
            </a:r>
            <a:r>
              <a:rPr kumimoji="0" lang="en-US" altLang="zh-CN" sz="4000" b="1" dirty="0">
                <a:solidFill>
                  <a:srgbClr val="000000"/>
                </a:solidFill>
              </a:rPr>
              <a:t>--TM</a:t>
            </a:r>
            <a:r>
              <a:rPr kumimoji="0" lang="en-US" altLang="zh-CN" sz="4000" b="1" dirty="0"/>
              <a:t>)</a:t>
            </a:r>
            <a:endParaRPr kumimoji="0" lang="zh-CN" altLang="en-US" sz="4000" b="1" dirty="0"/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</a:t>
            </a:r>
            <a:r>
              <a:rPr kumimoji="0" lang="en-US" altLang="zh-CN" sz="4000" b="1" dirty="0">
                <a:solidFill>
                  <a:srgbClr val="000000"/>
                </a:solidFill>
              </a:rPr>
              <a:t>Turing(</a:t>
            </a:r>
            <a:r>
              <a:rPr lang="en-US" altLang="zh-CN" sz="4000" b="1" dirty="0">
                <a:solidFill>
                  <a:srgbClr val="000000"/>
                </a:solidFill>
              </a:rPr>
              <a:t>1912.6.23-1954.6.7</a:t>
            </a:r>
            <a:r>
              <a:rPr kumimoji="0" lang="en-US" altLang="zh-CN" sz="4000" b="1" dirty="0"/>
              <a:t>)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4000" b="1" dirty="0"/>
              <a:t>19</a:t>
            </a:r>
            <a:r>
              <a:rPr lang="en-US" altLang="zh-CN" sz="4000" b="1" dirty="0"/>
              <a:t>36</a:t>
            </a:r>
            <a:r>
              <a:rPr lang="zh-CN" altLang="en-US" sz="4000" b="1" dirty="0"/>
              <a:t>年，在论文</a:t>
            </a:r>
            <a:endParaRPr lang="en-US" altLang="zh-CN" sz="4000" b="1" dirty="0"/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1" dirty="0"/>
              <a:t>《</a:t>
            </a:r>
            <a:r>
              <a:rPr lang="zh-CN" altLang="en-US" sz="4000" b="1" dirty="0"/>
              <a:t>可计算数字及其在判断性问题中的应用</a:t>
            </a:r>
            <a:r>
              <a:rPr lang="en-US" altLang="zh-CN" sz="4000" b="1" dirty="0"/>
              <a:t>》</a:t>
            </a:r>
            <a:r>
              <a:rPr lang="zh-CN" altLang="en-US" sz="4000" b="1" dirty="0"/>
              <a:t>里</a:t>
            </a:r>
            <a:r>
              <a:rPr kumimoji="0" lang="zh-CN" altLang="en-US" sz="4000" b="1" dirty="0"/>
              <a:t>提出。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 </a:t>
            </a:r>
            <a:r>
              <a:rPr lang="zh-CN" altLang="en-US" sz="4400" dirty="0">
                <a:solidFill>
                  <a:srgbClr val="000000"/>
                </a:solidFill>
              </a:rPr>
              <a:t>用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r>
              <a:rPr lang="zh-CN" altLang="en-US" sz="4400" dirty="0">
                <a:solidFill>
                  <a:srgbClr val="000000"/>
                </a:solidFill>
              </a:rPr>
              <a:t>接收语言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en-US" altLang="zh-CN" sz="4400" b="1" dirty="0"/>
              <a:t>{a</a:t>
            </a:r>
            <a:r>
              <a:rPr lang="en-US" altLang="zh-CN" sz="4400" b="1" baseline="30000" dirty="0"/>
              <a:t>2n</a:t>
            </a:r>
            <a:r>
              <a:rPr lang="en-US" altLang="zh-CN" sz="4400" b="1" dirty="0"/>
              <a:t> |n≥0}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6-14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l-GR" altLang="zh-CN" sz="3600" b="1" dirty="0"/>
              <a:t>Σ</a:t>
            </a:r>
            <a:r>
              <a:rPr lang="en-US" altLang="zh-CN" sz="3600" b="1" dirty="0"/>
              <a:t>={</a:t>
            </a:r>
            <a:r>
              <a:rPr lang="en-US" altLang="zh-CN" sz="3600" b="1" dirty="0" err="1"/>
              <a:t>a,b,c</a:t>
            </a:r>
            <a:r>
              <a:rPr lang="en-US" altLang="zh-CN" sz="3600" b="1" dirty="0"/>
              <a:t>}</a:t>
            </a:r>
            <a:r>
              <a:rPr lang="zh-CN" altLang="en-US" sz="3600" b="1" dirty="0"/>
              <a:t>，将输入串</a:t>
            </a:r>
            <a:r>
              <a:rPr lang="zh-CN" altLang="en-US" sz="3600" b="1" dirty="0">
                <a:solidFill>
                  <a:srgbClr val="000000"/>
                </a:solidFill>
              </a:rPr>
              <a:t>右</a:t>
            </a:r>
            <a:r>
              <a:rPr lang="zh-CN" altLang="en-US" sz="3600" b="1" dirty="0">
                <a:solidFill>
                  <a:schemeClr val="accent2"/>
                </a:solidFill>
              </a:rPr>
              <a:t>移两个单元</a:t>
            </a:r>
            <a:endParaRPr lang="zh-CN" altLang="en-US" sz="3600" b="1" dirty="0"/>
          </a:p>
          <a:p>
            <a:pPr algn="just" eaLnBrk="1" hangingPunct="1">
              <a:buNone/>
            </a:pPr>
            <a:r>
              <a:rPr lang="zh-CN" altLang="en-US" sz="3600" b="1" dirty="0"/>
              <a:t>使用二元组</a:t>
            </a:r>
            <a:r>
              <a:rPr lang="en-US" altLang="zh-CN" sz="3600" b="1" dirty="0"/>
              <a:t>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和三元组</a:t>
            </a:r>
            <a:r>
              <a:rPr lang="en-US" altLang="zh-CN" sz="3600" b="1" dirty="0"/>
              <a:t>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</a:p>
          <a:p>
            <a:pPr algn="just" eaLnBrk="1" hangingPunct="1">
              <a:buNone/>
            </a:pPr>
            <a:r>
              <a:rPr lang="zh-CN" altLang="en-US" sz="3600" b="1" dirty="0"/>
              <a:t>表示状态 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q</a:t>
            </a:r>
            <a:r>
              <a:rPr lang="zh-CN" altLang="en-US" sz="3600" b="1" dirty="0"/>
              <a:t>表示原来的状态；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a</a:t>
            </a:r>
            <a:r>
              <a:rPr lang="en-US" altLang="zh-CN" sz="3600" b="1" baseline="-30000" dirty="0"/>
              <a:t>1</a:t>
            </a:r>
            <a:r>
              <a:rPr lang="zh-CN" altLang="en-US" sz="3600" b="1" baseline="-30000" dirty="0"/>
              <a:t>、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可以代表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accent2"/>
                </a:solidFill>
              </a:rPr>
              <a:t>设串长度</a:t>
            </a:r>
            <a:r>
              <a:rPr lang="en-US" altLang="zh-CN" sz="4800">
                <a:solidFill>
                  <a:schemeClr val="accent2"/>
                </a:solidFill>
              </a:rPr>
              <a:t>&gt;=2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(1)</a:t>
            </a:r>
            <a:r>
              <a:rPr lang="zh-CN" altLang="en-US" sz="3600" b="1"/>
              <a:t>扫描第一个符号，并存储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&lt;start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1</a:t>
            </a:r>
            <a:r>
              <a:rPr lang="en-US" altLang="zh-CN" sz="3600" b="1">
                <a:solidFill>
                  <a:schemeClr val="accent2"/>
                </a:solidFill>
              </a:rPr>
              <a:t>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扫描第二个符号，并存储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&lt;[q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],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1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2</a:t>
            </a:r>
            <a:r>
              <a:rPr lang="en-US" altLang="zh-CN" sz="3600" b="1">
                <a:solidFill>
                  <a:schemeClr val="accent2"/>
                </a:solidFill>
              </a:rPr>
              <a:t>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将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放在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3</a:t>
            </a:r>
            <a:r>
              <a:rPr lang="zh-CN" altLang="en-US" sz="3600" b="1"/>
              <a:t>位置</a:t>
            </a:r>
            <a:r>
              <a:rPr lang="en-US" altLang="zh-CN" sz="3600" b="1"/>
              <a:t>,</a:t>
            </a:r>
            <a:r>
              <a:rPr lang="zh-CN" altLang="en-US" sz="3600" b="1"/>
              <a:t>将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3</a:t>
            </a:r>
            <a:r>
              <a:rPr lang="zh-CN" altLang="en-US" sz="3600" b="1"/>
              <a:t>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3600" b="1" baseline="-30000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2</a:t>
            </a:r>
            <a:r>
              <a:rPr lang="en-US" altLang="zh-CN" sz="3600" b="1">
                <a:solidFill>
                  <a:srgbClr val="000000"/>
                </a:solidFill>
              </a:rPr>
              <a:t>],a</a:t>
            </a:r>
            <a:r>
              <a:rPr lang="en-US" altLang="zh-CN" sz="3600" b="1" baseline="-30000">
                <a:solidFill>
                  <a:srgbClr val="000000"/>
                </a:solidFill>
              </a:rPr>
              <a:t>3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2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3</a:t>
            </a:r>
            <a:r>
              <a:rPr lang="en-US" altLang="zh-CN" sz="3600" b="1"/>
              <a:t>],</a:t>
            </a: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3600" b="1" baseline="-30000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(4)&lt;[q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 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将倒数第二个符号放在右边空白单元，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将最后一个符号存储在状态中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(5)&lt;[q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end_move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     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将最后一个符号放在带上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其中规则</a:t>
            </a:r>
            <a:r>
              <a:rPr lang="en-US" altLang="zh-CN" sz="3600" b="1"/>
              <a:t>(3) </a:t>
            </a:r>
            <a:r>
              <a:rPr lang="zh-CN" altLang="en-US" sz="3600" b="1"/>
              <a:t>需要</a:t>
            </a:r>
            <a:r>
              <a:rPr lang="zh-CN" altLang="en-US" sz="3600" b="1">
                <a:solidFill>
                  <a:srgbClr val="000000"/>
                </a:solidFill>
              </a:rPr>
              <a:t>重复多次使用。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3600" b="1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</a:rPr>
              <a:t>思考：</a:t>
            </a:r>
          </a:p>
          <a:p>
            <a:pPr eaLnBrk="1" hangingPunct="1"/>
            <a:r>
              <a:rPr lang="zh-CN" altLang="en-US" sz="3200" b="1"/>
              <a:t>当串 长度为</a:t>
            </a:r>
            <a:r>
              <a:rPr lang="en-US" altLang="zh-CN" sz="3200" b="1"/>
              <a:t>0 </a:t>
            </a:r>
            <a:r>
              <a:rPr lang="zh-CN" altLang="en-US" sz="3200" b="1"/>
              <a:t>时</a:t>
            </a:r>
          </a:p>
          <a:p>
            <a:pPr eaLnBrk="1" hangingPunct="1"/>
            <a:r>
              <a:rPr lang="zh-CN" altLang="en-US" sz="3200" b="1"/>
              <a:t>当串 长度为</a:t>
            </a:r>
            <a:r>
              <a:rPr lang="en-US" altLang="zh-CN" sz="3200" b="1"/>
              <a:t>1 </a:t>
            </a:r>
            <a:r>
              <a:rPr lang="zh-CN" altLang="en-US" sz="3200" b="1"/>
              <a:t>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本例使用三元组表示特殊状态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也可以使用二元组表示特殊状态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如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]</a:t>
            </a:r>
            <a:r>
              <a:rPr lang="zh-CN" altLang="en-US" sz="3600" b="1"/>
              <a:t>可以记为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]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zh-CN" altLang="en-US" sz="3600" b="1"/>
              <a:t>（</a:t>
            </a:r>
            <a:r>
              <a:rPr lang="en-US" altLang="zh-CN" sz="3600" b="1">
                <a:solidFill>
                  <a:srgbClr val="FF0000"/>
                </a:solidFill>
              </a:rPr>
              <a:t>n</a:t>
            </a:r>
            <a:r>
              <a:rPr lang="zh-CN" altLang="en-US" sz="3600" b="1"/>
              <a:t>元组也可以表示为二元组）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对带上符号进行</a:t>
            </a:r>
            <a:r>
              <a:rPr lang="zh-CN" altLang="en-US" sz="4400" dirty="0">
                <a:solidFill>
                  <a:srgbClr val="000000"/>
                </a:solidFill>
              </a:rPr>
              <a:t>移动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一般只是比较复杂的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的识别任务中的一部分工作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移动本身</a:t>
            </a:r>
            <a:r>
              <a:rPr lang="zh-CN" altLang="en-US" sz="3600" b="1" dirty="0">
                <a:solidFill>
                  <a:schemeClr val="accent2"/>
                </a:solidFill>
              </a:rPr>
              <a:t>不会涉及</a:t>
            </a:r>
            <a:r>
              <a:rPr lang="zh-CN" altLang="en-US" sz="3600" b="1" dirty="0"/>
              <a:t>到串的接收或拒绝问题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复杂的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可以继续从</a:t>
            </a:r>
            <a:r>
              <a:rPr lang="en-US" altLang="zh-CN" sz="3600" b="1" dirty="0" err="1"/>
              <a:t>end_move</a:t>
            </a:r>
            <a:r>
              <a:rPr lang="zh-CN" altLang="en-US" sz="3600" b="1" dirty="0"/>
              <a:t>状态</a:t>
            </a:r>
            <a:r>
              <a:rPr lang="zh-CN" altLang="en-US" sz="3600" b="1" dirty="0">
                <a:solidFill>
                  <a:srgbClr val="000000"/>
                </a:solidFill>
              </a:rPr>
              <a:t>开始其他的工作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将整个输入串前两个符号</a:t>
            </a:r>
            <a:r>
              <a:rPr lang="zh-CN" altLang="en-US" sz="3600" b="1">
                <a:solidFill>
                  <a:schemeClr val="accent2"/>
                </a:solidFill>
              </a:rPr>
              <a:t>删除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将带上符号</a:t>
            </a:r>
            <a:r>
              <a:rPr lang="zh-CN" altLang="en-US" sz="3600" b="1">
                <a:solidFill>
                  <a:schemeClr val="accent2"/>
                </a:solidFill>
              </a:rPr>
              <a:t>从右向左</a:t>
            </a:r>
            <a:r>
              <a:rPr lang="zh-CN" altLang="en-US" sz="3600" b="1"/>
              <a:t>移动两个单元。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</a:t>
            </a:r>
            <a:r>
              <a:rPr lang="en-US" altLang="zh-CN" sz="4400" b="0" dirty="0">
                <a:solidFill>
                  <a:srgbClr val="000000"/>
                </a:solidFill>
              </a:rPr>
              <a:t>-15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 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输入字母表为</a:t>
            </a:r>
            <a:r>
              <a:rPr lang="en-US" altLang="zh-CN" sz="3600" b="1"/>
              <a:t>{0</a:t>
            </a:r>
            <a:r>
              <a:rPr lang="zh-CN" altLang="en-US" sz="3600" b="1"/>
              <a:t>，</a:t>
            </a:r>
            <a:r>
              <a:rPr lang="en-US" altLang="zh-CN" sz="3600" b="1"/>
              <a:t>1}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在输入串的开始处添加子串</a:t>
            </a:r>
            <a:r>
              <a:rPr lang="en-US" altLang="zh-CN" sz="3600" b="1"/>
              <a:t>10</a:t>
            </a:r>
            <a:r>
              <a:rPr lang="zh-CN" altLang="en-US" sz="3600" b="1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rgbClr val="000000"/>
                </a:solidFill>
              </a:rPr>
              <a:t>例</a:t>
            </a:r>
            <a:r>
              <a:rPr lang="en-US" altLang="zh-CN" sz="4400" b="0" dirty="0">
                <a:solidFill>
                  <a:srgbClr val="000000"/>
                </a:solidFill>
              </a:rPr>
              <a:t>6 -16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l-GR" altLang="zh-CN" sz="3600" b="1" dirty="0"/>
              <a:t>Σ</a:t>
            </a:r>
            <a:r>
              <a:rPr lang="en-US" altLang="zh-CN" sz="3600" b="1" dirty="0"/>
              <a:t>={a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c}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将输入串包含的第一个</a:t>
            </a:r>
            <a:r>
              <a:rPr lang="en-US" altLang="zh-CN" sz="3600" b="1" dirty="0" err="1"/>
              <a:t>abc</a:t>
            </a:r>
            <a:r>
              <a:rPr lang="zh-CN" altLang="en-US" sz="3600" b="1" dirty="0"/>
              <a:t>子串</a:t>
            </a:r>
            <a:r>
              <a:rPr lang="zh-CN" altLang="en-US" sz="3600" b="1" dirty="0">
                <a:solidFill>
                  <a:schemeClr val="accent2"/>
                </a:solidFill>
              </a:rPr>
              <a:t>删除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图灵机带上符号串为：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  ┣</a:t>
            </a:r>
            <a:r>
              <a:rPr lang="en-US" altLang="zh-CN" sz="3600" b="1" dirty="0" err="1"/>
              <a:t>aaa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aaa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dirty="0"/>
              <a:t>…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图灵机初始处于状态</a:t>
            </a:r>
            <a:r>
              <a:rPr lang="en-US" altLang="zh-CN" sz="3600" b="1" dirty="0"/>
              <a:t>even</a:t>
            </a:r>
            <a:r>
              <a:rPr lang="zh-CN" altLang="en-US" sz="3600" b="1" dirty="0"/>
              <a:t>，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zh-CN" altLang="en-US" sz="3600" b="1" dirty="0"/>
              <a:t>将要扫描第一个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思路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存储技术寻找到第</a:t>
            </a:r>
            <a:r>
              <a:rPr lang="en-US" altLang="zh-CN" sz="3600" b="1"/>
              <a:t>1</a:t>
            </a:r>
            <a:r>
              <a:rPr lang="zh-CN" altLang="en-US" sz="3600" b="1"/>
              <a:t>个</a:t>
            </a:r>
            <a:r>
              <a:rPr lang="en-US" altLang="zh-CN" sz="3600" b="1">
                <a:solidFill>
                  <a:srgbClr val="000000"/>
                </a:solidFill>
              </a:rPr>
              <a:t>abc</a:t>
            </a:r>
            <a:r>
              <a:rPr lang="zh-CN" altLang="en-US" sz="3600" b="1"/>
              <a:t>子串的位置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将后面的符号</a:t>
            </a:r>
            <a:r>
              <a:rPr lang="zh-CN" altLang="en-US" sz="3600" b="1">
                <a:solidFill>
                  <a:srgbClr val="000000"/>
                </a:solidFill>
              </a:rPr>
              <a:t>向左</a:t>
            </a:r>
            <a:r>
              <a:rPr lang="zh-CN" altLang="en-US" sz="3600" b="1"/>
              <a:t>移动三个单元。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rgbClr val="000000"/>
                </a:solidFill>
              </a:rPr>
              <a:t>例</a:t>
            </a:r>
            <a:r>
              <a:rPr lang="en-US" altLang="zh-CN" sz="4400" b="0" dirty="0">
                <a:solidFill>
                  <a:srgbClr val="000000"/>
                </a:solidFill>
              </a:rPr>
              <a:t>6-18</a:t>
            </a:r>
            <a:endParaRPr lang="zh-CN" altLang="en-US" sz="4400" b="0" dirty="0">
              <a:solidFill>
                <a:srgbClr val="00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构造</a:t>
            </a:r>
            <a:r>
              <a:rPr lang="en-US" altLang="zh-CN" sz="3600" b="1" dirty="0"/>
              <a:t>TM </a:t>
            </a:r>
            <a:r>
              <a:rPr lang="zh-CN" altLang="en-US" sz="3600" b="1" dirty="0"/>
              <a:t>，输入字母表为</a:t>
            </a:r>
            <a:r>
              <a:rPr lang="en-US" altLang="zh-CN" sz="3600" b="1" dirty="0"/>
              <a:t>{0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1}</a:t>
            </a:r>
            <a:r>
              <a:rPr lang="zh-CN" altLang="en-US" sz="3600" b="1" dirty="0"/>
              <a:t>，要求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接收语言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该语言的每个字符串</a:t>
            </a:r>
            <a:r>
              <a:rPr lang="zh-CN" altLang="en-US" sz="3600" b="1" dirty="0">
                <a:solidFill>
                  <a:schemeClr val="accent2"/>
                </a:solidFill>
              </a:rPr>
              <a:t>包含</a:t>
            </a:r>
            <a:r>
              <a:rPr lang="zh-CN" altLang="en-US" sz="3600" b="1" dirty="0"/>
              <a:t>且</a:t>
            </a:r>
            <a:r>
              <a:rPr lang="zh-CN" altLang="en-US" sz="3600" b="1" dirty="0">
                <a:solidFill>
                  <a:schemeClr val="accent2"/>
                </a:solidFill>
              </a:rPr>
              <a:t>仅只能包含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一个</a:t>
            </a:r>
            <a:r>
              <a:rPr lang="en-US" altLang="zh-CN" sz="3600" b="1" dirty="0"/>
              <a:t>101</a:t>
            </a:r>
            <a:r>
              <a:rPr lang="zh-CN" altLang="en-US" sz="3600" b="1" dirty="0"/>
              <a:t>子串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当识别出第一个</a:t>
            </a:r>
            <a:r>
              <a:rPr lang="en-US" altLang="zh-CN" sz="3600" b="1" dirty="0"/>
              <a:t>101</a:t>
            </a:r>
            <a:r>
              <a:rPr lang="zh-CN" altLang="en-US" sz="3600" b="1" dirty="0"/>
              <a:t>后，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检查输入带上剩余的串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不能再包含</a:t>
            </a:r>
            <a:r>
              <a:rPr lang="en-US" altLang="zh-CN" sz="3600" b="1" dirty="0"/>
              <a:t>101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TM=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，∑，</a:t>
            </a:r>
            <a:r>
              <a:rPr lang="en-US" altLang="zh-CN" sz="3600" b="1"/>
              <a:t>start</a:t>
            </a:r>
            <a:r>
              <a:rPr lang="zh-CN" altLang="en-US" sz="3600" b="1"/>
              <a:t>， 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δ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Q={start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10]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[check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0]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[check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[check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refuse</a:t>
            </a:r>
            <a:r>
              <a:rPr lang="zh-CN" altLang="en-US" sz="3600" b="1"/>
              <a:t>，</a:t>
            </a:r>
            <a:r>
              <a:rPr lang="en-US" altLang="zh-CN" sz="3600" b="1"/>
              <a:t>accept}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∑={0</a:t>
            </a:r>
            <a:r>
              <a:rPr lang="zh-CN" altLang="en-US" sz="3600" b="1"/>
              <a:t>，</a:t>
            </a:r>
            <a:r>
              <a:rPr lang="en-US" altLang="zh-CN" sz="3600" b="1"/>
              <a:t>1}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∑′={0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B}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(1)</a:t>
            </a:r>
            <a:r>
              <a:rPr lang="zh-CN" altLang="en-US" sz="3600" b="1"/>
              <a:t>扫描第一符号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refuse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</a:t>
            </a:r>
            <a:r>
              <a:rPr lang="zh-CN" altLang="en-US" sz="3600" b="1">
                <a:solidFill>
                  <a:schemeClr val="accent2"/>
                </a:solidFill>
              </a:rPr>
              <a:t>空串</a:t>
            </a:r>
            <a:endParaRPr lang="en-US" altLang="zh-CN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期待</a:t>
            </a:r>
            <a:r>
              <a:rPr lang="en-US" altLang="zh-CN" sz="3600" b="1"/>
              <a:t>1</a:t>
            </a:r>
            <a:r>
              <a:rPr lang="zh-CN" altLang="en-US" sz="3600" b="1"/>
              <a:t>的出现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/>
              <a:t>        </a:t>
            </a: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&lt;[q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已经扫描到“</a:t>
            </a:r>
            <a:r>
              <a:rPr lang="en-US" altLang="zh-CN" sz="3600" b="1"/>
              <a:t>1”</a:t>
            </a:r>
            <a:r>
              <a:rPr lang="zh-CN" altLang="en-US" sz="3600" b="1"/>
              <a:t>，等待可能的“</a:t>
            </a:r>
            <a:r>
              <a:rPr lang="en-US" altLang="zh-CN" sz="3600" b="1"/>
              <a:t>0”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(4)</a:t>
            </a:r>
            <a:r>
              <a:rPr lang="zh-CN" altLang="en-US" sz="3600" b="1"/>
              <a:t>已经扫描到“</a:t>
            </a:r>
            <a:r>
              <a:rPr lang="en-US" altLang="zh-CN" sz="3600" b="1"/>
              <a:t>10”</a:t>
            </a:r>
            <a:r>
              <a:rPr lang="zh-CN" altLang="en-US" sz="3600" b="1"/>
              <a:t>，等待可能的“</a:t>
            </a:r>
            <a:r>
              <a:rPr lang="en-US" altLang="zh-CN" sz="3600" b="1"/>
              <a:t>1”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/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&lt;[q,10]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check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(5)</a:t>
            </a:r>
            <a:r>
              <a:rPr lang="zh-CN" altLang="en-US" sz="3600" b="1"/>
              <a:t>已扫描到</a:t>
            </a:r>
            <a:r>
              <a:rPr lang="en-US" altLang="zh-CN" sz="3600" b="1"/>
              <a:t>101</a:t>
            </a:r>
            <a:r>
              <a:rPr lang="zh-CN" altLang="en-US" sz="3600" b="1"/>
              <a:t>，检查串的剩余部分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[check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[check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(6) &lt;[check</a:t>
            </a:r>
            <a:r>
              <a:rPr lang="zh-CN" altLang="en-US" sz="3200" b="1"/>
              <a:t>，</a:t>
            </a:r>
            <a:r>
              <a:rPr lang="en-US" altLang="zh-CN" sz="3200" b="1"/>
              <a:t>0]</a:t>
            </a:r>
            <a:r>
              <a:rPr lang="zh-CN" altLang="en-US" sz="3200" b="1"/>
              <a:t>，</a:t>
            </a:r>
            <a:r>
              <a:rPr lang="en-US" altLang="zh-CN" sz="3200" b="1"/>
              <a:t>0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0]</a:t>
            </a:r>
            <a:r>
              <a:rPr lang="zh-CN" altLang="en-US" sz="3200" b="1"/>
              <a:t>，</a:t>
            </a:r>
            <a:r>
              <a:rPr lang="en-US" altLang="zh-CN" sz="3200" b="1"/>
              <a:t>0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  &lt;[check</a:t>
            </a:r>
            <a:r>
              <a:rPr lang="zh-CN" altLang="en-US" sz="3200" b="1"/>
              <a:t>，</a:t>
            </a:r>
            <a:r>
              <a:rPr lang="en-US" altLang="zh-CN" sz="3200" b="1"/>
              <a:t>0]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1]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(7)&lt;</a:t>
            </a:r>
            <a:r>
              <a:rPr lang="en-US" altLang="zh-CN" sz="3200" b="1">
                <a:solidFill>
                  <a:schemeClr val="accent2"/>
                </a:solidFill>
              </a:rPr>
              <a:t>[check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1]</a:t>
            </a:r>
            <a:r>
              <a:rPr lang="en-US" altLang="zh-CN" sz="3200" b="1"/>
              <a:t>,0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10]</a:t>
            </a:r>
            <a:r>
              <a:rPr lang="zh-CN" altLang="en-US" sz="3200" b="1"/>
              <a:t>，</a:t>
            </a:r>
            <a:r>
              <a:rPr lang="en-US" altLang="zh-CN" sz="3200" b="1"/>
              <a:t>0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&lt;[check</a:t>
            </a:r>
            <a:r>
              <a:rPr lang="zh-CN" altLang="en-US" sz="3200" b="1"/>
              <a:t>，</a:t>
            </a:r>
            <a:r>
              <a:rPr lang="en-US" altLang="zh-CN" sz="3200" b="1"/>
              <a:t>1]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1]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R&gt;  </a:t>
            </a:r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）的第</a:t>
            </a:r>
            <a:r>
              <a:rPr lang="en-US" altLang="zh-CN"/>
              <a:t>2</a:t>
            </a:r>
            <a:r>
              <a:rPr lang="zh-CN" altLang="en-US"/>
              <a:t>条指令与（</a:t>
            </a:r>
            <a:r>
              <a:rPr lang="en-US" altLang="zh-CN"/>
              <a:t>9</a:t>
            </a:r>
            <a:r>
              <a:rPr lang="zh-CN" altLang="en-US"/>
              <a:t>）可以省略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(8)&lt;[check,10],0,[check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0],0,R&gt;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&lt;[check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10],1,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(9)</a:t>
            </a:r>
            <a:r>
              <a:rPr lang="zh-CN" altLang="en-US" sz="3600" b="1" dirty="0"/>
              <a:t>整个输入串中没有</a:t>
            </a:r>
            <a:r>
              <a:rPr lang="en-US" altLang="zh-CN" sz="3600" b="1" dirty="0"/>
              <a:t>101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[q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0]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[q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1]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[q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10]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/>
      <p:bldP spid="709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</a:rPr>
              <a:t>或</a:t>
            </a:r>
            <a:r>
              <a:rPr lang="en-US" altLang="zh-CN" sz="4000" b="1" dirty="0">
                <a:solidFill>
                  <a:schemeClr val="accent2"/>
                </a:solidFill>
              </a:rPr>
              <a:t>a)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 &gt;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 (</a:t>
            </a:r>
            <a:r>
              <a:rPr lang="zh-CN" altLang="en-US" sz="4000" b="1" dirty="0">
                <a:solidFill>
                  <a:schemeClr val="accent2"/>
                </a:solidFill>
              </a:rPr>
              <a:t>或</a:t>
            </a:r>
            <a:r>
              <a:rPr lang="en-US" altLang="zh-CN" sz="4000" b="1" dirty="0">
                <a:solidFill>
                  <a:schemeClr val="accent2"/>
                </a:solidFill>
              </a:rPr>
              <a:t>a)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 &gt;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 &gt;</a:t>
            </a:r>
            <a:r>
              <a:rPr lang="zh-CN" altLang="en-US" sz="4000" b="1" dirty="0"/>
              <a:t>   </a:t>
            </a:r>
            <a:r>
              <a:rPr lang="en-US" altLang="zh-CN" sz="4000" b="1" dirty="0">
                <a:solidFill>
                  <a:srgbClr val="000000"/>
                </a:solidFill>
              </a:rPr>
              <a:t>//</a:t>
            </a:r>
            <a:r>
              <a:rPr lang="zh-CN" altLang="en-US" sz="4000" b="1" dirty="0">
                <a:solidFill>
                  <a:srgbClr val="000000"/>
                </a:solidFill>
              </a:rPr>
              <a:t>可省略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accept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en-US" altLang="zh-CN" sz="4000" b="1" dirty="0">
                <a:solidFill>
                  <a:schemeClr val="accent2"/>
                </a:solidFill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</a:rPr>
              <a:t>或</a:t>
            </a:r>
            <a:r>
              <a:rPr lang="en-US" altLang="zh-CN" sz="4000" b="1" dirty="0">
                <a:solidFill>
                  <a:schemeClr val="accent2"/>
                </a:solidFill>
              </a:rPr>
              <a:t>N) </a:t>
            </a:r>
            <a:r>
              <a:rPr lang="en-US" altLang="zh-CN" sz="4000" b="1" dirty="0"/>
              <a:t>&gt;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结束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(10)</a:t>
            </a:r>
            <a:r>
              <a:rPr lang="zh-CN" altLang="en-US" sz="3600" b="1"/>
              <a:t>整个输入串只有一个</a:t>
            </a:r>
            <a:r>
              <a:rPr lang="en-US" altLang="zh-CN" sz="3600" b="1"/>
              <a:t>101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&lt;[check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&lt;[check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&lt;[check</a:t>
            </a:r>
            <a:r>
              <a:rPr lang="zh-CN" altLang="en-US" sz="3600" b="1"/>
              <a:t>，</a:t>
            </a:r>
            <a:r>
              <a:rPr lang="en-US" altLang="zh-CN" sz="3600" b="1"/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</a:t>
            </a:r>
            <a:r>
              <a:rPr lang="zh-CN" altLang="en-US" sz="4400" dirty="0"/>
              <a:t>构造</a:t>
            </a:r>
            <a:r>
              <a:rPr lang="en-US" altLang="zh-CN" sz="4400" dirty="0"/>
              <a:t>TM </a:t>
            </a:r>
            <a:r>
              <a:rPr lang="zh-CN" altLang="en-US" sz="4400" dirty="0"/>
              <a:t>，接收语言</a:t>
            </a:r>
            <a:r>
              <a:rPr lang="en-US" altLang="zh-CN" sz="4400" dirty="0"/>
              <a:t>L</a:t>
            </a:r>
            <a:r>
              <a:rPr lang="zh-CN" altLang="en-US" sz="4400" dirty="0"/>
              <a:t>：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该语言的每个句子必须包含</a:t>
            </a:r>
            <a:r>
              <a:rPr lang="zh-CN" altLang="en-US" sz="3600" b="1" dirty="0">
                <a:solidFill>
                  <a:srgbClr val="000000"/>
                </a:solidFill>
              </a:rPr>
              <a:t>两个</a:t>
            </a:r>
            <a:r>
              <a:rPr lang="en-US" altLang="zh-CN" sz="3600" b="1" dirty="0">
                <a:solidFill>
                  <a:srgbClr val="000000"/>
                </a:solidFill>
              </a:rPr>
              <a:t>101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6-19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构造</a:t>
            </a:r>
            <a:r>
              <a:rPr lang="en-US" altLang="zh-CN" sz="3600" b="1" dirty="0"/>
              <a:t>TM </a:t>
            </a:r>
            <a:r>
              <a:rPr lang="zh-CN" altLang="en-US" sz="3600" b="1" dirty="0"/>
              <a:t>，接收语言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该语言的每个句子</a:t>
            </a:r>
            <a:r>
              <a:rPr lang="zh-CN" altLang="en-US" sz="3600" b="1" dirty="0">
                <a:solidFill>
                  <a:schemeClr val="accent2"/>
                </a:solidFill>
              </a:rPr>
              <a:t>最多只能包含一个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100</a:t>
            </a:r>
            <a:r>
              <a:rPr lang="zh-CN" altLang="en-US" sz="3600" b="1" dirty="0"/>
              <a:t>子串（</a:t>
            </a:r>
            <a:r>
              <a:rPr lang="zh-CN" altLang="en-US" sz="3600" b="1" dirty="0">
                <a:solidFill>
                  <a:schemeClr val="accent2"/>
                </a:solidFill>
              </a:rPr>
              <a:t>可以没有</a:t>
            </a:r>
            <a:r>
              <a:rPr lang="en-US" altLang="zh-CN" sz="3600" b="1" dirty="0">
                <a:solidFill>
                  <a:schemeClr val="accent2"/>
                </a:solidFill>
              </a:rPr>
              <a:t>100</a:t>
            </a:r>
            <a:r>
              <a:rPr lang="zh-CN" altLang="en-US" sz="3600" b="1" dirty="0">
                <a:solidFill>
                  <a:schemeClr val="accent2"/>
                </a:solidFill>
              </a:rPr>
              <a:t>子串</a:t>
            </a:r>
            <a:r>
              <a:rPr lang="zh-CN" altLang="en-US" sz="3600" b="1" dirty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思路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   </a:t>
            </a:r>
            <a:r>
              <a:rPr lang="zh-CN" altLang="en-US" sz="4000" b="1" dirty="0"/>
              <a:t>接收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个</a:t>
            </a:r>
            <a:r>
              <a:rPr lang="en-US" altLang="zh-CN" sz="4000" b="1" dirty="0"/>
              <a:t>100</a:t>
            </a:r>
            <a:r>
              <a:rPr lang="zh-CN" altLang="en-US" sz="4000" b="1" dirty="0"/>
              <a:t>子串的所有串；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也</a:t>
            </a:r>
            <a:r>
              <a:rPr lang="zh-CN" altLang="en-US" sz="4000" b="1" dirty="0"/>
              <a:t>接收没有</a:t>
            </a:r>
            <a:r>
              <a:rPr lang="en-US" altLang="zh-CN" sz="4000" b="1" dirty="0"/>
              <a:t>100</a:t>
            </a:r>
            <a:r>
              <a:rPr lang="zh-CN" altLang="en-US" sz="4000" b="1" dirty="0"/>
              <a:t>子串的所有串。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6-23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接收语言</a:t>
            </a:r>
            <a:r>
              <a:rPr lang="en-US" altLang="zh-CN" sz="3600" b="1"/>
              <a:t>L</a:t>
            </a:r>
            <a:r>
              <a:rPr lang="zh-CN" altLang="en-US" sz="3600" b="1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该语言的每个句子</a:t>
            </a:r>
            <a:r>
              <a:rPr lang="zh-CN" altLang="en-US" sz="3600" b="1">
                <a:solidFill>
                  <a:schemeClr val="accent2"/>
                </a:solidFill>
              </a:rPr>
              <a:t>不包含</a:t>
            </a:r>
            <a:r>
              <a:rPr lang="zh-CN" altLang="en-US" sz="3600" b="1"/>
              <a:t>子串</a:t>
            </a:r>
            <a:r>
              <a:rPr lang="en-US" altLang="zh-CN" sz="3600" b="1"/>
              <a:t>100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当识别出第一个</a:t>
            </a:r>
            <a:r>
              <a:rPr lang="en-US" altLang="zh-CN" sz="3600" b="1"/>
              <a:t>100</a:t>
            </a:r>
            <a:r>
              <a:rPr lang="zh-CN" altLang="en-US" sz="3600" b="1"/>
              <a:t>后，就拒绝。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6.3.4</a:t>
            </a:r>
            <a:r>
              <a:rPr lang="zh-CN" altLang="en-US" sz="4000" dirty="0">
                <a:solidFill>
                  <a:srgbClr val="000000"/>
                </a:solidFill>
              </a:rPr>
              <a:t>图灵机的多道技术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为了能够保存和处理更复杂的数据，</a:t>
            </a:r>
          </a:p>
          <a:p>
            <a:pPr marL="0" indent="0" algn="just" eaLnBrk="1" hangingPunct="1">
              <a:buNone/>
            </a:pPr>
            <a:r>
              <a:rPr lang="zh-CN" altLang="en-US" sz="3600" b="1" dirty="0"/>
              <a:t>可以将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的输入带划分为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道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在各道上可以存放不同的符号。</a:t>
            </a:r>
            <a:endParaRPr lang="en-US" altLang="zh-CN" sz="3600" b="1" dirty="0"/>
          </a:p>
          <a:p>
            <a:pPr marL="0" indent="0" algn="just" eaLnBrk="1" hangingPunct="1">
              <a:buNone/>
            </a:pPr>
            <a:r>
              <a:rPr lang="zh-CN" altLang="en-US" sz="3600" b="1" dirty="0"/>
              <a:t>每个单元是一个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维向量（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个符号）。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accent2"/>
                </a:solidFill>
              </a:rPr>
              <a:t>单带</a:t>
            </a:r>
            <a:r>
              <a:rPr lang="en-US" altLang="zh-CN" sz="4400" dirty="0"/>
              <a:t>K</a:t>
            </a:r>
            <a:r>
              <a:rPr lang="zh-CN" altLang="en-US" sz="4400" dirty="0"/>
              <a:t>道的图灵机模型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z="3600" b="1"/>
          </a:p>
          <a:p>
            <a:pPr eaLnBrk="1" hangingPunct="1"/>
            <a:endParaRPr lang="zh-CN" altLang="en-US" b="1"/>
          </a:p>
        </p:txBody>
      </p:sp>
      <p:sp>
        <p:nvSpPr>
          <p:cNvPr id="139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sp>
        <p:nvSpPr>
          <p:cNvPr id="139269" name="Rectangle 7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sp>
        <p:nvSpPr>
          <p:cNvPr id="139270" name="Rectangle 9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graphicFrame>
        <p:nvGraphicFramePr>
          <p:cNvPr id="946184" name="Object 8"/>
          <p:cNvGraphicFramePr>
            <a:graphicFrameLocks noChangeAspect="1"/>
          </p:cNvGraphicFramePr>
          <p:nvPr/>
        </p:nvGraphicFramePr>
        <p:xfrm>
          <a:off x="1187450" y="2349500"/>
          <a:ext cx="61023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图片" r:id="rId3" imgW="4565904" imgH="1271016" progId="Word.Picture.8">
                  <p:embed/>
                </p:oleObj>
              </mc:Choice>
              <mc:Fallback>
                <p:oleObj name="图片" r:id="rId3" imgW="4565904" imgH="127101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6102350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ltGray">
          <a:xfrm>
            <a:off x="3419475" y="5229225"/>
            <a:ext cx="1116013" cy="7921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FSC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ltGray">
          <a:xfrm flipV="1">
            <a:off x="3995738" y="4365625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状态转换函数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一般形式为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{L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N}&gt;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对于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道图灵机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&lt;q,[</a:t>
            </a:r>
            <a:r>
              <a:rPr lang="en-US" altLang="zh-CN" sz="3200" b="1" dirty="0">
                <a:solidFill>
                  <a:srgbClr val="000000"/>
                </a:solidFill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i1</a:t>
            </a:r>
            <a:r>
              <a:rPr lang="en-US" altLang="zh-CN" sz="3200" b="1" dirty="0">
                <a:solidFill>
                  <a:srgbClr val="000000"/>
                </a:solidFill>
              </a:rPr>
              <a:t>,a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i2</a:t>
            </a:r>
            <a:r>
              <a:rPr lang="en-US" altLang="zh-CN" sz="3200" b="1" dirty="0">
                <a:solidFill>
                  <a:srgbClr val="000000"/>
                </a:solidFill>
              </a:rPr>
              <a:t>,…,</a:t>
            </a:r>
            <a:r>
              <a:rPr lang="en-US" altLang="zh-CN" sz="3200" b="1" dirty="0" err="1">
                <a:solidFill>
                  <a:srgbClr val="000000"/>
                </a:solidFill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ik</a:t>
            </a:r>
            <a:r>
              <a:rPr lang="en-US" altLang="zh-CN" sz="3200" b="1" dirty="0">
                <a:solidFill>
                  <a:srgbClr val="000000"/>
                </a:solidFill>
              </a:rPr>
              <a:t>]</a:t>
            </a:r>
            <a:r>
              <a:rPr lang="en-US" altLang="zh-CN" sz="3200" b="1" dirty="0"/>
              <a:t>,q′,</a:t>
            </a:r>
            <a:r>
              <a:rPr lang="en-US" altLang="zh-CN" sz="3200" b="1" dirty="0">
                <a:solidFill>
                  <a:srgbClr val="000000"/>
                </a:solidFill>
              </a:rPr>
              <a:t>[b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i1</a:t>
            </a:r>
            <a:r>
              <a:rPr lang="en-US" altLang="zh-CN" sz="3200" b="1" dirty="0">
                <a:solidFill>
                  <a:srgbClr val="000000"/>
                </a:solidFill>
              </a:rPr>
              <a:t>,b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i2</a:t>
            </a:r>
            <a:r>
              <a:rPr lang="en-US" altLang="zh-CN" sz="3200" b="1" dirty="0">
                <a:solidFill>
                  <a:srgbClr val="000000"/>
                </a:solidFill>
              </a:rPr>
              <a:t>,…,</a:t>
            </a:r>
            <a:r>
              <a:rPr lang="en-US" altLang="zh-CN" sz="3200" b="1" dirty="0" err="1">
                <a:solidFill>
                  <a:srgbClr val="000000"/>
                </a:solidFill>
              </a:rPr>
              <a:t>b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ik</a:t>
            </a:r>
            <a:r>
              <a:rPr lang="en-US" altLang="zh-CN" sz="3200" b="1" dirty="0">
                <a:solidFill>
                  <a:srgbClr val="000000"/>
                </a:solidFill>
              </a:rPr>
              <a:t>]</a:t>
            </a:r>
            <a:r>
              <a:rPr lang="en-US" altLang="zh-CN" sz="3200" b="1" dirty="0"/>
              <a:t>,{L,R,N}&gt;</a:t>
            </a:r>
            <a:endParaRPr lang="zh-CN" altLang="en-US" sz="32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一次需要扫描一个单元的多道符号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3</a:t>
            </a:r>
            <a:r>
              <a:rPr lang="zh-CN" altLang="en-US" sz="4400"/>
              <a:t>道</a:t>
            </a:r>
            <a:r>
              <a:rPr lang="en-US" altLang="zh-CN" sz="4400"/>
              <a:t>TM</a:t>
            </a:r>
            <a:r>
              <a:rPr lang="zh-CN" altLang="en-US" sz="4400"/>
              <a:t>进行二进制数加法运算</a:t>
            </a:r>
            <a:endParaRPr lang="zh-CN" altLang="en-US" sz="320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考虑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个基本加法规则 ：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/>
              <a:t>      0+0    0+1 ( 1+0 )    1+1 </a:t>
            </a:r>
          </a:p>
          <a:p>
            <a:pPr eaLnBrk="1" hangingPunct="1"/>
            <a:r>
              <a:rPr lang="zh-CN" altLang="en-US" sz="3600" b="1" dirty="0"/>
              <a:t>还需要考虑</a:t>
            </a:r>
            <a:r>
              <a:rPr lang="zh-CN" altLang="en-US" sz="3600" b="1" dirty="0">
                <a:solidFill>
                  <a:srgbClr val="000000"/>
                </a:solidFill>
              </a:rPr>
              <a:t>进位</a:t>
            </a:r>
            <a:r>
              <a:rPr lang="zh-CN" altLang="en-US" sz="3600" b="1" dirty="0"/>
              <a:t>情况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全加器）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4000" b="1" dirty="0"/>
              <a:t>若带上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的个数为偶数，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则图灵机经过多个动作后，处于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接收状态</a:t>
            </a:r>
            <a:r>
              <a:rPr lang="en-US" altLang="zh-CN" sz="4000" b="1" dirty="0">
                <a:solidFill>
                  <a:srgbClr val="000000"/>
                </a:solidFill>
              </a:rPr>
              <a:t>accept</a:t>
            </a:r>
            <a:r>
              <a:rPr lang="zh-CN" altLang="en-US" sz="4000" b="1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zh-CN" altLang="en-US" sz="3600" b="1" dirty="0">
                <a:solidFill>
                  <a:srgbClr val="0000FF"/>
                </a:solidFill>
              </a:rPr>
              <a:t>第一、二道存放两个操作数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3600" b="1" dirty="0"/>
              <a:t>两个数长度不一致</a:t>
            </a:r>
            <a:r>
              <a:rPr lang="en-US" altLang="zh-CN" sz="3600" b="1" dirty="0"/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左端补充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或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 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3600" b="1" dirty="0">
                <a:solidFill>
                  <a:srgbClr val="0000FF"/>
                </a:solidFill>
              </a:rPr>
              <a:t>第三道存放计算结果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 第</a:t>
            </a:r>
            <a:r>
              <a:rPr lang="en-US" altLang="zh-CN" sz="3600" b="1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个单元存放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（避免溢出）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3600" b="1" dirty="0">
                <a:solidFill>
                  <a:srgbClr val="000000"/>
                </a:solidFill>
              </a:rPr>
              <a:t>读写头已经在</a:t>
            </a:r>
            <a:r>
              <a:rPr lang="zh-CN" altLang="en-US" sz="3600" b="1" dirty="0"/>
              <a:t>最低位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最右端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rgbClr val="000000"/>
                </a:solidFill>
              </a:rPr>
              <a:t>单元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没有进位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&lt;[q,0],[0,0,B], [q,0],[0,0,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/>
              <a:t>],L&gt;  0+0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&lt;[q,0],[0,1,B], [q,0],[0,1,</a:t>
            </a:r>
            <a:r>
              <a:rPr lang="en-US" altLang="zh-CN" sz="4000" b="1">
                <a:solidFill>
                  <a:schemeClr val="accent2"/>
                </a:solidFill>
              </a:rPr>
              <a:t>1</a:t>
            </a:r>
            <a:r>
              <a:rPr lang="en-US" altLang="zh-CN" sz="4000" b="1"/>
              <a:t>],L&gt;  0+1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&lt;[q,0],[1,0,B], [q,0],[1,0,</a:t>
            </a:r>
            <a:r>
              <a:rPr lang="en-US" altLang="zh-CN" sz="4000" b="1">
                <a:solidFill>
                  <a:schemeClr val="accent2"/>
                </a:solidFill>
              </a:rPr>
              <a:t>1</a:t>
            </a:r>
            <a:r>
              <a:rPr lang="en-US" altLang="zh-CN" sz="4000" b="1"/>
              <a:t>],L&gt;  1+0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&lt;[q,0],[1,1,B], [q,</a:t>
            </a:r>
            <a:r>
              <a:rPr lang="en-US" altLang="zh-CN" sz="4000" b="1">
                <a:solidFill>
                  <a:srgbClr val="FF0000"/>
                </a:solidFill>
              </a:rPr>
              <a:t>1</a:t>
            </a:r>
            <a:r>
              <a:rPr lang="en-US" altLang="zh-CN" sz="4000" b="1"/>
              <a:t>],[1,1,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/>
              <a:t>],L&gt;  1+1</a:t>
            </a:r>
          </a:p>
          <a:p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进位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zh-CN" sz="4000" b="1"/>
              <a:t>&lt;[q,1],[0,0,B], [q,0],[0,0,</a:t>
            </a:r>
            <a:r>
              <a:rPr lang="fr-FR" altLang="zh-CN" sz="4000" b="1">
                <a:solidFill>
                  <a:schemeClr val="accent2"/>
                </a:solidFill>
              </a:rPr>
              <a:t>1</a:t>
            </a:r>
            <a:r>
              <a:rPr lang="fr-FR" altLang="zh-CN" sz="4000" b="1"/>
              <a:t>],L&gt;</a:t>
            </a:r>
            <a:r>
              <a:rPr lang="en-US" altLang="zh-CN" sz="4000" b="1"/>
              <a:t> </a:t>
            </a:r>
            <a:endParaRPr lang="fr-FR" altLang="zh-CN" sz="4000" b="1"/>
          </a:p>
          <a:p>
            <a:pPr eaLnBrk="1" hangingPunct="1">
              <a:buFont typeface="Wingdings" pitchFamily="2" charset="2"/>
              <a:buNone/>
            </a:pPr>
            <a:r>
              <a:rPr lang="fr-FR" altLang="zh-CN" sz="4000" b="1"/>
              <a:t>&lt;[q,1],[0,1,B], [q,</a:t>
            </a:r>
            <a:r>
              <a:rPr lang="fr-FR" altLang="zh-CN" sz="4000" b="1">
                <a:solidFill>
                  <a:srgbClr val="FF0000"/>
                </a:solidFill>
              </a:rPr>
              <a:t>1</a:t>
            </a:r>
            <a:r>
              <a:rPr lang="fr-FR" altLang="zh-CN" sz="4000" b="1"/>
              <a:t>],[0,1,</a:t>
            </a:r>
            <a:r>
              <a:rPr lang="fr-FR" altLang="zh-CN" sz="4000" b="1">
                <a:solidFill>
                  <a:schemeClr val="accent2"/>
                </a:solidFill>
              </a:rPr>
              <a:t>0</a:t>
            </a:r>
            <a:r>
              <a:rPr lang="fr-FR" altLang="zh-CN" sz="4000" b="1"/>
              <a:t>],L&gt;</a:t>
            </a:r>
            <a:r>
              <a:rPr lang="en-US" altLang="zh-CN" sz="4000" b="1"/>
              <a:t> </a:t>
            </a:r>
            <a:endParaRPr lang="fr-FR" altLang="zh-CN" sz="4000" b="1"/>
          </a:p>
          <a:p>
            <a:pPr eaLnBrk="1" hangingPunct="1">
              <a:buFont typeface="Wingdings" pitchFamily="2" charset="2"/>
              <a:buNone/>
            </a:pPr>
            <a:r>
              <a:rPr lang="fr-FR" altLang="zh-CN" sz="4000" b="1"/>
              <a:t>&lt;[q,1],[1,0,B], [q,</a:t>
            </a:r>
            <a:r>
              <a:rPr lang="fr-FR" altLang="zh-CN" sz="4000" b="1">
                <a:solidFill>
                  <a:srgbClr val="FF0000"/>
                </a:solidFill>
              </a:rPr>
              <a:t>1</a:t>
            </a:r>
            <a:r>
              <a:rPr lang="fr-FR" altLang="zh-CN" sz="4000" b="1"/>
              <a:t>],[1,0,</a:t>
            </a:r>
            <a:r>
              <a:rPr lang="fr-FR" altLang="zh-CN" sz="4000" b="1">
                <a:solidFill>
                  <a:schemeClr val="accent2"/>
                </a:solidFill>
              </a:rPr>
              <a:t>0</a:t>
            </a:r>
            <a:r>
              <a:rPr lang="fr-FR" altLang="zh-CN" sz="4000" b="1"/>
              <a:t>],L</a:t>
            </a:r>
            <a:r>
              <a:rPr lang="en-US" altLang="zh-CN" sz="4000" b="1"/>
              <a:t>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&lt;[q,1],[1,1,B], [q,</a:t>
            </a:r>
            <a:r>
              <a:rPr lang="en-US" altLang="zh-CN" sz="4000" b="1">
                <a:solidFill>
                  <a:srgbClr val="FF0000"/>
                </a:solidFill>
              </a:rPr>
              <a:t>1</a:t>
            </a:r>
            <a:r>
              <a:rPr lang="en-US" altLang="zh-CN" sz="4000" b="1"/>
              <a:t>],[1,1,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en-US" altLang="zh-CN" sz="4000" b="1"/>
              <a:t>],L&gt; 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两个数长度不一致</a:t>
            </a:r>
            <a:r>
              <a:rPr lang="en-US" altLang="zh-CN" sz="4000" dirty="0"/>
              <a:t>(</a:t>
            </a:r>
            <a:r>
              <a:rPr lang="zh-CN" altLang="en-US" sz="4000" dirty="0">
                <a:solidFill>
                  <a:srgbClr val="000000"/>
                </a:solidFill>
              </a:rPr>
              <a:t>左端补充</a:t>
            </a:r>
            <a:r>
              <a:rPr lang="en-US" altLang="zh-CN" sz="4000" dirty="0">
                <a:solidFill>
                  <a:srgbClr val="000000"/>
                </a:solidFill>
              </a:rPr>
              <a:t>B</a:t>
            </a:r>
            <a:r>
              <a:rPr lang="en-US" altLang="zh-CN" sz="4000" dirty="0"/>
              <a:t>)</a:t>
            </a:r>
            <a:r>
              <a:rPr lang="zh-CN" altLang="en-US" sz="4000" dirty="0"/>
              <a:t>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&lt;[q,0],[0,B,B],[q,0],[0,B,0],L&gt;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&lt;[q,0],[1,B,B],[q,0],[1,B,1],L&gt;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&lt;[q,0],[B,0,B],[q,0],[B,0,0],L&gt;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&lt;[q,0],[B,1,B],[q,0],[B,1,1],L&gt;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&lt;[q,1],[0,B,B],[q,0],[0,B,1],L&gt;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&lt;[q,1],[1,B,B],[q,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en-US" altLang="zh-CN" sz="3200" b="1" dirty="0"/>
              <a:t>],[1,B,0],L&gt;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&lt;[q,1],[B,0,B],[q,0],[B,0,1],L&gt;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&lt;[q,1],[B,1,B],[q,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en-US" altLang="zh-CN" sz="3200" b="1" dirty="0"/>
              <a:t>],[B,1,0],L&gt;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zh-CN" sz="3600" b="1"/>
              <a:t>&lt;[q,0],[B,B,B],END,[B,B,</a:t>
            </a:r>
            <a:r>
              <a:rPr lang="pt-BR" altLang="zh-CN" sz="3600" b="1">
                <a:solidFill>
                  <a:srgbClr val="FF0000"/>
                </a:solidFill>
              </a:rPr>
              <a:t>0</a:t>
            </a:r>
            <a:r>
              <a:rPr lang="pt-BR" altLang="zh-CN" sz="3600" b="1"/>
              <a:t>],N&gt;</a:t>
            </a:r>
            <a:r>
              <a:rPr lang="en-US" altLang="zh-CN" sz="3600" b="1"/>
              <a:t> </a:t>
            </a:r>
            <a:endParaRPr lang="pt-BR" altLang="zh-CN" sz="3600" b="1"/>
          </a:p>
          <a:p>
            <a:pPr eaLnBrk="1" hangingPunct="1">
              <a:buFont typeface="Wingdings" pitchFamily="2" charset="2"/>
              <a:buNone/>
            </a:pPr>
            <a:r>
              <a:rPr lang="pt-BR" altLang="zh-CN" sz="3600" b="1"/>
              <a:t>&lt;[q,1],[B,B,B],END,[B,B,</a:t>
            </a:r>
            <a:r>
              <a:rPr lang="pt-BR" altLang="zh-CN" sz="3600" b="1">
                <a:solidFill>
                  <a:srgbClr val="FF0000"/>
                </a:solidFill>
              </a:rPr>
              <a:t>1</a:t>
            </a:r>
            <a:r>
              <a:rPr lang="pt-BR" altLang="zh-CN" sz="3600" b="1"/>
              <a:t>],N&gt;</a:t>
            </a:r>
            <a:r>
              <a:rPr lang="en-US" altLang="zh-CN" sz="3600" b="1"/>
              <a:t> 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8001000" cy="1143000"/>
          </a:xfrm>
        </p:spPr>
        <p:txBody>
          <a:bodyPr/>
          <a:lstStyle/>
          <a:p>
            <a:pPr algn="ctr" eaLnBrk="1" hangingPunct="1"/>
            <a:r>
              <a:rPr lang="zh-CN" altLang="en-US" sz="4800" dirty="0"/>
              <a:t>思考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001000" cy="428628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两个数长度不一致</a:t>
            </a: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左端补充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en-US" altLang="zh-CN" sz="4000" b="1" dirty="0"/>
              <a:t>)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十进制的加法（ 计数器）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二进制的减法</a:t>
            </a:r>
            <a:endParaRPr lang="en-US" altLang="zh-CN" sz="40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十进制的减法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关系运算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乘法与除法</a:t>
            </a:r>
            <a:endParaRPr lang="en-US" altLang="zh-CN" sz="40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软件计算机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例</a:t>
            </a:r>
            <a:r>
              <a:rPr lang="en-US" altLang="zh-CN" sz="4400"/>
              <a:t>6-24:</a:t>
            </a:r>
            <a:r>
              <a:rPr lang="zh-CN" altLang="en-US" sz="4400"/>
              <a:t>构造图灵机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zh-CN" altLang="en-US" sz="4400" b="1" dirty="0"/>
              <a:t>字母表为</a:t>
            </a:r>
            <a:r>
              <a:rPr lang="en-US" altLang="zh-CN" sz="4400" b="1" dirty="0"/>
              <a:t>{a}</a:t>
            </a:r>
            <a:r>
              <a:rPr lang="zh-CN" altLang="en-US" sz="4400" b="1" dirty="0"/>
              <a:t>，接收语言</a:t>
            </a:r>
            <a:r>
              <a:rPr lang="en-US" altLang="zh-CN" sz="4400" b="1" dirty="0"/>
              <a:t>L</a:t>
            </a:r>
            <a:r>
              <a:rPr lang="zh-CN" altLang="en-US" sz="44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{</a:t>
            </a:r>
            <a:r>
              <a:rPr lang="en-US" altLang="zh-CN" sz="4400" b="1" dirty="0" err="1"/>
              <a:t>a</a:t>
            </a:r>
            <a:r>
              <a:rPr lang="en-US" altLang="zh-CN" sz="4400" b="1" baseline="30000" dirty="0" err="1"/>
              <a:t>n</a:t>
            </a:r>
            <a:r>
              <a:rPr lang="en-US" altLang="zh-CN" sz="4400" b="1" dirty="0" err="1"/>
              <a:t>|n</a:t>
            </a:r>
            <a:r>
              <a:rPr lang="en-US" altLang="zh-CN" sz="4400" b="1" dirty="0"/>
              <a:t>&gt;=0</a:t>
            </a:r>
            <a:r>
              <a:rPr lang="zh-CN" altLang="en-US" sz="4400" b="1" dirty="0"/>
              <a:t>，且</a:t>
            </a:r>
            <a:r>
              <a:rPr lang="en-US" altLang="zh-CN" sz="4400" b="1" dirty="0"/>
              <a:t>n</a:t>
            </a:r>
            <a:r>
              <a:rPr lang="zh-CN" altLang="en-US" sz="4400" b="1" dirty="0"/>
              <a:t>为完全平方数</a:t>
            </a:r>
            <a:r>
              <a:rPr lang="en-US" altLang="zh-CN" sz="4400" b="1" dirty="0"/>
              <a:t>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基本数学公式：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(n+1)</a:t>
            </a:r>
            <a:r>
              <a:rPr lang="en-US" altLang="zh-CN" sz="4000" b="1" baseline="30000"/>
              <a:t>2</a:t>
            </a:r>
            <a:r>
              <a:rPr lang="en-US" altLang="zh-CN" sz="4000" b="1"/>
              <a:t>=n</a:t>
            </a:r>
            <a:r>
              <a:rPr lang="en-US" altLang="zh-CN" sz="4000" b="1" baseline="30000"/>
              <a:t>2</a:t>
            </a:r>
            <a:r>
              <a:rPr lang="en-US" altLang="zh-CN" sz="4000" b="1"/>
              <a:t>+2n+1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使用三道的图灵机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第一道存放输入串；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第二、三两道作为“</a:t>
            </a:r>
            <a:r>
              <a:rPr lang="zh-CN" altLang="en-US" sz="3600" b="1">
                <a:solidFill>
                  <a:schemeClr val="accent2"/>
                </a:solidFill>
              </a:rPr>
              <a:t>运算器</a:t>
            </a:r>
            <a:r>
              <a:rPr lang="zh-CN" altLang="en-US" sz="3600" b="1"/>
              <a:t>”使用：</a:t>
            </a: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第二道存放</a:t>
            </a:r>
            <a:r>
              <a:rPr lang="en-US" altLang="zh-CN" sz="4000" b="1">
                <a:solidFill>
                  <a:srgbClr val="0000FF"/>
                </a:solidFill>
              </a:rPr>
              <a:t>i</a:t>
            </a:r>
            <a:r>
              <a:rPr lang="en-US" altLang="zh-CN" sz="4000" b="1" baseline="30000">
                <a:solidFill>
                  <a:srgbClr val="0000FF"/>
                </a:solidFill>
              </a:rPr>
              <a:t>2</a:t>
            </a:r>
            <a:r>
              <a:rPr lang="zh-CN" altLang="en-US" sz="4000" b="1">
                <a:solidFill>
                  <a:srgbClr val="0000FF"/>
                </a:solidFill>
              </a:rPr>
              <a:t>个</a:t>
            </a:r>
            <a:r>
              <a:rPr lang="en-US" altLang="zh-CN" sz="4000" b="1">
                <a:solidFill>
                  <a:srgbClr val="0000FF"/>
                </a:solidFill>
              </a:rPr>
              <a:t>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第三道存放</a:t>
            </a:r>
            <a:r>
              <a:rPr lang="en-US" altLang="zh-CN" sz="3600" b="1"/>
              <a:t>2</a:t>
            </a:r>
            <a:r>
              <a:rPr lang="zh-CN" altLang="en-US" sz="3600" b="1"/>
              <a:t>*</a:t>
            </a:r>
            <a:r>
              <a:rPr lang="en-US" altLang="zh-CN" sz="3600" b="1"/>
              <a:t>i+1</a:t>
            </a:r>
            <a:r>
              <a:rPr lang="zh-CN" altLang="en-US" sz="3600" b="1"/>
              <a:t>个</a:t>
            </a:r>
            <a:r>
              <a:rPr lang="en-US" altLang="zh-CN" sz="3600" b="1"/>
              <a:t>a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初始时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3600" b="1"/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/>
        </p:nvGraphicFramePr>
        <p:xfrm>
          <a:off x="1187450" y="3213100"/>
          <a:ext cx="597693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5" name="图片" r:id="rId3" imgW="4558284" imgH="996696" progId="Word.Picture.8">
                  <p:embed/>
                </p:oleObj>
              </mc:Choice>
              <mc:Fallback>
                <p:oleObj name="图片" r:id="rId3" imgW="4558284" imgH="99669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5976938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4000" b="1" dirty="0">
                <a:solidFill>
                  <a:srgbClr val="000000"/>
                </a:solidFill>
              </a:rPr>
              <a:t>若带上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的个数为奇数</a:t>
            </a:r>
            <a:r>
              <a:rPr lang="zh-CN" altLang="en-US" sz="4000" b="1" dirty="0"/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根据  </a:t>
            </a:r>
            <a:r>
              <a:rPr lang="en-US" altLang="zh-CN" sz="4000" b="1" dirty="0"/>
              <a:t>&lt;odd B odd B R &gt;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图灵机将不会停机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与其它的自动机不同，即图灵机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可能会</a:t>
            </a:r>
            <a:r>
              <a:rPr lang="zh-CN" altLang="en-US" sz="4000" b="1" dirty="0"/>
              <a:t>导致</a:t>
            </a:r>
            <a:r>
              <a:rPr lang="zh-CN" altLang="en-US" sz="4000" b="1" dirty="0">
                <a:solidFill>
                  <a:srgbClr val="000000"/>
                </a:solidFill>
              </a:rPr>
              <a:t>永不停机</a:t>
            </a:r>
            <a:r>
              <a:rPr lang="zh-CN" altLang="en-US" sz="4000" b="1" dirty="0"/>
              <a:t>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原始算法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从</a:t>
            </a:r>
            <a:r>
              <a:rPr lang="en-US" altLang="zh-CN" sz="4000" b="1"/>
              <a:t>i=0</a:t>
            </a:r>
            <a:r>
              <a:rPr lang="zh-CN" altLang="en-US" sz="4000" b="1"/>
              <a:t>开始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在第二道上放</a:t>
            </a:r>
            <a:r>
              <a:rPr lang="en-US" altLang="zh-CN" sz="4000" b="1"/>
              <a:t>i</a:t>
            </a:r>
            <a:r>
              <a:rPr lang="en-US" altLang="zh-CN" sz="4000" b="1" baseline="30000"/>
              <a:t>2</a:t>
            </a:r>
            <a:r>
              <a:rPr lang="zh-CN" altLang="en-US" sz="4000" b="1"/>
              <a:t>个</a:t>
            </a:r>
            <a:r>
              <a:rPr lang="en-US" altLang="zh-CN" sz="4000" b="1"/>
              <a:t>a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比较第一道与第二道上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如果相等，就接收；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不相等，则在第三道上设置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  2</a:t>
            </a:r>
            <a:r>
              <a:rPr lang="en-GB" altLang="zh-CN" sz="4000" b="1">
                <a:solidFill>
                  <a:schemeClr val="accent2"/>
                </a:solidFill>
              </a:rPr>
              <a:t>*</a:t>
            </a:r>
            <a:r>
              <a:rPr lang="en-US" altLang="zh-CN" sz="4000" b="1">
                <a:solidFill>
                  <a:schemeClr val="accent2"/>
                </a:solidFill>
              </a:rPr>
              <a:t>i+1</a:t>
            </a:r>
            <a:r>
              <a:rPr lang="zh-CN" altLang="en-US" sz="4000" b="1"/>
              <a:t>个</a:t>
            </a:r>
            <a:r>
              <a:rPr lang="en-US" altLang="zh-CN" sz="4000" b="1"/>
              <a:t>a</a:t>
            </a:r>
            <a:r>
              <a:rPr lang="zh-CN" altLang="en-US" sz="40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将第三道上的</a:t>
            </a:r>
            <a:r>
              <a:rPr lang="en-US" altLang="zh-CN" sz="4000" b="1"/>
              <a:t>a</a:t>
            </a:r>
            <a:r>
              <a:rPr lang="zh-CN" altLang="en-US" sz="4000" b="1"/>
              <a:t>加入到第二道上去，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从而，在第二道上形成</a:t>
            </a:r>
            <a:r>
              <a:rPr lang="en-US" altLang="zh-CN" sz="4000" b="1"/>
              <a:t>(i+1)</a:t>
            </a:r>
            <a:r>
              <a:rPr lang="en-US" altLang="zh-CN" sz="4000" b="1" baseline="30000"/>
              <a:t>2</a:t>
            </a:r>
            <a:r>
              <a:rPr lang="zh-CN" altLang="en-US" sz="4000" b="1"/>
              <a:t>个</a:t>
            </a:r>
            <a:r>
              <a:rPr lang="en-US" altLang="zh-CN" sz="4000" b="1"/>
              <a:t>a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再与第一道上</a:t>
            </a:r>
            <a:r>
              <a:rPr lang="en-US" altLang="zh-CN" sz="4000" b="1"/>
              <a:t>a</a:t>
            </a:r>
            <a:r>
              <a:rPr lang="zh-CN" altLang="en-US" sz="4000" b="1"/>
              <a:t>的个数进行比较。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 </a:t>
            </a:r>
            <a:r>
              <a:rPr lang="zh-CN" altLang="en-US" sz="4400"/>
              <a:t>初始  </a:t>
            </a:r>
            <a:r>
              <a:rPr lang="en-US" altLang="zh-CN" sz="4400"/>
              <a:t>i=0      </a:t>
            </a:r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</a:t>
            </a:r>
            <a:r>
              <a:rPr lang="en-US" altLang="zh-CN" sz="4400"/>
              <a:t>a</a:t>
            </a:r>
            <a:r>
              <a:rPr lang="zh-CN" altLang="en-US" sz="4400"/>
              <a:t>个数为</a:t>
            </a:r>
            <a:r>
              <a:rPr lang="en-GB" altLang="zh-CN" sz="4400"/>
              <a:t>0</a:t>
            </a:r>
            <a:r>
              <a:rPr lang="en-GB" altLang="zh-CN" sz="4400" baseline="30000"/>
              <a:t>2 </a:t>
            </a:r>
            <a:endParaRPr lang="zh-CN" altLang="en-US" sz="4400" baseline="3000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 ………… aB       n</a:t>
            </a:r>
            <a:r>
              <a:rPr lang="zh-CN" altLang="en-GB" sz="4000" b="1"/>
              <a:t>个</a:t>
            </a:r>
            <a:r>
              <a:rPr lang="en-GB" altLang="zh-CN" sz="4000" b="1"/>
              <a:t>a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BBB…………BB        0</a:t>
            </a:r>
            <a:r>
              <a:rPr lang="en-GB" altLang="zh-CN" sz="4000" b="1" baseline="30000"/>
              <a:t>2</a:t>
            </a:r>
            <a:r>
              <a:rPr lang="en-GB" altLang="zh-CN" sz="4000" b="1"/>
              <a:t>=0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BBB…………BB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     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2*0+1</a:t>
            </a:r>
            <a:endParaRPr lang="zh-CN" altLang="en-US" sz="480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  ………… aB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BBB…………BB         0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>
                <a:solidFill>
                  <a:schemeClr val="accent2"/>
                </a:solidFill>
              </a:rPr>
              <a:t>a</a:t>
            </a:r>
            <a:r>
              <a:rPr lang="en-GB" altLang="zh-CN" sz="4000" b="1"/>
              <a:t>BB………… BB         2*0+1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第</a:t>
            </a:r>
            <a:r>
              <a:rPr lang="en-US" altLang="zh-CN" sz="4000"/>
              <a:t>2</a:t>
            </a:r>
            <a:r>
              <a:rPr lang="zh-CN" altLang="en-US" sz="4000"/>
              <a:t>道设置为</a:t>
            </a:r>
            <a:r>
              <a:rPr lang="en-GB" altLang="zh-CN" sz="4000"/>
              <a:t>1</a:t>
            </a:r>
            <a:r>
              <a:rPr lang="en-GB" altLang="zh-CN" sz="4000" baseline="30000"/>
              <a:t>2        </a:t>
            </a:r>
            <a:r>
              <a:rPr lang="en-US" altLang="zh-CN" sz="4000"/>
              <a:t>i=1(3</a:t>
            </a:r>
            <a:r>
              <a:rPr lang="zh-CN" altLang="en-US" sz="4000"/>
              <a:t>道</a:t>
            </a:r>
            <a:r>
              <a:rPr lang="en-US" altLang="zh-CN" sz="4000"/>
              <a:t>a</a:t>
            </a:r>
            <a:r>
              <a:rPr lang="zh-CN" altLang="en-US" sz="4000"/>
              <a:t>加入</a:t>
            </a:r>
            <a:r>
              <a:rPr lang="en-US" altLang="zh-CN" sz="4000"/>
              <a:t>2</a:t>
            </a:r>
            <a:r>
              <a:rPr lang="zh-CN" altLang="en-US" sz="4000"/>
              <a:t>道</a:t>
            </a:r>
            <a:r>
              <a:rPr lang="en-US" altLang="zh-CN" sz="4000"/>
              <a:t>) </a:t>
            </a:r>
            <a:endParaRPr lang="zh-CN" altLang="en-US" sz="400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>
                <a:solidFill>
                  <a:schemeClr val="accent2"/>
                </a:solidFill>
              </a:rPr>
              <a:t>a</a:t>
            </a:r>
            <a:r>
              <a:rPr lang="en-GB" altLang="zh-CN" sz="4000" b="1"/>
              <a:t>BB…………BB         1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aBB…………BB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499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2*1+1</a:t>
            </a:r>
            <a:endParaRPr lang="zh-CN" altLang="en-US" sz="4800"/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aBB…………BB         1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</a:t>
            </a:r>
            <a:r>
              <a:rPr lang="en-GB" altLang="zh-CN" sz="4000" b="1">
                <a:solidFill>
                  <a:schemeClr val="accent2"/>
                </a:solidFill>
              </a:rPr>
              <a:t>aa</a:t>
            </a:r>
            <a:r>
              <a:rPr lang="en-GB" altLang="zh-CN" sz="4000" b="1"/>
              <a:t>B…………BB         2*1+1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道设置为</a:t>
            </a:r>
            <a:r>
              <a:rPr lang="en-GB" altLang="zh-CN" sz="4400"/>
              <a:t>2</a:t>
            </a:r>
            <a:r>
              <a:rPr lang="en-GB" altLang="zh-CN" sz="4400" baseline="30000"/>
              <a:t>2          </a:t>
            </a:r>
            <a:r>
              <a:rPr lang="en-US" altLang="zh-CN" sz="4400"/>
              <a:t>i=2</a:t>
            </a:r>
            <a:endParaRPr lang="zh-CN" altLang="en-US" sz="4400"/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</a:t>
            </a:r>
            <a:r>
              <a:rPr lang="en-GB" altLang="zh-CN" sz="4000" b="1">
                <a:solidFill>
                  <a:schemeClr val="accent2"/>
                </a:solidFill>
              </a:rPr>
              <a:t>aaa</a:t>
            </a:r>
            <a:r>
              <a:rPr lang="en-GB" altLang="zh-CN" sz="4000" b="1"/>
              <a:t>B……… BB         2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aaaB…………BB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  <a:endParaRPr lang="en-US" altLang="zh-CN" sz="4000" b="1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2*2+1</a:t>
            </a:r>
            <a:endParaRPr lang="zh-CN" altLang="en-US" sz="480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aaa…………… aB 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aaaaB……….…BB         2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</a:t>
            </a:r>
            <a:r>
              <a:rPr lang="en-GB" altLang="zh-CN" sz="4000" b="1">
                <a:solidFill>
                  <a:schemeClr val="accent2"/>
                </a:solidFill>
              </a:rPr>
              <a:t>aa</a:t>
            </a:r>
            <a:r>
              <a:rPr lang="en-GB" altLang="zh-CN" sz="4000" b="1"/>
              <a:t>B…………BB        2*2+1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道设置为</a:t>
            </a:r>
            <a:r>
              <a:rPr lang="en-GB" altLang="zh-CN" sz="4400"/>
              <a:t>3</a:t>
            </a:r>
            <a:r>
              <a:rPr lang="en-GB" altLang="zh-CN" sz="4400" baseline="30000"/>
              <a:t>2      </a:t>
            </a:r>
            <a:r>
              <a:rPr lang="en-GB" altLang="zh-CN" sz="4400"/>
              <a:t>i=3</a:t>
            </a:r>
            <a:endParaRPr lang="zh-CN" altLang="en-US" sz="4400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   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</a:t>
            </a:r>
            <a:r>
              <a:rPr lang="en-GB" altLang="zh-CN" sz="4000" b="1">
                <a:solidFill>
                  <a:schemeClr val="accent2"/>
                </a:solidFill>
              </a:rPr>
              <a:t>aaaaa</a:t>
            </a:r>
            <a:r>
              <a:rPr lang="en-GB" altLang="zh-CN" sz="4000" b="1"/>
              <a:t>B….BB            3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aaaaaB………BB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2*3+1</a:t>
            </a:r>
            <a:endParaRPr lang="zh-CN" altLang="en-US" sz="480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 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aaaaaaaaaB…BB         3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</a:t>
            </a:r>
            <a:r>
              <a:rPr lang="en-GB" altLang="zh-CN" sz="4000" b="1">
                <a:solidFill>
                  <a:schemeClr val="accent2"/>
                </a:solidFill>
              </a:rPr>
              <a:t>aa</a:t>
            </a:r>
            <a:r>
              <a:rPr lang="en-GB" altLang="zh-CN" sz="4000" b="1"/>
              <a:t>B……BB         2*3+1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6-2  </a:t>
            </a:r>
            <a:r>
              <a:rPr lang="zh-CN" altLang="en-US" sz="4400" dirty="0"/>
              <a:t>语言为</a:t>
            </a:r>
            <a:r>
              <a:rPr lang="en-US" altLang="zh-CN" sz="4400" dirty="0"/>
              <a:t>{</a:t>
            </a:r>
            <a:r>
              <a:rPr lang="en-US" altLang="zh-CN" sz="4400" dirty="0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>
                <a:solidFill>
                  <a:srgbClr val="000000"/>
                </a:solidFill>
              </a:rPr>
              <a:t>2n</a:t>
            </a:r>
            <a:r>
              <a:rPr lang="en-US" altLang="zh-CN" sz="4400" dirty="0"/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</a:t>
            </a:r>
            <a:r>
              <a:rPr lang="en-US" altLang="zh-CN" sz="4400" dirty="0"/>
              <a:t>0}</a:t>
            </a:r>
            <a:endParaRPr lang="zh-CN" altLang="en-US" sz="4400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chemeClr val="accent2"/>
                </a:solidFill>
              </a:rPr>
              <a:t>start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chemeClr val="accent2"/>
                </a:solidFill>
              </a:rPr>
              <a:t>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accept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道设置为</a:t>
            </a:r>
            <a:r>
              <a:rPr lang="en-GB" altLang="zh-CN" sz="4400"/>
              <a:t>4</a:t>
            </a:r>
            <a:r>
              <a:rPr lang="en-GB" altLang="zh-CN" sz="4400" baseline="30000"/>
              <a:t>2      </a:t>
            </a:r>
            <a:r>
              <a:rPr lang="en-GB" altLang="zh-CN" sz="4400"/>
              <a:t>i=4</a:t>
            </a:r>
            <a:endParaRPr lang="zh-CN" altLang="en-US" sz="440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aaa………………..…  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aaaaaaaaa</a:t>
            </a:r>
            <a:r>
              <a:rPr lang="en-GB" altLang="zh-CN" sz="4000" b="1">
                <a:solidFill>
                  <a:schemeClr val="accent2"/>
                </a:solidFill>
              </a:rPr>
              <a:t>aaaaaaa</a:t>
            </a:r>
            <a:r>
              <a:rPr lang="en-GB" altLang="zh-CN" sz="4000" b="1"/>
              <a:t>B…BB        4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aaaaaaaB………….… BB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上述动作一直重复，直到第一、二道上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的个数相等，则接收；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或者第一道的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的个数小于第二道上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的个数，则拒绝该输入串。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从</a:t>
            </a:r>
            <a:r>
              <a:rPr lang="en-US" altLang="zh-CN" sz="3600" b="1"/>
              <a:t>i=2</a:t>
            </a:r>
            <a:r>
              <a:rPr lang="zh-CN" altLang="en-US" sz="3600" b="1"/>
              <a:t>过渡</a:t>
            </a:r>
            <a:r>
              <a:rPr lang="en-US" altLang="zh-CN" sz="3600" b="1"/>
              <a:t>i=3</a:t>
            </a:r>
            <a:r>
              <a:rPr lang="zh-CN" altLang="en-US" sz="3600" b="1"/>
              <a:t>到时，图灵机输入带为：</a:t>
            </a:r>
          </a:p>
        </p:txBody>
      </p:sp>
      <p:sp>
        <p:nvSpPr>
          <p:cNvPr id="164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graphicFrame>
        <p:nvGraphicFramePr>
          <p:cNvPr id="750596" name="Object 4"/>
          <p:cNvGraphicFramePr>
            <a:graphicFrameLocks noChangeAspect="1"/>
          </p:cNvGraphicFramePr>
          <p:nvPr/>
        </p:nvGraphicFramePr>
        <p:xfrm>
          <a:off x="1116013" y="3284538"/>
          <a:ext cx="705643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7" name="图片" r:id="rId3" imgW="4585716" imgH="1013460" progId="Word.Picture.8">
                  <p:embed/>
                </p:oleObj>
              </mc:Choice>
              <mc:Fallback>
                <p:oleObj name="图片" r:id="rId3" imgW="4585716" imgH="10134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7056437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/>
              <a:t>改进算法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0113" y="2205038"/>
            <a:ext cx="8001000" cy="3733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3200" b="1" dirty="0"/>
              <a:t>准备工作：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</a:t>
            </a:r>
            <a:r>
              <a:rPr lang="zh-CN" altLang="zh-CN" sz="3200" b="1" dirty="0"/>
              <a:t>特殊情况：</a:t>
            </a:r>
            <a:r>
              <a:rPr lang="en-US" altLang="zh-CN" sz="3200" b="1" dirty="0"/>
              <a:t> n=0</a:t>
            </a:r>
            <a:r>
              <a:rPr lang="zh-CN" altLang="zh-CN" sz="3200" b="1" dirty="0"/>
              <a:t>或</a:t>
            </a:r>
            <a:r>
              <a:rPr lang="en-US" altLang="zh-CN" sz="3200" b="1" dirty="0"/>
              <a:t>n=1 </a:t>
            </a:r>
            <a:r>
              <a:rPr lang="zh-CN" altLang="zh-CN" sz="3200" b="1" dirty="0"/>
              <a:t> 进行处理</a:t>
            </a:r>
            <a:r>
              <a:rPr lang="zh-CN" altLang="en-US" sz="3200" b="1" dirty="0"/>
              <a:t>；</a:t>
            </a:r>
            <a:endParaRPr lang="zh-CN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</a:t>
            </a:r>
            <a:r>
              <a:rPr lang="zh-CN" altLang="zh-CN" sz="3200" b="1" dirty="0"/>
              <a:t>二道存放</a:t>
            </a:r>
            <a:r>
              <a:rPr lang="en-US" altLang="zh-CN" sz="3200" b="1" dirty="0" err="1">
                <a:solidFill>
                  <a:srgbClr val="FF0000"/>
                </a:solidFill>
              </a:rPr>
              <a:t>aaaa</a:t>
            </a:r>
            <a:r>
              <a:rPr lang="zh-CN" altLang="zh-CN" sz="3200" b="1" dirty="0"/>
              <a:t>；三道存放</a:t>
            </a:r>
            <a:r>
              <a:rPr lang="en-US" altLang="zh-CN" sz="3200" b="1" dirty="0" err="1">
                <a:solidFill>
                  <a:srgbClr val="FF0000"/>
                </a:solidFill>
              </a:rPr>
              <a:t>aaa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(1)  </a:t>
            </a:r>
            <a:r>
              <a:rPr lang="zh-CN" altLang="zh-CN" sz="3200" b="1" dirty="0"/>
              <a:t>二道与一道的</a:t>
            </a:r>
            <a:r>
              <a:rPr lang="en-US" altLang="zh-CN" sz="3200" b="1" dirty="0"/>
              <a:t> a</a:t>
            </a:r>
            <a:r>
              <a:rPr lang="zh-CN" altLang="zh-CN" sz="3200" b="1" dirty="0">
                <a:solidFill>
                  <a:schemeClr val="accent2"/>
                </a:solidFill>
              </a:rPr>
              <a:t>比较</a:t>
            </a:r>
            <a:r>
              <a:rPr lang="zh-CN" altLang="zh-CN" sz="3200" b="1" dirty="0"/>
              <a:t>：</a:t>
            </a:r>
            <a:endParaRPr lang="en-US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   </a:t>
            </a:r>
            <a:r>
              <a:rPr lang="zh-CN" altLang="zh-CN" sz="3200" b="1" dirty="0"/>
              <a:t>相等，接收；</a:t>
            </a:r>
            <a:r>
              <a:rPr lang="en-US" altLang="zh-CN" sz="3200" b="1" dirty="0"/>
              <a:t>     </a:t>
            </a:r>
            <a:r>
              <a:rPr lang="zh-CN" altLang="zh-CN" sz="3200" b="1" dirty="0"/>
              <a:t>二道</a:t>
            </a:r>
            <a:r>
              <a:rPr lang="en-US" altLang="zh-CN" sz="3200" b="1" dirty="0"/>
              <a:t>a</a:t>
            </a:r>
            <a:r>
              <a:rPr lang="zh-CN" altLang="zh-CN" sz="3200" b="1" dirty="0"/>
              <a:t>多，拒绝；</a:t>
            </a:r>
            <a:endParaRPr lang="en-US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   </a:t>
            </a:r>
            <a:r>
              <a:rPr lang="zh-CN" altLang="zh-CN" sz="3200" b="1" dirty="0"/>
              <a:t>一道</a:t>
            </a:r>
            <a:r>
              <a:rPr lang="en-US" altLang="zh-CN" sz="3200" b="1" dirty="0"/>
              <a:t>a</a:t>
            </a:r>
            <a:r>
              <a:rPr lang="zh-CN" altLang="zh-CN" sz="3200" b="1" dirty="0"/>
              <a:t>多，转</a:t>
            </a:r>
            <a:r>
              <a:rPr lang="en-US" altLang="zh-CN" sz="3200" b="1" dirty="0"/>
              <a:t>(2)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(2)</a:t>
            </a:r>
            <a:r>
              <a:rPr lang="zh-CN" altLang="zh-CN" sz="3200" b="1" dirty="0"/>
              <a:t>三道</a:t>
            </a:r>
            <a:r>
              <a:rPr lang="zh-CN" altLang="zh-CN" sz="3200" b="1" dirty="0">
                <a:solidFill>
                  <a:schemeClr val="accent2"/>
                </a:solidFill>
              </a:rPr>
              <a:t>增加</a:t>
            </a:r>
            <a:r>
              <a:rPr lang="en-US" altLang="zh-CN" sz="3200" b="1" dirty="0" err="1"/>
              <a:t>aa</a:t>
            </a:r>
            <a:endParaRPr lang="zh-CN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(3) </a:t>
            </a:r>
            <a:r>
              <a:rPr lang="zh-CN" altLang="zh-CN" sz="3200" b="1" dirty="0"/>
              <a:t>三道的</a:t>
            </a:r>
            <a:r>
              <a:rPr lang="en-US" altLang="zh-CN" sz="3200" b="1" dirty="0"/>
              <a:t>a</a:t>
            </a:r>
            <a:r>
              <a:rPr lang="zh-CN" altLang="zh-CN" sz="3200" b="1" dirty="0">
                <a:solidFill>
                  <a:schemeClr val="accent2"/>
                </a:solidFill>
              </a:rPr>
              <a:t>复制</a:t>
            </a:r>
            <a:r>
              <a:rPr lang="zh-CN" altLang="zh-CN" sz="3200" b="1" dirty="0"/>
              <a:t>到二道；转</a:t>
            </a:r>
            <a:r>
              <a:rPr lang="en-US" altLang="zh-CN" sz="3200" b="1" dirty="0"/>
              <a:t>(1)</a:t>
            </a:r>
            <a:endParaRPr lang="zh-CN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&lt;start,[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,B,B],</a:t>
            </a:r>
            <a:r>
              <a:rPr lang="en-US" altLang="zh-CN" b="1" dirty="0">
                <a:solidFill>
                  <a:schemeClr val="accent2"/>
                </a:solidFill>
              </a:rPr>
              <a:t>accept</a:t>
            </a:r>
            <a:r>
              <a:rPr lang="en-US" altLang="zh-CN" b="1" dirty="0"/>
              <a:t>,[B,B,B]</a:t>
            </a:r>
            <a:r>
              <a:rPr lang="zh-CN" altLang="zh-CN" b="1" dirty="0"/>
              <a:t>，</a:t>
            </a:r>
            <a:r>
              <a:rPr lang="en-US" altLang="zh-CN" b="1" dirty="0"/>
              <a:t>N&gt;        n=0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&lt;start, [</a:t>
            </a:r>
            <a:r>
              <a:rPr lang="en-US" altLang="zh-CN" b="1" dirty="0" err="1"/>
              <a:t>a,B,B</a:t>
            </a:r>
            <a:r>
              <a:rPr lang="en-US" altLang="zh-CN" b="1" dirty="0"/>
              <a:t>],aGE1, [</a:t>
            </a:r>
            <a:r>
              <a:rPr lang="en-US" altLang="zh-CN" b="1" dirty="0" err="1"/>
              <a:t>a,</a:t>
            </a:r>
            <a:r>
              <a:rPr lang="en-US" altLang="zh-CN" b="1" dirty="0" err="1">
                <a:solidFill>
                  <a:srgbClr val="000000"/>
                </a:solidFill>
              </a:rPr>
              <a:t>a,a</a:t>
            </a:r>
            <a:r>
              <a:rPr lang="en-US" altLang="zh-CN" b="1" dirty="0"/>
              <a:t>],R&gt;   </a:t>
            </a:r>
            <a:r>
              <a:rPr lang="zh-CN" altLang="zh-CN" b="1" dirty="0"/>
              <a:t>二、三道存放</a:t>
            </a:r>
            <a:r>
              <a:rPr lang="en-US" altLang="zh-CN" b="1" dirty="0"/>
              <a:t>a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pt-BR" altLang="zh-CN" b="1" dirty="0"/>
              <a:t>&lt;aGE1, [</a:t>
            </a:r>
            <a:r>
              <a:rPr lang="pt-BR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/>
              <a:t>,</a:t>
            </a:r>
            <a:r>
              <a:rPr lang="pt-BR" altLang="zh-CN" b="1" dirty="0"/>
              <a:t>B</a:t>
            </a:r>
            <a:r>
              <a:rPr lang="zh-CN" altLang="en-US" b="1" dirty="0"/>
              <a:t>,</a:t>
            </a:r>
            <a:r>
              <a:rPr lang="pt-BR" altLang="zh-CN" b="1" dirty="0"/>
              <a:t>B],</a:t>
            </a:r>
            <a:r>
              <a:rPr lang="pt-BR" altLang="zh-CN" b="1" dirty="0">
                <a:solidFill>
                  <a:schemeClr val="accent2"/>
                </a:solidFill>
              </a:rPr>
              <a:t>accept</a:t>
            </a:r>
            <a:r>
              <a:rPr lang="pt-BR" altLang="zh-CN" b="1" dirty="0"/>
              <a:t>,[B,B,B],N&gt;           n=1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pt-BR" altLang="zh-CN" b="1" dirty="0"/>
              <a:t>&lt;aGE1,[a,B,B],aGT1,[a,</a:t>
            </a:r>
            <a:r>
              <a:rPr lang="pt-BR" altLang="zh-CN" b="1" dirty="0">
                <a:solidFill>
                  <a:srgbClr val="000000"/>
                </a:solidFill>
              </a:rPr>
              <a:t>a,a</a:t>
            </a:r>
            <a:r>
              <a:rPr lang="pt-BR" altLang="zh-CN" b="1" dirty="0"/>
              <a:t>],R&gt;  </a:t>
            </a:r>
            <a:r>
              <a:rPr lang="zh-CN" altLang="zh-CN" b="1" dirty="0"/>
              <a:t>二、三道存放</a:t>
            </a:r>
            <a:r>
              <a:rPr lang="en-US" altLang="zh-CN" b="1" dirty="0" err="1"/>
              <a:t>aa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pt-BR" altLang="zh-CN" b="1" dirty="0"/>
              <a:t>&lt;aGT1,[</a:t>
            </a:r>
            <a:r>
              <a:rPr lang="pt-BR" altLang="zh-CN" b="1" dirty="0">
                <a:solidFill>
                  <a:schemeClr val="accent2"/>
                </a:solidFill>
              </a:rPr>
              <a:t>x</a:t>
            </a:r>
            <a:r>
              <a:rPr lang="pt-BR" altLang="zh-CN" b="1" dirty="0"/>
              <a:t>,B,B],</a:t>
            </a:r>
            <a:r>
              <a:rPr lang="pt-BR" altLang="zh-CN" b="1" dirty="0">
                <a:solidFill>
                  <a:srgbClr val="FF0000"/>
                </a:solidFill>
              </a:rPr>
              <a:t>a&gt;=2</a:t>
            </a:r>
            <a:r>
              <a:rPr lang="pt-BR" altLang="zh-CN" b="1" dirty="0"/>
              <a:t>,[</a:t>
            </a:r>
            <a:r>
              <a:rPr lang="pt-BR" altLang="zh-CN" b="1" dirty="0">
                <a:solidFill>
                  <a:schemeClr val="accent2"/>
                </a:solidFill>
              </a:rPr>
              <a:t>x</a:t>
            </a:r>
            <a:r>
              <a:rPr lang="pt-BR" altLang="zh-CN" b="1" dirty="0"/>
              <a:t>,</a:t>
            </a:r>
            <a:r>
              <a:rPr lang="pt-BR" altLang="zh-CN" b="1" dirty="0">
                <a:solidFill>
                  <a:srgbClr val="000000"/>
                </a:solidFill>
              </a:rPr>
              <a:t>a,a</a:t>
            </a:r>
            <a:r>
              <a:rPr lang="pt-BR" altLang="zh-CN" b="1" dirty="0"/>
              <a:t>],R&gt;   </a:t>
            </a:r>
            <a:r>
              <a:rPr lang="zh-CN" altLang="zh-CN" b="1" dirty="0"/>
              <a:t>二、三道存放</a:t>
            </a:r>
            <a:r>
              <a:rPr lang="en-US" altLang="zh-CN" b="1" dirty="0" err="1"/>
              <a:t>aaa</a:t>
            </a:r>
            <a:endParaRPr lang="en-US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</a:t>
            </a:r>
            <a:r>
              <a:rPr lang="en-US" altLang="zh-CN" b="1" dirty="0">
                <a:solidFill>
                  <a:srgbClr val="FF0000"/>
                </a:solidFill>
              </a:rPr>
              <a:t>a&gt;=2</a:t>
            </a:r>
            <a:r>
              <a:rPr lang="en-US" altLang="zh-CN" b="1" dirty="0"/>
              <a:t>,[</a:t>
            </a:r>
            <a:r>
              <a:rPr lang="en-US" altLang="zh-CN" b="1" dirty="0" err="1"/>
              <a:t>x,B,B</a:t>
            </a:r>
            <a:r>
              <a:rPr lang="en-US" altLang="zh-CN" b="1" dirty="0"/>
              <a:t>],</a:t>
            </a:r>
            <a:r>
              <a:rPr lang="en-US" altLang="zh-CN" b="1" dirty="0">
                <a:solidFill>
                  <a:srgbClr val="000066"/>
                </a:solidFill>
              </a:rPr>
              <a:t>1_m_2_ready</a:t>
            </a:r>
            <a:r>
              <a:rPr lang="en-US" altLang="zh-CN" b="1" dirty="0"/>
              <a:t>,[</a:t>
            </a:r>
            <a:r>
              <a:rPr lang="en-US" altLang="zh-CN" b="1" dirty="0" err="1"/>
              <a:t>x,</a:t>
            </a:r>
            <a:r>
              <a:rPr lang="en-US" altLang="zh-CN" b="1" dirty="0" err="1">
                <a:solidFill>
                  <a:srgbClr val="000000"/>
                </a:solidFill>
              </a:rPr>
              <a:t>a</a:t>
            </a:r>
            <a:r>
              <a:rPr lang="en-US" altLang="zh-CN" b="1" dirty="0" err="1"/>
              <a:t>,B</a:t>
            </a:r>
            <a:r>
              <a:rPr lang="en-US" altLang="zh-CN" b="1" dirty="0"/>
              <a:t>],L&gt;   </a:t>
            </a:r>
            <a:r>
              <a:rPr lang="zh-CN" altLang="en-US" b="1" dirty="0"/>
              <a:t>二道再存</a:t>
            </a:r>
            <a:r>
              <a:rPr lang="en-US" altLang="zh-CN" b="1" dirty="0"/>
              <a:t>a          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</a:t>
            </a:r>
            <a:r>
              <a:rPr lang="zh-CN" altLang="en-US" b="1" dirty="0"/>
              <a:t>此时，</a:t>
            </a:r>
            <a:r>
              <a:rPr lang="en-US" altLang="zh-CN" b="1" dirty="0"/>
              <a:t>  </a:t>
            </a:r>
            <a:r>
              <a:rPr lang="zh-CN" altLang="zh-CN" b="1" dirty="0"/>
              <a:t>二道存放</a:t>
            </a:r>
            <a:r>
              <a:rPr lang="en-US" altLang="zh-CN" b="1" dirty="0" err="1"/>
              <a:t>aaaa</a:t>
            </a:r>
            <a:r>
              <a:rPr lang="zh-CN" altLang="zh-CN" b="1" dirty="0"/>
              <a:t>；三道</a:t>
            </a:r>
            <a:r>
              <a:rPr lang="zh-CN" altLang="en-US" b="1" dirty="0"/>
              <a:t>存放</a:t>
            </a:r>
            <a:r>
              <a:rPr lang="en-US" altLang="zh-CN" b="1" dirty="0" err="1"/>
              <a:t>aaa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zh-CN"/>
              <a:t>一道和二道进行比较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&lt;1_m_2_ready,[</a:t>
            </a:r>
            <a:r>
              <a:rPr lang="en-US" altLang="zh-CN" b="1" dirty="0" err="1"/>
              <a:t>x,</a:t>
            </a:r>
            <a:r>
              <a:rPr lang="en-US" altLang="zh-CN" b="1" dirty="0" err="1">
                <a:solidFill>
                  <a:srgbClr val="FF0000"/>
                </a:solidFill>
              </a:rPr>
              <a:t>a</a:t>
            </a:r>
            <a:r>
              <a:rPr lang="en-US" altLang="zh-CN" b="1" dirty="0" err="1"/>
              <a:t>,z</a:t>
            </a:r>
            <a:r>
              <a:rPr lang="en-US" altLang="zh-CN" b="1" dirty="0"/>
              <a:t>], 1_m_2_ready,[</a:t>
            </a:r>
            <a:r>
              <a:rPr lang="en-US" altLang="zh-CN" b="1" dirty="0" err="1"/>
              <a:t>x,a,x</a:t>
            </a:r>
            <a:r>
              <a:rPr lang="en-US" altLang="zh-CN" b="1" dirty="0"/>
              <a:t>],L&gt;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                                      </a:t>
            </a:r>
            <a:r>
              <a:rPr lang="zh-CN" altLang="zh-CN" b="1" dirty="0"/>
              <a:t>左移到左端点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&lt;1_m_2_ready ,</a:t>
            </a:r>
            <a:r>
              <a:rPr lang="zh-CN" altLang="zh-CN" b="1" dirty="0"/>
              <a:t>┣</a:t>
            </a:r>
            <a:r>
              <a:rPr lang="en-US" altLang="zh-CN" b="1" dirty="0"/>
              <a:t>, 1_ m_2,</a:t>
            </a:r>
            <a:r>
              <a:rPr lang="zh-CN" altLang="zh-CN" b="1" dirty="0"/>
              <a:t>┣</a:t>
            </a:r>
            <a:r>
              <a:rPr lang="en-US" altLang="zh-CN" b="1" dirty="0"/>
              <a:t>,R&gt;   </a:t>
            </a:r>
            <a:r>
              <a:rPr lang="zh-CN" altLang="zh-CN" b="1" dirty="0"/>
              <a:t>开始比较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/>
              <a:t>a,a,x</a:t>
            </a:r>
            <a:r>
              <a:rPr lang="en-US" altLang="zh-CN" b="1" dirty="0"/>
              <a:t>], 1_m_2,[</a:t>
            </a:r>
            <a:r>
              <a:rPr lang="en-US" altLang="zh-CN" b="1" dirty="0" err="1"/>
              <a:t>a,a,x</a:t>
            </a:r>
            <a:r>
              <a:rPr lang="en-US" altLang="zh-CN" b="1" dirty="0"/>
              <a:t>],R&gt;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>
                <a:solidFill>
                  <a:srgbClr val="FF0000"/>
                </a:solidFill>
              </a:rPr>
              <a:t>B,a</a:t>
            </a:r>
            <a:r>
              <a:rPr lang="en-US" altLang="zh-CN" b="1" dirty="0" err="1"/>
              <a:t>,x</a:t>
            </a:r>
            <a:r>
              <a:rPr lang="en-US" altLang="zh-CN" b="1" dirty="0"/>
              <a:t>],</a:t>
            </a:r>
            <a:r>
              <a:rPr lang="en-US" altLang="zh-CN" b="1" dirty="0">
                <a:solidFill>
                  <a:srgbClr val="000000"/>
                </a:solidFill>
              </a:rPr>
              <a:t>refuse</a:t>
            </a:r>
            <a:r>
              <a:rPr lang="en-US" altLang="zh-CN" b="1" dirty="0"/>
              <a:t>,[</a:t>
            </a:r>
            <a:r>
              <a:rPr lang="en-US" altLang="zh-CN" b="1" dirty="0" err="1"/>
              <a:t>B,a,x</a:t>
            </a:r>
            <a:r>
              <a:rPr lang="en-US" altLang="zh-CN" b="1" dirty="0"/>
              <a:t>],N&gt;    </a:t>
            </a:r>
            <a:r>
              <a:rPr lang="zh-CN" altLang="zh-CN" b="1" dirty="0"/>
              <a:t>二道</a:t>
            </a:r>
            <a:r>
              <a:rPr lang="en-US" altLang="zh-CN" b="1" dirty="0"/>
              <a:t>a</a:t>
            </a:r>
            <a:r>
              <a:rPr lang="zh-CN" altLang="zh-CN" b="1" dirty="0"/>
              <a:t>多，拒绝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>
                <a:solidFill>
                  <a:srgbClr val="FF0000"/>
                </a:solidFill>
              </a:rPr>
              <a:t>B,B</a:t>
            </a:r>
            <a:r>
              <a:rPr lang="en-US" altLang="zh-CN" b="1" dirty="0" err="1"/>
              <a:t>,x</a:t>
            </a:r>
            <a:r>
              <a:rPr lang="en-US" altLang="zh-CN" b="1" dirty="0"/>
              <a:t>],accept,[</a:t>
            </a:r>
            <a:r>
              <a:rPr lang="en-US" altLang="zh-CN" b="1" dirty="0" err="1"/>
              <a:t>B,B,x</a:t>
            </a:r>
            <a:r>
              <a:rPr lang="en-US" altLang="zh-CN" b="1" dirty="0"/>
              <a:t>],N&gt;   </a:t>
            </a:r>
            <a:r>
              <a:rPr lang="zh-CN" altLang="zh-CN" b="1" dirty="0"/>
              <a:t>接收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>
                <a:solidFill>
                  <a:srgbClr val="FF0000"/>
                </a:solidFill>
              </a:rPr>
              <a:t>a,B</a:t>
            </a:r>
            <a:r>
              <a:rPr lang="en-US" altLang="zh-CN" b="1" dirty="0" err="1"/>
              <a:t>,x</a:t>
            </a:r>
            <a:r>
              <a:rPr lang="en-US" altLang="zh-CN" b="1" dirty="0"/>
              <a:t>],3_</a:t>
            </a:r>
            <a:r>
              <a:rPr lang="en-US" altLang="zh-CN" b="1" dirty="0">
                <a:solidFill>
                  <a:srgbClr val="000000"/>
                </a:solidFill>
              </a:rPr>
              <a:t>add_2a_ready</a:t>
            </a:r>
            <a:r>
              <a:rPr lang="en-US" altLang="zh-CN" b="1" dirty="0"/>
              <a:t>,[</a:t>
            </a:r>
            <a:r>
              <a:rPr lang="en-US" altLang="zh-CN" b="1" dirty="0" err="1"/>
              <a:t>a,B,x</a:t>
            </a:r>
            <a:r>
              <a:rPr lang="en-US" altLang="zh-CN" b="1" dirty="0"/>
              <a:t>],L&gt; </a:t>
            </a:r>
            <a:r>
              <a:rPr lang="zh-CN" altLang="zh-CN" sz="2400" b="1" dirty="0"/>
              <a:t>二道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zh-CN"/>
              <a:t>三道增加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/>
              <a:t>&lt;3_add_2a_ready ,[x,y,B], 3_add_2a_ready, [x,y,B],L&gt;      </a:t>
            </a:r>
            <a:r>
              <a:rPr lang="zh-CN" altLang="en-US" b="1"/>
              <a:t>左移找到第三道最后的</a:t>
            </a:r>
            <a:r>
              <a:rPr lang="en-US" altLang="zh-CN" b="1">
                <a:solidFill>
                  <a:schemeClr val="accent2"/>
                </a:solidFill>
              </a:rPr>
              <a:t>a</a:t>
            </a:r>
            <a:endParaRPr lang="zh-CN" altLang="zh-CN" b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/>
              <a:t>&lt;3_add_2a_ready ,[x,y,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/>
              <a:t>], 3_add_1a,[x,y,a],R&gt;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&lt;3_add_1a,[x,y,B], 3_add_2a,[x,y,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 b="1"/>
              <a:t>],R&gt;   </a:t>
            </a:r>
            <a:r>
              <a:rPr lang="zh-CN" altLang="zh-CN" b="1"/>
              <a:t>增加</a:t>
            </a:r>
            <a:r>
              <a:rPr lang="en-US" altLang="zh-CN" b="1"/>
              <a:t>1</a:t>
            </a:r>
            <a:r>
              <a:rPr lang="zh-CN" altLang="zh-CN" b="1"/>
              <a:t>个</a:t>
            </a:r>
            <a:r>
              <a:rPr lang="en-US" altLang="zh-CN" b="1"/>
              <a:t>a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&lt;3_add_2a,[x,y,B], </a:t>
            </a:r>
            <a:r>
              <a:rPr lang="en-US" altLang="zh-CN" b="1">
                <a:solidFill>
                  <a:srgbClr val="000000"/>
                </a:solidFill>
              </a:rPr>
              <a:t>3_copy_2_ready</a:t>
            </a:r>
            <a:r>
              <a:rPr lang="en-US" altLang="zh-CN" b="1"/>
              <a:t>,[x,y,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 b="1"/>
              <a:t>],L&gt; 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</a:t>
            </a:r>
            <a:r>
              <a:rPr lang="zh-CN" altLang="zh-CN" b="1"/>
              <a:t>再增加</a:t>
            </a:r>
            <a:r>
              <a:rPr lang="en-US" altLang="zh-CN" b="1"/>
              <a:t>1</a:t>
            </a:r>
            <a:r>
              <a:rPr lang="zh-CN" altLang="zh-CN" b="1"/>
              <a:t>个</a:t>
            </a:r>
            <a:r>
              <a:rPr lang="en-US" altLang="zh-CN" b="1"/>
              <a:t>a</a:t>
            </a:r>
            <a:r>
              <a:rPr lang="zh-CN" altLang="zh-CN" b="1"/>
              <a:t>，三道</a:t>
            </a:r>
            <a:r>
              <a:rPr lang="en-US" altLang="zh-CN" b="1"/>
              <a:t>a</a:t>
            </a:r>
            <a:r>
              <a:rPr lang="zh-CN" altLang="zh-CN" b="1"/>
              <a:t>准备复制到二道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(3)</a:t>
            </a:r>
            <a:r>
              <a:rPr lang="zh-CN" altLang="zh-CN"/>
              <a:t>三道</a:t>
            </a:r>
            <a:r>
              <a:rPr lang="en-US" altLang="zh-CN"/>
              <a:t>a</a:t>
            </a:r>
            <a:r>
              <a:rPr lang="zh-CN" altLang="zh-CN"/>
              <a:t>复制到二道末尾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4213" y="2362200"/>
            <a:ext cx="8231187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&lt;3_copy_2_ready,[</a:t>
            </a:r>
            <a:r>
              <a:rPr lang="en-US" altLang="zh-CN" b="1" dirty="0" err="1"/>
              <a:t>x,y,</a:t>
            </a:r>
            <a:r>
              <a:rPr lang="en-US" altLang="zh-CN" b="1" dirty="0" err="1">
                <a:solidFill>
                  <a:schemeClr val="accent2"/>
                </a:solidFill>
              </a:rPr>
              <a:t>z</a:t>
            </a:r>
            <a:r>
              <a:rPr lang="en-US" altLang="zh-CN" b="1" dirty="0"/>
              <a:t>], 3_copy_2_ready ,[</a:t>
            </a:r>
            <a:r>
              <a:rPr lang="en-US" altLang="zh-CN" b="1" dirty="0" err="1"/>
              <a:t>x,y,z</a:t>
            </a:r>
            <a:r>
              <a:rPr lang="en-US" altLang="zh-CN" b="1" dirty="0"/>
              <a:t>],L&gt;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                              </a:t>
            </a:r>
            <a:r>
              <a:rPr lang="zh-CN" altLang="zh-CN" b="1" dirty="0"/>
              <a:t>左移到</a:t>
            </a:r>
            <a:r>
              <a:rPr lang="zh-CN" altLang="zh-CN" b="1" dirty="0">
                <a:solidFill>
                  <a:srgbClr val="000000"/>
                </a:solidFill>
              </a:rPr>
              <a:t>左端点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&lt;3_copy_2_ready,</a:t>
            </a:r>
            <a:r>
              <a:rPr lang="zh-CN" altLang="zh-CN" b="1" dirty="0"/>
              <a:t>┣</a:t>
            </a:r>
            <a:r>
              <a:rPr lang="en-US" altLang="zh-CN" b="1" dirty="0"/>
              <a:t>, 3_copy_2,</a:t>
            </a:r>
            <a:r>
              <a:rPr lang="zh-CN" altLang="zh-CN" b="1" dirty="0"/>
              <a:t>┣</a:t>
            </a:r>
            <a:r>
              <a:rPr lang="en-US" altLang="zh-CN" b="1" dirty="0"/>
              <a:t>,R&gt;   </a:t>
            </a:r>
            <a:r>
              <a:rPr lang="zh-CN" altLang="zh-CN" b="1" dirty="0"/>
              <a:t>开始复制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&lt;3_copy_2,[</a:t>
            </a:r>
            <a:r>
              <a:rPr lang="en-US" altLang="zh-CN" b="1" dirty="0" err="1"/>
              <a:t>x,a,</a:t>
            </a:r>
            <a:r>
              <a:rPr lang="en-US" altLang="zh-CN" b="1" dirty="0" err="1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],seek_2_B,[</a:t>
            </a:r>
            <a:r>
              <a:rPr lang="en-US" altLang="zh-CN" b="1" dirty="0" err="1"/>
              <a:t>x,a,</a:t>
            </a:r>
            <a:r>
              <a:rPr lang="en-US" altLang="zh-CN" b="1" dirty="0" err="1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],R&gt;            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             </a:t>
            </a:r>
            <a:r>
              <a:rPr lang="zh-CN" altLang="zh-CN" b="1" dirty="0"/>
              <a:t>三道</a:t>
            </a:r>
            <a:r>
              <a:rPr lang="en-US" altLang="zh-CN" b="1" dirty="0"/>
              <a:t>a</a:t>
            </a:r>
            <a:r>
              <a:rPr lang="zh-CN" altLang="zh-CN" b="1" dirty="0"/>
              <a:t>改为</a:t>
            </a:r>
            <a:r>
              <a:rPr lang="en-US" altLang="zh-CN" b="1" dirty="0"/>
              <a:t>b</a:t>
            </a:r>
            <a:r>
              <a:rPr lang="zh-CN" altLang="zh-CN" b="1" dirty="0"/>
              <a:t>，向右寻找二道末尾</a:t>
            </a:r>
          </a:p>
          <a:p>
            <a:pPr>
              <a:buFont typeface="Wingdings" pitchFamily="2" charset="2"/>
              <a:buNone/>
            </a:pPr>
            <a:r>
              <a:rPr lang="pl-PL" altLang="zh-CN" b="1" dirty="0"/>
              <a:t>&lt;seek_2_B,[x,a,z], seek_2_B,[x,a,z],R&gt;</a:t>
            </a:r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l-PL" altLang="zh-CN" b="1"/>
              <a:t>&lt;seek_2_B,[x,</a:t>
            </a:r>
            <a:r>
              <a:rPr lang="pl-PL" altLang="zh-CN" b="1">
                <a:solidFill>
                  <a:srgbClr val="FF0000"/>
                </a:solidFill>
              </a:rPr>
              <a:t>B</a:t>
            </a:r>
            <a:r>
              <a:rPr lang="pl-PL" altLang="zh-CN" b="1"/>
              <a:t>,z],seek_3_b,[x,</a:t>
            </a:r>
            <a:r>
              <a:rPr lang="pl-PL" altLang="zh-CN" b="1">
                <a:solidFill>
                  <a:srgbClr val="FF0000"/>
                </a:solidFill>
              </a:rPr>
              <a:t>a</a:t>
            </a:r>
            <a:r>
              <a:rPr lang="pl-PL" altLang="zh-CN" b="1"/>
              <a:t>,z],L&gt;      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                  </a:t>
            </a:r>
            <a:r>
              <a:rPr lang="zh-CN" altLang="zh-CN" b="1"/>
              <a:t>复制</a:t>
            </a:r>
            <a:r>
              <a:rPr lang="pl-PL" altLang="zh-CN" b="1"/>
              <a:t>1</a:t>
            </a:r>
            <a:r>
              <a:rPr lang="zh-CN" altLang="zh-CN" b="1"/>
              <a:t>个</a:t>
            </a:r>
            <a:r>
              <a:rPr lang="pl-PL" altLang="zh-CN" b="1"/>
              <a:t>a</a:t>
            </a:r>
            <a:r>
              <a:rPr lang="zh-CN" altLang="zh-CN" b="1"/>
              <a:t>，向左寻找三道</a:t>
            </a:r>
            <a:r>
              <a:rPr lang="pl-PL" altLang="zh-CN" b="1"/>
              <a:t>b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pl-PL" altLang="zh-CN" b="1"/>
              <a:t>&lt;seek_3_b,[x,a,B], seek_3_b,[x,a,B],L&gt;     </a:t>
            </a:r>
            <a:r>
              <a:rPr lang="zh-CN" altLang="zh-CN" b="1"/>
              <a:t>跳过</a:t>
            </a:r>
            <a:r>
              <a:rPr lang="en-US" altLang="zh-CN" b="1"/>
              <a:t>3-</a:t>
            </a:r>
            <a:r>
              <a:rPr lang="pl-PL" altLang="zh-CN" b="1"/>
              <a:t>B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pl-PL" altLang="zh-CN" b="1"/>
              <a:t>&lt;seek_3_b,[x,a,a], seek_3_b,[x,a,a],L&gt;   </a:t>
            </a:r>
            <a:r>
              <a:rPr lang="en-US" altLang="zh-CN" b="1"/>
              <a:t>  </a:t>
            </a:r>
            <a:r>
              <a:rPr lang="pl-PL" altLang="zh-CN" b="1"/>
              <a:t> </a:t>
            </a:r>
            <a:r>
              <a:rPr lang="zh-CN" altLang="zh-CN" b="1"/>
              <a:t>跳过</a:t>
            </a:r>
            <a:r>
              <a:rPr lang="en-US" altLang="zh-CN" b="1"/>
              <a:t>3-</a:t>
            </a:r>
            <a:r>
              <a:rPr lang="pl-PL" altLang="zh-CN" b="1"/>
              <a:t>a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pl-PL" altLang="zh-CN" b="1"/>
              <a:t>&lt;seek_3_b,[x,a,</a:t>
            </a:r>
            <a:r>
              <a:rPr lang="pl-PL" altLang="zh-CN" b="1">
                <a:solidFill>
                  <a:srgbClr val="FF0000"/>
                </a:solidFill>
              </a:rPr>
              <a:t>b</a:t>
            </a:r>
            <a:r>
              <a:rPr lang="pl-PL" altLang="zh-CN" b="1"/>
              <a:t>],seek_3_a,[x,a,</a:t>
            </a:r>
            <a:r>
              <a:rPr lang="pl-PL" altLang="zh-CN" b="1">
                <a:solidFill>
                  <a:srgbClr val="FF0000"/>
                </a:solidFill>
              </a:rPr>
              <a:t>a</a:t>
            </a:r>
            <a:r>
              <a:rPr lang="pl-PL" altLang="zh-CN" b="1"/>
              <a:t>],R&gt;       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      </a:t>
            </a:r>
            <a:r>
              <a:rPr lang="zh-CN" altLang="zh-CN" b="1"/>
              <a:t>将</a:t>
            </a:r>
            <a:r>
              <a:rPr lang="pl-PL" altLang="zh-CN" b="1"/>
              <a:t>b</a:t>
            </a:r>
            <a:r>
              <a:rPr lang="zh-CN" altLang="zh-CN" b="1"/>
              <a:t>还原为</a:t>
            </a:r>
            <a:r>
              <a:rPr lang="pl-PL" altLang="zh-CN" b="1"/>
              <a:t>a</a:t>
            </a:r>
            <a:endParaRPr lang="en-US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      </a:t>
            </a:r>
            <a:r>
              <a:rPr lang="zh-CN" altLang="zh-CN" b="1"/>
              <a:t>向右寻找三道是否还有</a:t>
            </a:r>
            <a:r>
              <a:rPr lang="pl-PL" altLang="zh-CN" b="1"/>
              <a:t>a</a:t>
            </a:r>
            <a:r>
              <a:rPr lang="zh-CN" altLang="zh-CN" b="1"/>
              <a:t>需要复制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l-PL" altLang="zh-CN" sz="3000" b="1"/>
              <a:t>&lt;seek_3_a,[x,a,</a:t>
            </a:r>
            <a:r>
              <a:rPr lang="pl-PL" altLang="zh-CN" sz="3000" b="1">
                <a:solidFill>
                  <a:srgbClr val="FF0000"/>
                </a:solidFill>
              </a:rPr>
              <a:t>a</a:t>
            </a:r>
            <a:r>
              <a:rPr lang="pl-PL" altLang="zh-CN" sz="3000" b="1"/>
              <a:t>],seek_2_B,[x,a,</a:t>
            </a:r>
            <a:r>
              <a:rPr lang="pl-PL" altLang="zh-CN" sz="3000" b="1">
                <a:solidFill>
                  <a:srgbClr val="FF0000"/>
                </a:solidFill>
              </a:rPr>
              <a:t>b</a:t>
            </a:r>
            <a:r>
              <a:rPr lang="pl-PL" altLang="zh-CN" sz="3000" b="1"/>
              <a:t>],R&gt;            </a:t>
            </a:r>
            <a:endParaRPr lang="en-US" altLang="zh-CN" sz="3000" b="1"/>
          </a:p>
          <a:p>
            <a:pPr>
              <a:buFont typeface="Wingdings" pitchFamily="2" charset="2"/>
              <a:buNone/>
            </a:pPr>
            <a:r>
              <a:rPr lang="en-US" altLang="zh-CN" sz="3000" b="1"/>
              <a:t>             </a:t>
            </a:r>
            <a:r>
              <a:rPr lang="pl-PL" altLang="zh-CN" sz="3000" b="1"/>
              <a:t>     </a:t>
            </a:r>
            <a:r>
              <a:rPr lang="zh-CN" altLang="zh-CN" sz="3000" b="1"/>
              <a:t>三道还有</a:t>
            </a:r>
            <a:r>
              <a:rPr lang="pl-PL" altLang="zh-CN" sz="3000" b="1"/>
              <a:t>a</a:t>
            </a:r>
            <a:r>
              <a:rPr lang="zh-CN" altLang="zh-CN" sz="3000" b="1"/>
              <a:t>，继续复制</a:t>
            </a:r>
          </a:p>
          <a:p>
            <a:pPr>
              <a:buFont typeface="Wingdings" pitchFamily="2" charset="2"/>
              <a:buNone/>
            </a:pPr>
            <a:r>
              <a:rPr lang="pl-PL" altLang="zh-CN" sz="3000" b="1"/>
              <a:t>&lt;seek_3_a,[x,a,</a:t>
            </a:r>
            <a:r>
              <a:rPr lang="pl-PL" altLang="zh-CN" sz="3000" b="1">
                <a:solidFill>
                  <a:srgbClr val="FF0000"/>
                </a:solidFill>
              </a:rPr>
              <a:t>B</a:t>
            </a:r>
            <a:r>
              <a:rPr lang="pl-PL" altLang="zh-CN" sz="3000" b="1"/>
              <a:t>], 1_m_2_ready,[x,a,B],L&gt;</a:t>
            </a:r>
            <a:endParaRPr lang="zh-CN" altLang="zh-CN" sz="3000" b="1"/>
          </a:p>
          <a:p>
            <a:pPr>
              <a:buFont typeface="Wingdings" pitchFamily="2" charset="2"/>
              <a:buNone/>
            </a:pPr>
            <a:r>
              <a:rPr lang="en-US" altLang="zh-CN" sz="3000" b="1"/>
              <a:t>                  </a:t>
            </a:r>
            <a:r>
              <a:rPr lang="zh-CN" altLang="zh-CN" sz="3000" b="1"/>
              <a:t>复制结束，继续比较一道和二道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6-1 </a:t>
            </a:r>
            <a:r>
              <a:rPr lang="zh-CN" altLang="en-US" sz="4400" dirty="0">
                <a:solidFill>
                  <a:srgbClr val="000000"/>
                </a:solidFill>
              </a:rPr>
              <a:t>图灵机是一个五元式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000" b="1" dirty="0"/>
              <a:t>TM=(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，∑，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α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Q</a:t>
            </a:r>
            <a:r>
              <a:rPr lang="zh-CN" altLang="en-US" sz="4000" b="1" dirty="0"/>
              <a:t>是有限状态集合；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∑是字母表的有限集合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∑</a:t>
            </a:r>
            <a:r>
              <a:rPr lang="en-US" altLang="zh-CN" sz="4000" b="1" dirty="0"/>
              <a:t>′=</a:t>
            </a:r>
            <a:r>
              <a:rPr lang="en-US" altLang="zh-CN" sz="4000" b="1" dirty="0">
                <a:solidFill>
                  <a:srgbClr val="000000"/>
                </a:solidFill>
              </a:rPr>
              <a:t>∑</a:t>
            </a:r>
            <a:r>
              <a:rPr lang="en-US" altLang="en-US" sz="4000" b="1" dirty="0"/>
              <a:t>∪</a:t>
            </a:r>
            <a:r>
              <a:rPr lang="en-US" altLang="zh-CN" sz="4000" b="1" dirty="0">
                <a:solidFill>
                  <a:srgbClr val="000000"/>
                </a:solidFill>
              </a:rPr>
              <a:t>{B}</a:t>
            </a:r>
            <a:r>
              <a:rPr lang="en-US" altLang="en-US" sz="4000" b="1" dirty="0"/>
              <a:t>∪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；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∑增广集合，</a:t>
            </a:r>
            <a:r>
              <a:rPr lang="zh-CN" altLang="en-US" sz="4000" b="1" dirty="0">
                <a:solidFill>
                  <a:srgbClr val="000000"/>
                </a:solidFill>
              </a:rPr>
              <a:t>输入带上符号的集合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思考</a:t>
            </a:r>
            <a:r>
              <a:rPr lang="zh-CN" altLang="en-US"/>
              <a:t>：一、二道比较的的第</a:t>
            </a:r>
            <a:r>
              <a:rPr lang="en-US" altLang="zh-CN"/>
              <a:t>2</a:t>
            </a:r>
            <a:r>
              <a:rPr lang="zh-CN" altLang="en-US"/>
              <a:t>种算法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362200"/>
            <a:ext cx="8231187" cy="3733800"/>
          </a:xfrm>
        </p:spPr>
        <p:txBody>
          <a:bodyPr/>
          <a:lstStyle/>
          <a:p>
            <a:r>
              <a:rPr lang="zh-CN" altLang="en-US" sz="3600" b="1"/>
              <a:t>将读写头移动到第二道的最后一个</a:t>
            </a:r>
            <a:r>
              <a:rPr lang="en-US" altLang="zh-CN" sz="3600" b="1"/>
              <a:t>a</a:t>
            </a:r>
            <a:r>
              <a:rPr lang="zh-CN" altLang="en-US" sz="3600" b="1"/>
              <a:t>处 </a:t>
            </a:r>
            <a:endParaRPr lang="en-US" altLang="zh-CN" sz="3600" b="1"/>
          </a:p>
          <a:p>
            <a:r>
              <a:rPr lang="zh-CN" altLang="en-US" sz="3600" b="1"/>
              <a:t>开始比较</a:t>
            </a:r>
            <a:endParaRPr lang="en-US" altLang="zh-CN" sz="3600" b="1"/>
          </a:p>
          <a:p>
            <a:r>
              <a:rPr lang="zh-CN" altLang="en-US" sz="3600" b="1"/>
              <a:t>第一次（不需要移动）</a:t>
            </a:r>
            <a:endParaRPr lang="en-US" altLang="zh-CN" sz="3600" b="1"/>
          </a:p>
          <a:p>
            <a:r>
              <a:rPr lang="zh-CN" altLang="en-US" sz="3600" b="1"/>
              <a:t>以后  从状态 </a:t>
            </a:r>
            <a:r>
              <a:rPr lang="pl-PL" altLang="zh-CN" sz="3600" b="1"/>
              <a:t>seek_3_a,[x,a,</a:t>
            </a:r>
            <a:r>
              <a:rPr lang="pl-PL" altLang="zh-CN" sz="3600" b="1">
                <a:solidFill>
                  <a:srgbClr val="FF0000"/>
                </a:solidFill>
              </a:rPr>
              <a:t>B</a:t>
            </a:r>
            <a:r>
              <a:rPr lang="pl-PL" altLang="zh-CN" sz="3600" b="1"/>
              <a:t>]</a:t>
            </a:r>
            <a:r>
              <a:rPr lang="en-US" altLang="zh-CN" sz="3600" b="1"/>
              <a:t> </a:t>
            </a:r>
            <a:r>
              <a:rPr lang="zh-CN" altLang="en-US" sz="3600" b="1"/>
              <a:t>开始，将读写头移动到第二道的最后一个</a:t>
            </a:r>
            <a:r>
              <a:rPr lang="en-US" altLang="zh-CN" sz="3600" b="1"/>
              <a:t>a</a:t>
            </a:r>
            <a:r>
              <a:rPr lang="zh-CN" altLang="en-US" sz="3600" b="1"/>
              <a:t>处</a:t>
            </a:r>
            <a:endParaRPr lang="en-US" altLang="zh-CN" sz="3600" b="1"/>
          </a:p>
          <a:p>
            <a:pPr>
              <a:buFont typeface="Wingdings" pitchFamily="2" charset="2"/>
              <a:buNone/>
            </a:pP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矩形 1"/>
          <p:cNvSpPr>
            <a:spLocks noChangeArrowheads="1"/>
          </p:cNvSpPr>
          <p:nvPr/>
        </p:nvSpPr>
        <p:spPr bwMode="auto">
          <a:xfrm>
            <a:off x="827088" y="1125538"/>
            <a:ext cx="75612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思考：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2420938"/>
            <a:ext cx="7272337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4000" dirty="0">
                <a:solidFill>
                  <a:schemeClr val="tx1"/>
                </a:solidFill>
              </a:rPr>
              <a:t>三道</a:t>
            </a:r>
            <a:r>
              <a:rPr lang="en-US" altLang="zh-CN" sz="4000" dirty="0">
                <a:solidFill>
                  <a:schemeClr val="tx1"/>
                </a:solidFill>
              </a:rPr>
              <a:t>a</a:t>
            </a:r>
            <a:r>
              <a:rPr lang="zh-CN" altLang="zh-CN" sz="4000" dirty="0">
                <a:solidFill>
                  <a:schemeClr val="tx1"/>
                </a:solidFill>
              </a:rPr>
              <a:t>复制到二道</a:t>
            </a:r>
            <a:r>
              <a:rPr lang="zh-CN" altLang="en-US" sz="4000" dirty="0">
                <a:solidFill>
                  <a:schemeClr val="tx1"/>
                </a:solidFill>
              </a:rPr>
              <a:t>的第</a:t>
            </a: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r>
              <a:rPr lang="zh-CN" altLang="en-US" sz="4000" dirty="0">
                <a:solidFill>
                  <a:schemeClr val="tx1"/>
                </a:solidFill>
              </a:rPr>
              <a:t>种算法：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zh-CN" altLang="en-US" sz="4000" dirty="0">
                <a:solidFill>
                  <a:schemeClr val="tx1"/>
                </a:solidFill>
              </a:rPr>
              <a:t>从三道</a:t>
            </a:r>
            <a:r>
              <a:rPr lang="zh-CN" altLang="en-US" sz="4000" dirty="0">
                <a:solidFill>
                  <a:srgbClr val="000066"/>
                </a:solidFill>
              </a:rPr>
              <a:t>最后的</a:t>
            </a:r>
            <a:r>
              <a:rPr lang="en-US" altLang="zh-CN" sz="4000" dirty="0">
                <a:solidFill>
                  <a:srgbClr val="000066"/>
                </a:solidFill>
              </a:rPr>
              <a:t>a</a:t>
            </a:r>
            <a:r>
              <a:rPr lang="zh-CN" altLang="en-US" sz="4000" dirty="0">
                <a:solidFill>
                  <a:schemeClr val="tx1"/>
                </a:solidFill>
              </a:rPr>
              <a:t>开始复</a:t>
            </a:r>
            <a:r>
              <a:rPr lang="zh-CN" altLang="en-US" dirty="0">
                <a:solidFill>
                  <a:schemeClr val="tx1"/>
                </a:solidFill>
              </a:rPr>
              <a:t>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需要注意第一次复制的特殊性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aaaaB</a:t>
            </a:r>
            <a:r>
              <a:rPr lang="en-US" altLang="zh-CN" dirty="0">
                <a:solidFill>
                  <a:schemeClr val="tx1"/>
                </a:solidFill>
              </a:rPr>
              <a:t>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aaaa</a:t>
            </a:r>
            <a:r>
              <a:rPr lang="en-US" altLang="zh-CN" dirty="0">
                <a:solidFill>
                  <a:schemeClr val="tx1"/>
                </a:solidFill>
              </a:rPr>
              <a:t>……..</a:t>
            </a:r>
            <a:r>
              <a:rPr lang="en-US" altLang="zh-CN" dirty="0" err="1">
                <a:solidFill>
                  <a:schemeClr val="tx1"/>
                </a:solidFill>
              </a:rPr>
              <a:t>aB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aaaaaB</a:t>
            </a:r>
            <a:r>
              <a:rPr lang="en-US" altLang="zh-CN" dirty="0">
                <a:solidFill>
                  <a:schemeClr val="tx1"/>
                </a:solidFill>
              </a:rPr>
              <a:t>                   </a:t>
            </a:r>
            <a:r>
              <a:rPr lang="en-US" altLang="zh-CN" dirty="0" err="1">
                <a:solidFill>
                  <a:schemeClr val="tx1"/>
                </a:solidFill>
              </a:rPr>
              <a:t>aaaa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 err="1">
                <a:solidFill>
                  <a:schemeClr val="tx1"/>
                </a:solidFill>
              </a:rPr>
              <a:t>aB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1258888" y="5876925"/>
            <a:ext cx="1081087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4859338" y="5805488"/>
            <a:ext cx="1081087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6.3.5</a:t>
            </a:r>
            <a:r>
              <a:rPr lang="zh-CN" altLang="en-US" sz="4400"/>
              <a:t>图灵机的</a:t>
            </a:r>
            <a:r>
              <a:rPr lang="zh-CN" altLang="en-US" sz="4400">
                <a:solidFill>
                  <a:srgbClr val="000066"/>
                </a:solidFill>
              </a:rPr>
              <a:t>查讫</a:t>
            </a:r>
            <a:r>
              <a:rPr lang="zh-CN" altLang="en-US" sz="4400"/>
              <a:t>技术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在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的工作中，有时需要对已经扫描过的符号进行检查。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为了区分带上的某个符号是否已检查过，可以使用查讫符号“</a:t>
            </a:r>
            <a:r>
              <a:rPr lang="zh-CN" altLang="en-US" sz="3600" b="1" dirty="0">
                <a:solidFill>
                  <a:srgbClr val="000000"/>
                </a:solidFill>
              </a:rPr>
              <a:t>√</a:t>
            </a:r>
            <a:r>
              <a:rPr lang="zh-CN" altLang="en-US" sz="3600" b="1" dirty="0"/>
              <a:t>”进行标记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需要使用多道技术存储查讫符号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 初始时，所有带上符号的查讫标记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都标记为“</a:t>
            </a:r>
            <a:r>
              <a:rPr lang="en-US" altLang="zh-CN" sz="3600" b="1"/>
              <a:t>B”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6-25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      </a:t>
            </a:r>
            <a:r>
              <a:rPr lang="en-US" altLang="zh-CN" sz="4000" b="1" dirty="0"/>
              <a:t>L(M)={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2w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/>
              <a:t>|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,w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/>
              <a:t>∈{0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1}</a:t>
            </a:r>
            <a:r>
              <a:rPr lang="en-US" altLang="zh-CN" sz="4000" b="1" baseline="30000" dirty="0"/>
              <a:t>+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4000" b="1" dirty="0"/>
              <a:t>且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=w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分析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chemeClr val="accent2"/>
                </a:solidFill>
              </a:rPr>
              <a:t>依次比较</a:t>
            </a:r>
            <a:r>
              <a:rPr lang="en-US" altLang="zh-CN" sz="4000" b="1"/>
              <a:t>2</a:t>
            </a:r>
            <a:r>
              <a:rPr lang="zh-CN" altLang="en-US" sz="4000" b="1"/>
              <a:t>前后的符号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将带分成两条道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第一条道上存放输入符号串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</a:t>
            </a:r>
            <a:r>
              <a:rPr lang="zh-CN" altLang="en-US" sz="4000" b="1">
                <a:solidFill>
                  <a:srgbClr val="000000"/>
                </a:solidFill>
              </a:rPr>
              <a:t>第二条道上存放检查标记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初始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输入带上的符号情况为：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4000" b="1"/>
              <a:t>┣ </a:t>
            </a:r>
            <a:r>
              <a:rPr lang="en-US" altLang="zh-CN" sz="4000" b="1"/>
              <a:t>a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a</a:t>
            </a:r>
            <a:r>
              <a:rPr lang="en-US" altLang="zh-CN" sz="4000" b="1" baseline="-30000"/>
              <a:t>2 </a:t>
            </a:r>
            <a:r>
              <a:rPr lang="en-US" altLang="zh-CN" sz="4000" b="1"/>
              <a:t> …  a</a:t>
            </a:r>
            <a:r>
              <a:rPr lang="en-US" altLang="zh-CN" sz="4000" b="1" baseline="-30000"/>
              <a:t>n</a:t>
            </a:r>
            <a:r>
              <a:rPr lang="en-US" altLang="zh-CN" sz="4000" b="1"/>
              <a:t>  2  b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 b</a:t>
            </a:r>
            <a:r>
              <a:rPr lang="en-US" altLang="zh-CN" sz="4000" b="1" baseline="-30000"/>
              <a:t>2</a:t>
            </a:r>
            <a:r>
              <a:rPr lang="en-US" altLang="zh-CN" sz="4000" b="1"/>
              <a:t> … b</a:t>
            </a:r>
            <a:r>
              <a:rPr lang="en-US" altLang="zh-CN" sz="4000" b="1" baseline="-30000"/>
              <a:t>m</a:t>
            </a:r>
            <a:r>
              <a:rPr lang="en-US" altLang="zh-CN" sz="4000" b="1"/>
              <a:t>  B </a:t>
            </a:r>
            <a:r>
              <a:rPr lang="en-GB" altLang="zh-CN" sz="4000" b="1"/>
              <a:t>…</a:t>
            </a:r>
            <a:endParaRPr lang="en-US" altLang="zh-CN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┣ B B  …  B   B  B B  …  B   B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 比较时，使用存储技术，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将</a:t>
            </a:r>
            <a:r>
              <a:rPr lang="en-US" altLang="zh-CN" sz="3600" b="1"/>
              <a:t>2</a:t>
            </a:r>
            <a:r>
              <a:rPr lang="zh-CN" altLang="en-US" sz="3600" b="1"/>
              <a:t>前面的待比较符号</a:t>
            </a:r>
            <a:r>
              <a:rPr lang="zh-CN" altLang="en-US" sz="3600" b="1">
                <a:solidFill>
                  <a:srgbClr val="000000"/>
                </a:solidFill>
              </a:rPr>
              <a:t>存储</a:t>
            </a:r>
            <a:r>
              <a:rPr lang="zh-CN" altLang="en-US" sz="3600" b="1"/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再与</a:t>
            </a:r>
            <a:r>
              <a:rPr lang="en-US" altLang="zh-CN" sz="3600" b="1"/>
              <a:t>2</a:t>
            </a:r>
            <a:r>
              <a:rPr lang="zh-CN" altLang="en-US" sz="3600" b="1"/>
              <a:t>后面</a:t>
            </a:r>
            <a:r>
              <a:rPr lang="zh-CN" altLang="en-US" sz="3600" b="1">
                <a:solidFill>
                  <a:schemeClr val="accent2"/>
                </a:solidFill>
              </a:rPr>
              <a:t>相应位置</a:t>
            </a:r>
            <a:r>
              <a:rPr lang="zh-CN" altLang="en-US" sz="3600" b="1"/>
              <a:t>的符号进行比较。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某个时刻</a:t>
            </a:r>
            <a:r>
              <a:rPr lang="zh-CN" altLang="en-US" sz="4000" b="1" dirty="0"/>
              <a:t>，输入带上的符号情况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4000" b="1" dirty="0"/>
              <a:t>┣ 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2 </a:t>
            </a:r>
            <a:r>
              <a:rPr lang="en-US" altLang="zh-CN" sz="4000" b="1" dirty="0"/>
              <a:t> …  a</a:t>
            </a:r>
            <a:r>
              <a:rPr lang="en-US" altLang="zh-CN" sz="4000" b="1" baseline="-30000" dirty="0"/>
              <a:t>n</a:t>
            </a:r>
            <a:r>
              <a:rPr lang="en-US" altLang="zh-CN" sz="4000" b="1" dirty="0"/>
              <a:t>  2  b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 b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 … </a:t>
            </a:r>
            <a:r>
              <a:rPr lang="en-US" altLang="zh-CN" sz="4000" b="1" dirty="0" err="1"/>
              <a:t>b</a:t>
            </a:r>
            <a:r>
              <a:rPr lang="en-US" altLang="zh-CN" sz="4000" b="1" baseline="-30000" dirty="0" err="1"/>
              <a:t>m</a:t>
            </a:r>
            <a:r>
              <a:rPr lang="en-US" altLang="zh-CN" sz="4000" b="1" dirty="0"/>
              <a:t> B  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┣ </a:t>
            </a:r>
            <a:r>
              <a:rPr lang="en-US" altLang="zh-CN" sz="4000" b="1" dirty="0">
                <a:sym typeface="Symbol" pitchFamily="18" charset="2"/>
              </a:rPr>
              <a:t></a:t>
            </a:r>
            <a:r>
              <a:rPr lang="en-US" altLang="zh-CN" sz="4000" b="1" dirty="0"/>
              <a:t> </a:t>
            </a:r>
            <a:r>
              <a:rPr lang="en-US" altLang="zh-CN" sz="4000" b="1" dirty="0">
                <a:sym typeface="Symbol" pitchFamily="18" charset="2"/>
              </a:rPr>
              <a:t></a:t>
            </a:r>
            <a:r>
              <a:rPr lang="en-US" altLang="zh-CN" sz="4000" b="1" dirty="0"/>
              <a:t>   …  B   </a:t>
            </a:r>
            <a:r>
              <a:rPr lang="en-US" altLang="zh-CN" sz="4000" b="1" dirty="0" err="1"/>
              <a:t>B</a:t>
            </a:r>
            <a:r>
              <a:rPr lang="en-US" altLang="zh-CN" sz="4000" b="1" dirty="0"/>
              <a:t>  </a:t>
            </a:r>
            <a:r>
              <a:rPr lang="en-US" altLang="zh-CN" sz="4000" b="1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altLang="zh-CN" sz="4000" b="1" dirty="0"/>
              <a:t>  B  … B   </a:t>
            </a:r>
            <a:r>
              <a:rPr lang="en-US" altLang="zh-CN" sz="4000" b="1" dirty="0" err="1"/>
              <a:t>B</a:t>
            </a:r>
            <a:r>
              <a:rPr lang="en-US" altLang="zh-CN" sz="4000" b="1" dirty="0"/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M</a:t>
            </a:r>
            <a:r>
              <a:rPr lang="zh-CN" altLang="en-US" sz="4400" b="1"/>
              <a:t>的初始状态为</a:t>
            </a:r>
            <a:r>
              <a:rPr lang="en-US" altLang="zh-CN" sz="4400" b="1"/>
              <a:t>start</a:t>
            </a:r>
            <a:endParaRPr lang="zh-CN" altLang="en-US" sz="44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令</a:t>
            </a:r>
            <a:r>
              <a:rPr lang="en-US" altLang="zh-CN" sz="4400" b="1"/>
              <a:t>a=0</a:t>
            </a:r>
            <a:r>
              <a:rPr lang="zh-CN" altLang="en-US" sz="4400" b="1"/>
              <a:t>或</a:t>
            </a:r>
            <a:r>
              <a:rPr lang="en-US" altLang="zh-CN" sz="4400" b="1"/>
              <a:t>1</a:t>
            </a:r>
            <a:r>
              <a:rPr lang="zh-CN" altLang="en-US" sz="4400" b="1"/>
              <a:t>， </a:t>
            </a:r>
            <a:r>
              <a:rPr lang="en-US" altLang="zh-CN" sz="4400" b="1"/>
              <a:t>b=0</a:t>
            </a:r>
            <a:r>
              <a:rPr lang="zh-CN" altLang="en-US" sz="4400" b="1"/>
              <a:t>或</a:t>
            </a:r>
            <a:r>
              <a:rPr lang="en-US" altLang="zh-CN" sz="4400" b="1"/>
              <a:t>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∈Q</a:t>
            </a:r>
            <a:r>
              <a:rPr lang="zh-CN" altLang="en-US" sz="4400" b="1"/>
              <a:t>，是唯一的开始状态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q</a:t>
            </a:r>
            <a:r>
              <a:rPr lang="en-US" altLang="zh-CN" sz="4400" b="1" baseline="-30000"/>
              <a:t>α</a:t>
            </a:r>
            <a:r>
              <a:rPr lang="en-US" altLang="zh-CN" sz="4400" b="1"/>
              <a:t>∈Q</a:t>
            </a:r>
            <a:r>
              <a:rPr lang="zh-CN" altLang="en-US" sz="4400" b="1"/>
              <a:t>，是唯一的接收状态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┣</a:t>
            </a:r>
            <a:r>
              <a:rPr lang="zh-CN" altLang="en-US" sz="3600" b="1"/>
              <a:t>，</a:t>
            </a:r>
            <a:r>
              <a:rPr lang="en-US" altLang="zh-CN" sz="3600" b="1"/>
              <a:t>[q1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 ┣ 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记录待比较符号：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&lt;[q1,B],[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/>
              <a:t>,B]</a:t>
            </a:r>
            <a:r>
              <a:rPr lang="zh-CN" altLang="en-US" sz="3600" b="1"/>
              <a:t>，</a:t>
            </a:r>
            <a:r>
              <a:rPr lang="en-US" altLang="zh-CN" sz="3600" b="1"/>
              <a:t>[q2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/>
              <a:t>]</a:t>
            </a:r>
            <a:r>
              <a:rPr lang="zh-CN" altLang="en-US" sz="3600" b="1"/>
              <a:t>，</a:t>
            </a:r>
            <a:r>
              <a:rPr lang="en-US" altLang="zh-CN" sz="3600" b="1"/>
              <a:t>[a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√</a:t>
            </a:r>
            <a:r>
              <a:rPr lang="en-US" altLang="zh-CN" sz="3600" b="1"/>
              <a:t>]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读头右移到</a:t>
            </a:r>
            <a:r>
              <a:rPr lang="en-US" altLang="zh-CN" sz="3600" b="1"/>
              <a:t>2</a:t>
            </a:r>
            <a:r>
              <a:rPr lang="zh-CN" altLang="en-US" sz="3600" b="1"/>
              <a:t>的后面：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</a:t>
            </a:r>
            <a:r>
              <a:rPr lang="en-US" altLang="zh-CN" sz="3200" b="1"/>
              <a:t>&lt;[q2</a:t>
            </a:r>
            <a:r>
              <a:rPr lang="zh-CN" altLang="en-US" sz="3200" b="1"/>
              <a:t>，</a:t>
            </a:r>
            <a:r>
              <a:rPr lang="en-US" altLang="zh-CN" sz="3200" b="1"/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[q2</a:t>
            </a:r>
            <a:r>
              <a:rPr lang="zh-CN" altLang="en-US" sz="3200" b="1"/>
              <a:t>，</a:t>
            </a:r>
            <a:r>
              <a:rPr lang="en-US" altLang="zh-CN" sz="3200" b="1"/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  &lt;[q2</a:t>
            </a:r>
            <a:r>
              <a:rPr lang="zh-CN" altLang="en-US" sz="3200" b="1"/>
              <a:t>，</a:t>
            </a:r>
            <a:r>
              <a:rPr lang="en-US" altLang="zh-CN" sz="3200" b="1"/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</a:t>
            </a:r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000000"/>
                </a:solidFill>
              </a:rPr>
              <a:t>，</a:t>
            </a:r>
            <a:r>
              <a:rPr lang="en-US" altLang="zh-CN" sz="3200" b="1">
                <a:solidFill>
                  <a:srgbClr val="000000"/>
                </a:solidFill>
              </a:rPr>
              <a:t>B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[q3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[2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找到要比较的位置：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&lt;[q3</a:t>
            </a:r>
            <a:r>
              <a:rPr lang="zh-CN" altLang="en-US" sz="3600" b="1"/>
              <a:t>，</a:t>
            </a:r>
            <a:r>
              <a:rPr lang="en-US" altLang="zh-CN" sz="3600" b="1"/>
              <a:t>a],[b</a:t>
            </a:r>
            <a:r>
              <a:rPr lang="zh-CN" altLang="en-US" sz="3600" b="1"/>
              <a:t>，√</a:t>
            </a:r>
            <a:r>
              <a:rPr lang="en-US" altLang="zh-CN" sz="3600" b="1"/>
              <a:t>],[q3</a:t>
            </a:r>
            <a:r>
              <a:rPr lang="zh-CN" altLang="en-US" sz="3600" b="1"/>
              <a:t>，</a:t>
            </a:r>
            <a:r>
              <a:rPr lang="en-US" altLang="zh-CN" sz="3600" b="1"/>
              <a:t>a],[b</a:t>
            </a:r>
            <a:r>
              <a:rPr lang="zh-CN" altLang="en-US" sz="3600" b="1"/>
              <a:t>，√</a:t>
            </a:r>
            <a:r>
              <a:rPr lang="en-US" altLang="zh-CN" sz="3600" b="1"/>
              <a:t>],R&gt;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比较后相同则继续：</a:t>
            </a:r>
            <a:r>
              <a:rPr lang="en-US" altLang="zh-CN" sz="3600" b="1">
                <a:sym typeface="Wingdings" pitchFamily="2" charset="2"/>
              </a:rPr>
              <a:t>2</a:t>
            </a:r>
            <a:r>
              <a:rPr lang="zh-CN" altLang="en-US" sz="3600" b="1">
                <a:sym typeface="Wingdings" pitchFamily="2" charset="2"/>
              </a:rPr>
              <a:t>个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>
                <a:solidFill>
                  <a:schemeClr val="accent2"/>
                </a:solidFill>
              </a:rPr>
              <a:t>必须同为</a:t>
            </a:r>
            <a:r>
              <a:rPr lang="en-US" altLang="zh-CN" sz="3600" b="1">
                <a:solidFill>
                  <a:schemeClr val="accent2"/>
                </a:solidFill>
              </a:rPr>
              <a:t>0</a:t>
            </a:r>
            <a:r>
              <a:rPr lang="zh-CN" altLang="en-US" sz="3600" b="1">
                <a:solidFill>
                  <a:schemeClr val="accent2"/>
                </a:solidFill>
              </a:rPr>
              <a:t>或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&lt;[q3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/>
              <a:t>],[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en-US" altLang="zh-CN" sz="3600" b="1"/>
              <a:t>],[q4</a:t>
            </a:r>
            <a:r>
              <a:rPr lang="zh-CN" altLang="en-US" sz="3600" b="1"/>
              <a:t>，</a:t>
            </a:r>
            <a:r>
              <a:rPr lang="en-US" altLang="zh-CN" sz="3600" b="1"/>
              <a:t>B],[a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√</a:t>
            </a:r>
            <a:r>
              <a:rPr lang="en-US" altLang="zh-CN" sz="3600" b="1"/>
              <a:t>],L&gt;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读头左移到</a:t>
            </a:r>
            <a:r>
              <a:rPr lang="en-US" altLang="zh-CN" sz="3600" b="1"/>
              <a:t>2</a:t>
            </a:r>
            <a:r>
              <a:rPr lang="zh-CN" altLang="en-US" sz="3600" b="1"/>
              <a:t>前：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&lt;[q4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[q4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L&gt;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&lt;[q4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[2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 </a:t>
            </a:r>
            <a:r>
              <a:rPr lang="en-US" altLang="zh-CN" sz="3200" b="1"/>
              <a:t>[</a:t>
            </a:r>
            <a:r>
              <a:rPr lang="en-US" altLang="zh-CN" sz="3200" b="1">
                <a:solidFill>
                  <a:srgbClr val="000000"/>
                </a:solidFill>
              </a:rPr>
              <a:t>q5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[2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L&gt;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读头左移过</a:t>
            </a:r>
            <a:r>
              <a:rPr lang="en-US" altLang="zh-CN" sz="4400"/>
              <a:t>2</a:t>
            </a:r>
            <a:r>
              <a:rPr lang="zh-CN" altLang="en-US" sz="4400"/>
              <a:t>后有两种情况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未比较完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&lt;[q5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>
                <a:solidFill>
                  <a:srgbClr val="000000"/>
                </a:solidFill>
              </a:rPr>
              <a:t>B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[q6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L&gt;</a:t>
            </a:r>
            <a:r>
              <a:rPr lang="en-US" altLang="zh-CN" sz="3600" b="1"/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已比较完</a:t>
            </a:r>
            <a:endParaRPr lang="en-US" altLang="zh-CN" sz="36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&lt;[q5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zh-CN" altLang="en-US" sz="3200" b="1">
                <a:solidFill>
                  <a:srgbClr val="FF0000"/>
                </a:solidFill>
              </a:rPr>
              <a:t>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>
                <a:solidFill>
                  <a:srgbClr val="FF0000"/>
                </a:solidFill>
              </a:rPr>
              <a:t>[q7</a:t>
            </a:r>
            <a:r>
              <a:rPr lang="zh-CN" altLang="en-US" sz="3200" b="1">
                <a:solidFill>
                  <a:srgbClr val="FF0000"/>
                </a:solidFill>
              </a:rPr>
              <a:t>，</a:t>
            </a:r>
            <a:r>
              <a:rPr lang="en-US" altLang="zh-CN" sz="3200" b="1">
                <a:solidFill>
                  <a:srgbClr val="FF0000"/>
                </a:solidFill>
              </a:rPr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未比较完时读头左移到待比较符号：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&lt;[q6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</a:t>
            </a:r>
            <a:r>
              <a:rPr lang="en-US" altLang="zh-CN" sz="3600" b="1"/>
              <a:t>B],[q6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&lt;[q6,B],[b,√],</a:t>
            </a:r>
            <a:r>
              <a:rPr lang="en-US" altLang="zh-CN" sz="3600" b="1">
                <a:solidFill>
                  <a:schemeClr val="accent2"/>
                </a:solidFill>
              </a:rPr>
              <a:t>[q1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B]</a:t>
            </a:r>
            <a:r>
              <a:rPr lang="en-US" altLang="zh-CN" sz="3600" b="1"/>
              <a:t>,[b</a:t>
            </a:r>
            <a:r>
              <a:rPr lang="zh-CN" altLang="en-US" sz="3600" b="1"/>
              <a:t>，√</a:t>
            </a:r>
            <a:r>
              <a:rPr lang="en-US" altLang="zh-CN" sz="3600" b="1"/>
              <a:t>],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/>
              <a:t>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已比较完则看右边是否处理完：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&lt;[q7</a:t>
            </a:r>
            <a:r>
              <a:rPr lang="zh-CN" altLang="en-US" sz="3600" b="1"/>
              <a:t>，</a:t>
            </a:r>
            <a:r>
              <a:rPr lang="en-US" altLang="zh-CN" sz="3600" b="1"/>
              <a:t>B],[2</a:t>
            </a:r>
            <a:r>
              <a:rPr lang="zh-CN" altLang="en-US" sz="3600" b="1"/>
              <a:t>，</a:t>
            </a:r>
            <a:r>
              <a:rPr lang="en-US" altLang="zh-CN" sz="3600" b="1"/>
              <a:t>B],[q8</a:t>
            </a:r>
            <a:r>
              <a:rPr lang="zh-CN" altLang="en-US" sz="3600" b="1"/>
              <a:t>，</a:t>
            </a:r>
            <a:r>
              <a:rPr lang="en-US" altLang="zh-CN" sz="3600" b="1"/>
              <a:t>B],[2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&lt;[q8</a:t>
            </a:r>
            <a:r>
              <a:rPr lang="zh-CN" altLang="en-US" sz="3600" b="1"/>
              <a:t>，</a:t>
            </a:r>
            <a:r>
              <a:rPr lang="en-US" altLang="zh-CN" sz="3600" b="1"/>
              <a:t>B],[b,√],[q8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，√</a:t>
            </a:r>
            <a:r>
              <a:rPr lang="en-US" altLang="zh-CN" sz="3600" b="1"/>
              <a:t>],R&gt;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&lt;[q8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</a:t>
            </a:r>
            <a:r>
              <a:rPr lang="en-US" altLang="zh-CN" sz="3600" b="1"/>
              <a:t>B],</a:t>
            </a:r>
            <a:r>
              <a:rPr lang="en-US" altLang="zh-CN" sz="3600" b="1">
                <a:solidFill>
                  <a:schemeClr val="accent2"/>
                </a:solidFill>
              </a:rPr>
              <a:t>[q9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B]</a:t>
            </a:r>
            <a:r>
              <a:rPr lang="en-US" altLang="zh-CN" sz="3600" b="1"/>
              <a:t>,[B</a:t>
            </a:r>
            <a:r>
              <a:rPr lang="zh-CN" altLang="en-US" sz="3600" b="1"/>
              <a:t>，</a:t>
            </a:r>
            <a:r>
              <a:rPr lang="en-US" altLang="zh-CN" sz="3600" b="1"/>
              <a:t>B],</a:t>
            </a:r>
            <a:r>
              <a:rPr lang="en-US" altLang="zh-CN" sz="3600" b="1">
                <a:solidFill>
                  <a:schemeClr val="accent2"/>
                </a:solidFill>
              </a:rPr>
              <a:t>N</a:t>
            </a:r>
            <a:r>
              <a:rPr lang="en-US" altLang="zh-CN" sz="3600" b="1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6.3.6</a:t>
            </a:r>
            <a:r>
              <a:rPr lang="zh-CN" altLang="en-US" sz="4800" dirty="0"/>
              <a:t>图灵机的子程序技术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zh-CN" altLang="en-US" sz="4000" b="1" dirty="0"/>
              <a:t>与通常的</a:t>
            </a:r>
            <a:r>
              <a:rPr lang="zh-CN" altLang="en-US" sz="4000" b="1" dirty="0">
                <a:solidFill>
                  <a:schemeClr val="accent2"/>
                </a:solidFill>
              </a:rPr>
              <a:t>程序设计技术</a:t>
            </a:r>
            <a:r>
              <a:rPr lang="zh-CN" altLang="en-US" sz="4000" b="1" dirty="0"/>
              <a:t>相似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子程序的思想在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的构造中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也十分重要。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    子程序技术的使用，可以将复杂的问题进行分解（化简），同时，也可以将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的构造</a:t>
            </a:r>
            <a:r>
              <a:rPr lang="zh-CN" altLang="en-US" sz="3600" b="1" dirty="0">
                <a:solidFill>
                  <a:srgbClr val="000000"/>
                </a:solidFill>
              </a:rPr>
              <a:t>“模块化”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sz="3600" b="1" dirty="0"/>
              <a:t>    TM</a:t>
            </a:r>
            <a:r>
              <a:rPr lang="zh-CN" altLang="en-US" sz="3600" b="1" dirty="0"/>
              <a:t>的子程序技术的基本思想是将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中需要</a:t>
            </a:r>
            <a:r>
              <a:rPr lang="zh-CN" altLang="en-US" sz="3600" b="1" dirty="0">
                <a:solidFill>
                  <a:schemeClr val="accent2"/>
                </a:solidFill>
              </a:rPr>
              <a:t>重复</a:t>
            </a:r>
            <a:r>
              <a:rPr lang="zh-CN" altLang="en-US" sz="3600" b="1" dirty="0"/>
              <a:t>使用的功能</a:t>
            </a:r>
            <a:r>
              <a:rPr lang="zh-CN" altLang="en-US" sz="3600" b="1" dirty="0">
                <a:solidFill>
                  <a:schemeClr val="accent2"/>
                </a:solidFill>
              </a:rPr>
              <a:t>分解</a:t>
            </a:r>
            <a:r>
              <a:rPr lang="zh-CN" altLang="en-US" sz="3600" b="1" dirty="0"/>
              <a:t>出来，使用一个</a:t>
            </a:r>
            <a:r>
              <a:rPr lang="zh-CN" altLang="en-US" sz="3600" b="1" dirty="0">
                <a:solidFill>
                  <a:schemeClr val="accent6"/>
                </a:solidFill>
              </a:rPr>
              <a:t>子</a:t>
            </a:r>
            <a:r>
              <a:rPr lang="en-US" altLang="zh-CN" sz="3600" b="1" dirty="0">
                <a:solidFill>
                  <a:schemeClr val="accent6"/>
                </a:solidFill>
              </a:rPr>
              <a:t>TM</a:t>
            </a:r>
            <a:r>
              <a:rPr lang="zh-CN" altLang="en-US" sz="3600" b="1" dirty="0"/>
              <a:t>实现该功能（子程序）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完成整个功能的图灵机为</a:t>
            </a:r>
            <a:r>
              <a:rPr lang="en-US" altLang="zh-CN" sz="3600" b="1"/>
              <a:t>M</a:t>
            </a:r>
            <a:r>
              <a:rPr lang="zh-CN" altLang="en-US" sz="3600" b="1"/>
              <a:t>（主程序）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完成某个特定功能的子图灵机为</a:t>
            </a:r>
            <a:r>
              <a:rPr lang="en-US" altLang="zh-CN" sz="3600" b="1"/>
              <a:t>M’</a:t>
            </a:r>
            <a:r>
              <a:rPr lang="zh-CN" altLang="en-US" sz="3600" b="1"/>
              <a:t>（子程序）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δ:Q×∑′→Q×∑′×{L,R,N}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对于任意的</a:t>
            </a:r>
            <a:r>
              <a:rPr lang="en-US" altLang="zh-CN" sz="4000" b="1" dirty="0"/>
              <a:t>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x)∈Q×∑′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x)=( q′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{L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N})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将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记为一般形式：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q′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{L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N}&gt;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子图灵机</a:t>
            </a:r>
            <a:r>
              <a:rPr lang="en-US" altLang="zh-CN" sz="3600" b="1"/>
              <a:t>M’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从状态</a:t>
            </a:r>
            <a:r>
              <a:rPr lang="en-US" altLang="zh-CN" sz="3600" b="1"/>
              <a:t>q</a:t>
            </a:r>
            <a:r>
              <a:rPr lang="zh-CN" altLang="en-US" sz="3600" b="1"/>
              <a:t>开始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   到一个状态</a:t>
            </a:r>
            <a:r>
              <a:rPr lang="en-US" altLang="zh-CN" sz="3600" b="1"/>
              <a:t>f</a:t>
            </a:r>
            <a:r>
              <a:rPr lang="zh-CN" altLang="en-US" sz="3600" b="1"/>
              <a:t>结束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状态</a:t>
            </a:r>
            <a:r>
              <a:rPr lang="en-US" altLang="zh-CN" sz="3600" b="1"/>
              <a:t>q</a:t>
            </a:r>
            <a:r>
              <a:rPr lang="zh-CN" altLang="en-US" sz="3600" b="1"/>
              <a:t>、</a:t>
            </a:r>
            <a:r>
              <a:rPr lang="en-US" altLang="zh-CN" sz="3600" b="1"/>
              <a:t>f</a:t>
            </a:r>
            <a:r>
              <a:rPr lang="zh-CN" altLang="en-US" sz="3600" b="1"/>
              <a:t>是图灵机</a:t>
            </a:r>
            <a:r>
              <a:rPr lang="en-US" altLang="zh-CN" sz="3600" b="1"/>
              <a:t>M</a:t>
            </a:r>
            <a:r>
              <a:rPr lang="zh-CN" altLang="en-US" sz="3600" b="1"/>
              <a:t>的两个</a:t>
            </a:r>
            <a:r>
              <a:rPr lang="zh-CN" altLang="en-US" sz="3600" b="1">
                <a:solidFill>
                  <a:srgbClr val="000000"/>
                </a:solidFill>
              </a:rPr>
              <a:t>一般状态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当图灵机</a:t>
            </a:r>
            <a:r>
              <a:rPr lang="en-US" altLang="zh-CN" sz="3600" b="1"/>
              <a:t>M</a:t>
            </a:r>
            <a:r>
              <a:rPr lang="zh-CN" altLang="en-US" sz="3600" b="1"/>
              <a:t>进入状态</a:t>
            </a:r>
            <a:r>
              <a:rPr lang="en-US" altLang="zh-CN" sz="3600" b="1"/>
              <a:t>q</a:t>
            </a:r>
            <a:r>
              <a:rPr lang="zh-CN" altLang="en-US" sz="3600" b="1"/>
              <a:t>时，就启动</a:t>
            </a:r>
            <a:r>
              <a:rPr lang="en-US" altLang="zh-CN" sz="3600" b="1"/>
              <a:t>M’</a:t>
            </a:r>
            <a:r>
              <a:rPr lang="zh-CN" altLang="en-US" sz="3600" b="1"/>
              <a:t>（相当于</a:t>
            </a:r>
            <a:r>
              <a:rPr lang="zh-CN" altLang="en-US" sz="3600" b="1">
                <a:solidFill>
                  <a:srgbClr val="000000"/>
                </a:solidFill>
              </a:rPr>
              <a:t>调用</a:t>
            </a:r>
            <a:r>
              <a:rPr lang="zh-CN" altLang="en-US" sz="3600" b="1"/>
              <a:t>子程序）；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当</a:t>
            </a:r>
            <a:r>
              <a:rPr lang="en-US" altLang="zh-CN" sz="3600" b="1"/>
              <a:t>M’</a:t>
            </a:r>
            <a:r>
              <a:rPr lang="zh-CN" altLang="en-US" sz="3600" b="1"/>
              <a:t>进入状态</a:t>
            </a:r>
            <a:r>
              <a:rPr lang="en-US" altLang="zh-CN" sz="3600" b="1"/>
              <a:t>f</a:t>
            </a:r>
            <a:r>
              <a:rPr lang="zh-CN" altLang="en-US" sz="3600" b="1"/>
              <a:t>时就</a:t>
            </a:r>
            <a:r>
              <a:rPr lang="zh-CN" altLang="en-US" sz="3600" b="1">
                <a:solidFill>
                  <a:srgbClr val="000000"/>
                </a:solidFill>
              </a:rPr>
              <a:t>返回</a:t>
            </a:r>
            <a:r>
              <a:rPr lang="zh-CN" altLang="en-US" sz="3600" b="1"/>
              <a:t>到</a:t>
            </a:r>
            <a:r>
              <a:rPr lang="en-US" altLang="zh-CN" sz="3600" b="1"/>
              <a:t>M</a:t>
            </a:r>
            <a:r>
              <a:rPr lang="zh-CN" altLang="en-US" sz="3600" b="1"/>
              <a:t>（相当于子程序结束）。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 子图灵机</a:t>
            </a:r>
            <a:r>
              <a:rPr lang="en-US" altLang="zh-CN" sz="3600" b="1" dirty="0"/>
              <a:t>M’</a:t>
            </a:r>
            <a:r>
              <a:rPr lang="zh-CN" altLang="en-US" sz="3600" b="1" dirty="0"/>
              <a:t>中可以有多个状态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 但仅有两个状态（即</a:t>
            </a:r>
            <a:r>
              <a:rPr lang="en-US" altLang="zh-CN" sz="3600" b="1" dirty="0"/>
              <a:t>M’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开始状态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/>
              <a:t>和</a:t>
            </a:r>
            <a:r>
              <a:rPr lang="zh-CN" altLang="en-US" sz="3600" b="1" dirty="0">
                <a:solidFill>
                  <a:srgbClr val="000000"/>
                </a:solidFill>
              </a:rPr>
              <a:t>接收状态</a:t>
            </a:r>
            <a:r>
              <a:rPr lang="en-US" altLang="zh-CN" sz="3600" b="1" dirty="0">
                <a:solidFill>
                  <a:srgbClr val="FF0000"/>
                </a:solidFill>
              </a:rPr>
              <a:t>f</a:t>
            </a:r>
            <a:r>
              <a:rPr lang="zh-CN" altLang="en-US" sz="3600" b="1" dirty="0"/>
              <a:t>）是与主程序的图灵机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共用的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子图灵机</a:t>
            </a:r>
            <a:r>
              <a:rPr lang="en-US" altLang="zh-CN" sz="3600" b="1" dirty="0"/>
              <a:t>M’</a:t>
            </a:r>
            <a:r>
              <a:rPr lang="zh-CN" altLang="en-US" sz="3600" b="1" dirty="0"/>
              <a:t>的其他状态是</a:t>
            </a:r>
            <a:r>
              <a:rPr lang="zh-CN" altLang="en-US" sz="3600" b="1" dirty="0">
                <a:solidFill>
                  <a:srgbClr val="000000"/>
                </a:solidFill>
              </a:rPr>
              <a:t>私有的</a:t>
            </a:r>
            <a:r>
              <a:rPr lang="zh-CN" altLang="en-US" sz="3600" b="1" dirty="0"/>
              <a:t>，不能被主程序的图灵机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所使用。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6-26</a:t>
            </a:r>
            <a:endParaRPr lang="zh-CN" altLang="en-US" sz="44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构造</a:t>
            </a:r>
            <a:r>
              <a:rPr lang="en-US" altLang="zh-CN" sz="3600" b="1"/>
              <a:t>TM </a:t>
            </a:r>
            <a:r>
              <a:rPr lang="zh-CN" altLang="en-US" sz="3600" b="1"/>
              <a:t>，完成正整数的乘法运算。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正整数的乘法运算的数学公式：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m×n=(1+1+…1) ×n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m</a:t>
            </a:r>
            <a:r>
              <a:rPr lang="zh-CN" altLang="en-US" sz="3600" b="1"/>
              <a:t>个</a:t>
            </a:r>
            <a:r>
              <a:rPr lang="en-US" altLang="zh-CN" sz="3600" b="1"/>
              <a:t>1</a:t>
            </a:r>
          </a:p>
        </p:txBody>
      </p:sp>
      <p:sp>
        <p:nvSpPr>
          <p:cNvPr id="777220" name="AutoShape 4"/>
          <p:cNvSpPr>
            <a:spLocks/>
          </p:cNvSpPr>
          <p:nvPr/>
        </p:nvSpPr>
        <p:spPr bwMode="ltGray">
          <a:xfrm rot="-5400000">
            <a:off x="3386137" y="3822701"/>
            <a:ext cx="233363" cy="1604962"/>
          </a:xfrm>
          <a:prstGeom prst="leftBrace">
            <a:avLst>
              <a:gd name="adj1" fmla="val 573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build="p"/>
      <p:bldP spid="777220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使用</a:t>
            </a:r>
            <a:r>
              <a:rPr lang="en-US" altLang="zh-CN" sz="3600" b="1"/>
              <a:t>TM</a:t>
            </a:r>
            <a:r>
              <a:rPr lang="zh-CN" altLang="en-US" sz="3600" b="1"/>
              <a:t>实现正整数的乘法运算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TM</a:t>
            </a:r>
            <a:r>
              <a:rPr lang="zh-CN" altLang="en-US" sz="3600" b="1"/>
              <a:t>的输入带上存放串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en-US" altLang="zh-CN" sz="3600" b="1">
                <a:solidFill>
                  <a:srgbClr val="000000"/>
                </a:solidFill>
              </a:rPr>
              <a:t>10</a:t>
            </a:r>
            <a:r>
              <a:rPr lang="en-US" altLang="zh-CN" sz="3600" b="1" baseline="30000">
                <a:solidFill>
                  <a:srgbClr val="000000"/>
                </a:solidFill>
              </a:rPr>
              <a:t>n</a:t>
            </a:r>
            <a:r>
              <a:rPr lang="zh-CN" altLang="en-US" sz="3600" b="1"/>
              <a:t>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 处理后，使得带上的串变为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zh-CN" altLang="en-US" sz="3600" b="1" baseline="30000">
                <a:solidFill>
                  <a:srgbClr val="000000"/>
                </a:solidFill>
              </a:rPr>
              <a:t>*</a:t>
            </a:r>
            <a:r>
              <a:rPr lang="en-US" altLang="zh-CN" sz="3600" b="1" baseline="30000">
                <a:solidFill>
                  <a:srgbClr val="000000"/>
                </a:solidFill>
              </a:rPr>
              <a:t>n</a:t>
            </a:r>
            <a:r>
              <a:rPr lang="zh-CN" altLang="en-US" sz="3600" b="1"/>
              <a:t>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处理该问题的一般的方法为：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当从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的左边消去一个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后，在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的后面增加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个</a:t>
            </a:r>
            <a:r>
              <a:rPr lang="en-US" altLang="zh-CN" sz="3600" b="1" dirty="0"/>
              <a:t>0</a:t>
            </a:r>
            <a:r>
              <a:rPr lang="en-GB" altLang="zh-CN" sz="3600" b="1" dirty="0"/>
              <a:t>(</a:t>
            </a:r>
            <a:r>
              <a:rPr lang="zh-CN" altLang="en-GB" sz="3600" b="1" dirty="0">
                <a:solidFill>
                  <a:schemeClr val="accent2"/>
                </a:solidFill>
              </a:rPr>
              <a:t>补</a:t>
            </a:r>
            <a:r>
              <a:rPr lang="en-GB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GB" sz="3600" b="1" dirty="0">
                <a:solidFill>
                  <a:schemeClr val="accent2"/>
                </a:solidFill>
              </a:rPr>
              <a:t>作为分隔标记</a:t>
            </a:r>
            <a:r>
              <a:rPr lang="en-GB" altLang="zh-CN" sz="3600" b="1" dirty="0"/>
              <a:t>)</a:t>
            </a:r>
            <a:r>
              <a:rPr lang="zh-CN" altLang="en-US" sz="3600" b="1" dirty="0"/>
              <a:t>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当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左边的所有的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（共有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个）消完后，再消去</a:t>
            </a:r>
            <a:r>
              <a:rPr lang="zh-CN" altLang="en-US" sz="3600" b="1" dirty="0">
                <a:solidFill>
                  <a:srgbClr val="FF0000"/>
                </a:solidFill>
              </a:rPr>
              <a:t>多余的符号</a:t>
            </a:r>
            <a:r>
              <a:rPr lang="zh-CN" altLang="en-US" sz="3600" b="1" dirty="0"/>
              <a:t>（</a:t>
            </a:r>
            <a:r>
              <a:rPr lang="zh-CN" altLang="en-US" sz="3600" b="1" dirty="0">
                <a:solidFill>
                  <a:srgbClr val="000000"/>
                </a:solidFill>
              </a:rPr>
              <a:t>两个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和原来的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），就得到了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</a:t>
            </a:r>
            <a:r>
              <a:rPr lang="zh-CN" altLang="en-US" sz="3600" b="1" baseline="30000" dirty="0"/>
              <a:t>*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在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后面添加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的过程是重复的，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可以使用子程序技术。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在某个时刻，</a:t>
            </a:r>
            <a:r>
              <a:rPr lang="en-US" altLang="zh-CN" sz="3600" b="1"/>
              <a:t>TM</a:t>
            </a:r>
            <a:r>
              <a:rPr lang="zh-CN" altLang="en-US" sz="3600" b="1"/>
              <a:t>输入带上的</a:t>
            </a:r>
            <a:r>
              <a:rPr lang="zh-CN" altLang="en-US" sz="3600" b="1">
                <a:solidFill>
                  <a:schemeClr val="accent2"/>
                </a:solidFill>
              </a:rPr>
              <a:t>符号</a:t>
            </a:r>
            <a:r>
              <a:rPr lang="zh-CN" altLang="en-US" sz="3600" b="1"/>
              <a:t>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m-h</a:t>
            </a:r>
            <a:r>
              <a:rPr lang="en-US" altLang="zh-CN" sz="3600" b="1"/>
              <a:t>10</a:t>
            </a:r>
            <a:r>
              <a:rPr lang="en-US" altLang="zh-CN" sz="3600" b="1" baseline="30000"/>
              <a:t>n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h*n</a:t>
            </a: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已经完成</a:t>
            </a:r>
            <a:r>
              <a:rPr lang="en-US" altLang="zh-CN" sz="3600" b="1"/>
              <a:t>(1+1+1+…+1)*n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h</a:t>
            </a:r>
            <a:r>
              <a:rPr lang="zh-CN" altLang="en-US" sz="3600" b="1"/>
              <a:t>个</a:t>
            </a:r>
            <a:endParaRPr lang="zh-CN" altLang="en-US"/>
          </a:p>
        </p:txBody>
      </p:sp>
      <p:sp>
        <p:nvSpPr>
          <p:cNvPr id="200708" name="AutoShape 4"/>
          <p:cNvSpPr>
            <a:spLocks/>
          </p:cNvSpPr>
          <p:nvPr/>
        </p:nvSpPr>
        <p:spPr bwMode="auto">
          <a:xfrm rot="-5400000">
            <a:off x="4142582" y="3426619"/>
            <a:ext cx="152400" cy="2173287"/>
          </a:xfrm>
          <a:prstGeom prst="leftBrace">
            <a:avLst>
              <a:gd name="adj1" fmla="val 118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Ｔ</a:t>
            </a:r>
            <a:r>
              <a:rPr lang="en-US" altLang="zh-CN" sz="4400"/>
              <a:t>M</a:t>
            </a:r>
            <a:r>
              <a:rPr lang="zh-CN" altLang="en-US" sz="4400"/>
              <a:t>的状态函数分为</a:t>
            </a:r>
            <a:r>
              <a:rPr lang="en-US" altLang="zh-CN" sz="4400"/>
              <a:t>3</a:t>
            </a:r>
            <a:r>
              <a:rPr lang="zh-CN" altLang="en-US" sz="4400"/>
              <a:t>部分：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US" altLang="zh-CN" sz="3600" b="1" dirty="0"/>
              <a:t>1)</a:t>
            </a:r>
            <a:r>
              <a:rPr lang="zh-CN" altLang="en-US" sz="3600" b="1" dirty="0"/>
              <a:t>初始化：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在最后一个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后面设置</a:t>
            </a:r>
            <a:r>
              <a:rPr lang="zh-CN" altLang="en-US" sz="3600" b="1" dirty="0">
                <a:solidFill>
                  <a:srgbClr val="000000"/>
                </a:solidFill>
              </a:rPr>
              <a:t>标记为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该标记表明了</a:t>
            </a:r>
            <a:r>
              <a:rPr lang="zh-CN" altLang="en-US" sz="3600" b="1" dirty="0">
                <a:solidFill>
                  <a:schemeClr val="accent2"/>
                </a:solidFill>
              </a:rPr>
              <a:t>增加</a:t>
            </a:r>
            <a:r>
              <a:rPr lang="en-US" altLang="zh-CN" sz="3600" b="1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>
                <a:solidFill>
                  <a:schemeClr val="accent2"/>
                </a:solidFill>
              </a:rPr>
              <a:t>的开始位置</a:t>
            </a:r>
            <a:r>
              <a:rPr lang="zh-CN" altLang="en-US" sz="3600" b="1" dirty="0"/>
              <a:t>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使得增加的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在第二个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的后面；并将读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写头移动到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中的第一个处。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则格局变换为：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 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main_start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dirty="0">
                <a:solidFill>
                  <a:srgbClr val="000000"/>
                </a:solidFill>
              </a:rPr>
              <a:t>或   </a:t>
            </a:r>
            <a:r>
              <a:rPr lang="zh-CN" altLang="en-US" sz="4400" dirty="0">
                <a:solidFill>
                  <a:srgbClr val="000000"/>
                </a:solidFill>
              </a:rPr>
              <a:t>图灵机是一个七元组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17750"/>
            <a:ext cx="7696200" cy="34163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TM = (Q</a:t>
            </a:r>
            <a:r>
              <a:rPr lang="zh-CN" altLang="en-US" sz="3600" b="1" dirty="0"/>
              <a:t>， </a:t>
            </a:r>
            <a:r>
              <a:rPr lang="zh-CN" altLang="en-US" sz="3600" b="1" dirty="0">
                <a:sym typeface="Symbol" pitchFamily="18" charset="2"/>
              </a:rPr>
              <a:t>，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</a:t>
            </a:r>
            <a:r>
              <a:rPr lang="zh-CN" altLang="en-US" sz="3600" b="1" dirty="0">
                <a:sym typeface="Symbol" pitchFamily="18" charset="2"/>
              </a:rPr>
              <a:t>， ， </a:t>
            </a:r>
            <a:r>
              <a:rPr lang="en-US" altLang="zh-CN" sz="3600" b="1" dirty="0">
                <a:sym typeface="Symbol" pitchFamily="18" charset="2"/>
              </a:rPr>
              <a:t>q</a:t>
            </a:r>
            <a:r>
              <a:rPr lang="en-US" altLang="zh-CN" sz="4000" b="1" baseline="-30000" dirty="0"/>
              <a:t>0</a:t>
            </a:r>
            <a:r>
              <a:rPr lang="zh-CN" altLang="en-US" sz="3600" b="1" dirty="0">
                <a:sym typeface="Symbol" pitchFamily="18" charset="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zh-CN" altLang="en-US" sz="3600" b="1" dirty="0">
                <a:sym typeface="Symbol" pitchFamily="18" charset="2"/>
              </a:rPr>
              <a:t>， 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altLang="zh-CN" sz="36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ym typeface="Symbol" pitchFamily="18" charset="2"/>
              </a:rPr>
              <a:t>   </a:t>
            </a:r>
            <a:r>
              <a:rPr lang="en-US" altLang="zh-CN" sz="3600" b="1" dirty="0"/>
              <a:t>F </a:t>
            </a:r>
            <a:r>
              <a:rPr lang="en-US" altLang="zh-CN" sz="3600" b="1" dirty="0">
                <a:sym typeface="Symbol" pitchFamily="18" charset="2"/>
              </a:rPr>
              <a:t></a:t>
            </a:r>
            <a:r>
              <a:rPr lang="en-US" altLang="zh-CN" sz="3600" b="1" dirty="0"/>
              <a:t> Q </a:t>
            </a:r>
            <a:r>
              <a:rPr lang="zh-CN" altLang="en-US" sz="3600" b="1" dirty="0"/>
              <a:t>终止状态集合；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ym typeface="Symbol" pitchFamily="18" charset="2"/>
              </a:rPr>
              <a:t>    </a:t>
            </a:r>
            <a:r>
              <a:rPr lang="zh-CN" altLang="en-US" sz="3600" b="1" dirty="0"/>
              <a:t>是输入带符号集合；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ym typeface="Symbol" pitchFamily="18" charset="2"/>
              </a:rPr>
              <a:t>   B  </a:t>
            </a:r>
            <a:r>
              <a:rPr lang="zh-CN" altLang="en-US" sz="3600" b="1" dirty="0">
                <a:sym typeface="Symbol" pitchFamily="18" charset="2"/>
              </a:rPr>
              <a:t></a:t>
            </a:r>
            <a:r>
              <a:rPr lang="zh-CN" altLang="en-US" sz="3600" b="1" dirty="0"/>
              <a:t>称为空白符；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altLang="zh-CN" sz="3600" b="1" dirty="0">
                <a:sym typeface="Symbol" pitchFamily="18" charset="2"/>
              </a:rPr>
              <a:t>   : </a:t>
            </a:r>
            <a:r>
              <a:rPr lang="en-US" altLang="zh-CN" sz="3600" b="1" dirty="0"/>
              <a:t>Q </a:t>
            </a:r>
            <a:r>
              <a:rPr lang="en-US" altLang="zh-CN" sz="3600" b="1" dirty="0">
                <a:sym typeface="Symbol" pitchFamily="18" charset="2"/>
              </a:rPr>
              <a:t>   </a:t>
            </a:r>
            <a:r>
              <a:rPr lang="en-US" altLang="zh-CN" sz="3600" b="1" dirty="0"/>
              <a:t>Q </a:t>
            </a:r>
            <a:r>
              <a:rPr lang="en-US" altLang="zh-CN" sz="3600" b="1" dirty="0">
                <a:sym typeface="Symbol" pitchFamily="18" charset="2"/>
              </a:rPr>
              <a:t>   {R, L,N}</a:t>
            </a:r>
            <a:r>
              <a:rPr lang="zh-CN" altLang="en-US" sz="3600" b="1" dirty="0">
                <a:sym typeface="Symbol" pitchFamily="18" charset="2"/>
              </a:rPr>
              <a:t> 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US" altLang="zh-CN" sz="3600" b="1"/>
              <a:t>2)</a:t>
            </a:r>
            <a:r>
              <a:rPr lang="zh-CN" altLang="en-US" sz="3600" b="1"/>
              <a:t>主控程序：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chemeClr val="accent2"/>
                </a:solidFill>
              </a:rPr>
              <a:t>   初始化</a:t>
            </a:r>
            <a:r>
              <a:rPr lang="zh-CN" altLang="en-US" sz="3600" b="1"/>
              <a:t>后，状态变为</a:t>
            </a:r>
            <a:r>
              <a:rPr lang="en-US" altLang="zh-CN" sz="3600" b="1">
                <a:solidFill>
                  <a:schemeClr val="accent2"/>
                </a:solidFill>
              </a:rPr>
              <a:t>main_start</a:t>
            </a:r>
            <a:r>
              <a:rPr lang="zh-CN" altLang="en-US" sz="3600" b="1"/>
              <a:t>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①将读</a:t>
            </a:r>
            <a:r>
              <a:rPr lang="en-US" altLang="zh-CN" sz="3600" b="1"/>
              <a:t>/</a:t>
            </a:r>
            <a:r>
              <a:rPr lang="zh-CN" altLang="en-US" sz="3600" b="1"/>
              <a:t>写头移动到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中的第一个处，状态变化为</a:t>
            </a:r>
            <a:r>
              <a:rPr lang="en-US" altLang="zh-CN" sz="3600" b="1">
                <a:solidFill>
                  <a:schemeClr val="accent2"/>
                </a:solidFill>
              </a:rPr>
              <a:t>sub_start</a:t>
            </a:r>
            <a:endParaRPr lang="en-US" altLang="zh-CN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sub_start</a:t>
            </a:r>
            <a:r>
              <a:rPr lang="zh-CN" altLang="en-US" sz="3600" b="1">
                <a:solidFill>
                  <a:schemeClr val="accent2"/>
                </a:solidFill>
              </a:rPr>
              <a:t>是</a:t>
            </a:r>
            <a:r>
              <a:rPr lang="zh-CN" altLang="en-US" sz="3600" b="1"/>
              <a:t>子程序图灵机的开始状态，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②调用子程序，将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增加到第二个</a:t>
            </a:r>
            <a:r>
              <a:rPr lang="en-US" altLang="zh-CN" sz="3600" b="1"/>
              <a:t>1</a:t>
            </a:r>
            <a:r>
              <a:rPr lang="zh-CN" altLang="en-US" sz="3600" b="1"/>
              <a:t>的后面。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当退出子程序时，状态为</a:t>
            </a:r>
            <a:r>
              <a:rPr lang="en-US" altLang="zh-CN" sz="3600" b="1" dirty="0" err="1"/>
              <a:t>sub_end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3600" b="1" dirty="0" err="1"/>
              <a:t>sub_end</a:t>
            </a:r>
            <a:r>
              <a:rPr lang="zh-CN" altLang="en-US" sz="3600" b="1" dirty="0"/>
              <a:t>就是子程序图灵机的结束状态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③将读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写头移动到</a:t>
            </a:r>
            <a:r>
              <a:rPr lang="zh-CN" altLang="en-US" sz="3600" b="1" dirty="0">
                <a:solidFill>
                  <a:schemeClr val="accent2"/>
                </a:solidFill>
              </a:rPr>
              <a:t>前面</a:t>
            </a:r>
            <a:r>
              <a:rPr lang="en-US" altLang="zh-CN" sz="3600" b="1" dirty="0">
                <a:solidFill>
                  <a:schemeClr val="accent2"/>
                </a:solidFill>
              </a:rPr>
              <a:t>m</a:t>
            </a:r>
            <a:r>
              <a:rPr lang="zh-CN" altLang="en-US" sz="3600" b="1" dirty="0">
                <a:solidFill>
                  <a:schemeClr val="accent2"/>
                </a:solidFill>
              </a:rPr>
              <a:t>个</a:t>
            </a:r>
            <a:r>
              <a:rPr lang="en-US" altLang="zh-CN" sz="3600" b="1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>
                <a:solidFill>
                  <a:schemeClr val="accent2"/>
                </a:solidFill>
              </a:rPr>
              <a:t>中剩余</a:t>
            </a:r>
            <a:r>
              <a:rPr lang="en-US" altLang="zh-CN" sz="3600" b="1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>
                <a:solidFill>
                  <a:schemeClr val="accent2"/>
                </a:solidFill>
              </a:rPr>
              <a:t>的左边第一个处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并将这个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准备</a:t>
            </a:r>
            <a:r>
              <a:rPr lang="zh-CN" altLang="en-US" sz="3600" b="1" dirty="0"/>
              <a:t>进入下次循环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    当找不到前面</a:t>
            </a:r>
            <a:r>
              <a:rPr lang="en-US" altLang="zh-CN" sz="3600" b="1">
                <a:solidFill>
                  <a:srgbClr val="0000FF"/>
                </a:solidFill>
              </a:rPr>
              <a:t>m</a:t>
            </a:r>
            <a:r>
              <a:rPr lang="zh-CN" altLang="en-US" sz="3600" b="1">
                <a:solidFill>
                  <a:srgbClr val="0000FF"/>
                </a:solidFill>
              </a:rPr>
              <a:t>个</a:t>
            </a:r>
            <a:r>
              <a:rPr lang="en-US" altLang="zh-CN" sz="3600" b="1">
                <a:solidFill>
                  <a:srgbClr val="0000FF"/>
                </a:solidFill>
              </a:rPr>
              <a:t>0</a:t>
            </a:r>
            <a:r>
              <a:rPr lang="zh-CN" altLang="en-US" sz="3600" b="1">
                <a:solidFill>
                  <a:srgbClr val="0000FF"/>
                </a:solidFill>
              </a:rPr>
              <a:t>中剩余的</a:t>
            </a:r>
            <a:r>
              <a:rPr lang="en-US" altLang="zh-CN" sz="3600" b="1">
                <a:solidFill>
                  <a:srgbClr val="0000FF"/>
                </a:solidFill>
              </a:rPr>
              <a:t>0</a:t>
            </a:r>
            <a:r>
              <a:rPr lang="zh-CN" altLang="en-US" sz="3600" b="1">
                <a:solidFill>
                  <a:srgbClr val="0000FF"/>
                </a:solidFill>
              </a:rPr>
              <a:t>时，表示乘法计算工作已经结束</a:t>
            </a:r>
            <a:endParaRPr lang="en-US" altLang="zh-CN" sz="3600" b="1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④需要消去多余的符号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zh-CN" altLang="en-US" sz="3600" b="1">
                <a:solidFill>
                  <a:srgbClr val="0000FF"/>
                </a:solidFill>
              </a:rPr>
              <a:t>两个</a:t>
            </a:r>
            <a:r>
              <a:rPr lang="en-US" altLang="zh-CN" sz="3600" b="1">
                <a:solidFill>
                  <a:srgbClr val="0000FF"/>
                </a:solidFill>
              </a:rPr>
              <a:t>1</a:t>
            </a:r>
            <a:r>
              <a:rPr lang="zh-CN" altLang="en-US" sz="3600" b="1">
                <a:solidFill>
                  <a:srgbClr val="0000FF"/>
                </a:solidFill>
              </a:rPr>
              <a:t>和原来的</a:t>
            </a:r>
            <a:r>
              <a:rPr lang="en-US" altLang="zh-CN" sz="3600" b="1">
                <a:solidFill>
                  <a:srgbClr val="0000FF"/>
                </a:solidFill>
              </a:rPr>
              <a:t>0</a:t>
            </a:r>
            <a:r>
              <a:rPr lang="en-US" altLang="zh-CN" sz="3600" b="1" baseline="30000">
                <a:solidFill>
                  <a:srgbClr val="0000FF"/>
                </a:solidFill>
              </a:rPr>
              <a:t>n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对应的格局转换为：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B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h-1</a:t>
            </a:r>
            <a:r>
              <a:rPr lang="en-US" altLang="zh-CN" sz="3600" b="1" dirty="0">
                <a:solidFill>
                  <a:srgbClr val="000000"/>
                </a:solidFill>
              </a:rPr>
              <a:t>main_start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m-h+1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(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h-1</a:t>
            </a:r>
            <a:r>
              <a:rPr lang="en-US" altLang="zh-CN" sz="3600" b="1" baseline="30000" dirty="0"/>
              <a:t>)</a:t>
            </a:r>
            <a:r>
              <a:rPr lang="zh-CN" altLang="zh-CN" sz="3600" b="1" baseline="30000" dirty="0"/>
              <a:t>×</a:t>
            </a:r>
            <a:r>
              <a:rPr lang="en-US" altLang="zh-CN" sz="3600" b="1" baseline="30000" dirty="0"/>
              <a:t>n</a:t>
            </a:r>
          </a:p>
          <a:p>
            <a:pPr>
              <a:buNone/>
            </a:pPr>
            <a:r>
              <a:rPr lang="en-US" altLang="zh-CN" sz="3600" b="1" dirty="0"/>
              <a:t>   =&gt;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B</a:t>
            </a:r>
            <a:r>
              <a:rPr lang="en-US" altLang="zh-CN" sz="3600" b="1" baseline="30000" dirty="0"/>
              <a:t>h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sub_start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(h-1)</a:t>
            </a:r>
            <a:r>
              <a:rPr lang="zh-CN" altLang="zh-CN" sz="3600" b="1" baseline="30000" dirty="0">
                <a:solidFill>
                  <a:schemeClr val="accent2"/>
                </a:solidFill>
              </a:rPr>
              <a:t>×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n</a:t>
            </a:r>
            <a:endParaRPr lang="zh-CN" altLang="zh-CN" sz="3600" b="1" dirty="0">
              <a:solidFill>
                <a:schemeClr val="accent2"/>
              </a:solidFill>
            </a:endParaRPr>
          </a:p>
          <a:p>
            <a:r>
              <a:rPr lang="en-US" altLang="zh-CN" sz="3600" b="1" dirty="0"/>
              <a:t>…               </a:t>
            </a:r>
            <a:r>
              <a:rPr lang="zh-CN" altLang="zh-CN" sz="3600" b="1" dirty="0"/>
              <a:t>进入子程序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复制</a:t>
            </a:r>
            <a:r>
              <a:rPr lang="en-US" altLang="zh-CN" sz="3600" b="1" dirty="0"/>
              <a:t>n</a:t>
            </a:r>
            <a:r>
              <a:rPr lang="zh-CN" altLang="zh-CN" sz="3600" b="1" dirty="0"/>
              <a:t>个</a:t>
            </a:r>
            <a:r>
              <a:rPr lang="en-US" altLang="zh-CN" sz="3600" b="1" dirty="0"/>
              <a:t>0</a:t>
            </a:r>
            <a:endParaRPr lang="zh-CN" altLang="zh-CN" sz="3600" b="1" dirty="0"/>
          </a:p>
          <a:p>
            <a:r>
              <a:rPr lang="en-US" altLang="zh-CN" sz="3600" b="1" dirty="0"/>
              <a:t>B</a:t>
            </a:r>
            <a:r>
              <a:rPr lang="en-US" altLang="zh-CN" sz="3600" b="1" baseline="30000" dirty="0"/>
              <a:t>h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sub_end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h</a:t>
            </a:r>
            <a:r>
              <a:rPr lang="zh-CN" altLang="zh-CN" sz="3600" b="1" baseline="30000" dirty="0">
                <a:solidFill>
                  <a:schemeClr val="accent2"/>
                </a:solidFill>
              </a:rPr>
              <a:t>×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n</a:t>
            </a:r>
          </a:p>
          <a:p>
            <a:pPr>
              <a:buNone/>
            </a:pPr>
            <a:r>
              <a:rPr lang="en-US" altLang="zh-CN" sz="3600" b="1" dirty="0"/>
              <a:t>  =&gt;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B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h</a:t>
            </a:r>
            <a:r>
              <a:rPr lang="en-US" altLang="zh-CN" sz="3600" b="1" dirty="0">
                <a:solidFill>
                  <a:srgbClr val="FF0000"/>
                </a:solidFill>
              </a:rPr>
              <a:t>main_start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h</a:t>
            </a:r>
            <a:r>
              <a:rPr lang="zh-CN" altLang="zh-CN" sz="3600" b="1" baseline="30000" dirty="0"/>
              <a:t>×</a:t>
            </a:r>
            <a:r>
              <a:rPr lang="en-US" altLang="zh-CN" sz="3600" b="1" baseline="30000" dirty="0"/>
              <a:t>n</a:t>
            </a:r>
            <a:endParaRPr lang="zh-CN" altLang="zh-CN" sz="3600" b="1" dirty="0"/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2216150"/>
            <a:ext cx="8001000" cy="37338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B</a:t>
            </a:r>
            <a:r>
              <a:rPr lang="en-US" altLang="zh-CN" sz="3600" b="1" baseline="30000"/>
              <a:t>m</a:t>
            </a:r>
            <a:r>
              <a:rPr lang="en-US" altLang="zh-CN" sz="3600" b="1">
                <a:solidFill>
                  <a:schemeClr val="accent2"/>
                </a:solidFill>
              </a:rPr>
              <a:t>delete_1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</a:t>
            </a:r>
            <a:r>
              <a:rPr lang="zh-CN" altLang="zh-CN" sz="3600" baseline="30000"/>
              <a:t>×</a:t>
            </a:r>
            <a:r>
              <a:rPr lang="en-US" altLang="zh-CN" sz="3600" b="1" baseline="30000"/>
              <a:t>n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baseline="30000"/>
              <a:t>        </a:t>
            </a:r>
            <a:r>
              <a:rPr lang="en-US" altLang="zh-CN" sz="3600" b="1"/>
              <a:t>=&gt;*B</a:t>
            </a:r>
            <a:r>
              <a:rPr lang="en-US" altLang="zh-CN" sz="3600" b="1" baseline="30000">
                <a:solidFill>
                  <a:schemeClr val="accent2"/>
                </a:solidFill>
              </a:rPr>
              <a:t>m+n+1+1</a:t>
            </a:r>
            <a:r>
              <a:rPr lang="en-US" altLang="zh-CN" sz="3600" b="1">
                <a:solidFill>
                  <a:schemeClr val="accent2"/>
                </a:solidFill>
              </a:rPr>
              <a:t>end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</a:t>
            </a:r>
            <a:r>
              <a:rPr lang="zh-CN" altLang="zh-CN" sz="3600" baseline="30000"/>
              <a:t>×</a:t>
            </a:r>
            <a:r>
              <a:rPr lang="en-US" altLang="zh-CN" sz="3600" b="1" baseline="30000"/>
              <a:t>n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其中，状态</a:t>
            </a:r>
            <a:r>
              <a:rPr lang="en-US" altLang="zh-CN" sz="3600" b="1"/>
              <a:t>end</a:t>
            </a:r>
            <a:r>
              <a:rPr lang="zh-CN" altLang="en-US" sz="3600" b="1"/>
              <a:t>是接收状态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US" altLang="zh-CN" sz="3600" b="1"/>
              <a:t>3)</a:t>
            </a:r>
            <a:r>
              <a:rPr lang="zh-CN" altLang="en-US" sz="3600" b="1"/>
              <a:t>子程序：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  将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增加到原来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的后面。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子程序</a:t>
            </a:r>
            <a:r>
              <a:rPr lang="en-US" altLang="zh-CN" sz="3600" b="1"/>
              <a:t>TM</a:t>
            </a:r>
            <a:r>
              <a:rPr lang="zh-CN" altLang="en-US" sz="3600" b="1"/>
              <a:t>从它的开始状态</a:t>
            </a:r>
            <a:r>
              <a:rPr lang="en-US" altLang="zh-CN" sz="3600" b="1"/>
              <a:t>sub_start</a:t>
            </a:r>
            <a:r>
              <a:rPr lang="zh-CN" altLang="en-US" sz="3600" b="1"/>
              <a:t>启动，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进入接收状态</a:t>
            </a:r>
            <a:r>
              <a:rPr lang="en-US" altLang="zh-CN" sz="3600" b="1"/>
              <a:t>sub_end</a:t>
            </a:r>
            <a:r>
              <a:rPr lang="zh-CN" altLang="en-US" sz="3600" b="1"/>
              <a:t>时完成一次工作，并返回到主控程序。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进入图灵机子程序时，输入带上符号串的形式情况及读</a:t>
            </a:r>
            <a:r>
              <a:rPr lang="en-US" altLang="zh-CN" sz="3600" b="1"/>
              <a:t>/</a:t>
            </a:r>
            <a:r>
              <a:rPr lang="zh-CN" altLang="en-US" sz="3600" b="1"/>
              <a:t>写头位置为：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>
                <a:solidFill>
                  <a:schemeClr val="accent2"/>
                </a:solidFill>
              </a:rPr>
              <a:t>m-h</a:t>
            </a:r>
            <a:r>
              <a:rPr lang="en-US" altLang="zh-CN" sz="3600" b="1"/>
              <a:t>1000…010</a:t>
            </a:r>
            <a:r>
              <a:rPr lang="en-US" altLang="zh-CN" sz="3600" b="1" baseline="30000"/>
              <a:t>(h-1)</a:t>
            </a:r>
            <a:r>
              <a:rPr lang="zh-CN" altLang="zh-CN" sz="3600" baseline="30000"/>
              <a:t>×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 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sub_start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读</a:t>
            </a:r>
            <a:r>
              <a:rPr lang="en-US" altLang="zh-CN" sz="3600" b="1"/>
              <a:t>/</a:t>
            </a:r>
            <a:r>
              <a:rPr lang="zh-CN" altLang="en-US" sz="3600" b="1"/>
              <a:t>写头指向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的第一个</a:t>
            </a:r>
            <a:r>
              <a:rPr lang="en-US" altLang="zh-CN" sz="3600" b="1"/>
              <a:t>0</a:t>
            </a:r>
            <a:endParaRPr lang="zh-CN" altLang="en-US" sz="3600" b="1"/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ltGray">
          <a:xfrm flipV="1">
            <a:off x="2916238" y="40989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子程序对应的格局转换为：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m-h</a:t>
            </a:r>
            <a:r>
              <a:rPr lang="en-US" altLang="zh-CN" sz="3600" b="1"/>
              <a:t>1</a:t>
            </a:r>
            <a:r>
              <a:rPr lang="en-US" altLang="zh-CN" sz="3600" b="1">
                <a:solidFill>
                  <a:srgbClr val="000000"/>
                </a:solidFill>
              </a:rPr>
              <a:t>sub_start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olidFill>
                  <a:srgbClr val="FF0000"/>
                </a:solidFill>
              </a:rPr>
              <a:t>(h-1)</a:t>
            </a:r>
            <a:r>
              <a:rPr lang="zh-CN" altLang="zh-CN" b="1" baseline="30000"/>
              <a:t>×</a:t>
            </a:r>
            <a:r>
              <a:rPr lang="en-US" altLang="zh-CN" sz="3600" b="1" baseline="30000">
                <a:solidFill>
                  <a:schemeClr val="accent2"/>
                </a:solidFill>
              </a:rPr>
              <a:t>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=&gt;*B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m-h</a:t>
            </a:r>
            <a:r>
              <a:rPr lang="en-US" altLang="zh-CN" sz="3600" b="1"/>
              <a:t>1</a:t>
            </a:r>
            <a:r>
              <a:rPr lang="en-US" altLang="zh-CN" sz="3600" b="1">
                <a:solidFill>
                  <a:srgbClr val="000000"/>
                </a:solidFill>
              </a:rPr>
              <a:t>sub_end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olidFill>
                  <a:srgbClr val="FF0000"/>
                </a:solidFill>
              </a:rPr>
              <a:t>h</a:t>
            </a:r>
            <a:r>
              <a:rPr lang="zh-CN" altLang="zh-CN" b="1" baseline="30000">
                <a:solidFill>
                  <a:srgbClr val="0000FF"/>
                </a:solidFill>
              </a:rPr>
              <a:t> × </a:t>
            </a:r>
            <a:r>
              <a:rPr lang="en-US" altLang="zh-CN" sz="3600" b="1" baseline="30000">
                <a:solidFill>
                  <a:schemeClr val="accent2"/>
                </a:solidFill>
              </a:rPr>
              <a:t>n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初始化</a:t>
            </a:r>
            <a:r>
              <a:rPr lang="en-US" altLang="zh-CN" sz="4400"/>
              <a:t>(</a:t>
            </a:r>
            <a:r>
              <a:rPr lang="zh-CN" altLang="en-US" sz="4400">
                <a:solidFill>
                  <a:schemeClr val="accent2"/>
                </a:solidFill>
              </a:rPr>
              <a:t>执行一次</a:t>
            </a:r>
            <a:r>
              <a:rPr lang="en-US" altLang="zh-CN" sz="4400"/>
              <a:t>)</a:t>
            </a:r>
            <a:r>
              <a:rPr lang="zh-CN" altLang="en-US" sz="4400"/>
              <a:t>：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&lt;start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m&gt;0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  <a:p>
            <a:r>
              <a:rPr lang="en-US" altLang="zh-CN" sz="3600" b="1" dirty="0"/>
              <a:t>&lt;start,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R</a:t>
            </a:r>
            <a:r>
              <a:rPr lang="en-US" altLang="zh-CN" sz="3600" b="1" dirty="0"/>
              <a:t>&gt; //m=0</a:t>
            </a:r>
          </a:p>
          <a:p>
            <a:r>
              <a:rPr lang="en-US" altLang="zh-CN" sz="3600" b="1" dirty="0"/>
              <a:t>&lt; m&gt;0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 m&gt;0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  <a:endParaRPr lang="zh-CN" altLang="zh-CN" sz="3600" b="1" dirty="0"/>
          </a:p>
          <a:p>
            <a:r>
              <a:rPr lang="en-US" altLang="zh-CN" sz="3600" b="1" dirty="0"/>
              <a:t>&lt; m&gt;0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 n&gt;0?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  <a:p>
            <a:r>
              <a:rPr lang="en-US" altLang="zh-CN" sz="3600" b="1" dirty="0"/>
              <a:t>&lt; n&gt;0?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L</a:t>
            </a:r>
            <a:r>
              <a:rPr lang="en-US" altLang="zh-CN" sz="3600" b="1" dirty="0"/>
              <a:t>&gt;//n=0</a:t>
            </a:r>
            <a:endParaRPr lang="zh-CN" altLang="zh-CN" sz="3600" b="1" dirty="0"/>
          </a:p>
          <a:p>
            <a:r>
              <a:rPr lang="en-US" altLang="zh-CN" sz="3600" b="1" dirty="0"/>
              <a:t>&lt; n&gt;0?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  <a:endParaRPr lang="zh-CN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>
          <a:xfrm>
            <a:off x="900113" y="2205038"/>
            <a:ext cx="8001000" cy="3733800"/>
          </a:xfrm>
        </p:spPr>
        <p:txBody>
          <a:bodyPr/>
          <a:lstStyle/>
          <a:p>
            <a:r>
              <a:rPr lang="en-US" altLang="zh-CN" sz="3600" b="1" dirty="0"/>
              <a:t>&lt; 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  <a:endParaRPr lang="zh-CN" altLang="zh-CN" sz="3600" b="1" dirty="0"/>
          </a:p>
          <a:p>
            <a:r>
              <a:rPr lang="en-US" altLang="zh-CN" sz="3600" b="1" dirty="0"/>
              <a:t>&lt; 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left_move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L&gt;//</a:t>
            </a:r>
            <a:r>
              <a:rPr lang="zh-CN" altLang="en-US" sz="3600" b="1" dirty="0"/>
              <a:t>增加</a:t>
            </a:r>
            <a:r>
              <a:rPr lang="en-US" altLang="zh-CN" sz="3600" b="1" dirty="0"/>
              <a:t>1</a:t>
            </a:r>
            <a:endParaRPr lang="zh-CN" altLang="zh-CN" sz="3600" b="1" dirty="0"/>
          </a:p>
          <a:p>
            <a:r>
              <a:rPr lang="en-US" altLang="zh-CN" sz="3600" b="1" dirty="0"/>
              <a:t>&lt; </a:t>
            </a:r>
            <a:r>
              <a:rPr lang="en-US" altLang="zh-CN" sz="3600" b="1" dirty="0" err="1"/>
              <a:t>left_move</a:t>
            </a:r>
            <a:r>
              <a:rPr lang="en-US" altLang="zh-CN" sz="3600" b="1" dirty="0"/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left_move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r>
              <a:rPr lang="en-US" altLang="zh-CN" sz="3600" b="1" dirty="0"/>
              <a:t>&lt; </a:t>
            </a:r>
            <a:r>
              <a:rPr lang="en-US" altLang="zh-CN" sz="3600" b="1" dirty="0" err="1"/>
              <a:t>left_move</a:t>
            </a:r>
            <a:r>
              <a:rPr lang="en-US" altLang="zh-CN" sz="3600" b="1" dirty="0"/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left_move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</a:p>
          <a:p>
            <a:r>
              <a:rPr lang="en-US" altLang="zh-CN" sz="3600" b="1" dirty="0"/>
              <a:t>&lt; </a:t>
            </a:r>
            <a:r>
              <a:rPr lang="en-US" altLang="zh-CN" sz="3600" b="1" dirty="0" err="1"/>
              <a:t>left_move</a:t>
            </a:r>
            <a:r>
              <a:rPr lang="en-US" altLang="zh-CN" sz="3600" b="1" dirty="0"/>
              <a:t> ,</a:t>
            </a:r>
            <a:r>
              <a:rPr lang="zh-CN" altLang="en-US" sz="3600" b="1" dirty="0">
                <a:solidFill>
                  <a:schemeClr val="accent2"/>
                </a:solidFill>
              </a:rPr>
              <a:t>├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main_start</a:t>
            </a:r>
            <a:r>
              <a:rPr lang="en-US" altLang="zh-CN" sz="3600" b="1" dirty="0"/>
              <a:t>,</a:t>
            </a:r>
            <a:r>
              <a:rPr lang="zh-CN" altLang="en-US" sz="3600" b="1" dirty="0">
                <a:solidFill>
                  <a:schemeClr val="accent2"/>
                </a:solidFill>
              </a:rPr>
              <a:t>├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/>
              <a:t> </a:t>
            </a:r>
            <a:endParaRPr lang="zh-CN" alt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3600" b="1" dirty="0"/>
              <a:t>  TM</a:t>
            </a:r>
            <a:r>
              <a:rPr kumimoji="0" lang="zh-CN" altLang="en-US" sz="4000" b="1" dirty="0"/>
              <a:t>是可计算性的数学模型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可计算的特点是</a:t>
            </a:r>
            <a:r>
              <a:rPr kumimoji="0" lang="en-US" altLang="zh-CN" sz="4000" b="1" dirty="0"/>
              <a:t>:</a:t>
            </a:r>
            <a:r>
              <a:rPr kumimoji="0" lang="zh-CN" altLang="en-US" sz="4000" b="1" dirty="0"/>
              <a:t>   </a:t>
            </a:r>
            <a:r>
              <a:rPr kumimoji="0" lang="zh-CN" altLang="en-US" sz="4000" b="1" dirty="0">
                <a:solidFill>
                  <a:schemeClr val="accent2"/>
                </a:solidFill>
              </a:rPr>
              <a:t>有穷、离散、机械执行、停机</a:t>
            </a:r>
            <a:r>
              <a:rPr kumimoji="0" lang="zh-CN" altLang="en-US" sz="4000" b="1" dirty="0"/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为计算机的发展奠定了</a:t>
            </a:r>
            <a:r>
              <a:rPr kumimoji="0" lang="zh-CN" altLang="en-US" sz="4000" b="1" dirty="0">
                <a:solidFill>
                  <a:schemeClr val="accent2"/>
                </a:solidFill>
              </a:rPr>
              <a:t>理论基础</a:t>
            </a:r>
            <a:r>
              <a:rPr kumimoji="0" lang="zh-CN" altLang="en-US" sz="4000" b="1" dirty="0"/>
              <a:t>。</a:t>
            </a:r>
            <a:endParaRPr kumimoji="0" lang="en-US" altLang="zh-CN" sz="4000" b="1" dirty="0"/>
          </a:p>
          <a:p>
            <a:pPr marL="0" indent="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图灵</a:t>
            </a:r>
            <a:r>
              <a:rPr kumimoji="0" lang="en-US" altLang="zh-CN" sz="4000" b="1" dirty="0"/>
              <a:t>:</a:t>
            </a:r>
            <a:r>
              <a:rPr kumimoji="0" lang="zh-CN" altLang="en-US" sz="4000" b="1" dirty="0"/>
              <a:t>计算机理论、人工智能</a:t>
            </a:r>
            <a:r>
              <a:rPr kumimoji="0" lang="zh-CN" altLang="en-US" sz="4000" b="1" dirty="0">
                <a:solidFill>
                  <a:srgbClr val="FF0000"/>
                </a:solidFill>
              </a:rPr>
              <a:t>之父</a:t>
            </a:r>
            <a:endParaRPr kumimoji="0" lang="en-US" altLang="zh-CN" sz="4000" b="1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kumimoji="0" lang="zh-CN" altLang="en-US" sz="4000" b="1" dirty="0">
                <a:solidFill>
                  <a:srgbClr val="000000"/>
                </a:solidFill>
              </a:rPr>
              <a:t>冯诺依曼</a:t>
            </a:r>
            <a:r>
              <a:rPr kumimoji="0" lang="en-US" altLang="zh-CN" sz="4000" b="1" dirty="0"/>
              <a:t>:</a:t>
            </a:r>
            <a:r>
              <a:rPr kumimoji="0" lang="zh-CN" altLang="en-US" sz="4000" b="1" dirty="0"/>
              <a:t>计算机体系结构</a:t>
            </a:r>
            <a:r>
              <a:rPr kumimoji="0" lang="zh-CN" altLang="en-US" sz="4000" b="1" dirty="0">
                <a:solidFill>
                  <a:srgbClr val="FF0000"/>
                </a:solidFill>
              </a:rPr>
              <a:t>之父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6-2 </a:t>
            </a:r>
            <a:r>
              <a:rPr lang="zh-CN" altLang="en-US" sz="4400" dirty="0">
                <a:solidFill>
                  <a:srgbClr val="000000"/>
                </a:solidFill>
              </a:rPr>
              <a:t>图灵机的格局</a:t>
            </a:r>
            <a:r>
              <a:rPr lang="en-US" altLang="zh-CN" sz="4400" dirty="0">
                <a:solidFill>
                  <a:srgbClr val="000000"/>
                </a:solidFill>
              </a:rPr>
              <a:t>ID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w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qw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sz="4000" b="1" dirty="0"/>
              <a:t>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w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是读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写头左边带上的符号串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q</a:t>
            </a:r>
            <a:r>
              <a:rPr lang="zh-CN" altLang="en-US" sz="4000" b="1" dirty="0"/>
              <a:t>是图灵机当前所处的状态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是读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写头右边的带上的符号串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205163" y="2205038"/>
            <a:ext cx="3743325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(∑′)</a:t>
            </a:r>
            <a:r>
              <a:rPr lang="en-US" altLang="zh-CN" sz="4800" baseline="30000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(∑′)</a:t>
            </a:r>
            <a:r>
              <a:rPr lang="en-US" altLang="zh-CN" sz="4800" baseline="30000" dirty="0">
                <a:solidFill>
                  <a:schemeClr val="tx1"/>
                </a:solidFill>
              </a:rPr>
              <a:t>*</a:t>
            </a:r>
            <a:endParaRPr lang="zh-CN" altLang="en-US" sz="4800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  <p:bldP spid="546820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m=0  </a:t>
            </a:r>
            <a:r>
              <a:rPr lang="zh-CN" altLang="en-US"/>
              <a:t>和 </a:t>
            </a:r>
            <a:r>
              <a:rPr lang="en-US" altLang="zh-CN"/>
              <a:t> n=0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2133600"/>
            <a:ext cx="8001000" cy="4535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/>
              <a:t>// &lt;start,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//m=0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&lt;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,0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&lt;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END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N&gt;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//&lt; n&gt;0?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L&gt;//n=0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zh-CN" altLang="en-US" sz="3600" b="1" dirty="0">
                <a:solidFill>
                  <a:schemeClr val="accent2"/>
                </a:solidFill>
              </a:rPr>
              <a:t> ├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END </a:t>
            </a:r>
            <a:r>
              <a:rPr lang="zh-CN" altLang="zh-CN" sz="3600" b="1" dirty="0"/>
              <a:t>，</a:t>
            </a:r>
            <a:r>
              <a:rPr lang="zh-CN" altLang="en-US" sz="3600" b="1" dirty="0">
                <a:solidFill>
                  <a:schemeClr val="accent2"/>
                </a:solidFill>
              </a:rPr>
              <a:t> ├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N&gt;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子程序</a:t>
            </a:r>
            <a:r>
              <a:rPr lang="zh-CN" altLang="en-US" sz="4400" b="0"/>
              <a:t>：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>
                <a:solidFill>
                  <a:schemeClr val="accent2"/>
                </a:solidFill>
              </a:rPr>
              <a:t>sub_start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  </a:t>
            </a:r>
            <a:r>
              <a:rPr lang="zh-CN" altLang="en-US" sz="3600" b="1" dirty="0"/>
              <a:t>将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标记为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，以方便复制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</a:t>
            </a:r>
            <a:r>
              <a:rPr lang="en-US" altLang="zh-CN" sz="3600" b="1" dirty="0" err="1"/>
              <a:t>seek_B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 err="1"/>
              <a:t>seek_B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R&gt;</a:t>
            </a:r>
            <a:r>
              <a:rPr lang="en-US" altLang="zh-CN" sz="3600" b="1" dirty="0"/>
              <a:t>  </a:t>
            </a:r>
            <a:r>
              <a:rPr lang="zh-CN" altLang="en-US" sz="3600" b="1" dirty="0"/>
              <a:t>向右找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      </a:t>
            </a:r>
            <a:r>
              <a:rPr lang="zh-CN" altLang="en-US" sz="3600" b="1" dirty="0"/>
              <a:t>遇到标记‘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’（第二个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seek_2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</a:t>
            </a:r>
            <a:r>
              <a:rPr lang="zh-CN" altLang="en-US" sz="3600" b="1" dirty="0"/>
              <a:t>复制</a:t>
            </a:r>
            <a:r>
              <a:rPr lang="en-US" altLang="zh-CN" sz="3600" b="1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向左寻找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中剩余的</a:t>
            </a:r>
            <a:r>
              <a:rPr lang="en-US" altLang="zh-CN" sz="3600" b="1"/>
              <a:t>0</a:t>
            </a:r>
            <a:r>
              <a:rPr lang="zh-CN" altLang="en-US" sz="3600" b="1"/>
              <a:t>（寻找标记</a:t>
            </a:r>
            <a:r>
              <a:rPr lang="en-US" altLang="zh-CN" sz="3600" b="1"/>
              <a:t>’2’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&lt;seek_2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seek_2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&lt;seek_2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seek_2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L&gt;  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sub_start</a:t>
            </a:r>
            <a:r>
              <a:rPr lang="en-US" altLang="zh-CN" sz="3600" b="1"/>
              <a:t> </a:t>
            </a:r>
            <a:r>
              <a:rPr lang="zh-CN" altLang="en-US" sz="3600" b="1"/>
              <a:t>，</a:t>
            </a:r>
            <a:r>
              <a:rPr lang="en-US" altLang="zh-CN" sz="3600" b="1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</a:t>
            </a:r>
            <a:r>
              <a:rPr lang="en-US" altLang="zh-CN" sz="3600" b="1">
                <a:solidFill>
                  <a:srgbClr val="FF0000"/>
                </a:solidFill>
              </a:rPr>
              <a:t> sub_start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reset_0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L</a:t>
            </a:r>
            <a:r>
              <a:rPr lang="en-US" altLang="zh-CN" sz="3600" b="1"/>
              <a:t>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         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都已复制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&lt; reset_0</a:t>
            </a:r>
            <a:r>
              <a:rPr lang="zh-CN" altLang="en-US" sz="3600" b="1"/>
              <a:t>，</a:t>
            </a:r>
            <a:r>
              <a:rPr lang="en-US" altLang="zh-CN" sz="3600" b="1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 reset_0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reset_0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sub_end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zh-CN" altLang="en-US" sz="3600" b="1"/>
              <a:t>子程序结束，读</a:t>
            </a:r>
            <a:r>
              <a:rPr lang="en-US" altLang="zh-CN" sz="3600" b="1"/>
              <a:t>/</a:t>
            </a:r>
            <a:r>
              <a:rPr lang="zh-CN" altLang="en-US" sz="3600" b="1"/>
              <a:t>写头仍然在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的第一个</a:t>
            </a:r>
            <a:r>
              <a:rPr lang="en-US" altLang="zh-CN" sz="3600" b="1"/>
              <a:t>0</a:t>
            </a:r>
            <a:r>
              <a:rPr lang="zh-CN" altLang="en-US" sz="3600" b="1"/>
              <a:t>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主程序：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349500"/>
            <a:ext cx="8001000" cy="3733800"/>
          </a:xfrm>
        </p:spPr>
        <p:txBody>
          <a:bodyPr/>
          <a:lstStyle/>
          <a:p>
            <a:pPr>
              <a:buClr>
                <a:srgbClr val="0000FF"/>
              </a:buClr>
            </a:pPr>
            <a:r>
              <a:rPr lang="en-US" altLang="zh-CN" sz="3600" b="1" dirty="0">
                <a:solidFill>
                  <a:srgbClr val="0000FF"/>
                </a:solidFill>
              </a:rPr>
              <a:t>&lt; </a:t>
            </a:r>
            <a:r>
              <a:rPr lang="en-US" altLang="zh-CN" sz="3600" b="1" dirty="0" err="1">
                <a:solidFill>
                  <a:srgbClr val="0000FF"/>
                </a:solidFill>
              </a:rPr>
              <a:t>main_start</a:t>
            </a:r>
            <a:r>
              <a:rPr lang="en-US" altLang="zh-CN" sz="3600" b="1" dirty="0">
                <a:solidFill>
                  <a:srgbClr val="0000FF"/>
                </a:solidFill>
              </a:rPr>
              <a:t> 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0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R&gt;</a:t>
            </a:r>
            <a:endParaRPr lang="zh-CN" altLang="zh-CN" sz="3600" b="1" dirty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</a:pPr>
            <a:r>
              <a:rPr lang="en-US" altLang="zh-CN" sz="3600" b="1" dirty="0">
                <a:solidFill>
                  <a:srgbClr val="0000FF"/>
                </a:solidFill>
              </a:rPr>
              <a:t>&lt; 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0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0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R&gt;</a:t>
            </a:r>
            <a:endParaRPr lang="zh-CN" altLang="zh-CN" sz="3600" b="1" dirty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</a:pPr>
            <a:r>
              <a:rPr lang="en-US" altLang="zh-CN" sz="3600" b="1" dirty="0">
                <a:solidFill>
                  <a:srgbClr val="0000FF"/>
                </a:solidFill>
              </a:rPr>
              <a:t>&lt; 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sub_start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R&gt;</a:t>
            </a:r>
            <a:endParaRPr lang="zh-CN" altLang="zh-CN" sz="3600" b="1" dirty="0">
              <a:solidFill>
                <a:srgbClr val="0000FF"/>
              </a:solidFill>
            </a:endParaRPr>
          </a:p>
          <a:p>
            <a:r>
              <a:rPr lang="en-US" altLang="zh-CN" sz="3600" b="1" dirty="0"/>
              <a:t>&lt;</a:t>
            </a:r>
            <a:r>
              <a:rPr lang="en-US" altLang="zh-CN" sz="3600" b="1" dirty="0" err="1">
                <a:solidFill>
                  <a:schemeClr val="accent2"/>
                </a:solidFill>
              </a:rPr>
              <a:t>sub_end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 err="1"/>
              <a:t>ready_next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r>
              <a:rPr lang="en-US" altLang="zh-CN" sz="3200" b="1" dirty="0"/>
              <a:t>&lt;</a:t>
            </a:r>
            <a:r>
              <a:rPr lang="en-US" altLang="zh-CN" sz="3200" b="1" dirty="0" err="1"/>
              <a:t>ready_next</a:t>
            </a:r>
            <a:r>
              <a:rPr lang="zh-CN" altLang="zh-CN" sz="3200" b="1" dirty="0"/>
              <a:t>，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，</a:t>
            </a:r>
            <a:r>
              <a:rPr lang="en-US" altLang="zh-CN" sz="3200" b="1" dirty="0" err="1">
                <a:solidFill>
                  <a:srgbClr val="000000"/>
                </a:solidFill>
              </a:rPr>
              <a:t>end_or_next</a:t>
            </a:r>
            <a:r>
              <a:rPr lang="zh-CN" altLang="zh-CN" sz="3200" b="1" dirty="0"/>
              <a:t>，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，</a:t>
            </a:r>
            <a:r>
              <a:rPr lang="en-US" altLang="zh-CN" sz="3200" b="1" dirty="0"/>
              <a:t>L&gt;</a:t>
            </a:r>
            <a:endParaRPr lang="zh-CN" altLang="zh-CN" sz="3200" b="1" dirty="0"/>
          </a:p>
          <a:p>
            <a:r>
              <a:rPr lang="en-US" altLang="zh-CN" sz="3600" b="1" dirty="0"/>
              <a:t>&lt;</a:t>
            </a:r>
            <a:r>
              <a:rPr lang="en-US" altLang="zh-CN" sz="3600" b="1" dirty="0" err="1"/>
              <a:t>end_or_next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r>
              <a:rPr lang="en-US" altLang="zh-CN" sz="3600" b="1" dirty="0"/>
              <a:t>&lt;next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&lt;next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main_start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zh-CN" altLang="zh-CN" sz="3600" b="1" dirty="0"/>
              <a:t>上一次循环结束，本次循环开始</a:t>
            </a:r>
          </a:p>
          <a:p>
            <a:r>
              <a:rPr lang="en-US" altLang="zh-CN" sz="3600" b="1" dirty="0"/>
              <a:t>&lt;</a:t>
            </a:r>
            <a:r>
              <a:rPr lang="en-US" altLang="zh-CN" sz="3600" b="1" dirty="0" err="1"/>
              <a:t>end_or_next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delete_1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R</a:t>
            </a:r>
            <a:r>
              <a:rPr lang="en-US" altLang="zh-CN" sz="3600" b="1" dirty="0"/>
              <a:t>&gt;      m</a:t>
            </a:r>
            <a:r>
              <a:rPr lang="zh-CN" altLang="zh-CN" sz="3600" b="1" dirty="0"/>
              <a:t>个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都消完，循环结束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消去多余串</a:t>
            </a:r>
            <a:r>
              <a:rPr lang="en-US" altLang="zh-CN"/>
              <a:t>10</a:t>
            </a:r>
            <a:r>
              <a:rPr lang="en-US" altLang="zh-CN" baseline="30000"/>
              <a:t>n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delete_1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     </a:t>
            </a:r>
            <a:r>
              <a:rPr lang="zh-CN" altLang="zh-CN" sz="3600" b="1" dirty="0"/>
              <a:t>消除</a:t>
            </a:r>
            <a:r>
              <a:rPr lang="zh-CN" altLang="en-US" sz="3600" b="1" dirty="0"/>
              <a:t>左</a:t>
            </a:r>
            <a:r>
              <a:rPr lang="zh-CN" altLang="zh-CN" sz="3600" b="1" dirty="0"/>
              <a:t>边的</a:t>
            </a:r>
            <a:r>
              <a:rPr lang="en-US" altLang="zh-CN" sz="3600" b="1" dirty="0"/>
              <a:t>1    </a:t>
            </a:r>
            <a:r>
              <a:rPr lang="zh-CN" altLang="zh-CN" sz="3600" b="1" dirty="0"/>
              <a:t>执行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次</a:t>
            </a:r>
          </a:p>
          <a:p>
            <a:r>
              <a:rPr lang="en-US" altLang="zh-CN" sz="3600" b="1" dirty="0"/>
              <a:t>&lt; 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</a:t>
            </a:r>
            <a:r>
              <a:rPr lang="zh-CN" altLang="zh-CN" sz="3600" b="1" dirty="0"/>
              <a:t>执行</a:t>
            </a:r>
            <a:r>
              <a:rPr lang="en-US" altLang="zh-CN" sz="3600" b="1" dirty="0"/>
              <a:t>n</a:t>
            </a:r>
            <a:r>
              <a:rPr lang="zh-CN" altLang="zh-CN" sz="3600" b="1" dirty="0"/>
              <a:t>次</a:t>
            </a:r>
          </a:p>
          <a:p>
            <a:r>
              <a:rPr lang="en-US" altLang="zh-CN" sz="3600" b="1" dirty="0"/>
              <a:t>&lt; 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end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N&gt; </a:t>
            </a:r>
            <a:r>
              <a:rPr lang="zh-CN" altLang="zh-CN" sz="3600" b="1" dirty="0"/>
              <a:t>执行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此时，图灵机带上的符号形式为：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B</a:t>
            </a:r>
            <a:r>
              <a:rPr lang="en-US" altLang="zh-CN" sz="3600" b="1" baseline="30000">
                <a:solidFill>
                  <a:schemeClr val="accent2"/>
                </a:solidFill>
              </a:rPr>
              <a:t>m+n+1+1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</a:t>
            </a:r>
            <a:r>
              <a:rPr lang="zh-CN" altLang="zh-CN" sz="3600" b="1" baseline="30000">
                <a:solidFill>
                  <a:schemeClr val="accent2"/>
                </a:solidFill>
              </a:rPr>
              <a:t> × 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图灵机有多个状态，其中：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子程序图灵机使用了</a:t>
            </a:r>
            <a:r>
              <a:rPr lang="en-US" altLang="zh-CN" sz="3600" b="1"/>
              <a:t>5</a:t>
            </a:r>
            <a:r>
              <a:rPr lang="zh-CN" altLang="en-US" sz="3600" b="1"/>
              <a:t>个状态：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     sub_start</a:t>
            </a:r>
            <a:r>
              <a:rPr lang="zh-CN" altLang="zh-CN" sz="3600" b="1"/>
              <a:t>、</a:t>
            </a:r>
            <a:r>
              <a:rPr lang="en-US" altLang="zh-CN" sz="3600" b="1"/>
              <a:t>seek_B</a:t>
            </a:r>
            <a:r>
              <a:rPr lang="zh-CN" altLang="zh-CN" sz="3600" b="1"/>
              <a:t>、</a:t>
            </a:r>
            <a:r>
              <a:rPr lang="en-US" altLang="zh-CN" sz="3600" b="1"/>
              <a:t>seek_2</a:t>
            </a:r>
            <a:r>
              <a:rPr lang="zh-CN" altLang="zh-CN" sz="3600" b="1"/>
              <a:t>、</a:t>
            </a:r>
            <a:r>
              <a:rPr lang="en-US" altLang="zh-CN" sz="3600" b="1"/>
              <a:t>reset_0</a:t>
            </a:r>
            <a:r>
              <a:rPr lang="zh-CN" altLang="zh-CN" sz="3600" b="1"/>
              <a:t>、</a:t>
            </a:r>
            <a:r>
              <a:rPr lang="en-US" altLang="zh-CN" sz="3600" b="1"/>
              <a:t> </a:t>
            </a:r>
            <a:r>
              <a:rPr lang="en-US" altLang="zh-CN" sz="3600" b="1">
                <a:solidFill>
                  <a:srgbClr val="FF0000"/>
                </a:solidFill>
              </a:rPr>
              <a:t>sub_end</a:t>
            </a:r>
            <a:endParaRPr lang="zh-CN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推广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/>
              <a:t>子程序图灵机也允许有多个接收状态，代表不同的情况</a:t>
            </a:r>
            <a:endParaRPr lang="en-US" altLang="zh-CN" sz="4000" b="1"/>
          </a:p>
          <a:p>
            <a:r>
              <a:rPr lang="zh-CN" altLang="en-US" sz="4000" b="1"/>
              <a:t>类似于函数具有多个</a:t>
            </a:r>
            <a:r>
              <a:rPr lang="en-US" altLang="zh-CN" sz="4000" b="1"/>
              <a:t>return</a:t>
            </a:r>
            <a:r>
              <a:rPr lang="zh-CN" altLang="en-US" sz="4000" b="1"/>
              <a:t>语句</a:t>
            </a:r>
            <a:endParaRPr lang="en-US" altLang="zh-CN" sz="4000" b="1"/>
          </a:p>
          <a:p>
            <a:r>
              <a:rPr lang="zh-CN" altLang="en-US" sz="4000" b="1"/>
              <a:t>例如  正整数除法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图灵机在格局</a:t>
            </a:r>
            <a:r>
              <a:rPr lang="en-US" altLang="zh-CN" sz="4000" b="1"/>
              <a:t>w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qw</a:t>
            </a:r>
            <a:r>
              <a:rPr lang="en-US" altLang="zh-CN" sz="4000" b="1" baseline="-30000"/>
              <a:t>2</a:t>
            </a:r>
            <a:r>
              <a:rPr lang="zh-CN" altLang="en-US" sz="4000" b="1"/>
              <a:t>时停机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</a:t>
            </a:r>
            <a:r>
              <a:rPr lang="en-US" altLang="zh-CN" sz="4000" b="1"/>
              <a:t>w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qw</a:t>
            </a:r>
            <a:r>
              <a:rPr lang="en-US" altLang="zh-CN" sz="4000" b="1" baseline="-30000"/>
              <a:t>2</a:t>
            </a:r>
            <a:r>
              <a:rPr lang="en-US" altLang="zh-CN" sz="4000" b="1"/>
              <a:t>=w</a:t>
            </a:r>
            <a:r>
              <a:rPr lang="en-US" altLang="zh-CN" sz="4000" b="1" baseline="-30000"/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qx</a:t>
            </a:r>
            <a:r>
              <a:rPr lang="en-US" altLang="zh-CN" sz="4000" b="1"/>
              <a:t>w</a:t>
            </a:r>
            <a:r>
              <a:rPr lang="en-US" altLang="zh-CN" sz="4000" b="1" baseline="-30000"/>
              <a:t>3</a:t>
            </a:r>
            <a:r>
              <a:rPr lang="zh-CN" altLang="en-US" sz="4000" b="1"/>
              <a:t>对于     无定义。</a:t>
            </a:r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5795963" y="692150"/>
            <a:ext cx="2519362" cy="115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/>
              <a:t>δ(q</a:t>
            </a:r>
            <a:r>
              <a:rPr lang="zh-CN" altLang="en-US" sz="4000"/>
              <a:t>，</a:t>
            </a:r>
            <a:r>
              <a:rPr lang="en-US" altLang="zh-CN" sz="4000"/>
              <a:t>x)</a:t>
            </a:r>
            <a:endParaRPr lang="zh-CN" altLang="en-US" sz="4000"/>
          </a:p>
        </p:txBody>
      </p:sp>
      <p:sp>
        <p:nvSpPr>
          <p:cNvPr id="549893" name="Line 5"/>
          <p:cNvSpPr>
            <a:spLocks noChangeShapeType="1"/>
          </p:cNvSpPr>
          <p:nvPr/>
        </p:nvSpPr>
        <p:spPr bwMode="auto">
          <a:xfrm flipV="1">
            <a:off x="6011863" y="1628775"/>
            <a:ext cx="720725" cy="1439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5364163" y="2924175"/>
            <a:ext cx="11525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549892" grpId="0"/>
      <p:bldP spid="549893" grpId="0" animBg="1"/>
      <p:bldP spid="549894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2156-60B4-4FD6-8F0E-4064AF1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13792"/>
            <a:ext cx="8662156" cy="1143000"/>
          </a:xfrm>
        </p:spPr>
        <p:txBody>
          <a:bodyPr/>
          <a:lstStyle/>
          <a:p>
            <a:r>
              <a:rPr lang="en-US" altLang="zh-CN" sz="4000" dirty="0"/>
              <a:t>6.6 </a:t>
            </a:r>
            <a:r>
              <a:rPr lang="zh-CN" altLang="en-US" sz="4000" dirty="0"/>
              <a:t>图灵机与短语结构文法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BF9D2-3301-4509-BFC6-EA7C4148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7906072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例子：产生语言</a:t>
            </a:r>
            <a:r>
              <a:rPr lang="en-US" altLang="zh-CN" sz="3200" b="1" dirty="0"/>
              <a:t>{</a:t>
            </a:r>
            <a:r>
              <a:rPr lang="en-US" altLang="zh-CN" sz="3200" b="1" dirty="0" err="1"/>
              <a:t>0</a:t>
            </a:r>
            <a:r>
              <a:rPr lang="en-US" altLang="zh-CN" sz="3200" b="1" baseline="30000" dirty="0" err="1"/>
              <a:t>n</a:t>
            </a:r>
            <a:r>
              <a:rPr lang="en-US" altLang="zh-CN" sz="3200" b="1" dirty="0"/>
              <a:t> |  n</a:t>
            </a:r>
            <a:r>
              <a:rPr lang="zh-CN" altLang="en-US" sz="3200" b="1" dirty="0"/>
              <a:t>为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的非负整数次幂 </a:t>
            </a:r>
            <a:r>
              <a:rPr lang="en-US" altLang="zh-CN" sz="3200" b="1" dirty="0"/>
              <a:t>}</a:t>
            </a:r>
          </a:p>
          <a:p>
            <a:pPr marL="0" indent="0">
              <a:buNone/>
            </a:pPr>
            <a:r>
              <a:rPr lang="en-US" altLang="zh-CN" sz="3200" b="1" dirty="0" err="1"/>
              <a:t>G</a:t>
            </a:r>
            <a:r>
              <a:rPr lang="en-US" altLang="zh-CN" sz="3200" b="1" baseline="-25000" dirty="0" err="1"/>
              <a:t>1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	</a:t>
            </a:r>
            <a:r>
              <a:rPr lang="en-US" altLang="zh-CN" sz="3200" b="1" dirty="0" err="1"/>
              <a:t>S→0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S→AC0B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C0→00C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CB→DB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0D→D0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AD→AC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08934B-F870-4C9A-9963-2E9CB9B1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960" y="2924944"/>
            <a:ext cx="3600772" cy="18109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err="1"/>
              <a:t>CB→E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err="1"/>
              <a:t>0E→E0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AE→</a:t>
            </a:r>
            <a:r>
              <a:rPr lang="el-GR" altLang="zh-CN" sz="3200" b="1" dirty="0"/>
              <a:t>ε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624459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2156-60B4-4FD6-8F0E-4064AF1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13792"/>
            <a:ext cx="8662156" cy="1143000"/>
          </a:xfrm>
        </p:spPr>
        <p:txBody>
          <a:bodyPr/>
          <a:lstStyle/>
          <a:p>
            <a:r>
              <a:rPr lang="zh-CN" altLang="en-US" sz="4000" dirty="0"/>
              <a:t>方法</a:t>
            </a:r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BF9D2-3301-4509-BFC6-EA7C4148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7906072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err="1"/>
              <a:t>G</a:t>
            </a:r>
            <a:r>
              <a:rPr lang="en-US" altLang="zh-CN" sz="3200" b="1" baseline="-25000" dirty="0" err="1"/>
              <a:t>2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	</a:t>
            </a:r>
            <a:r>
              <a:rPr lang="en-US" altLang="zh-CN" sz="3200" b="1" dirty="0" err="1"/>
              <a:t>S→0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S→AC0B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C0→00C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CB→DB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0D→D00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AD→AC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08934B-F870-4C9A-9963-2E9CB9B1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4088" y="2362200"/>
            <a:ext cx="2772172" cy="41738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err="1"/>
              <a:t>CB→E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err="1"/>
              <a:t>0E→E0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AE→</a:t>
            </a:r>
            <a:r>
              <a:rPr lang="el-GR" altLang="zh-CN" sz="3200" b="1" dirty="0"/>
              <a:t>ε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FF0000"/>
                </a:solidFill>
              </a:rPr>
              <a:t>AC→F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FF0000"/>
                </a:solidFill>
              </a:rPr>
              <a:t>F0→0F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FB→</a:t>
            </a:r>
            <a:r>
              <a:rPr lang="el-GR" altLang="zh-CN" sz="3200" b="1" dirty="0">
                <a:solidFill>
                  <a:srgbClr val="FF0000"/>
                </a:solidFill>
              </a:rPr>
              <a:t>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699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71BDCB-E732-4AD9-8463-C9D07ECA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短语结构文法 与 图灵机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A5EB9-5BF8-4E08-8FD4-503D3233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上述</a:t>
            </a:r>
            <a:r>
              <a:rPr lang="en-US" altLang="zh-CN" b="1" dirty="0" err="1"/>
              <a:t>G</a:t>
            </a:r>
            <a:r>
              <a:rPr lang="en-US" altLang="zh-CN" b="1" baseline="-25000" dirty="0" err="1"/>
              <a:t>1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 err="1"/>
              <a:t>G</a:t>
            </a:r>
            <a:r>
              <a:rPr lang="en-US" altLang="zh-CN" b="1" baseline="-25000" dirty="0" err="1"/>
              <a:t>2</a:t>
            </a:r>
            <a:r>
              <a:rPr lang="zh-CN" altLang="en-US" b="1" dirty="0"/>
              <a:t>文法都是短语结构文法</a:t>
            </a:r>
            <a:endParaRPr lang="en-US" altLang="zh-CN" b="1" dirty="0"/>
          </a:p>
          <a:p>
            <a:r>
              <a:rPr lang="zh-CN" altLang="en-US" b="1" dirty="0"/>
              <a:t>根据文法的构造思想，可以很容易的构造出识别该语言的图灵机。</a:t>
            </a:r>
          </a:p>
        </p:txBody>
      </p:sp>
    </p:spTree>
    <p:extLst>
      <p:ext uri="{BB962C8B-B14F-4D97-AF65-F5344CB8AC3E}">
        <p14:creationId xmlns:p14="http://schemas.microsoft.com/office/powerpoint/2010/main" val="221711397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2BAD-E938-4023-93C4-894343D1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8898C-19CA-4D3E-A0BA-46777F362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62200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1</a:t>
            </a:r>
            <a:r>
              <a:rPr lang="zh-CN" altLang="en-US" b="1" dirty="0"/>
              <a:t>：任一短语结构文法</a:t>
            </a:r>
            <a:r>
              <a:rPr lang="en-US" altLang="zh-CN" b="1" dirty="0"/>
              <a:t>G</a:t>
            </a:r>
            <a:r>
              <a:rPr lang="zh-CN" altLang="en-US" b="1" dirty="0"/>
              <a:t>，存在图灵机</a:t>
            </a:r>
            <a:r>
              <a:rPr lang="en-US" altLang="zh-CN" b="1" dirty="0"/>
              <a:t>M</a:t>
            </a:r>
            <a:r>
              <a:rPr lang="zh-CN" altLang="en-US" b="1" dirty="0"/>
              <a:t>，使得</a:t>
            </a:r>
            <a:r>
              <a:rPr lang="en-US" altLang="zh-CN" b="1" dirty="0"/>
              <a:t>L(M)=L(G)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证明过程：根据</a:t>
            </a:r>
            <a:r>
              <a:rPr lang="en-US" altLang="zh-CN" b="1" dirty="0"/>
              <a:t>PSG</a:t>
            </a:r>
            <a:r>
              <a:rPr lang="zh-CN" altLang="en-US" b="1" dirty="0"/>
              <a:t>，构造图灵机</a:t>
            </a:r>
            <a:r>
              <a:rPr lang="en-US" altLang="zh-CN" b="1" dirty="0"/>
              <a:t>M</a:t>
            </a:r>
            <a:r>
              <a:rPr lang="zh-CN" altLang="en-US" b="1" dirty="0"/>
              <a:t>的过程 。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34766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4C7AF3-1ED5-41ED-9C5D-77406963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7321926" cy="1346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A07D5-A5D5-44D0-8232-7405CB23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3" y="4005064"/>
            <a:ext cx="7137767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3129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2BAD-E938-4023-93C4-894343D1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8898C-19CA-4D3E-A0BA-46777F36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2</a:t>
            </a:r>
            <a:r>
              <a:rPr lang="zh-CN" altLang="en-US" b="1" dirty="0"/>
              <a:t>：任一图灵机</a:t>
            </a:r>
            <a:r>
              <a:rPr lang="en-US" altLang="zh-CN" b="1" dirty="0"/>
              <a:t>M</a:t>
            </a:r>
            <a:r>
              <a:rPr lang="zh-CN" altLang="en-US" b="1" dirty="0"/>
              <a:t>，存在短语结构文法</a:t>
            </a:r>
            <a:r>
              <a:rPr lang="en-US" altLang="zh-CN" b="1" dirty="0"/>
              <a:t>G </a:t>
            </a:r>
            <a:r>
              <a:rPr lang="zh-CN" altLang="en-US" b="1" dirty="0"/>
              <a:t>，使得</a:t>
            </a:r>
            <a:r>
              <a:rPr lang="en-US" altLang="zh-CN" b="1" dirty="0"/>
              <a:t>L(G)=L(M)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证明过程：更加图灵机</a:t>
            </a:r>
            <a:r>
              <a:rPr lang="en-US" altLang="zh-CN" b="1" dirty="0"/>
              <a:t>M</a:t>
            </a:r>
            <a:r>
              <a:rPr lang="zh-CN" altLang="en-US" b="1" dirty="0"/>
              <a:t>，构造</a:t>
            </a:r>
            <a:r>
              <a:rPr lang="en-US" altLang="zh-CN" b="1" dirty="0"/>
              <a:t>PSG</a:t>
            </a:r>
            <a:r>
              <a:rPr lang="zh-CN" altLang="en-US" b="1" dirty="0"/>
              <a:t>的过程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766917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116094-3FEF-4C87-8714-6759EE91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77686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E4B962-2CE0-4C7B-9E72-F1E1A7CE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36712"/>
            <a:ext cx="7714131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517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2156-60B4-4FD6-8F0E-4064AF1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20688"/>
            <a:ext cx="8352928" cy="1143000"/>
          </a:xfrm>
        </p:spPr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线性有界自动机与上下文相关文法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58DD1CA-201E-4178-8C55-FBB9DC11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线性有界自动机（</a:t>
            </a:r>
            <a:r>
              <a:rPr lang="en-US" altLang="zh-CN" b="1" dirty="0" err="1"/>
              <a:t>LBA</a:t>
            </a:r>
            <a:r>
              <a:rPr lang="zh-CN" altLang="en-US" b="1" dirty="0"/>
              <a:t>）是一种特殊的图灵机，它满足以下两个条件：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(1) </a:t>
            </a:r>
            <a:r>
              <a:rPr lang="zh-CN" altLang="en-US" b="1" dirty="0"/>
              <a:t>输入字母表包含两个特殊的符号</a:t>
            </a:r>
            <a:r>
              <a:rPr lang="en-US" altLang="zh-CN" b="1" dirty="0">
                <a:sym typeface="Symbol" pitchFamily="18" charset="2"/>
              </a:rPr>
              <a:t>Ȼ</a:t>
            </a:r>
            <a:r>
              <a:rPr lang="zh-CN" altLang="en-US" b="1" dirty="0">
                <a:sym typeface="Symbol" pitchFamily="18" charset="2"/>
              </a:rPr>
              <a:t>和</a:t>
            </a:r>
            <a:r>
              <a:rPr lang="en-US" altLang="zh-CN" b="1" dirty="0">
                <a:sym typeface="Symbol" pitchFamily="18" charset="2"/>
              </a:rPr>
              <a:t>$</a:t>
            </a:r>
            <a:r>
              <a:rPr lang="zh-CN" altLang="en-US" b="1" dirty="0">
                <a:sym typeface="Symbol" pitchFamily="18" charset="2"/>
              </a:rPr>
              <a:t>，分别作为输入串的左端标志和右端标志。</a:t>
            </a:r>
            <a:endParaRPr lang="en-US" altLang="zh-CN" b="1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b="1" dirty="0"/>
              <a:t>(2) </a:t>
            </a:r>
            <a:r>
              <a:rPr lang="zh-CN" altLang="en-US" b="1" dirty="0"/>
              <a:t>它的读写头只能在</a:t>
            </a:r>
            <a:r>
              <a:rPr lang="en-US" altLang="zh-CN" b="1" dirty="0">
                <a:sym typeface="Symbol" pitchFamily="18" charset="2"/>
              </a:rPr>
              <a:t>Ȼ</a:t>
            </a:r>
            <a:r>
              <a:rPr lang="zh-CN" altLang="en-US" b="1" dirty="0">
                <a:sym typeface="Symbol" pitchFamily="18" charset="2"/>
              </a:rPr>
              <a:t>和</a:t>
            </a:r>
            <a:r>
              <a:rPr lang="en-US" altLang="zh-CN" b="1" dirty="0">
                <a:sym typeface="Symbol" pitchFamily="18" charset="2"/>
              </a:rPr>
              <a:t>$</a:t>
            </a:r>
            <a:r>
              <a:rPr lang="zh-CN" altLang="en-US" b="1" dirty="0">
                <a:sym typeface="Symbol" pitchFamily="18" charset="2"/>
              </a:rPr>
              <a:t>之间移动。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012422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400">
                <a:solidFill>
                  <a:srgbClr val="000000"/>
                </a:solidFill>
              </a:rPr>
              <a:t>LBA</a:t>
            </a:r>
            <a:r>
              <a:rPr lang="zh-CN" altLang="en-US" sz="4400">
                <a:solidFill>
                  <a:srgbClr val="000000"/>
                </a:solidFill>
              </a:rPr>
              <a:t>是一个八元组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2317750"/>
            <a:ext cx="8280275" cy="34163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/>
              <a:t>M = (Q</a:t>
            </a:r>
            <a:r>
              <a:rPr lang="zh-CN" altLang="en-US" b="1" dirty="0"/>
              <a:t>， </a:t>
            </a:r>
            <a:r>
              <a:rPr lang="zh-CN" altLang="en-US" b="1" dirty="0">
                <a:sym typeface="Symbol" pitchFamily="18" charset="2"/>
              </a:rPr>
              <a:t>， </a:t>
            </a:r>
            <a:r>
              <a:rPr lang="zh-CN" altLang="en-US" b="1" dirty="0">
                <a:solidFill>
                  <a:srgbClr val="000000"/>
                </a:solidFill>
                <a:sym typeface="Symbol" pitchFamily="18" charset="2"/>
              </a:rPr>
              <a:t></a:t>
            </a:r>
            <a:r>
              <a:rPr lang="zh-CN" altLang="en-US" b="1" dirty="0">
                <a:sym typeface="Symbol" pitchFamily="18" charset="2"/>
              </a:rPr>
              <a:t>， ， </a:t>
            </a:r>
            <a:r>
              <a:rPr lang="en-US" altLang="zh-CN" b="1" dirty="0" err="1">
                <a:sym typeface="Symbol" pitchFamily="18" charset="2"/>
              </a:rPr>
              <a:t>q</a:t>
            </a:r>
            <a:r>
              <a:rPr lang="en-US" altLang="zh-CN" b="1" baseline="-30000" dirty="0" err="1"/>
              <a:t>0</a:t>
            </a:r>
            <a:r>
              <a:rPr lang="zh-CN" altLang="en-US" b="1" dirty="0">
                <a:sym typeface="Symbol" pitchFamily="18" charset="2"/>
              </a:rPr>
              <a:t>，</a:t>
            </a:r>
            <a:r>
              <a:rPr lang="en-US" altLang="zh-CN" b="1" dirty="0">
                <a:sym typeface="Symbol" pitchFamily="18" charset="2"/>
              </a:rPr>
              <a:t>Ȼ</a:t>
            </a:r>
            <a:r>
              <a:rPr lang="zh-CN" altLang="en-US" b="1" dirty="0">
                <a:sym typeface="Symbol" pitchFamily="18" charset="2"/>
              </a:rPr>
              <a:t>，</a:t>
            </a:r>
            <a:r>
              <a:rPr lang="en-US" altLang="zh-CN" b="1" dirty="0">
                <a:sym typeface="Symbol" pitchFamily="18" charset="2"/>
              </a:rPr>
              <a:t>$</a:t>
            </a:r>
            <a:r>
              <a:rPr lang="zh-CN" altLang="en-US" b="1" dirty="0">
                <a:sym typeface="Symbol" pitchFamily="18" charset="2"/>
              </a:rPr>
              <a:t>， </a:t>
            </a:r>
            <a:r>
              <a:rPr lang="en-US" altLang="zh-CN" b="1" dirty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altLang="zh-CN" b="1" dirty="0"/>
              <a:t>)</a:t>
            </a:r>
          </a:p>
          <a:p>
            <a:pPr marL="0" indent="0" algn="just" eaLnBrk="1" hangingPunct="1">
              <a:buNone/>
            </a:pPr>
            <a:r>
              <a:rPr lang="zh-CN" altLang="en-US" b="1" dirty="0">
                <a:sym typeface="Symbol" pitchFamily="18" charset="2"/>
              </a:rPr>
              <a:t>除</a:t>
            </a:r>
            <a:r>
              <a:rPr lang="en-US" altLang="zh-CN" b="1" dirty="0">
                <a:sym typeface="Symbol" pitchFamily="18" charset="2"/>
              </a:rPr>
              <a:t>Ȼ</a:t>
            </a:r>
            <a:r>
              <a:rPr lang="zh-CN" altLang="en-US" b="1" dirty="0">
                <a:sym typeface="Symbol" pitchFamily="18" charset="2"/>
              </a:rPr>
              <a:t>，</a:t>
            </a:r>
            <a:r>
              <a:rPr lang="en-US" altLang="zh-CN" b="1" dirty="0">
                <a:sym typeface="Symbol" pitchFamily="18" charset="2"/>
              </a:rPr>
              <a:t>$</a:t>
            </a:r>
            <a:r>
              <a:rPr lang="zh-CN" altLang="en-US" b="1" dirty="0">
                <a:sym typeface="Symbol" pitchFamily="18" charset="2"/>
              </a:rPr>
              <a:t>外，其它符号的意义与一般的图灵机相同。</a:t>
            </a:r>
            <a:endParaRPr lang="en-US" altLang="zh-CN" b="1" dirty="0">
              <a:sym typeface="Symbol" pitchFamily="18" charset="2"/>
            </a:endParaRPr>
          </a:p>
          <a:p>
            <a:pPr marL="0" indent="0" algn="just" eaLnBrk="1" hangingPunct="1">
              <a:buNone/>
            </a:pPr>
            <a:endParaRPr lang="en-US" altLang="zh-CN" b="1" dirty="0">
              <a:sym typeface="Symbol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接受的语言：</a:t>
            </a:r>
            <a:endParaRPr lang="en-US" altLang="zh-CN" b="1" dirty="0">
              <a:sym typeface="Symbol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CN" b="1" dirty="0">
                <a:sym typeface="Symbol" pitchFamily="18" charset="2"/>
              </a:rPr>
              <a:t>L(M)={w | w ∈ ( </a:t>
            </a:r>
            <a:r>
              <a:rPr lang="zh-CN" altLang="en-US" b="1" dirty="0">
                <a:sym typeface="Symbol" pitchFamily="18" charset="2"/>
              </a:rPr>
              <a:t> </a:t>
            </a:r>
            <a:r>
              <a:rPr lang="en-US" altLang="zh-CN" b="1" dirty="0">
                <a:sym typeface="Symbol" pitchFamily="18" charset="2"/>
              </a:rPr>
              <a:t>- {Ȼ</a:t>
            </a:r>
            <a:r>
              <a:rPr lang="zh-CN" altLang="en-US" b="1" dirty="0">
                <a:sym typeface="Symbol" pitchFamily="18" charset="2"/>
              </a:rPr>
              <a:t>，</a:t>
            </a:r>
            <a:r>
              <a:rPr lang="en-US" altLang="zh-CN" b="1" dirty="0">
                <a:sym typeface="Symbol" pitchFamily="18" charset="2"/>
              </a:rPr>
              <a:t>$} )* </a:t>
            </a:r>
            <a:r>
              <a:rPr lang="zh-CN" altLang="en-US" b="1" dirty="0">
                <a:sym typeface="Symbol" pitchFamily="18" charset="2"/>
              </a:rPr>
              <a:t>且 ∃</a:t>
            </a:r>
            <a:r>
              <a:rPr lang="en-US" altLang="zh-CN" b="1" dirty="0" err="1">
                <a:sym typeface="Symbol" pitchFamily="18" charset="2"/>
              </a:rPr>
              <a:t>q∈F</a:t>
            </a:r>
            <a:r>
              <a:rPr lang="zh-CN" altLang="en-US" b="1" dirty="0">
                <a:sym typeface="Symbol" pitchFamily="18" charset="2"/>
              </a:rPr>
              <a:t>，使得</a:t>
            </a:r>
            <a:endParaRPr lang="en-US" altLang="zh-CN" b="1" dirty="0">
              <a:sym typeface="Symbol" pitchFamily="18" charset="2"/>
            </a:endParaRPr>
          </a:p>
          <a:p>
            <a:pPr marL="0" indent="0" algn="ctr" eaLnBrk="1" hangingPunct="1">
              <a:buNone/>
            </a:pPr>
            <a:r>
              <a:rPr lang="en-US" altLang="zh-CN" b="1" dirty="0" err="1">
                <a:sym typeface="Symbol" pitchFamily="18" charset="2"/>
              </a:rPr>
              <a:t>q</a:t>
            </a:r>
            <a:r>
              <a:rPr lang="en-US" altLang="zh-CN" b="1" baseline="-30000" dirty="0" err="1"/>
              <a:t>0</a:t>
            </a:r>
            <a:r>
              <a:rPr lang="en-US" altLang="zh-CN" b="1" dirty="0" err="1">
                <a:sym typeface="Symbol" pitchFamily="18" charset="2"/>
              </a:rPr>
              <a:t>Ȼw</a:t>
            </a:r>
            <a:r>
              <a:rPr lang="en-US" altLang="zh-CN" b="1" dirty="0">
                <a:sym typeface="Symbol" pitchFamily="18" charset="2"/>
              </a:rPr>
              <a:t>$ </a:t>
            </a:r>
            <a:r>
              <a:rPr lang="en-US" altLang="zh-CN" b="1" dirty="0"/>
              <a:t>=&gt;</a:t>
            </a:r>
            <a:r>
              <a:rPr lang="en-US" altLang="zh-CN" b="1" baseline="30000" dirty="0"/>
              <a:t>* </a:t>
            </a:r>
            <a:r>
              <a:rPr lang="en-US" altLang="zh-CN" b="1" dirty="0">
                <a:sym typeface="Symbol" pitchFamily="18" charset="2"/>
              </a:rPr>
              <a:t>Ȼ</a:t>
            </a:r>
            <a:r>
              <a:rPr lang="el-GR" altLang="zh-CN" b="1" dirty="0">
                <a:sym typeface="Symbol" pitchFamily="18" charset="2"/>
              </a:rPr>
              <a:t>α</a:t>
            </a:r>
            <a:r>
              <a:rPr lang="en-US" altLang="zh-CN" b="1" dirty="0">
                <a:sym typeface="Symbol" pitchFamily="18" charset="2"/>
              </a:rPr>
              <a:t>q</a:t>
            </a:r>
            <a:r>
              <a:rPr lang="el-GR" altLang="zh-CN" b="1" dirty="0">
                <a:sym typeface="Symbol" pitchFamily="18" charset="2"/>
              </a:rPr>
              <a:t>β</a:t>
            </a:r>
            <a:r>
              <a:rPr lang="en-US" altLang="zh-CN" b="1" dirty="0">
                <a:sym typeface="Symbol" pitchFamily="18" charset="2"/>
              </a:rPr>
              <a:t>$ </a:t>
            </a:r>
          </a:p>
          <a:p>
            <a:pPr algn="just" eaLnBrk="1" hangingPunct="1">
              <a:buNone/>
            </a:pPr>
            <a:endParaRPr lang="en-US" altLang="zh-CN" b="1" dirty="0"/>
          </a:p>
          <a:p>
            <a:pPr algn="just" eaLnBrk="1" hangingPunct="1">
              <a:buFont typeface="Wingdings" pitchFamily="2" charset="2"/>
              <a:buNone/>
            </a:pPr>
            <a:endParaRPr lang="en-US" altLang="zh-CN" b="1" dirty="0"/>
          </a:p>
          <a:p>
            <a:pPr algn="just" eaLnBrk="1" hangingPunct="1">
              <a:buFont typeface="Wingdings" pitchFamily="2" charset="2"/>
              <a:buNone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6-3  </a:t>
            </a:r>
            <a:r>
              <a:rPr lang="zh-CN" altLang="en-US" sz="4400" dirty="0">
                <a:solidFill>
                  <a:srgbClr val="000000"/>
                </a:solidFill>
              </a:rPr>
              <a:t>格局的转换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若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在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qw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上不停机，则定义格局的转换：</a:t>
            </a:r>
          </a:p>
          <a:p>
            <a:pPr algn="just" eaLnBrk="1" hangingPunct="1"/>
            <a:r>
              <a:rPr lang="zh-CN" altLang="en-US" sz="3600" b="1" dirty="0"/>
              <a:t>某个时刻，图灵机处于格局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qw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=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yqxr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/>
              <a:t>，其中： </a:t>
            </a:r>
          </a:p>
          <a:p>
            <a:pPr algn="just" eaLnBrk="1" hangingPunct="1">
              <a:buNone/>
            </a:pP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y=w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若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，则</a:t>
            </a:r>
            <a:r>
              <a:rPr lang="en-US" altLang="zh-CN" sz="3600" b="1" dirty="0" err="1"/>
              <a:t>r</a:t>
            </a:r>
            <a:r>
              <a:rPr lang="en-US" altLang="zh-CN" sz="3600" b="1" baseline="-30000" dirty="0" err="1"/>
              <a:t>1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y=B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xr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=w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若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r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x=B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2BAD-E938-4023-93C4-894343D1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8898C-19CA-4D3E-A0BA-46777F36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1</a:t>
            </a:r>
            <a:r>
              <a:rPr lang="zh-CN" altLang="en-US" b="1" dirty="0"/>
              <a:t>：任意上下文相关文法</a:t>
            </a:r>
            <a:r>
              <a:rPr lang="en-US" altLang="zh-CN" b="1" dirty="0"/>
              <a:t>G</a:t>
            </a:r>
            <a:r>
              <a:rPr lang="zh-CN" altLang="en-US" b="1" dirty="0"/>
              <a:t>，存在</a:t>
            </a:r>
            <a:r>
              <a:rPr lang="en-US" altLang="zh-CN" b="1" dirty="0" err="1"/>
              <a:t>LBA</a:t>
            </a:r>
            <a:r>
              <a:rPr lang="en-US" altLang="zh-CN" b="1" dirty="0"/>
              <a:t> M</a:t>
            </a:r>
            <a:r>
              <a:rPr lang="zh-CN" altLang="en-US" b="1" dirty="0"/>
              <a:t>，使得</a:t>
            </a:r>
            <a:r>
              <a:rPr lang="en-US" altLang="zh-CN" b="1" dirty="0"/>
              <a:t>L(M)=L(G)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证明过程：根据</a:t>
            </a:r>
            <a:r>
              <a:rPr lang="en-US" altLang="zh-CN" b="1" dirty="0" err="1"/>
              <a:t>CSG</a:t>
            </a:r>
            <a:r>
              <a:rPr lang="zh-CN" altLang="en-US" b="1" dirty="0"/>
              <a:t>，构造</a:t>
            </a:r>
            <a:r>
              <a:rPr lang="en-US" altLang="zh-CN" b="1" dirty="0" err="1"/>
              <a:t>LBA</a:t>
            </a:r>
            <a:r>
              <a:rPr lang="en-US" altLang="zh-CN" b="1" dirty="0"/>
              <a:t> M</a:t>
            </a:r>
            <a:r>
              <a:rPr lang="zh-CN" altLang="en-US" b="1" dirty="0"/>
              <a:t>的过程 。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717175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300A80-51EF-42E1-8EA5-11A89D2C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492896"/>
            <a:ext cx="797029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545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2BAD-E938-4023-93C4-894343D1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8898C-19CA-4D3E-A0BA-46777F36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2</a:t>
            </a:r>
            <a:r>
              <a:rPr lang="zh-CN" altLang="en-US" b="1" dirty="0"/>
              <a:t>：任一</a:t>
            </a:r>
            <a:r>
              <a:rPr lang="en-US" altLang="zh-CN" b="1" dirty="0"/>
              <a:t>LBM M</a:t>
            </a:r>
            <a:r>
              <a:rPr lang="zh-CN" altLang="en-US" b="1" dirty="0"/>
              <a:t>，存在上下文相关文法</a:t>
            </a:r>
            <a:r>
              <a:rPr lang="en-US" altLang="zh-CN" b="1" dirty="0"/>
              <a:t>G </a:t>
            </a:r>
            <a:r>
              <a:rPr lang="zh-CN" altLang="en-US" b="1" dirty="0"/>
              <a:t>，使得</a:t>
            </a:r>
            <a:r>
              <a:rPr lang="en-US" altLang="zh-CN" b="1" dirty="0"/>
              <a:t>L(G)=L(M)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证明过程：根据</a:t>
            </a:r>
            <a:r>
              <a:rPr lang="en-US" altLang="zh-CN" b="1" dirty="0" err="1"/>
              <a:t>LBA</a:t>
            </a:r>
            <a:r>
              <a:rPr lang="en-US" altLang="zh-CN" b="1" dirty="0"/>
              <a:t> M</a:t>
            </a:r>
            <a:r>
              <a:rPr lang="zh-CN" altLang="en-US" b="1" dirty="0"/>
              <a:t>，构造</a:t>
            </a:r>
            <a:r>
              <a:rPr lang="en-US" altLang="zh-CN" b="1" dirty="0" err="1"/>
              <a:t>CSG</a:t>
            </a:r>
            <a:r>
              <a:rPr lang="zh-CN" altLang="en-US" b="1" dirty="0"/>
              <a:t>的过程 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3195328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FAD9AE-FA14-4773-9C4F-7C4CD301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7632848" cy="57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521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8AF574-A3B9-49AE-9713-F157BAA8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704856" cy="39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2955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6.1   (4)</a:t>
            </a:r>
            <a:endParaRPr lang="en-US" altLang="zh-CN" dirty="0"/>
          </a:p>
          <a:p>
            <a:r>
              <a:rPr lang="en-US" altLang="zh-CN" dirty="0"/>
              <a:t>6.3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7536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课堂教学活动结束 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6600" b="1"/>
              <a:t>            </a:t>
            </a:r>
            <a:r>
              <a:rPr lang="zh-CN" altLang="en-US" sz="8800" b="1"/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105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使用 </a:t>
            </a:r>
            <a:r>
              <a:rPr lang="en-US" altLang="zh-CN" sz="4000" dirty="0">
                <a:solidFill>
                  <a:srgbClr val="00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=&gt;</a:t>
            </a:r>
            <a:r>
              <a:rPr lang="en-US" altLang="zh-CN" sz="4000" dirty="0">
                <a:solidFill>
                  <a:srgbClr val="000000"/>
                </a:solidFill>
              </a:rPr>
              <a:t>  </a:t>
            </a:r>
            <a:r>
              <a:rPr lang="zh-CN" altLang="en-US" sz="4000" dirty="0">
                <a:solidFill>
                  <a:srgbClr val="000000"/>
                </a:solidFill>
              </a:rPr>
              <a:t>表示图灵机的格局转换</a:t>
            </a:r>
            <a:endParaRPr lang="zh-CN" altLang="en-US" sz="4000" b="0" dirty="0">
              <a:solidFill>
                <a:srgbClr val="000000"/>
              </a:solidFill>
            </a:endParaRP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若</a:t>
            </a:r>
            <a:r>
              <a:rPr lang="en-US" altLang="zh-CN" sz="3600" b="1"/>
              <a:t>δ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x</a:t>
            </a:r>
            <a:r>
              <a:rPr lang="zh-CN" altLang="en-US" sz="3600" b="1"/>
              <a:t>）</a:t>
            </a:r>
            <a:r>
              <a:rPr lang="en-US" altLang="zh-CN" sz="3600" b="1"/>
              <a:t>=( q′</a:t>
            </a:r>
            <a:r>
              <a:rPr lang="zh-CN" altLang="en-US" sz="3600" b="1"/>
              <a:t>，</a:t>
            </a:r>
            <a:r>
              <a:rPr lang="en-US" altLang="zh-CN" sz="3600" b="1"/>
              <a:t>x′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L</a:t>
            </a:r>
            <a:r>
              <a:rPr lang="en-US" altLang="zh-CN" sz="3600" b="1"/>
              <a:t>)</a:t>
            </a:r>
            <a:r>
              <a:rPr lang="zh-CN" altLang="en-US" sz="3600" b="1"/>
              <a:t>，则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r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yqxr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=&gt;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若</a:t>
            </a:r>
            <a:r>
              <a:rPr lang="en-US" altLang="zh-CN" sz="3600" b="1"/>
              <a:t>δ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x</a:t>
            </a:r>
            <a:r>
              <a:rPr lang="zh-CN" altLang="en-US" sz="3600" b="1"/>
              <a:t>）</a:t>
            </a:r>
            <a:r>
              <a:rPr lang="en-US" altLang="zh-CN" sz="3600" b="1"/>
              <a:t>=( q′</a:t>
            </a:r>
            <a:r>
              <a:rPr lang="zh-CN" altLang="en-US" sz="3600" b="1"/>
              <a:t>，</a:t>
            </a:r>
            <a:r>
              <a:rPr lang="en-US" altLang="zh-CN" sz="3600" b="1"/>
              <a:t>x′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N</a:t>
            </a:r>
            <a:r>
              <a:rPr lang="en-US" altLang="zh-CN" sz="3600" b="1"/>
              <a:t>)</a:t>
            </a:r>
            <a:r>
              <a:rPr lang="zh-CN" altLang="en-US" sz="3600" b="1"/>
              <a:t>，则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 r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yqxr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=&gt;</a:t>
            </a:r>
            <a:endParaRPr lang="zh-CN" altLang="en-US" sz="36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若</a:t>
            </a:r>
            <a:r>
              <a:rPr lang="en-US" altLang="zh-CN" sz="3600" b="1"/>
              <a:t>δ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x</a:t>
            </a:r>
            <a:r>
              <a:rPr lang="zh-CN" altLang="en-US" sz="3600" b="1"/>
              <a:t>）</a:t>
            </a:r>
            <a:r>
              <a:rPr lang="en-US" altLang="zh-CN" sz="3600" b="1"/>
              <a:t>=( q′</a:t>
            </a:r>
            <a:r>
              <a:rPr lang="zh-CN" altLang="en-US" sz="3600" b="1"/>
              <a:t>，</a:t>
            </a:r>
            <a:r>
              <a:rPr lang="en-US" altLang="zh-CN" sz="3600" b="1"/>
              <a:t>x′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/>
              <a:t>)</a:t>
            </a:r>
            <a:r>
              <a:rPr lang="zh-CN" altLang="en-US" sz="3600" b="1"/>
              <a:t>，则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 r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yqxr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=&gt;  </a:t>
            </a:r>
            <a:endParaRPr lang="zh-CN" altLang="en-US" sz="3600" b="1" baseline="-30000">
              <a:solidFill>
                <a:srgbClr val="000000"/>
              </a:solidFill>
            </a:endParaRP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4067175" y="2924175"/>
            <a:ext cx="23764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1</a:t>
            </a:r>
            <a:r>
              <a:rPr lang="en-US" altLang="zh-CN"/>
              <a:t>q′</a:t>
            </a:r>
            <a:r>
              <a:rPr lang="en-US" altLang="zh-CN">
                <a:solidFill>
                  <a:srgbClr val="FF0000"/>
                </a:solidFill>
              </a:rPr>
              <a:t>yx′r</a:t>
            </a:r>
            <a:r>
              <a:rPr lang="en-US" altLang="zh-CN" baseline="-30000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auto">
          <a:xfrm>
            <a:off x="4140200" y="4076700"/>
            <a:ext cx="23764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y</a:t>
            </a:r>
            <a:r>
              <a:rPr lang="en-US" altLang="zh-CN"/>
              <a:t>q′</a:t>
            </a:r>
            <a:r>
              <a:rPr lang="en-US" altLang="zh-CN">
                <a:solidFill>
                  <a:srgbClr val="FF0000"/>
                </a:solidFill>
              </a:rPr>
              <a:t>x′r</a:t>
            </a:r>
            <a:r>
              <a:rPr lang="en-US" altLang="zh-CN" baseline="-30000">
                <a:solidFill>
                  <a:srgbClr val="FF0000"/>
                </a:solidFill>
              </a:rPr>
              <a:t>2</a:t>
            </a:r>
            <a:endParaRPr lang="zh-CN" altLang="en-US" baseline="-30000">
              <a:solidFill>
                <a:srgbClr val="FF0000"/>
              </a:solidFill>
            </a:endParaRPr>
          </a:p>
        </p:txBody>
      </p:sp>
      <p:sp>
        <p:nvSpPr>
          <p:cNvPr id="901126" name="Rectangle 6"/>
          <p:cNvSpPr>
            <a:spLocks noChangeArrowheads="1"/>
          </p:cNvSpPr>
          <p:nvPr/>
        </p:nvSpPr>
        <p:spPr bwMode="auto">
          <a:xfrm>
            <a:off x="4067175" y="5229225"/>
            <a:ext cx="23764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y x′</a:t>
            </a:r>
            <a:r>
              <a:rPr lang="en-US" altLang="zh-CN"/>
              <a:t>q′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2</a:t>
            </a:r>
            <a:endParaRPr lang="zh-CN" altLang="en-US" baseline="-30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3" grpId="0" build="p"/>
      <p:bldP spid="901124" grpId="0"/>
      <p:bldP spid="901125" grpId="0"/>
      <p:bldP spid="9011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使用</a:t>
            </a:r>
            <a:r>
              <a:rPr lang="en-US" alt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=&gt;</a:t>
            </a:r>
            <a:r>
              <a:rPr lang="en-US" altLang="zh-CN" sz="44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4400" b="1"/>
              <a:t>代表格局的</a:t>
            </a:r>
            <a:r>
              <a:rPr lang="zh-CN" altLang="en-US" sz="4400" b="1">
                <a:solidFill>
                  <a:schemeClr val="accent2"/>
                </a:solidFill>
              </a:rPr>
              <a:t>多次</a:t>
            </a:r>
            <a:r>
              <a:rPr lang="zh-CN" altLang="en-US" sz="4400" b="1"/>
              <a:t>变换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使用</a:t>
            </a:r>
            <a:r>
              <a:rPr lang="en-US" alt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=&gt;</a:t>
            </a:r>
            <a:r>
              <a:rPr lang="en-US" altLang="zh-CN" sz="44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4400" b="1"/>
              <a:t>代表格局的</a:t>
            </a:r>
            <a:r>
              <a:rPr lang="zh-CN" altLang="en-US" sz="4400" b="1">
                <a:solidFill>
                  <a:schemeClr val="accent2"/>
                </a:solidFill>
              </a:rPr>
              <a:t>任意次</a:t>
            </a:r>
            <a:r>
              <a:rPr lang="zh-CN" altLang="en-US" sz="4400" b="1"/>
              <a:t>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6-4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图灵机</a:t>
            </a:r>
            <a:r>
              <a:rPr lang="en-US" altLang="zh-CN" sz="4000" b="1" dirty="0"/>
              <a:t>M</a:t>
            </a:r>
            <a:r>
              <a:rPr lang="zh-CN" altLang="en-US" sz="4000" b="1" dirty="0"/>
              <a:t>接收的语言为</a:t>
            </a:r>
            <a:r>
              <a:rPr lang="en-US" altLang="zh-CN" sz="4000" b="1" dirty="0"/>
              <a:t>L(M)</a:t>
            </a:r>
            <a:r>
              <a:rPr lang="zh-CN" altLang="en-US" sz="4000" b="1" dirty="0"/>
              <a:t>，则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L(M)={w|</a:t>
            </a:r>
            <a:r>
              <a:rPr lang="zh-CN" altLang="en-US" sz="4000" b="1" dirty="0"/>
              <a:t>存在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∈(∑′)</a:t>
            </a:r>
            <a:r>
              <a:rPr lang="en-US" altLang="zh-CN" sz="4000" b="1" baseline="30000" dirty="0"/>
              <a:t>*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         有</a:t>
            </a:r>
            <a:r>
              <a:rPr lang="en-US" altLang="zh-CN" sz="4000" b="1" dirty="0">
                <a:solidFill>
                  <a:srgbClr val="000000"/>
                </a:solidFill>
              </a:rPr>
              <a:t>         </a:t>
            </a:r>
            <a:r>
              <a:rPr lang="en-US" altLang="zh-CN" sz="4000" b="1" dirty="0"/>
              <a:t>=&gt;</a:t>
            </a:r>
            <a:r>
              <a:rPr lang="en-US" altLang="zh-CN" sz="4000" b="1" baseline="30000" dirty="0"/>
              <a:t>*   </a:t>
            </a:r>
            <a:r>
              <a:rPr lang="en-US" altLang="zh-CN" sz="4000" b="1" dirty="0">
                <a:solidFill>
                  <a:srgbClr val="000000"/>
                </a:solidFill>
              </a:rPr>
              <a:t>              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2771800" y="3573016"/>
            <a:ext cx="2160588" cy="1008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 dirty="0"/>
              <a:t>q</a:t>
            </a:r>
            <a:r>
              <a:rPr lang="en-US" altLang="zh-CN" sz="4000" baseline="-30000" dirty="0"/>
              <a:t>0</a:t>
            </a:r>
            <a:r>
              <a:rPr lang="en-US" altLang="zh-CN" sz="4000" dirty="0"/>
              <a:t>w</a:t>
            </a:r>
            <a:endParaRPr lang="zh-CN" altLang="en-US" sz="4000" dirty="0"/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5219725" y="3573066"/>
            <a:ext cx="2160587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 dirty="0"/>
              <a:t>w</a:t>
            </a:r>
            <a:r>
              <a:rPr lang="en-US" altLang="zh-CN" sz="4000" baseline="-30000" dirty="0"/>
              <a:t>1</a:t>
            </a:r>
            <a:r>
              <a:rPr lang="en-US" altLang="zh-CN" sz="4000" dirty="0"/>
              <a:t>q</a:t>
            </a:r>
            <a:r>
              <a:rPr lang="en-US" altLang="zh-CN" sz="4000" baseline="-30000" dirty="0"/>
              <a:t>α</a:t>
            </a:r>
            <a:r>
              <a:rPr lang="en-US" altLang="zh-CN" sz="4000" dirty="0"/>
              <a:t>w</a:t>
            </a:r>
            <a:r>
              <a:rPr lang="en-US" altLang="zh-CN" sz="4000" baseline="-30000" dirty="0"/>
              <a:t>2</a:t>
            </a:r>
            <a:endParaRPr lang="zh-CN" altLang="en-US" sz="4000" baseline="-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uild="p"/>
      <p:bldP spid="555012" grpId="0"/>
      <p:bldP spid="5550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6-5 </a:t>
            </a:r>
            <a:r>
              <a:rPr lang="zh-CN" altLang="en-US" sz="4400" dirty="0">
                <a:solidFill>
                  <a:srgbClr val="000000"/>
                </a:solidFill>
              </a:rPr>
              <a:t>完全的图灵机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如果图灵机对于</a:t>
            </a:r>
            <a:r>
              <a:rPr lang="zh-CN" altLang="en-US" sz="3600" b="1" dirty="0">
                <a:solidFill>
                  <a:srgbClr val="000000"/>
                </a:solidFill>
              </a:rPr>
              <a:t>一切输入串</a:t>
            </a:r>
            <a:r>
              <a:rPr lang="zh-CN" altLang="en-US" sz="3600" b="1" dirty="0"/>
              <a:t>都能停机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----</a:t>
            </a:r>
            <a:r>
              <a:rPr lang="zh-CN" altLang="en-US" sz="3600" b="1" dirty="0"/>
              <a:t>完全的图灵机。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接收的语言称为</a:t>
            </a:r>
            <a:r>
              <a:rPr lang="zh-CN" altLang="en-US" sz="3600" b="1" dirty="0">
                <a:solidFill>
                  <a:srgbClr val="000000"/>
                </a:solidFill>
              </a:rPr>
              <a:t>递归语言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图灵可判定语言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200" b="1" dirty="0"/>
              <a:t>  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6.1.2 </a:t>
            </a:r>
            <a:r>
              <a:rPr lang="zh-CN" altLang="en-US" sz="4000" dirty="0">
                <a:solidFill>
                  <a:srgbClr val="000000"/>
                </a:solidFill>
              </a:rPr>
              <a:t>图灵机的构造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例６</a:t>
            </a:r>
            <a:r>
              <a:rPr lang="en-US" altLang="zh-CN" sz="3600" b="1"/>
              <a:t>-</a:t>
            </a:r>
            <a:r>
              <a:rPr lang="zh-CN" altLang="en-US" sz="3600" b="1"/>
              <a:t>３接收仅有一个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的</a:t>
            </a:r>
            <a:r>
              <a:rPr lang="en-US" altLang="zh-CN" sz="3600" b="1"/>
              <a:t>0</a:t>
            </a:r>
            <a:r>
              <a:rPr lang="zh-CN" altLang="en-US" sz="3600" b="1"/>
              <a:t>、</a:t>
            </a:r>
            <a:r>
              <a:rPr lang="en-US" altLang="zh-CN" sz="3600" b="1"/>
              <a:t>1</a:t>
            </a:r>
            <a:r>
              <a:rPr lang="zh-CN" altLang="en-US" sz="3600" b="1"/>
              <a:t>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TM=({q</a:t>
            </a:r>
            <a:r>
              <a:rPr lang="en-US" altLang="zh-CN" sz="3600" b="1" baseline="-25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25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},{0</a:t>
            </a:r>
            <a:r>
              <a:rPr lang="zh-CN" altLang="en-US" sz="3600" b="1"/>
              <a:t>，</a:t>
            </a:r>
            <a:r>
              <a:rPr lang="en-US" altLang="zh-CN" sz="3600" b="1"/>
              <a:t>1}, q</a:t>
            </a:r>
            <a:r>
              <a:rPr lang="en-US" altLang="zh-CN" sz="3600" b="1" baseline="-25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δ)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∑</a:t>
            </a:r>
            <a:r>
              <a:rPr lang="en-US" altLang="zh-CN" sz="4400"/>
              <a:t>′={0</a:t>
            </a:r>
            <a:r>
              <a:rPr lang="zh-CN" altLang="en-US" sz="4400"/>
              <a:t>，</a:t>
            </a:r>
            <a:r>
              <a:rPr lang="en-US" altLang="zh-CN" sz="4400"/>
              <a:t>1</a:t>
            </a:r>
            <a:r>
              <a:rPr lang="zh-CN" altLang="en-US" sz="4400"/>
              <a:t>，</a:t>
            </a:r>
            <a:r>
              <a:rPr lang="en-US" altLang="zh-CN" sz="4400"/>
              <a:t>B}</a:t>
            </a:r>
            <a:endParaRPr lang="zh-CN" altLang="en-US" sz="4400" b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N</a:t>
            </a:r>
            <a:r>
              <a:rPr lang="en-US" altLang="zh-CN" sz="3600" b="1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6-4 </a:t>
            </a:r>
            <a:r>
              <a:rPr lang="zh-CN" altLang="en-US" sz="4400" dirty="0">
                <a:solidFill>
                  <a:srgbClr val="000000"/>
                </a:solidFill>
              </a:rPr>
              <a:t>构造图灵机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接收上下文无关语言</a:t>
            </a:r>
            <a:r>
              <a:rPr lang="en-US" altLang="zh-CN" sz="4000" b="1" dirty="0"/>
              <a:t>{ 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>
                <a:solidFill>
                  <a:srgbClr val="000000"/>
                </a:solidFill>
              </a:rPr>
              <a:t>b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/>
              <a:t>|n</a:t>
            </a:r>
            <a:r>
              <a:rPr lang="en-US" altLang="zh-CN" sz="4000" b="1" dirty="0"/>
              <a:t>&gt;0}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图灵机可以模拟电子计算机的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计算能力</a:t>
            </a:r>
            <a:r>
              <a:rPr kumimoji="0" lang="zh-CN" altLang="en-US" sz="4000" b="1" dirty="0"/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 使用图灵机可以解决计算机的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可计算问题</a:t>
            </a:r>
            <a:r>
              <a:rPr kumimoji="0" lang="zh-CN" altLang="en-US" sz="4000" b="1" dirty="0"/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 图灵机的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构造技术</a:t>
            </a:r>
            <a:r>
              <a:rPr kumimoji="0" lang="zh-CN" altLang="en-US" sz="4000" b="1" dirty="0"/>
              <a:t>类似于计算机的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编程技术（汇编级）</a:t>
            </a:r>
            <a:r>
              <a:rPr kumimoji="0" lang="zh-CN" altLang="en-US" sz="4000" b="1" dirty="0"/>
              <a:t>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算法</a:t>
            </a:r>
            <a:r>
              <a:rPr lang="en-US" altLang="zh-CN" sz="4400"/>
              <a:t>1</a:t>
            </a:r>
            <a:r>
              <a:rPr lang="zh-CN" altLang="en-US" sz="4400" b="0"/>
              <a:t>：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3600" b="1"/>
              <a:t>当图灵机遇到</a:t>
            </a:r>
            <a:r>
              <a:rPr lang="en-US" altLang="zh-CN" sz="3600" b="1"/>
              <a:t>a</a:t>
            </a:r>
            <a:r>
              <a:rPr lang="zh-CN" altLang="en-US" sz="3600" b="1"/>
              <a:t>时，将</a:t>
            </a:r>
            <a:r>
              <a:rPr lang="en-US" altLang="zh-CN" sz="3600" b="1"/>
              <a:t>a</a:t>
            </a:r>
            <a:r>
              <a:rPr lang="zh-CN" altLang="en-US" sz="3600" b="1"/>
              <a:t>改写为</a:t>
            </a:r>
            <a:r>
              <a:rPr lang="en-US" altLang="zh-CN" sz="3600" b="1">
                <a:solidFill>
                  <a:srgbClr val="000000"/>
                </a:solidFill>
              </a:rPr>
              <a:t>#</a:t>
            </a:r>
            <a:endParaRPr lang="zh-CN" altLang="en-US" sz="3600" b="1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向右寻找</a:t>
            </a:r>
            <a:r>
              <a:rPr lang="en-US" altLang="zh-CN" sz="3600" b="1"/>
              <a:t>b</a:t>
            </a:r>
            <a:r>
              <a:rPr lang="zh-CN" altLang="en-US" sz="3600" b="1"/>
              <a:t>，找到</a:t>
            </a:r>
            <a:r>
              <a:rPr lang="en-US" altLang="zh-CN" sz="3600" b="1"/>
              <a:t>b</a:t>
            </a:r>
            <a:r>
              <a:rPr lang="zh-CN" altLang="en-US" sz="3600" b="1"/>
              <a:t>，将</a:t>
            </a:r>
            <a:r>
              <a:rPr lang="en-US" altLang="zh-CN" sz="3600" b="1"/>
              <a:t>b</a:t>
            </a:r>
            <a:r>
              <a:rPr lang="zh-CN" altLang="en-US" sz="3600" b="1"/>
              <a:t>改写为</a:t>
            </a:r>
            <a:r>
              <a:rPr lang="en-US" altLang="zh-CN" sz="3600" b="1">
                <a:solidFill>
                  <a:srgbClr val="000000"/>
                </a:solidFill>
              </a:rPr>
              <a:t>#</a:t>
            </a:r>
            <a:endParaRPr lang="zh-CN" altLang="en-US" sz="3600" b="1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再向左找</a:t>
            </a:r>
            <a:r>
              <a:rPr lang="en-US" altLang="zh-CN" sz="3600" b="1"/>
              <a:t>a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  …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直到所有</a:t>
            </a:r>
            <a:r>
              <a:rPr lang="en-US" altLang="zh-CN" sz="3600" b="1"/>
              <a:t>a</a:t>
            </a:r>
            <a:r>
              <a:rPr lang="zh-CN" altLang="en-US" sz="3600" b="1"/>
              <a:t>都找完。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  (</a:t>
            </a:r>
            <a:r>
              <a:rPr lang="zh-CN" altLang="en-US" sz="3600" b="1"/>
              <a:t>向左找的</a:t>
            </a:r>
            <a:r>
              <a:rPr lang="en-US" altLang="zh-CN" sz="3600" b="1"/>
              <a:t>a</a:t>
            </a:r>
            <a:r>
              <a:rPr lang="zh-CN" altLang="en-US" sz="3600" b="1"/>
              <a:t>是整个</a:t>
            </a:r>
            <a:r>
              <a:rPr lang="en-US" altLang="zh-CN" sz="3600" b="1"/>
              <a:t>a</a:t>
            </a:r>
            <a:r>
              <a:rPr lang="zh-CN" altLang="en-US" sz="3600" b="1"/>
              <a:t>串</a:t>
            </a:r>
            <a:r>
              <a:rPr lang="zh-CN" altLang="en-US" sz="3600" b="1">
                <a:solidFill>
                  <a:schemeClr val="accent2"/>
                </a:solidFill>
              </a:rPr>
              <a:t>最左边的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/>
              <a:t>)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指令（规则）为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①读到一个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代替它，向右找</a:t>
            </a:r>
            <a:r>
              <a:rPr lang="en-US" altLang="zh-CN" sz="3600" b="1" dirty="0"/>
              <a:t>b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  <a:r>
              <a:rPr lang="zh-CN" altLang="en-US" sz="3600" b="1" dirty="0"/>
              <a:t>（后加的）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向左寻找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，（从①重复）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//</a:t>
            </a:r>
            <a:r>
              <a:rPr lang="zh-CN" altLang="en-US" sz="3600" b="1" dirty="0"/>
              <a:t>最右的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状态时，没有再发现</a:t>
            </a:r>
            <a:r>
              <a:rPr lang="en-US" altLang="zh-CN" sz="3600" b="1" dirty="0"/>
              <a:t>a(</a:t>
            </a:r>
            <a:r>
              <a:rPr lang="zh-CN" altLang="en-US" sz="3600" b="1" dirty="0"/>
              <a:t>都已被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所代替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，还需要</a:t>
            </a:r>
            <a:r>
              <a:rPr lang="zh-CN" altLang="en-US" sz="3600" b="1" dirty="0">
                <a:solidFill>
                  <a:schemeClr val="accent2"/>
                </a:solidFill>
              </a:rPr>
              <a:t>检查：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</a:t>
            </a:r>
            <a:r>
              <a:rPr lang="zh-CN" altLang="en-US" sz="3600" b="1" dirty="0"/>
              <a:t>是否所有的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都已经被扫描过。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chemeClr val="accent2"/>
                </a:solidFill>
              </a:rPr>
              <a:t>├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 </a:t>
            </a:r>
            <a:r>
              <a:rPr lang="zh-CN" altLang="en-US" sz="3600" b="1" dirty="0">
                <a:solidFill>
                  <a:schemeClr val="accent2"/>
                </a:solidFill>
              </a:rPr>
              <a:t>├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000000"/>
                </a:solidFill>
              </a:rPr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存在问题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该图灵机能接收</a:t>
            </a:r>
            <a:r>
              <a:rPr lang="en-US" altLang="zh-CN" sz="4000" b="1" dirty="0" err="1"/>
              <a:t>a</a:t>
            </a:r>
            <a:r>
              <a:rPr lang="en-US" altLang="zh-CN" sz="4000" b="1" baseline="30000" dirty="0" err="1"/>
              <a:t>n</a:t>
            </a:r>
            <a:r>
              <a:rPr lang="en-US" altLang="zh-CN" sz="4000" b="1" dirty="0" err="1"/>
              <a:t>b</a:t>
            </a:r>
            <a:r>
              <a:rPr lang="en-US" altLang="zh-CN" sz="4000" b="1" baseline="30000" dirty="0" err="1"/>
              <a:t>n</a:t>
            </a:r>
            <a:r>
              <a:rPr lang="zh-CN" altLang="en-US" sz="4000" b="1" dirty="0"/>
              <a:t>的所有串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但该图灵机也能接收</a:t>
            </a:r>
            <a:r>
              <a:rPr lang="en-US" altLang="zh-CN" sz="4000" b="1" dirty="0" err="1"/>
              <a:t>aababb</a:t>
            </a:r>
            <a:r>
              <a:rPr lang="zh-CN" altLang="en-US" sz="4000" b="1" dirty="0"/>
              <a:t> 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原因：使用</a:t>
            </a:r>
            <a:r>
              <a:rPr lang="en-US" altLang="zh-CN" sz="4000" b="1" dirty="0"/>
              <a:t>#</a:t>
            </a:r>
            <a:r>
              <a:rPr lang="zh-CN" altLang="en-US" sz="4000" b="1" dirty="0"/>
              <a:t>代表已扫描的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b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         </a:t>
            </a:r>
            <a:r>
              <a:rPr lang="zh-CN" altLang="en-US" sz="4000" b="1" dirty="0">
                <a:solidFill>
                  <a:srgbClr val="000000"/>
                </a:solidFill>
              </a:rPr>
              <a:t>没有保证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顺序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为了区别原来的字母</a:t>
            </a:r>
            <a:r>
              <a:rPr lang="en-US" altLang="zh-CN" sz="4000" b="1"/>
              <a:t>a</a:t>
            </a:r>
            <a:r>
              <a:rPr lang="zh-CN" altLang="en-US" sz="4000" b="1"/>
              <a:t>和</a:t>
            </a:r>
            <a:r>
              <a:rPr lang="en-US" altLang="zh-CN" sz="4000" b="1"/>
              <a:t>b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使用</a:t>
            </a:r>
            <a:r>
              <a:rPr lang="en-US" altLang="zh-CN" sz="4000" b="1">
                <a:solidFill>
                  <a:srgbClr val="FF0000"/>
                </a:solidFill>
              </a:rPr>
              <a:t>#</a:t>
            </a:r>
            <a:r>
              <a:rPr lang="zh-CN" altLang="en-US" sz="4000" b="1"/>
              <a:t>和</a:t>
            </a:r>
            <a:r>
              <a:rPr lang="en-US" altLang="zh-CN" sz="4000" b="1">
                <a:solidFill>
                  <a:schemeClr val="accent2"/>
                </a:solidFill>
              </a:rPr>
              <a:t>$</a:t>
            </a:r>
            <a:r>
              <a:rPr lang="zh-CN" altLang="en-US" sz="4000" b="1"/>
              <a:t>分别代替字母</a:t>
            </a:r>
            <a:r>
              <a:rPr lang="en-US" altLang="zh-CN" sz="4000" b="1">
                <a:solidFill>
                  <a:srgbClr val="FF0000"/>
                </a:solidFill>
              </a:rPr>
              <a:t>a</a:t>
            </a:r>
            <a:r>
              <a:rPr lang="zh-CN" altLang="en-US" sz="4000" b="1"/>
              <a:t>和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endParaRPr lang="zh-CN" altLang="en-US" sz="4000" b="1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 当</a:t>
            </a:r>
            <a:r>
              <a:rPr lang="en-US" altLang="zh-CN" sz="4000" b="1"/>
              <a:t>a</a:t>
            </a:r>
            <a:r>
              <a:rPr lang="zh-CN" altLang="en-US" sz="4000" b="1"/>
              <a:t>和</a:t>
            </a:r>
            <a:r>
              <a:rPr lang="en-US" altLang="zh-CN" sz="4000" b="1"/>
              <a:t>b</a:t>
            </a:r>
            <a:r>
              <a:rPr lang="zh-CN" altLang="en-US" sz="4000" b="1"/>
              <a:t>都识别后，带上的串为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   </a:t>
            </a:r>
            <a:r>
              <a:rPr lang="zh-CN" altLang="en-US" sz="4000" b="1">
                <a:solidFill>
                  <a:schemeClr val="accent2"/>
                </a:solidFill>
              </a:rPr>
              <a:t>├</a:t>
            </a:r>
            <a:r>
              <a:rPr lang="en-US" altLang="zh-CN" sz="4000" b="1"/>
              <a:t>###…##$$$…$$B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6-5   </a:t>
            </a:r>
            <a:r>
              <a:rPr lang="zh-CN" altLang="en-US" dirty="0">
                <a:solidFill>
                  <a:srgbClr val="000000"/>
                </a:solidFill>
              </a:rPr>
              <a:t>修改为：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①读到一个</a:t>
            </a:r>
            <a:r>
              <a:rPr lang="en-US" altLang="zh-CN" sz="3600" b="1"/>
              <a:t>a</a:t>
            </a:r>
            <a:r>
              <a:rPr lang="zh-CN" altLang="en-US" sz="3600" b="1"/>
              <a:t>，用</a:t>
            </a:r>
            <a:r>
              <a:rPr lang="en-US" altLang="zh-CN" sz="3600" b="1"/>
              <a:t>#</a:t>
            </a:r>
            <a:r>
              <a:rPr lang="zh-CN" altLang="en-US" sz="3600" b="1"/>
              <a:t>代替它，向右寻找</a:t>
            </a:r>
            <a:r>
              <a:rPr lang="en-US" altLang="zh-CN" sz="3600" b="1"/>
              <a:t>b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向左寻找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，（从①重复）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$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$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#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#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③在</a:t>
            </a:r>
            <a:r>
              <a:rPr lang="en-US" altLang="zh-CN" sz="3600" b="1"/>
              <a:t>seek_a</a:t>
            </a:r>
            <a:r>
              <a:rPr lang="zh-CN" altLang="en-US" sz="3600" b="1"/>
              <a:t>状态时，没有再发现</a:t>
            </a:r>
            <a:r>
              <a:rPr lang="en-US" altLang="zh-CN" sz="3600" b="1"/>
              <a:t>a</a:t>
            </a:r>
            <a:r>
              <a:rPr lang="zh-CN" altLang="en-US" sz="3600" b="1"/>
              <a:t>（都已经被</a:t>
            </a:r>
            <a:r>
              <a:rPr lang="en-US" altLang="zh-CN" sz="3600" b="1"/>
              <a:t>#</a:t>
            </a:r>
            <a:r>
              <a:rPr lang="zh-CN" altLang="en-US" sz="3600" b="1"/>
              <a:t>所代替）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需检查是否所有的</a:t>
            </a:r>
            <a:r>
              <a:rPr lang="en-US" altLang="zh-CN" sz="3600" b="1"/>
              <a:t>b</a:t>
            </a:r>
            <a:r>
              <a:rPr lang="zh-CN" altLang="en-US" sz="3600" b="1"/>
              <a:t>都已经被扫描过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还</a:t>
            </a:r>
            <a:r>
              <a:rPr lang="zh-CN" altLang="en-US" sz="3600" b="1">
                <a:solidFill>
                  <a:srgbClr val="000000"/>
                </a:solidFill>
              </a:rPr>
              <a:t>必须注意</a:t>
            </a:r>
            <a:r>
              <a:rPr lang="en-US" altLang="zh-CN" sz="3600" b="1">
                <a:solidFill>
                  <a:srgbClr val="000000"/>
                </a:solidFill>
              </a:rPr>
              <a:t>#</a:t>
            </a:r>
            <a:r>
              <a:rPr lang="zh-CN" altLang="en-US" sz="3600" b="1">
                <a:solidFill>
                  <a:srgbClr val="000000"/>
                </a:solidFill>
              </a:rPr>
              <a:t>与</a:t>
            </a:r>
            <a:r>
              <a:rPr lang="en-US" altLang="zh-CN" sz="3600" b="1">
                <a:solidFill>
                  <a:srgbClr val="000000"/>
                </a:solidFill>
              </a:rPr>
              <a:t>$</a:t>
            </a:r>
            <a:r>
              <a:rPr lang="zh-CN" altLang="en-US" sz="3600" b="1">
                <a:solidFill>
                  <a:srgbClr val="000000"/>
                </a:solidFill>
              </a:rPr>
              <a:t>的顺序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┣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check1</a:t>
            </a:r>
            <a:r>
              <a:rPr lang="zh-CN" altLang="en-US" sz="3600" b="1" dirty="0"/>
              <a:t>，┣，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check1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&lt;check1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check2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check2</a:t>
            </a:r>
            <a:r>
              <a:rPr lang="zh-CN" altLang="en-US" sz="3600" b="1" dirty="0"/>
              <a:t> 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&lt;check2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6.1 </a:t>
            </a:r>
            <a:r>
              <a:rPr lang="zh-CN" altLang="en-US" sz="4800" dirty="0">
                <a:solidFill>
                  <a:srgbClr val="000000"/>
                </a:solidFill>
              </a:rPr>
              <a:t>图灵机的基本模型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204864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zh-CN" altLang="en-US" sz="3600" b="1" dirty="0"/>
              <a:t>一个有限状态控制器</a:t>
            </a:r>
            <a:r>
              <a:rPr lang="en-US" altLang="zh-CN" sz="3600" b="1" dirty="0"/>
              <a:t>(FSC)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一个外部的存储设备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存储输入串</a:t>
            </a:r>
            <a:r>
              <a:rPr lang="en-US" altLang="zh-CN" sz="3600" b="1" dirty="0"/>
              <a:t>)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  可以向右扩展的无限长度带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  带上具有</a:t>
            </a:r>
            <a:r>
              <a:rPr lang="zh-CN" altLang="en-US" sz="3600" b="1" dirty="0">
                <a:solidFill>
                  <a:schemeClr val="accent2"/>
                </a:solidFill>
              </a:rPr>
              <a:t>左端点</a:t>
            </a:r>
            <a:r>
              <a:rPr lang="zh-CN" altLang="en-US" sz="3600" b="1" dirty="0"/>
              <a:t>，使用“</a:t>
            </a:r>
            <a:r>
              <a:rPr lang="zh-CN" altLang="en-US" sz="3600" b="1" dirty="0">
                <a:solidFill>
                  <a:schemeClr val="accent2"/>
                </a:solidFill>
              </a:rPr>
              <a:t>┣</a:t>
            </a:r>
            <a:r>
              <a:rPr lang="zh-CN" altLang="en-US" sz="3600" b="1" dirty="0"/>
              <a:t>”表示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/>
              <a:t>图灵机直接扫描输入带上左端点右边的</a:t>
            </a:r>
            <a:r>
              <a:rPr lang="zh-CN" altLang="en-US" sz="3600" b="1" dirty="0">
                <a:solidFill>
                  <a:srgbClr val="000000"/>
                </a:solidFill>
              </a:rPr>
              <a:t>第一个符号</a:t>
            </a:r>
            <a:r>
              <a:rPr lang="zh-CN" altLang="en-US" sz="4000" b="1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某些不需要定义的规则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? &gt;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无</a:t>
            </a:r>
            <a:r>
              <a:rPr lang="en-US" altLang="zh-CN" sz="3600" b="1" dirty="0">
                <a:solidFill>
                  <a:srgbClr val="0000FF"/>
                </a:solidFill>
              </a:rPr>
              <a:t>a</a:t>
            </a:r>
            <a:endParaRPr lang="en-US" altLang="zh-CN" sz="3600" b="1" dirty="0"/>
          </a:p>
          <a:p>
            <a:pPr marL="0" indent="0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? &gt;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无</a:t>
            </a:r>
            <a:r>
              <a:rPr lang="en-US" altLang="zh-CN" sz="3600" b="1" dirty="0">
                <a:solidFill>
                  <a:srgbClr val="0000FF"/>
                </a:solidFill>
              </a:rPr>
              <a:t>a  </a:t>
            </a:r>
            <a:r>
              <a:rPr lang="zh-CN" altLang="en-US" sz="3600" b="1" dirty="0">
                <a:solidFill>
                  <a:srgbClr val="0000FF"/>
                </a:solidFill>
              </a:rPr>
              <a:t>无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endParaRPr lang="zh-CN" altLang="en-US" sz="3600" dirty="0"/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&lt;</a:t>
            </a:r>
            <a:r>
              <a:rPr lang="en-US" altLang="zh-CN" sz="3600" b="1" dirty="0" err="1">
                <a:solidFill>
                  <a:srgbClr val="0000FF"/>
                </a:solidFill>
              </a:rPr>
              <a:t>del_b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? </a:t>
            </a:r>
            <a:r>
              <a:rPr lang="en-US" altLang="zh-CN" sz="3600" b="1" dirty="0">
                <a:solidFill>
                  <a:srgbClr val="0000FF"/>
                </a:solidFill>
              </a:rPr>
              <a:t>&gt;     //b</a:t>
            </a:r>
            <a:r>
              <a:rPr lang="zh-CN" altLang="en-US" sz="3600" b="1" dirty="0">
                <a:solidFill>
                  <a:srgbClr val="0000FF"/>
                </a:solidFill>
              </a:rPr>
              <a:t>少或无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&lt;</a:t>
            </a:r>
            <a:r>
              <a:rPr lang="en-US" altLang="zh-CN" sz="3600" b="1" dirty="0" err="1">
                <a:solidFill>
                  <a:srgbClr val="0000FF"/>
                </a:solidFill>
              </a:rPr>
              <a:t>seek_a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? &gt;</a:t>
            </a:r>
            <a:r>
              <a:rPr lang="zh-CN" altLang="en-US" sz="3600" b="1" dirty="0">
                <a:solidFill>
                  <a:srgbClr val="0000FF"/>
                </a:solidFill>
              </a:rPr>
              <a:t>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不可能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&lt;</a:t>
            </a:r>
            <a:r>
              <a:rPr lang="en-US" altLang="zh-CN" sz="3600" b="1" dirty="0" err="1">
                <a:solidFill>
                  <a:srgbClr val="0000FF"/>
                </a:solidFill>
              </a:rPr>
              <a:t>seek_a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? &gt;</a:t>
            </a:r>
            <a:r>
              <a:rPr lang="zh-CN" altLang="en-US" sz="3600" b="1" dirty="0">
                <a:solidFill>
                  <a:srgbClr val="0000FF"/>
                </a:solidFill>
              </a:rPr>
              <a:t> 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不可能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 dirty="0"/>
              <a:t>&lt;check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? &gt;    </a:t>
            </a:r>
            <a:r>
              <a:rPr lang="en-US" altLang="zh-CN" sz="3600" b="1" dirty="0">
                <a:solidFill>
                  <a:srgbClr val="0000FF"/>
                </a:solidFill>
              </a:rPr>
              <a:t>//b</a:t>
            </a:r>
            <a:r>
              <a:rPr lang="zh-CN" altLang="en-US" sz="3600" b="1" dirty="0">
                <a:solidFill>
                  <a:srgbClr val="0000FF"/>
                </a:solidFill>
              </a:rPr>
              <a:t>多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zh-CN" altLang="en-US" sz="3600" dirty="0"/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3600" b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思考：构造图灵机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接收上下文无关语言</a:t>
            </a:r>
            <a:r>
              <a:rPr lang="en-US" altLang="zh-CN" sz="4000" b="1" dirty="0"/>
              <a:t>{ 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>
                <a:solidFill>
                  <a:srgbClr val="000000"/>
                </a:solidFill>
              </a:rPr>
              <a:t>b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/>
              <a:t>|n</a:t>
            </a:r>
            <a:r>
              <a:rPr lang="en-US" altLang="zh-CN" sz="4000" b="1" dirty="0">
                <a:solidFill>
                  <a:srgbClr val="FF0000"/>
                </a:solidFill>
              </a:rPr>
              <a:t>&gt;=</a:t>
            </a:r>
            <a:r>
              <a:rPr lang="en-US" altLang="zh-CN" sz="4000" b="1" dirty="0"/>
              <a:t>0}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6-6 { </a:t>
            </a:r>
            <a:r>
              <a:rPr lang="en-US" altLang="zh-CN" sz="4400" dirty="0" err="1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&gt;0}</a:t>
            </a:r>
            <a:r>
              <a:rPr lang="zh-CN" altLang="en-US" sz="4400" dirty="0">
                <a:solidFill>
                  <a:srgbClr val="000000"/>
                </a:solidFill>
              </a:rPr>
              <a:t>的第二种算法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当图灵机遇到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时，将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改写为</a:t>
            </a:r>
            <a:r>
              <a:rPr lang="en-US" altLang="zh-CN" sz="3600" b="1" dirty="0"/>
              <a:t>#</a:t>
            </a:r>
            <a:endParaRPr lang="zh-CN" altLang="en-US" sz="3600" b="1" dirty="0"/>
          </a:p>
          <a:p>
            <a:pPr algn="just" eaLnBrk="1" hangingPunct="1"/>
            <a:r>
              <a:rPr lang="zh-CN" altLang="en-US" sz="3600" b="1" dirty="0"/>
              <a:t>向右寻找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，找到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，将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改写为</a:t>
            </a:r>
            <a:r>
              <a:rPr lang="en-US" altLang="zh-CN" sz="3600" b="1" dirty="0"/>
              <a:t>$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再向左找</a:t>
            </a:r>
            <a:r>
              <a:rPr lang="zh-CN" altLang="en-US" sz="3600" b="1" dirty="0">
                <a:solidFill>
                  <a:schemeClr val="accent2"/>
                </a:solidFill>
              </a:rPr>
              <a:t>最左边的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…</a:t>
            </a:r>
            <a:r>
              <a:rPr lang="zh-CN" altLang="en-US" sz="3600" b="1" dirty="0"/>
              <a:t>，直到所有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都找完。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指令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①读到一个</a:t>
            </a:r>
            <a:r>
              <a:rPr lang="en-US" altLang="zh-CN" sz="3600" b="1"/>
              <a:t>a</a:t>
            </a:r>
            <a:r>
              <a:rPr lang="zh-CN" altLang="en-US" sz="3600" b="1"/>
              <a:t>，用</a:t>
            </a:r>
            <a:r>
              <a:rPr lang="en-US" altLang="zh-CN" sz="3600" b="1"/>
              <a:t>#</a:t>
            </a:r>
            <a:r>
              <a:rPr lang="zh-CN" altLang="en-US" sz="3600" b="1"/>
              <a:t>代替它，向右寻找</a:t>
            </a:r>
            <a:r>
              <a:rPr lang="en-US" altLang="zh-CN" sz="3600" b="1"/>
              <a:t>b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14554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向左寻找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，（从①重复）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  <a:r>
              <a:rPr lang="zh-CN" altLang="en-US" sz="3600" b="1" dirty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L&gt;//</a:t>
            </a:r>
            <a:r>
              <a:rPr lang="zh-CN" altLang="en-US" sz="3600" b="1" dirty="0"/>
              <a:t>跳过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//</a:t>
            </a:r>
            <a:r>
              <a:rPr lang="zh-CN" altLang="en-US" sz="3600" b="1" dirty="0">
                <a:solidFill>
                  <a:schemeClr val="accent2"/>
                </a:solidFill>
              </a:rPr>
              <a:t>最右</a:t>
            </a:r>
            <a:r>
              <a:rPr lang="en-US" altLang="zh-CN" sz="3600" b="1" dirty="0">
                <a:solidFill>
                  <a:schemeClr val="accent2"/>
                </a:solidFill>
              </a:rPr>
              <a:t>#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//</a:t>
            </a:r>
            <a:r>
              <a:rPr lang="zh-CN" altLang="en-US" sz="3600" b="1" dirty="0"/>
              <a:t>最左</a:t>
            </a:r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③在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状态时，没有再发现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需检查是否所有的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都已经被扫描过。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能否给对图灵机的</a:t>
            </a:r>
            <a:r>
              <a:rPr lang="zh-CN" altLang="en-US" sz="3600" b="1" dirty="0">
                <a:solidFill>
                  <a:srgbClr val="FF0000"/>
                </a:solidFill>
              </a:rPr>
              <a:t>性能</a:t>
            </a:r>
            <a:r>
              <a:rPr lang="zh-CN" altLang="en-US" sz="3600" b="1" dirty="0"/>
              <a:t>进行评价？</a:t>
            </a:r>
          </a:p>
          <a:p>
            <a:pPr eaLnBrk="1" hangingPunct="1"/>
            <a:r>
              <a:rPr lang="zh-CN" altLang="en-US" sz="3600" b="1" dirty="0"/>
              <a:t>对于相同的输入串，比较算法：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图灵机的</a:t>
            </a:r>
            <a:r>
              <a:rPr lang="zh-CN" altLang="en-US" sz="3600" b="1" dirty="0">
                <a:solidFill>
                  <a:schemeClr val="accent2"/>
                </a:solidFill>
              </a:rPr>
              <a:t>指令数量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每条</a:t>
            </a:r>
            <a:r>
              <a:rPr lang="zh-CN" altLang="en-US" sz="3600" b="1" dirty="0">
                <a:solidFill>
                  <a:schemeClr val="accent2"/>
                </a:solidFill>
              </a:rPr>
              <a:t>指令的执行次数</a:t>
            </a:r>
            <a:r>
              <a:rPr lang="zh-CN" altLang="en-US" sz="3600" b="1" dirty="0"/>
              <a:t>（总次数）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    新印刷符号的数量</a:t>
            </a:r>
            <a:r>
              <a:rPr lang="zh-CN" altLang="en-US" sz="3600" b="1" dirty="0"/>
              <a:t>；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写头移动的次数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6-7 { </a:t>
            </a:r>
            <a:r>
              <a:rPr lang="en-US" altLang="zh-CN" sz="4400" dirty="0" err="1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&gt;0}</a:t>
            </a:r>
            <a:r>
              <a:rPr lang="zh-CN" altLang="en-US" sz="4400" dirty="0">
                <a:solidFill>
                  <a:srgbClr val="000000"/>
                </a:solidFill>
              </a:rPr>
              <a:t>第三种算法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思路</a:t>
            </a:r>
            <a:r>
              <a:rPr lang="en-US" altLang="zh-CN" sz="3600" b="1" dirty="0"/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首先检查输入串是否为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+</a:t>
            </a:r>
            <a:r>
              <a:rPr lang="zh-CN" altLang="en-US" sz="3600" b="1" dirty="0"/>
              <a:t>的格式；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如果不是，则拒绝该串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如果是，检查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的个数是否相等。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指令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5038"/>
            <a:ext cx="8001000" cy="3733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s_a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s_a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     (</a:t>
            </a:r>
            <a:r>
              <a:rPr lang="zh-CN" altLang="en-US" sz="3600" b="1"/>
              <a:t>扫描</a:t>
            </a:r>
            <a:r>
              <a:rPr lang="en-US" altLang="zh-CN" sz="3600" b="1"/>
              <a:t>a)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 (</a:t>
            </a:r>
            <a:r>
              <a:rPr lang="zh-CN" altLang="en-US" sz="3600" b="1"/>
              <a:t>扫描</a:t>
            </a:r>
            <a:r>
              <a:rPr lang="en-US" altLang="zh-CN" sz="3600" b="1"/>
              <a:t>b)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first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&lt;first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first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  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&lt;first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first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49500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&lt;first</a:t>
            </a:r>
            <a:r>
              <a:rPr lang="zh-CN" altLang="en-US" sz="3600" b="1"/>
              <a:t>，┣，</a:t>
            </a:r>
            <a:r>
              <a:rPr lang="en-US" altLang="zh-CN" sz="3600" b="1">
                <a:solidFill>
                  <a:schemeClr val="accent2"/>
                </a:solidFill>
              </a:rPr>
              <a:t>new_start</a:t>
            </a:r>
            <a:r>
              <a:rPr lang="zh-CN" altLang="en-US" sz="3600" b="1"/>
              <a:t>，┣，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</a:t>
            </a:r>
            <a:r>
              <a:rPr lang="en-US" altLang="zh-CN" sz="3600" b="1"/>
              <a:t>(</a:t>
            </a:r>
            <a:r>
              <a:rPr lang="zh-CN" altLang="en-US" sz="3600" b="1"/>
              <a:t>开始检查</a:t>
            </a:r>
            <a:r>
              <a:rPr lang="en-US" altLang="zh-CN" sz="3600" b="1"/>
              <a:t>a</a:t>
            </a:r>
            <a:r>
              <a:rPr lang="zh-CN" altLang="en-US" sz="3600" b="1"/>
              <a:t>和</a:t>
            </a:r>
            <a:r>
              <a:rPr lang="en-US" altLang="zh-CN" sz="3600" b="1"/>
              <a:t>b</a:t>
            </a:r>
            <a:r>
              <a:rPr lang="zh-CN" altLang="en-US" sz="3600" b="1"/>
              <a:t>的个数是否相等</a:t>
            </a:r>
            <a:r>
              <a:rPr lang="en-US" altLang="zh-CN" sz="3600" b="1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&lt;new_start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seek_a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  <a:endParaRPr lang="zh-CN" altLang="en-US" sz="3600" b="1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4888" y="620713"/>
            <a:ext cx="2663825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已经保证顺序</a:t>
            </a:r>
          </a:p>
        </p:txBody>
      </p:sp>
      <p:sp>
        <p:nvSpPr>
          <p:cNvPr id="588805" name="Line 5"/>
          <p:cNvSpPr>
            <a:spLocks noChangeShapeType="1"/>
          </p:cNvSpPr>
          <p:nvPr/>
        </p:nvSpPr>
        <p:spPr bwMode="auto">
          <a:xfrm flipV="1">
            <a:off x="3419475" y="1341438"/>
            <a:ext cx="2592388" cy="18002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4" grpId="0"/>
      <p:bldP spid="5888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图灵机的</a:t>
            </a:r>
            <a:r>
              <a:rPr lang="zh-CN" altLang="en-US" sz="4800">
                <a:solidFill>
                  <a:srgbClr val="000000"/>
                </a:solidFill>
              </a:rPr>
              <a:t>物理模型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/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ltGray">
          <a:xfrm>
            <a:off x="13319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┣</a:t>
            </a:r>
            <a:endParaRPr lang="en-US" altLang="zh-CN" sz="2400" baseline="-25000" dirty="0">
              <a:solidFill>
                <a:srgbClr val="0000CC"/>
              </a:solidFill>
            </a:endParaRPr>
          </a:p>
        </p:txBody>
      </p:sp>
      <p:sp>
        <p:nvSpPr>
          <p:cNvPr id="979973" name="Rectangle 5"/>
          <p:cNvSpPr>
            <a:spLocks noChangeArrowheads="1"/>
          </p:cNvSpPr>
          <p:nvPr/>
        </p:nvSpPr>
        <p:spPr bwMode="ltGray">
          <a:xfrm>
            <a:off x="17891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979974" name="Rectangle 6"/>
          <p:cNvSpPr>
            <a:spLocks noChangeArrowheads="1"/>
          </p:cNvSpPr>
          <p:nvPr/>
        </p:nvSpPr>
        <p:spPr bwMode="ltGray">
          <a:xfrm>
            <a:off x="22463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979975" name="Rectangle 7"/>
          <p:cNvSpPr>
            <a:spLocks noChangeArrowheads="1"/>
          </p:cNvSpPr>
          <p:nvPr/>
        </p:nvSpPr>
        <p:spPr bwMode="ltGray">
          <a:xfrm>
            <a:off x="27035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79976" name="Rectangle 8"/>
          <p:cNvSpPr>
            <a:spLocks noChangeArrowheads="1"/>
          </p:cNvSpPr>
          <p:nvPr/>
        </p:nvSpPr>
        <p:spPr bwMode="ltGray">
          <a:xfrm>
            <a:off x="31607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979977" name="Rectangle 9"/>
          <p:cNvSpPr>
            <a:spLocks noChangeArrowheads="1"/>
          </p:cNvSpPr>
          <p:nvPr/>
        </p:nvSpPr>
        <p:spPr bwMode="ltGray">
          <a:xfrm>
            <a:off x="36179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79978" name="Rectangle 10"/>
          <p:cNvSpPr>
            <a:spLocks noChangeArrowheads="1"/>
          </p:cNvSpPr>
          <p:nvPr/>
        </p:nvSpPr>
        <p:spPr bwMode="ltGray">
          <a:xfrm>
            <a:off x="40751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979979" name="Rectangle 11"/>
          <p:cNvSpPr>
            <a:spLocks noChangeArrowheads="1"/>
          </p:cNvSpPr>
          <p:nvPr/>
        </p:nvSpPr>
        <p:spPr bwMode="ltGray">
          <a:xfrm>
            <a:off x="45323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 dirty="0">
                <a:solidFill>
                  <a:srgbClr val="0000CC"/>
                </a:solidFill>
              </a:rPr>
              <a:t>B</a:t>
            </a:r>
            <a:endParaRPr lang="en-US" altLang="zh-CN" sz="2400" baseline="-25000" dirty="0">
              <a:solidFill>
                <a:srgbClr val="0000CC"/>
              </a:solidFill>
            </a:endParaRPr>
          </a:p>
        </p:txBody>
      </p:sp>
      <p:sp>
        <p:nvSpPr>
          <p:cNvPr id="979980" name="Line 12"/>
          <p:cNvSpPr>
            <a:spLocks noChangeShapeType="1"/>
          </p:cNvSpPr>
          <p:nvPr/>
        </p:nvSpPr>
        <p:spPr bwMode="ltGray">
          <a:xfrm>
            <a:off x="4989513" y="3141663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9981" name="Line 13"/>
          <p:cNvSpPr>
            <a:spLocks noChangeShapeType="1"/>
          </p:cNvSpPr>
          <p:nvPr/>
        </p:nvSpPr>
        <p:spPr bwMode="ltGray">
          <a:xfrm>
            <a:off x="4989513" y="3751263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ltGray">
          <a:xfrm>
            <a:off x="5065713" y="32178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979983" name="Rectangle 15"/>
          <p:cNvSpPr>
            <a:spLocks noChangeArrowheads="1"/>
          </p:cNvSpPr>
          <p:nvPr/>
        </p:nvSpPr>
        <p:spPr bwMode="ltGray">
          <a:xfrm>
            <a:off x="2932113" y="4589463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FSC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79984" name="Line 16"/>
          <p:cNvSpPr>
            <a:spLocks noChangeShapeType="1"/>
          </p:cNvSpPr>
          <p:nvPr/>
        </p:nvSpPr>
        <p:spPr bwMode="ltGray">
          <a:xfrm flipV="1">
            <a:off x="3419475" y="3743325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7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7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7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7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7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7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2" grpId="0" animBg="1"/>
      <p:bldP spid="979973" grpId="0" animBg="1"/>
      <p:bldP spid="979974" grpId="0" animBg="1"/>
      <p:bldP spid="979975" grpId="0" animBg="1"/>
      <p:bldP spid="979976" grpId="0" animBg="1"/>
      <p:bldP spid="979977" grpId="0" animBg="1"/>
      <p:bldP spid="979978" grpId="0" animBg="1"/>
      <p:bldP spid="979979" grpId="0" animBg="1"/>
      <p:bldP spid="979980" grpId="0" animBg="1"/>
      <p:bldP spid="979981" grpId="0" animBg="1"/>
      <p:bldP spid="979982" grpId="0"/>
      <p:bldP spid="979983" grpId="0" animBg="1"/>
      <p:bldP spid="97998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seek_a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L&gt;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</a:t>
            </a:r>
            <a:r>
              <a:rPr lang="zh-CN" altLang="en-US" sz="3600" b="1"/>
              <a:t>，┣，</a:t>
            </a:r>
            <a:r>
              <a:rPr lang="en-US" altLang="zh-CN" sz="3600" b="1"/>
              <a:t>check</a:t>
            </a:r>
            <a:r>
              <a:rPr lang="zh-CN" altLang="en-US" sz="3600" b="1"/>
              <a:t>，┣ 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   （检查是否有多余的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check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6-8</a:t>
            </a:r>
            <a:r>
              <a:rPr lang="zh-CN" altLang="en-US" sz="4400" dirty="0">
                <a:solidFill>
                  <a:srgbClr val="000000"/>
                </a:solidFill>
              </a:rPr>
              <a:t>接收语言</a:t>
            </a:r>
            <a:r>
              <a:rPr lang="en-US" altLang="zh-CN" sz="4400" dirty="0">
                <a:solidFill>
                  <a:srgbClr val="000000"/>
                </a:solidFill>
              </a:rPr>
              <a:t>{ </a:t>
            </a:r>
            <a:r>
              <a:rPr lang="en-US" altLang="zh-CN" sz="4400" dirty="0" err="1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c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&gt;0</a:t>
            </a:r>
            <a:r>
              <a:rPr lang="zh-CN" altLang="en-US" sz="4400" dirty="0">
                <a:solidFill>
                  <a:srgbClr val="000000"/>
                </a:solidFill>
              </a:rPr>
              <a:t>｝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TM=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，∑， </a:t>
            </a:r>
            <a:r>
              <a:rPr lang="en-US" altLang="zh-CN" sz="3600" b="1"/>
              <a:t>start</a:t>
            </a:r>
            <a:r>
              <a:rPr lang="zh-CN" altLang="en-US" sz="3600" b="1"/>
              <a:t>， 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δ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Q={start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del_c</a:t>
            </a:r>
            <a:r>
              <a:rPr lang="zh-CN" altLang="en-US" sz="3600" b="1"/>
              <a:t>，</a:t>
            </a:r>
            <a:r>
              <a:rPr lang="en-US" altLang="zh-CN" sz="3600" b="1"/>
              <a:t>seek_a</a:t>
            </a:r>
            <a:r>
              <a:rPr lang="zh-CN" altLang="en-US" sz="3600" b="1"/>
              <a:t>，</a:t>
            </a:r>
            <a:r>
              <a:rPr lang="en-US" altLang="zh-CN" sz="3600" b="1"/>
              <a:t>check1</a:t>
            </a:r>
            <a:r>
              <a:rPr lang="zh-CN" altLang="en-US" sz="3600" b="1"/>
              <a:t>，</a:t>
            </a:r>
            <a:r>
              <a:rPr lang="en-US" altLang="zh-CN" sz="3600" b="1"/>
              <a:t>check2</a:t>
            </a:r>
            <a:r>
              <a:rPr lang="zh-CN" altLang="en-US" sz="3600" b="1"/>
              <a:t>，</a:t>
            </a:r>
            <a:r>
              <a:rPr lang="en-US" altLang="zh-CN" sz="3600" b="1"/>
              <a:t>check3</a:t>
            </a:r>
            <a:r>
              <a:rPr lang="zh-CN" altLang="en-US" sz="3600" b="1"/>
              <a:t>，</a:t>
            </a:r>
            <a:r>
              <a:rPr lang="en-US" altLang="zh-CN" sz="3600" b="1"/>
              <a:t>accept}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∑={a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c}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∑′={a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#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$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!</a:t>
            </a:r>
            <a:r>
              <a:rPr lang="en-US" altLang="zh-CN" sz="3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指令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①读到一个</a:t>
            </a:r>
            <a:r>
              <a:rPr lang="en-US" altLang="zh-CN" sz="3600" b="1"/>
              <a:t>a</a:t>
            </a:r>
            <a:r>
              <a:rPr lang="zh-CN" altLang="en-US" sz="3600" b="1"/>
              <a:t>，用</a:t>
            </a:r>
            <a:r>
              <a:rPr lang="en-US" altLang="zh-CN" sz="3600" b="1"/>
              <a:t>#</a:t>
            </a:r>
            <a:r>
              <a:rPr lang="zh-CN" altLang="en-US" sz="3600" b="1"/>
              <a:t>代替它，向右寻找</a:t>
            </a:r>
            <a:r>
              <a:rPr lang="en-US" altLang="zh-CN" sz="3600" b="1"/>
              <a:t>b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&lt;start, a , del_b , # 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 , a , del_b , a,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 ,# ,del_b, #, R&gt; 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 ,$, del_b ,$, R&gt;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时</a:t>
            </a:r>
            <a:r>
              <a:rPr lang="en-US" altLang="zh-CN" sz="3600" b="1" dirty="0"/>
              <a:t>,</a:t>
            </a:r>
            <a:r>
              <a:rPr lang="zh-CN" altLang="en-US" sz="3600" b="1" dirty="0"/>
              <a:t>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向右寻找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en-US" altLang="zh-CN" sz="3600" b="1" dirty="0"/>
              <a:t> , b , 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 $ 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 b , 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 b , 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,! , 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,! , R&gt;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dirty="0"/>
              <a:t>③处于状态</a:t>
            </a:r>
            <a:r>
              <a:rPr lang="en-US" altLang="zh-CN" sz="3600" b="1" dirty="0" err="1"/>
              <a:t>del_c</a:t>
            </a:r>
            <a:r>
              <a:rPr lang="zh-CN" altLang="en-US" sz="3600" b="1" dirty="0"/>
              <a:t>时，扫描到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!</a:t>
            </a:r>
            <a:r>
              <a:rPr lang="zh-CN" altLang="en-US" sz="3600" b="1" dirty="0"/>
              <a:t>代替，</a:t>
            </a:r>
            <a:br>
              <a:rPr lang="en-US" altLang="zh-CN" sz="3600" b="1" dirty="0"/>
            </a:br>
            <a:r>
              <a:rPr lang="zh-CN" altLang="en-US" sz="3600" b="1" dirty="0"/>
              <a:t>向左找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从①开始重复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c , 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!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! </a:t>
            </a:r>
            <a:r>
              <a:rPr lang="zh-CN" altLang="en-US" sz="3600" b="1" dirty="0"/>
              <a:t>， 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!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        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, b , L&gt;         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, $ , L&gt;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, # , L&gt;      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en-US" altLang="zh-CN" sz="3600" b="1" dirty="0"/>
              <a:t> , # , 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④在</a:t>
            </a:r>
            <a:r>
              <a:rPr lang="en-US" altLang="zh-CN" sz="3600" b="1"/>
              <a:t>seek_a</a:t>
            </a:r>
            <a:r>
              <a:rPr lang="zh-CN" altLang="en-US" sz="3600" b="1"/>
              <a:t>状态时，没有再发现</a:t>
            </a:r>
            <a:r>
              <a:rPr lang="en-US" altLang="zh-CN" sz="3600" b="1"/>
              <a:t>a</a:t>
            </a:r>
            <a:r>
              <a:rPr lang="zh-CN" altLang="en-US" sz="3600" b="1"/>
              <a:t>（都已经被</a:t>
            </a:r>
            <a:r>
              <a:rPr lang="en-US" altLang="zh-CN" sz="3600" b="1"/>
              <a:t>#</a:t>
            </a:r>
            <a:r>
              <a:rPr lang="zh-CN" altLang="en-US" sz="3600" b="1"/>
              <a:t>所代替）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还需要检查是否所有的</a:t>
            </a:r>
            <a:r>
              <a:rPr lang="en-US" altLang="zh-CN" sz="3600" b="1"/>
              <a:t>b</a:t>
            </a:r>
            <a:r>
              <a:rPr lang="zh-CN" altLang="en-US" sz="3600" b="1"/>
              <a:t>和</a:t>
            </a:r>
            <a:r>
              <a:rPr lang="en-US" altLang="zh-CN" sz="3600" b="1"/>
              <a:t>c</a:t>
            </a:r>
            <a:r>
              <a:rPr lang="zh-CN" altLang="en-US" sz="3600" b="1"/>
              <a:t>都已经被扫描过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注意</a:t>
            </a:r>
            <a:r>
              <a:rPr lang="en-US" altLang="zh-CN" sz="3600" b="1"/>
              <a:t>#</a:t>
            </a:r>
            <a:r>
              <a:rPr lang="zh-CN" altLang="en-US" sz="3600" b="1"/>
              <a:t>、</a:t>
            </a:r>
            <a:r>
              <a:rPr lang="en-US" altLang="zh-CN" sz="3600" b="1"/>
              <a:t>$</a:t>
            </a:r>
            <a:r>
              <a:rPr lang="zh-CN" altLang="en-US" sz="3600" b="1"/>
              <a:t>和！的顺序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 , ┣ , check1 , ┣ , R&gt;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&lt;check1 , # , check1 , # , R&gt;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&lt;check1 , $ , check2 , $ 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&lt;check2 , $ , check2 , $ , R 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&lt;check2 </a:t>
            </a:r>
            <a:r>
              <a:rPr lang="zh-CN" altLang="en-US" sz="3600" b="1"/>
              <a:t>，</a:t>
            </a:r>
            <a:r>
              <a:rPr lang="en-US" altLang="zh-CN" sz="3600" b="1"/>
              <a:t>!</a:t>
            </a:r>
            <a:r>
              <a:rPr lang="zh-CN" altLang="en-US" sz="3600" b="1"/>
              <a:t>，</a:t>
            </a:r>
            <a:r>
              <a:rPr lang="en-US" altLang="zh-CN" sz="3600" b="1"/>
              <a:t>check3,! ,R&gt;  </a:t>
            </a:r>
            <a:r>
              <a:rPr lang="zh-CN" altLang="en-US" sz="3600" b="1"/>
              <a:t>识别第一个</a:t>
            </a:r>
            <a:r>
              <a:rPr lang="en-US" altLang="zh-CN" sz="3600" b="1"/>
              <a:t>!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&lt;check3 </a:t>
            </a:r>
            <a:r>
              <a:rPr lang="zh-CN" altLang="en-US" sz="3600" b="1"/>
              <a:t>，</a:t>
            </a:r>
            <a:r>
              <a:rPr lang="en-US" altLang="zh-CN" sz="3600" b="1"/>
              <a:t>! , check3, ! , R&gt;   </a:t>
            </a:r>
            <a:r>
              <a:rPr lang="zh-CN" altLang="en-US" sz="3600" b="1"/>
              <a:t>跳过剩余</a:t>
            </a:r>
            <a:r>
              <a:rPr lang="en-US" altLang="zh-CN" sz="3600" b="1"/>
              <a:t>!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&lt;check3 , B , accept , B , N&gt;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类似地，图灵机接收语言</a:t>
            </a:r>
            <a:r>
              <a:rPr lang="en-US" altLang="zh-CN" sz="4000" b="1"/>
              <a:t>{ a</a:t>
            </a:r>
            <a:r>
              <a:rPr lang="en-US" altLang="zh-CN" sz="4000" b="1" baseline="30000"/>
              <a:t>n</a:t>
            </a:r>
            <a:r>
              <a:rPr lang="en-US" altLang="zh-CN" sz="4000" b="1"/>
              <a:t>b</a:t>
            </a:r>
            <a:r>
              <a:rPr lang="en-US" altLang="zh-CN" sz="4000" b="1" baseline="30000"/>
              <a:t>n</a:t>
            </a:r>
            <a:r>
              <a:rPr lang="en-US" altLang="zh-CN" sz="4000" b="1"/>
              <a:t>c</a:t>
            </a:r>
            <a:r>
              <a:rPr lang="en-US" altLang="zh-CN" sz="4000" b="1" baseline="30000"/>
              <a:t>n</a:t>
            </a:r>
            <a:r>
              <a:rPr lang="en-US" altLang="zh-CN" sz="4000" b="1"/>
              <a:t>|n&gt;0}</a:t>
            </a:r>
            <a:r>
              <a:rPr lang="zh-CN" altLang="en-US" sz="4000" b="1"/>
              <a:t>，也有多种方法。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fontAlgn="t" hangingPunct="1">
              <a:buFont typeface="Wingdings" pitchFamily="2" charset="2"/>
              <a:buNone/>
            </a:pPr>
            <a:r>
              <a:rPr lang="zh-CN" altLang="en-US" sz="4000" b="1" dirty="0"/>
              <a:t>构造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接收语言</a:t>
            </a:r>
            <a:r>
              <a:rPr lang="en-US" altLang="zh-CN" sz="4000" b="1" dirty="0"/>
              <a:t>{</a:t>
            </a:r>
            <a:r>
              <a:rPr lang="en-US" altLang="zh-CN" sz="4000" b="1" dirty="0" err="1"/>
              <a:t>a</a:t>
            </a:r>
            <a:r>
              <a:rPr lang="en-US" altLang="zh-CN" sz="4000" b="1" baseline="18000" dirty="0" err="1"/>
              <a:t>i</a:t>
            </a:r>
            <a:r>
              <a:rPr lang="en-US" altLang="zh-CN" sz="4000" b="1" dirty="0" err="1"/>
              <a:t>b</a:t>
            </a:r>
            <a:r>
              <a:rPr lang="en-US" altLang="zh-CN" sz="4000" b="1" baseline="18000" dirty="0" err="1"/>
              <a:t>j</a:t>
            </a:r>
            <a:r>
              <a:rPr lang="en-US" altLang="zh-CN" sz="4000" b="1" dirty="0" err="1"/>
              <a:t>c</a:t>
            </a:r>
            <a:r>
              <a:rPr lang="en-US" altLang="zh-CN" sz="4000" b="1" baseline="18000" dirty="0" err="1">
                <a:solidFill>
                  <a:srgbClr val="FF0000"/>
                </a:solidFill>
              </a:rPr>
              <a:t>i+j</a:t>
            </a:r>
            <a:r>
              <a:rPr lang="en-US" altLang="zh-CN" sz="4000" b="1" dirty="0" err="1"/>
              <a:t>|i,j</a:t>
            </a:r>
            <a:r>
              <a:rPr lang="en-US" altLang="zh-CN" sz="4000" b="1" dirty="0"/>
              <a:t>&gt;0}</a:t>
            </a:r>
            <a:endParaRPr lang="zh-CN" altLang="en-US" sz="4000" b="1" dirty="0"/>
          </a:p>
          <a:p>
            <a:pPr eaLnBrk="1" fontAlgn="t" hangingPunct="1">
              <a:buFont typeface="Wingdings" pitchFamily="2" charset="2"/>
              <a:buNone/>
            </a:pPr>
            <a:r>
              <a:rPr lang="zh-CN" altLang="en-US" sz="4000" b="1" dirty="0"/>
              <a:t>构造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接收语言</a:t>
            </a:r>
            <a:r>
              <a:rPr lang="en-US" altLang="zh-CN" sz="4000" b="1" dirty="0"/>
              <a:t>{</a:t>
            </a:r>
            <a:r>
              <a:rPr lang="en-US" altLang="zh-CN" sz="4000" b="1" dirty="0" err="1"/>
              <a:t>a</a:t>
            </a:r>
            <a:r>
              <a:rPr lang="en-US" altLang="zh-CN" sz="4000" b="1" baseline="18000" dirty="0" err="1"/>
              <a:t>i</a:t>
            </a:r>
            <a:r>
              <a:rPr lang="en-US" altLang="zh-CN" sz="4000" b="1" dirty="0" err="1"/>
              <a:t>b</a:t>
            </a:r>
            <a:r>
              <a:rPr lang="en-US" altLang="zh-CN" sz="4000" b="1" baseline="18000" dirty="0" err="1"/>
              <a:t>j</a:t>
            </a:r>
            <a:r>
              <a:rPr lang="en-US" altLang="zh-CN" sz="4000" b="1" dirty="0" err="1"/>
              <a:t>c</a:t>
            </a:r>
            <a:r>
              <a:rPr lang="en-US" altLang="zh-CN" sz="4000" b="1" baseline="18000" dirty="0" err="1">
                <a:solidFill>
                  <a:srgbClr val="FF0000"/>
                </a:solidFill>
              </a:rPr>
              <a:t>i</a:t>
            </a:r>
            <a:r>
              <a:rPr lang="en-US" altLang="zh-CN" sz="4000" b="1" baseline="18000" dirty="0">
                <a:solidFill>
                  <a:srgbClr val="FF0000"/>
                </a:solidFill>
              </a:rPr>
              <a:t>*</a:t>
            </a:r>
            <a:r>
              <a:rPr lang="en-US" altLang="zh-CN" sz="4000" b="1" baseline="18000" dirty="0" err="1">
                <a:solidFill>
                  <a:srgbClr val="FF0000"/>
                </a:solidFill>
              </a:rPr>
              <a:t>j</a:t>
            </a:r>
            <a:r>
              <a:rPr lang="en-US" altLang="zh-CN" sz="4000" b="1" dirty="0" err="1"/>
              <a:t>|i,j</a:t>
            </a:r>
            <a:r>
              <a:rPr lang="en-US" altLang="zh-CN" sz="4000" b="1" dirty="0"/>
              <a:t>&gt;0}</a:t>
            </a:r>
            <a:endParaRPr lang="zh-CN" altLang="en-US" sz="4000" b="1" dirty="0"/>
          </a:p>
          <a:p>
            <a:pPr eaLnBrk="1" fontAlgn="t" hangingPunct="1">
              <a:buFont typeface="Wingdings" pitchFamily="2" charset="2"/>
              <a:buNone/>
            </a:pPr>
            <a:r>
              <a:rPr lang="zh-CN" altLang="en-US" sz="4000" b="1" dirty="0"/>
              <a:t>构造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接收语言</a:t>
            </a:r>
            <a:r>
              <a:rPr lang="en-US" altLang="zh-CN" sz="4000" b="1" dirty="0"/>
              <a:t>{</a:t>
            </a:r>
            <a:r>
              <a:rPr lang="en-US" altLang="zh-CN" sz="4000" b="1" dirty="0" err="1"/>
              <a:t>wcw</a:t>
            </a:r>
            <a:r>
              <a:rPr lang="en-US" altLang="zh-CN" sz="4000" b="1" baseline="18000" dirty="0" err="1"/>
              <a:t>T</a:t>
            </a:r>
            <a:r>
              <a:rPr lang="en-US" altLang="zh-CN" sz="4000" b="1" dirty="0" err="1"/>
              <a:t>|w</a:t>
            </a:r>
            <a:r>
              <a:rPr lang="en-US" altLang="zh-CN" sz="4000" b="1" dirty="0"/>
              <a:t>∈(</a:t>
            </a:r>
            <a:r>
              <a:rPr lang="en-US" altLang="zh-CN" sz="4000" b="1" dirty="0" err="1"/>
              <a:t>a,b</a:t>
            </a:r>
            <a:r>
              <a:rPr lang="en-US" altLang="zh-CN" sz="4000" b="1" dirty="0"/>
              <a:t>)</a:t>
            </a:r>
            <a:r>
              <a:rPr lang="en-US" altLang="zh-CN" sz="4000" b="1" baseline="20000" dirty="0">
                <a:solidFill>
                  <a:srgbClr val="FF0000"/>
                </a:solidFill>
              </a:rPr>
              <a:t>*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   带分解为单元，每个单元的内容</a:t>
            </a:r>
            <a:endParaRPr lang="en-US" altLang="zh-CN" sz="4000" b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可以为空或字母符号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   带的空白单元标记为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   有限状态控制器通过一个</a:t>
            </a:r>
            <a:r>
              <a:rPr lang="zh-CN" altLang="en-US" sz="4000" b="1" dirty="0">
                <a:solidFill>
                  <a:schemeClr val="accent2"/>
                </a:solidFill>
              </a:rPr>
              <a:t>读</a:t>
            </a:r>
            <a:r>
              <a:rPr lang="en-US" altLang="zh-CN" sz="4000" b="1" dirty="0">
                <a:solidFill>
                  <a:schemeClr val="accent2"/>
                </a:solidFill>
              </a:rPr>
              <a:t>/</a:t>
            </a:r>
            <a:r>
              <a:rPr lang="zh-CN" altLang="en-US" sz="4000" b="1" dirty="0">
                <a:solidFill>
                  <a:schemeClr val="accent2"/>
                </a:solidFill>
              </a:rPr>
              <a:t>写头</a:t>
            </a:r>
            <a:r>
              <a:rPr lang="zh-CN" altLang="en-US" sz="4000" b="1" dirty="0"/>
              <a:t>可以</a:t>
            </a:r>
            <a:r>
              <a:rPr lang="zh-CN" altLang="en-US" sz="4000" b="1" dirty="0">
                <a:solidFill>
                  <a:schemeClr val="accent2"/>
                </a:solidFill>
              </a:rPr>
              <a:t>读</a:t>
            </a:r>
            <a:r>
              <a:rPr lang="en-US" altLang="zh-CN" sz="4000" b="1" dirty="0">
                <a:solidFill>
                  <a:schemeClr val="accent2"/>
                </a:solidFill>
              </a:rPr>
              <a:t>/</a:t>
            </a:r>
            <a:r>
              <a:rPr lang="zh-CN" altLang="en-US" sz="4000" b="1" dirty="0">
                <a:solidFill>
                  <a:schemeClr val="accent2"/>
                </a:solidFill>
              </a:rPr>
              <a:t>写</a:t>
            </a:r>
            <a:r>
              <a:rPr lang="zh-CN" altLang="en-US" sz="4000" b="1" dirty="0"/>
              <a:t>带上单元内容。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6.2 </a:t>
            </a:r>
            <a:r>
              <a:rPr lang="zh-CN" altLang="en-US" dirty="0">
                <a:solidFill>
                  <a:srgbClr val="000000"/>
                </a:solidFill>
              </a:rPr>
              <a:t>图灵机作为非负整数函数计算模型</a:t>
            </a:r>
            <a:endParaRPr lang="zh-CN" alt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/>
              <a:t>设有</a:t>
            </a:r>
            <a:r>
              <a:rPr lang="en-US" altLang="zh-CN" sz="3600" b="1"/>
              <a:t>k</a:t>
            </a:r>
            <a:r>
              <a:rPr lang="zh-CN" altLang="en-US" sz="3600" b="1"/>
              <a:t>元函数</a:t>
            </a:r>
            <a:r>
              <a:rPr lang="en-US" altLang="zh-CN" sz="3600" b="1"/>
              <a:t>f(n</a:t>
            </a:r>
            <a:r>
              <a:rPr lang="en-US" altLang="zh-CN" sz="3600" b="1" baseline="-25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n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…</a:t>
            </a:r>
            <a:r>
              <a:rPr lang="zh-CN" altLang="en-US" sz="3600" b="1"/>
              <a:t>，</a:t>
            </a:r>
            <a:r>
              <a:rPr lang="en-US" altLang="zh-CN" sz="3600" b="1"/>
              <a:t>n</a:t>
            </a:r>
            <a:r>
              <a:rPr lang="en-US" altLang="zh-CN" sz="3600" b="1" baseline="-25000"/>
              <a:t>K</a:t>
            </a:r>
            <a:r>
              <a:rPr lang="en-US" altLang="zh-CN" sz="3600" b="1"/>
              <a:t>)=</a:t>
            </a:r>
            <a:r>
              <a:rPr lang="en-US" altLang="zh-CN" sz="3600" b="1">
                <a:solidFill>
                  <a:srgbClr val="FF0000"/>
                </a:solidFill>
              </a:rPr>
              <a:t>m</a:t>
            </a:r>
            <a:r>
              <a:rPr lang="zh-CN" altLang="en-US" sz="3600" b="1">
                <a:solidFill>
                  <a:srgbClr val="000000"/>
                </a:solidFill>
              </a:rPr>
              <a:t> </a:t>
            </a:r>
            <a:r>
              <a:rPr lang="zh-CN" altLang="en-US" sz="3600" b="1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如果</a:t>
            </a:r>
            <a:r>
              <a:rPr lang="en-US" altLang="zh-CN" sz="3600" b="1"/>
              <a:t>TM</a:t>
            </a:r>
            <a:r>
              <a:rPr lang="zh-CN" altLang="en-US" sz="3600" b="1"/>
              <a:t>接受输入串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cs typeface="Times New Roman" pitchFamily="18" charset="0"/>
              </a:rPr>
              <a:t>0</a:t>
            </a:r>
            <a:r>
              <a:rPr lang="en-US" altLang="zh-CN" sz="3600" b="1" baseline="60000"/>
              <a:t>n</a:t>
            </a:r>
            <a:r>
              <a:rPr lang="en-US" altLang="zh-CN" sz="3200" b="1" baseline="40000"/>
              <a:t>1</a:t>
            </a:r>
            <a:r>
              <a:rPr lang="en-US" altLang="zh-CN" sz="3600" b="1">
                <a:cs typeface="Times New Roman" pitchFamily="18" charset="0"/>
              </a:rPr>
              <a:t>10</a:t>
            </a:r>
            <a:r>
              <a:rPr lang="en-US" altLang="zh-CN" sz="3600" b="1" baseline="60000"/>
              <a:t>n</a:t>
            </a:r>
            <a:r>
              <a:rPr lang="en-US" altLang="zh-CN" sz="3200" b="1" baseline="40000"/>
              <a:t>2</a:t>
            </a:r>
            <a:r>
              <a:rPr lang="en-US" altLang="zh-CN" sz="3600" b="1">
                <a:cs typeface="Times New Roman" pitchFamily="18" charset="0"/>
              </a:rPr>
              <a:t>1…10</a:t>
            </a:r>
            <a:r>
              <a:rPr lang="en-US" altLang="zh-CN" sz="3600" b="1" baseline="60000"/>
              <a:t>n</a:t>
            </a:r>
            <a:r>
              <a:rPr lang="en-US" altLang="zh-CN" sz="3200" b="1" baseline="40000"/>
              <a:t>k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而</a:t>
            </a:r>
            <a:r>
              <a:rPr lang="en-US" altLang="zh-CN" sz="3600" b="1"/>
              <a:t>“</a:t>
            </a:r>
            <a:r>
              <a:rPr lang="zh-CN" altLang="en-US" sz="3600" b="1"/>
              <a:t>输出</a:t>
            </a:r>
            <a:r>
              <a:rPr lang="en-US" altLang="zh-CN" sz="3600" b="1"/>
              <a:t>”</a:t>
            </a:r>
            <a:r>
              <a:rPr lang="zh-CN" altLang="en-US" sz="3600" b="1"/>
              <a:t>符号串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0</a:t>
            </a:r>
            <a:r>
              <a:rPr lang="en-US" altLang="zh-CN" sz="3600" b="1" baseline="30000">
                <a:solidFill>
                  <a:srgbClr val="FF0000"/>
                </a:solidFill>
              </a:rPr>
              <a:t>m</a:t>
            </a:r>
            <a:endParaRPr lang="zh-CN" altLang="en-US" sz="3600" b="1" baseline="30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则称</a:t>
            </a:r>
            <a:r>
              <a:rPr lang="en-US" altLang="zh-CN" sz="4000" b="1"/>
              <a:t>TM</a:t>
            </a:r>
            <a:r>
              <a:rPr lang="zh-CN" altLang="en-US" sz="4000" b="1">
                <a:solidFill>
                  <a:srgbClr val="000000"/>
                </a:solidFill>
              </a:rPr>
              <a:t>计算</a:t>
            </a:r>
            <a:r>
              <a:rPr lang="en-US" altLang="zh-CN" sz="4000" b="1">
                <a:solidFill>
                  <a:srgbClr val="000000"/>
                </a:solidFill>
              </a:rPr>
              <a:t>k</a:t>
            </a:r>
            <a:r>
              <a:rPr lang="zh-CN" altLang="en-US" sz="4000" b="1">
                <a:solidFill>
                  <a:srgbClr val="000000"/>
                </a:solidFill>
              </a:rPr>
              <a:t>元函数</a:t>
            </a:r>
            <a:r>
              <a:rPr lang="en-US" altLang="zh-CN" sz="4000" b="1">
                <a:solidFill>
                  <a:srgbClr val="000000"/>
                </a:solidFill>
              </a:rPr>
              <a:t>f</a:t>
            </a:r>
            <a:r>
              <a:rPr lang="zh-CN" altLang="en-US" sz="4000" b="1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  或称</a:t>
            </a:r>
            <a:r>
              <a:rPr lang="en-US" altLang="zh-CN" sz="4000" b="1"/>
              <a:t>f</a:t>
            </a:r>
            <a:r>
              <a:rPr lang="zh-CN" altLang="en-US" sz="4000" b="1"/>
              <a:t>为</a:t>
            </a:r>
            <a:r>
              <a:rPr lang="en-US" altLang="zh-CN" sz="4000" b="1"/>
              <a:t>TM</a:t>
            </a:r>
            <a:r>
              <a:rPr lang="zh-CN" altLang="en-US" sz="4000" b="1"/>
              <a:t>计算的函数。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 也称</a:t>
            </a:r>
            <a:r>
              <a:rPr lang="en-US" altLang="zh-CN" sz="4000" b="1">
                <a:solidFill>
                  <a:srgbClr val="000000"/>
                </a:solidFill>
              </a:rPr>
              <a:t>f</a:t>
            </a:r>
            <a:r>
              <a:rPr lang="zh-CN" altLang="en-US" sz="4000" b="1">
                <a:solidFill>
                  <a:srgbClr val="000000"/>
                </a:solidFill>
              </a:rPr>
              <a:t>是图灵可计算的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4000" b="1" dirty="0"/>
              <a:t>自动机都具有识别语言的功能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 图灵机还具有“</a:t>
            </a:r>
            <a:r>
              <a:rPr lang="zh-CN" altLang="en-US" sz="4000" b="1" dirty="0">
                <a:solidFill>
                  <a:srgbClr val="000000"/>
                </a:solidFill>
              </a:rPr>
              <a:t>计算</a:t>
            </a:r>
            <a:r>
              <a:rPr lang="zh-CN" altLang="en-US" sz="4000" b="1" dirty="0"/>
              <a:t>”功能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   可以规定非负整数的</a:t>
            </a:r>
            <a:r>
              <a:rPr lang="zh-CN" altLang="en-US" sz="4000" b="1" dirty="0">
                <a:solidFill>
                  <a:srgbClr val="FF0000"/>
                </a:solidFill>
              </a:rPr>
              <a:t>表示方法</a:t>
            </a:r>
            <a:r>
              <a:rPr lang="en-US" altLang="zh-CN" sz="4000" b="1" dirty="0"/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从而实现</a:t>
            </a:r>
            <a:r>
              <a:rPr lang="zh-CN" altLang="en-US" sz="4000" b="1" dirty="0">
                <a:solidFill>
                  <a:srgbClr val="000000"/>
                </a:solidFill>
              </a:rPr>
              <a:t>非负整数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函数求值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</a:t>
            </a:r>
            <a:r>
              <a:rPr lang="zh-CN" altLang="en-US" dirty="0"/>
              <a:t>元函数可以转换为多个二元函数</a:t>
            </a:r>
            <a:br>
              <a:rPr lang="en-US" altLang="zh-CN" dirty="0"/>
            </a:br>
            <a:r>
              <a:rPr lang="zh-CN" altLang="en-US" dirty="0"/>
              <a:t>仅考虑二元函数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使用“</a:t>
            </a:r>
            <a:r>
              <a:rPr lang="zh-CN" altLang="en-US" sz="3600" b="1">
                <a:solidFill>
                  <a:schemeClr val="accent2"/>
                </a:solidFill>
              </a:rPr>
              <a:t>一进制</a:t>
            </a:r>
            <a:r>
              <a:rPr lang="zh-CN" altLang="en-US" sz="3600" b="1"/>
              <a:t>”方式表示一个非负整数，即   使用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zh-CN" altLang="en-US" sz="3600" b="1"/>
              <a:t>表示整数</a:t>
            </a:r>
            <a:r>
              <a:rPr lang="en-US" altLang="zh-CN" sz="3600" b="1">
                <a:solidFill>
                  <a:srgbClr val="000000"/>
                </a:solidFill>
              </a:rPr>
              <a:t>m</a:t>
            </a:r>
            <a:r>
              <a:rPr lang="zh-CN" altLang="en-US" sz="3600" b="1"/>
              <a:t>。</a:t>
            </a:r>
          </a:p>
          <a:p>
            <a:pPr algn="just" eaLnBrk="1" hangingPunct="1"/>
            <a:r>
              <a:rPr lang="zh-CN" altLang="en-US" sz="3600" b="1"/>
              <a:t>若需要计算</a:t>
            </a:r>
            <a:r>
              <a:rPr lang="en-US" altLang="zh-CN" sz="3600" b="1">
                <a:solidFill>
                  <a:srgbClr val="000000"/>
                </a:solidFill>
              </a:rPr>
              <a:t>f(m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n)</a:t>
            </a:r>
            <a:r>
              <a:rPr lang="zh-CN" altLang="en-US" sz="3600" b="1"/>
              <a:t>，则可以在输入带上存放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en-US" altLang="zh-CN" sz="3600" b="1">
                <a:solidFill>
                  <a:srgbClr val="000000"/>
                </a:solidFill>
              </a:rPr>
              <a:t>10</a:t>
            </a:r>
            <a:r>
              <a:rPr lang="en-US" altLang="zh-CN" sz="3600" b="1" baseline="30000">
                <a:solidFill>
                  <a:srgbClr val="000000"/>
                </a:solidFill>
              </a:rPr>
              <a:t>n</a:t>
            </a:r>
            <a:r>
              <a:rPr lang="zh-CN" altLang="en-US" sz="3600" b="1"/>
              <a:t>形式的串</a:t>
            </a:r>
          </a:p>
          <a:p>
            <a:pPr algn="just" eaLnBrk="1" hangingPunct="1"/>
            <a:r>
              <a:rPr lang="zh-CN" altLang="en-US" sz="3600" b="1"/>
              <a:t>图灵机将串改写为</a:t>
            </a:r>
            <a:r>
              <a:rPr lang="en-US" altLang="zh-CN" sz="3600" b="1"/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f(m</a:t>
            </a:r>
            <a:r>
              <a:rPr lang="zh-CN" altLang="en-US" sz="3600" b="1" baseline="30000">
                <a:solidFill>
                  <a:srgbClr val="000000"/>
                </a:solidFill>
              </a:rPr>
              <a:t>，</a:t>
            </a:r>
            <a:r>
              <a:rPr lang="en-US" altLang="zh-CN" sz="3600" b="1" baseline="30000">
                <a:solidFill>
                  <a:srgbClr val="000000"/>
                </a:solidFill>
              </a:rPr>
              <a:t>n)</a:t>
            </a:r>
            <a:r>
              <a:rPr lang="zh-CN" altLang="en-US" sz="3600" b="1"/>
              <a:t>的形式，即表示出计算</a:t>
            </a:r>
            <a:r>
              <a:rPr lang="en-US" altLang="zh-CN" sz="3600" b="1">
                <a:solidFill>
                  <a:srgbClr val="000000"/>
                </a:solidFill>
              </a:rPr>
              <a:t>f(m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n)</a:t>
            </a:r>
            <a:r>
              <a:rPr lang="zh-CN" altLang="en-US" sz="3600" b="1"/>
              <a:t>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rgbClr val="000000"/>
                </a:solidFill>
              </a:rPr>
              <a:t>加法图灵机</a:t>
            </a:r>
            <a:endParaRPr lang="zh-CN" altLang="en-US" sz="540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/>
              <a:t>对于非负整数</a:t>
            </a:r>
            <a:r>
              <a:rPr lang="en-US" altLang="zh-CN" sz="3600" b="1"/>
              <a:t>m</a:t>
            </a:r>
            <a:r>
              <a:rPr lang="zh-CN" altLang="en-US" sz="3600" b="1"/>
              <a:t>、</a:t>
            </a:r>
            <a:r>
              <a:rPr lang="en-US" altLang="zh-CN" sz="3600" b="1"/>
              <a:t>n</a:t>
            </a:r>
            <a:r>
              <a:rPr lang="zh-CN" altLang="en-US" sz="3600" b="1"/>
              <a:t>，计算</a:t>
            </a:r>
            <a:r>
              <a:rPr lang="en-US" altLang="zh-CN" sz="3600" b="1"/>
              <a:t>m+n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分析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图灵机输入</a:t>
            </a:r>
            <a:r>
              <a:rPr lang="en-US" altLang="zh-CN" sz="4000" b="1" dirty="0"/>
              <a:t>0</a:t>
            </a:r>
            <a:r>
              <a:rPr lang="en-US" altLang="zh-CN" sz="4000" b="1" baseline="30000" dirty="0"/>
              <a:t>m</a:t>
            </a: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r>
              <a:rPr lang="en-US" altLang="zh-CN" sz="4000" b="1" dirty="0"/>
              <a:t>0</a:t>
            </a:r>
            <a:r>
              <a:rPr lang="en-US" altLang="zh-CN" sz="4000" b="1" baseline="30000" dirty="0"/>
              <a:t>n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 需要输出</a:t>
            </a:r>
            <a:r>
              <a:rPr lang="en-US" altLang="zh-CN" sz="4000" b="1" dirty="0"/>
              <a:t>0</a:t>
            </a:r>
            <a:r>
              <a:rPr lang="en-US" altLang="zh-CN" sz="4000" b="1" baseline="30000" dirty="0"/>
              <a:t>m+n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算法：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将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改写为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，最后一个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改写为</a:t>
            </a:r>
            <a:r>
              <a:rPr lang="en-US" altLang="zh-CN" sz="4000" b="1" dirty="0"/>
              <a:t>B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chemeClr val="accent6"/>
                </a:solidFill>
              </a:rPr>
              <a:t>可能是</a:t>
            </a:r>
            <a:r>
              <a:rPr lang="en-US" altLang="zh-CN" sz="4000" b="1" dirty="0">
                <a:solidFill>
                  <a:schemeClr val="accent6"/>
                </a:solidFill>
              </a:rPr>
              <a:t>1</a:t>
            </a:r>
            <a:r>
              <a:rPr lang="zh-CN" altLang="en-US" sz="4000" b="1" dirty="0">
                <a:solidFill>
                  <a:schemeClr val="accent6"/>
                </a:solidFill>
              </a:rPr>
              <a:t>改写成的</a:t>
            </a:r>
            <a:r>
              <a:rPr lang="en-US" altLang="zh-CN" sz="4000" b="1" dirty="0">
                <a:solidFill>
                  <a:schemeClr val="accent6"/>
                </a:solidFill>
              </a:rPr>
              <a:t>0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TM=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，∑</a:t>
            </a:r>
            <a:r>
              <a:rPr lang="en-US" altLang="zh-CN" sz="3600" b="1"/>
              <a:t>,start</a:t>
            </a:r>
            <a:r>
              <a:rPr lang="zh-CN" altLang="en-US" sz="3600" b="1"/>
              <a:t>， 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δ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Q={start</a:t>
            </a:r>
            <a:r>
              <a:rPr lang="zh-CN" altLang="en-US" sz="3600" b="1"/>
              <a:t>，</a:t>
            </a:r>
            <a:r>
              <a:rPr lang="en-US" altLang="zh-CN" sz="3600" b="1"/>
              <a:t>q1</a:t>
            </a:r>
            <a:r>
              <a:rPr lang="zh-CN" altLang="en-US" sz="3600" b="1"/>
              <a:t>，</a:t>
            </a:r>
            <a:r>
              <a:rPr lang="en-US" altLang="zh-CN" sz="3600" b="1"/>
              <a:t>q2</a:t>
            </a:r>
            <a:r>
              <a:rPr lang="zh-CN" altLang="en-US" sz="3600" b="1"/>
              <a:t>，</a:t>
            </a:r>
            <a:r>
              <a:rPr lang="en-US" altLang="zh-CN" sz="3600" b="1"/>
              <a:t>accept}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∑={0</a:t>
            </a:r>
            <a:r>
              <a:rPr lang="zh-CN" altLang="en-US" sz="3600" b="1"/>
              <a:t>，</a:t>
            </a:r>
            <a:r>
              <a:rPr lang="en-US" altLang="zh-CN" sz="3600" b="1"/>
              <a:t>1}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∑′={0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B}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start </a:t>
            </a:r>
            <a:r>
              <a:rPr lang="zh-CN" altLang="en-US" sz="4800"/>
              <a:t>可以是一般状态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 q1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  <a:endParaRPr lang="en-US" altLang="zh-CN" sz="3600" b="1" baseline="30000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&lt;q1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R&gt;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  <a:r>
              <a:rPr lang="zh-CN" altLang="en-US" sz="3600" b="1" dirty="0"/>
              <a:t>遇到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，向左找</a:t>
            </a:r>
            <a:r>
              <a:rPr lang="en-US" altLang="zh-CN" sz="36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r>
              <a:rPr lang="zh-CN" altLang="en-US" sz="3600" b="1" dirty="0"/>
              <a:t>最后的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start </a:t>
            </a:r>
            <a:r>
              <a:rPr lang="zh-CN" altLang="en-US" sz="4800"/>
              <a:t>可以是一般状态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3600" b="1" dirty="0"/>
              <a:t>&lt;seek_1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seek_1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None/>
            </a:pPr>
            <a:r>
              <a:rPr lang="en-US" altLang="zh-CN" sz="3600" b="1" dirty="0"/>
              <a:t>&lt; seek_1 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  <a:endParaRPr lang="en-US" altLang="zh-CN" sz="3600" b="1" baseline="30000" dirty="0"/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R&gt;</a:t>
            </a:r>
            <a:endParaRPr lang="en-US" altLang="zh-CN" sz="3600" b="1" dirty="0"/>
          </a:p>
          <a:p>
            <a:pPr algn="just" eaLnBrk="1" hangingPunct="1">
              <a:buNone/>
            </a:pPr>
            <a:r>
              <a:rPr lang="en-US" altLang="zh-CN" sz="3600" b="1" dirty="0"/>
              <a:t>&lt;seek_B,B,</a:t>
            </a:r>
            <a:r>
              <a:rPr lang="en-US" altLang="zh-CN" sz="3600" b="1" dirty="0">
                <a:solidFill>
                  <a:srgbClr val="FF0000"/>
                </a:solidFill>
              </a:rPr>
              <a:t>0_B</a:t>
            </a:r>
            <a:r>
              <a:rPr lang="en-US" altLang="zh-CN" sz="3600" b="1" dirty="0"/>
              <a:t>,B,L&gt;</a:t>
            </a:r>
            <a:r>
              <a:rPr lang="zh-CN" altLang="en-US" sz="3600" b="1" dirty="0"/>
              <a:t>遇到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，向左找</a:t>
            </a:r>
            <a:r>
              <a:rPr lang="en-US" altLang="zh-CN" sz="3600" b="1" dirty="0"/>
              <a:t>0</a:t>
            </a:r>
          </a:p>
          <a:p>
            <a:pPr algn="just" eaLnBrk="1" hangingPunct="1">
              <a:buNone/>
            </a:pPr>
            <a:r>
              <a:rPr lang="en-US" altLang="zh-CN" sz="3600" b="1" dirty="0"/>
              <a:t>&lt;0_B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accept,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r>
              <a:rPr lang="zh-CN" altLang="en-US" sz="3600" b="1" dirty="0"/>
              <a:t>最后的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388350" cy="1143000"/>
          </a:xfrm>
        </p:spPr>
        <p:txBody>
          <a:bodyPr/>
          <a:lstStyle/>
          <a:p>
            <a:pPr eaLnBrk="1" hangingPunct="1"/>
            <a:r>
              <a:rPr lang="en-US" altLang="zh-CN" sz="4800"/>
              <a:t>start </a:t>
            </a:r>
            <a:r>
              <a:rPr lang="zh-CN" altLang="en-US" sz="4800"/>
              <a:t>仅为开始状态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&lt;start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/>
              <a:t>, q1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 </a:t>
            </a:r>
            <a:r>
              <a:rPr lang="zh-CN" altLang="en-US" sz="4000" b="1" dirty="0"/>
              <a:t>串为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或</a:t>
            </a:r>
            <a:r>
              <a:rPr lang="en-US" altLang="zh-CN" sz="4000" b="1" dirty="0"/>
              <a:t>10</a:t>
            </a:r>
            <a:r>
              <a:rPr lang="en-US" altLang="zh-CN" sz="4000" b="1" baseline="30000" dirty="0"/>
              <a:t>n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&lt;start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 </a:t>
            </a:r>
            <a:r>
              <a:rPr lang="zh-CN" altLang="en-US" sz="4000" b="1" dirty="0"/>
              <a:t>第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个</a:t>
            </a:r>
            <a:r>
              <a:rPr lang="en-US" altLang="zh-CN" sz="40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&lt;q1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q1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R&gt;</a:t>
            </a:r>
            <a:r>
              <a:rPr lang="en-US" altLang="zh-CN" sz="4000" b="1" dirty="0"/>
              <a:t>  </a:t>
            </a:r>
            <a:r>
              <a:rPr lang="zh-CN" altLang="en-US" sz="4000" b="1" dirty="0"/>
              <a:t>跳过剩余的</a:t>
            </a:r>
            <a:r>
              <a:rPr lang="en-US" altLang="zh-CN" sz="40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&lt;q1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q1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 </a:t>
            </a:r>
            <a:r>
              <a:rPr lang="zh-CN" altLang="en-US" sz="4000" b="1" dirty="0"/>
              <a:t>遇到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，改为</a:t>
            </a:r>
            <a:r>
              <a:rPr lang="en-US" altLang="zh-CN" sz="40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</a:t>
            </a:r>
            <a:r>
              <a:rPr lang="zh-CN" altLang="en-US" sz="3600" b="1" dirty="0"/>
              <a:t>遇到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，向左找</a:t>
            </a:r>
            <a:r>
              <a:rPr lang="en-US" altLang="zh-CN" sz="36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r>
              <a:rPr lang="zh-CN" altLang="en-US" sz="3600" b="1" dirty="0"/>
              <a:t>最后的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图灵机的</a:t>
            </a:r>
            <a:r>
              <a:rPr lang="zh-CN" altLang="en-US" sz="4000" dirty="0">
                <a:solidFill>
                  <a:srgbClr val="000000"/>
                </a:solidFill>
              </a:rPr>
              <a:t>动作</a:t>
            </a:r>
            <a:endParaRPr lang="zh-CN" altLang="en-US" sz="4000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在某个时刻，</a:t>
            </a:r>
            <a:r>
              <a:rPr lang="en-US" altLang="zh-CN" sz="4000" b="1" dirty="0"/>
              <a:t>FSC</a:t>
            </a:r>
            <a:r>
              <a:rPr lang="zh-CN" altLang="en-US" sz="4000" b="1" dirty="0"/>
              <a:t>处于某个状态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写头将扫描带上的一个单元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/>
              <a:t>   依据</a:t>
            </a:r>
            <a:r>
              <a:rPr lang="en-US" altLang="zh-CN" sz="4000" b="1" dirty="0"/>
              <a:t>FSC</a:t>
            </a:r>
            <a:r>
              <a:rPr lang="zh-CN" altLang="en-US" sz="4000" b="1" dirty="0">
                <a:solidFill>
                  <a:srgbClr val="000000"/>
                </a:solidFill>
              </a:rPr>
              <a:t>状态</a:t>
            </a:r>
            <a:r>
              <a:rPr lang="zh-CN" altLang="en-US" sz="4000" b="1" dirty="0"/>
              <a:t>和当前扫描的</a:t>
            </a:r>
            <a:r>
              <a:rPr lang="zh-CN" altLang="en-US" sz="4000" b="1" dirty="0">
                <a:solidFill>
                  <a:srgbClr val="000000"/>
                </a:solidFill>
              </a:rPr>
              <a:t>符号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/>
              <a:t>图灵机将有一个</a:t>
            </a:r>
            <a:r>
              <a:rPr lang="zh-CN" altLang="en-US" sz="4000" b="1" dirty="0">
                <a:solidFill>
                  <a:srgbClr val="000000"/>
                </a:solidFill>
              </a:rPr>
              <a:t>动作</a:t>
            </a:r>
            <a:r>
              <a:rPr lang="zh-CN" altLang="en-US" sz="4000" b="1" dirty="0"/>
              <a:t>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z="4800" dirty="0">
                <a:solidFill>
                  <a:srgbClr val="000000"/>
                </a:solidFill>
              </a:rPr>
              <a:t>注意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扫描</a:t>
            </a:r>
            <a:r>
              <a:rPr lang="en-US" altLang="zh-CN" sz="3600" b="1"/>
              <a:t>1</a:t>
            </a:r>
            <a:r>
              <a:rPr lang="zh-CN" altLang="en-US" sz="3600" b="1"/>
              <a:t>左边和右边的</a:t>
            </a:r>
            <a:r>
              <a:rPr lang="en-US" altLang="zh-CN" sz="3600" b="1"/>
              <a:t>0</a:t>
            </a:r>
            <a:r>
              <a:rPr lang="zh-CN" altLang="en-US" sz="3600" b="1"/>
              <a:t>的工作都由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&lt;q1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q1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  <a:r>
              <a:rPr lang="zh-CN" altLang="en-US" sz="3600" b="1"/>
              <a:t>完成。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zh-CN" altLang="en-US" sz="4400" b="1"/>
              <a:t>整个串</a:t>
            </a:r>
            <a:r>
              <a:rPr lang="zh-CN" altLang="en-US" sz="4400" b="1">
                <a:solidFill>
                  <a:srgbClr val="000000"/>
                </a:solidFill>
              </a:rPr>
              <a:t>只允许一个</a:t>
            </a:r>
            <a:r>
              <a:rPr lang="en-US" altLang="zh-CN" sz="4400" b="1">
                <a:solidFill>
                  <a:srgbClr val="000000"/>
                </a:solidFill>
              </a:rPr>
              <a:t>1</a:t>
            </a:r>
            <a:r>
              <a:rPr lang="zh-CN" altLang="en-US" sz="4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例</a:t>
            </a:r>
            <a:r>
              <a:rPr lang="en-US" altLang="zh-CN" sz="4400"/>
              <a:t>6-16 </a:t>
            </a:r>
            <a:r>
              <a:rPr lang="zh-CN" altLang="en-US" sz="4400"/>
              <a:t>构造</a:t>
            </a:r>
            <a:r>
              <a:rPr lang="en-US" altLang="zh-CN" sz="4400"/>
              <a:t>TM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实现非负减法</a:t>
            </a:r>
            <a:r>
              <a:rPr lang="en-US" altLang="zh-CN" sz="3600" b="1"/>
              <a:t>(</a:t>
            </a:r>
            <a:r>
              <a:rPr lang="zh-CN" altLang="en-US" sz="3600" b="1">
                <a:solidFill>
                  <a:srgbClr val="000000"/>
                </a:solidFill>
              </a:rPr>
              <a:t>真减法</a:t>
            </a:r>
            <a:r>
              <a:rPr lang="en-US" altLang="zh-CN" sz="3600" b="1"/>
              <a:t>)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m </a:t>
            </a:r>
            <a:r>
              <a:rPr lang="en-US" altLang="zh-CN" sz="4000" b="1" u="sng"/>
              <a:t>·</a:t>
            </a:r>
            <a:r>
              <a:rPr lang="en-US" altLang="zh-CN" sz="3600" b="1"/>
              <a:t> n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=</a:t>
            </a:r>
            <a:r>
              <a:rPr lang="zh-CN" altLang="en-US" sz="3600" b="1"/>
              <a:t> </a:t>
            </a:r>
            <a:r>
              <a:rPr lang="en-US" altLang="zh-CN" sz="3600" b="1"/>
              <a:t>m-n     m&gt;n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= 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/>
              <a:t>          m</a:t>
            </a:r>
            <a:r>
              <a:rPr lang="en-US" altLang="zh-CN" b="1"/>
              <a:t>≤</a:t>
            </a:r>
            <a:r>
              <a:rPr lang="en-US" altLang="zh-CN" sz="3600" b="1"/>
              <a:t>n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(</a:t>
            </a:r>
            <a:r>
              <a:rPr lang="zh-CN" altLang="en-US" sz="3600" b="1"/>
              <a:t>即全是</a:t>
            </a:r>
            <a:r>
              <a:rPr lang="en-US" altLang="zh-CN" sz="3600" b="1"/>
              <a:t>B)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5292725" y="3789363"/>
            <a:ext cx="935038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  <p:bldP spid="61542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带上字符串的形式为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m</a:t>
            </a:r>
            <a:r>
              <a:rPr lang="en-US" altLang="zh-CN" sz="4000" b="1">
                <a:solidFill>
                  <a:schemeClr val="accent2"/>
                </a:solidFill>
              </a:rPr>
              <a:t>10</a:t>
            </a:r>
            <a:r>
              <a:rPr lang="en-US" altLang="zh-CN" sz="4000" b="1" baseline="30000">
                <a:solidFill>
                  <a:schemeClr val="accent2"/>
                </a:solidFill>
              </a:rPr>
              <a:t>n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寻找</a:t>
            </a:r>
            <a:r>
              <a:rPr lang="en-US" altLang="zh-CN" sz="4000" b="1"/>
              <a:t>1</a:t>
            </a:r>
            <a:r>
              <a:rPr lang="zh-CN" altLang="en-US" sz="4000" b="1"/>
              <a:t>左边的</a:t>
            </a:r>
            <a:r>
              <a:rPr lang="en-US" altLang="zh-CN" sz="4000" b="1"/>
              <a:t>0</a:t>
            </a:r>
            <a:r>
              <a:rPr lang="zh-CN" altLang="en-US" sz="4000" b="1"/>
              <a:t>，删除</a:t>
            </a:r>
            <a:r>
              <a:rPr lang="en-US" altLang="zh-CN" sz="4000" b="1"/>
              <a:t>1</a:t>
            </a:r>
            <a:r>
              <a:rPr lang="zh-CN" altLang="en-US" sz="4000" b="1"/>
              <a:t>右边的</a:t>
            </a:r>
            <a:r>
              <a:rPr lang="en-US" altLang="zh-CN" sz="4000" b="1"/>
              <a:t>0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可能在寻找</a:t>
            </a:r>
            <a:r>
              <a:rPr lang="en-US" altLang="zh-CN" sz="4000" b="1"/>
              <a:t>1</a:t>
            </a:r>
            <a:r>
              <a:rPr lang="zh-CN" altLang="en-US" sz="4000" b="1"/>
              <a:t>左边的</a:t>
            </a:r>
            <a:r>
              <a:rPr lang="en-US" altLang="zh-CN" sz="4000" b="1"/>
              <a:t>0</a:t>
            </a:r>
            <a:r>
              <a:rPr lang="zh-CN" altLang="en-US" sz="4000" b="1"/>
              <a:t>时结束</a:t>
            </a:r>
            <a:r>
              <a:rPr lang="en-US" altLang="zh-CN" sz="4000" b="1"/>
              <a:t>(</a:t>
            </a:r>
            <a:r>
              <a:rPr lang="en-US" altLang="zh-CN" sz="4000" b="1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≤</a:t>
            </a:r>
            <a:r>
              <a:rPr lang="en-US" altLang="zh-CN" sz="4000" b="1">
                <a:solidFill>
                  <a:srgbClr val="000000"/>
                </a:solidFill>
              </a:rPr>
              <a:t>n</a:t>
            </a:r>
            <a:r>
              <a:rPr lang="en-US" altLang="zh-CN" sz="4000" b="1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或者在删除</a:t>
            </a:r>
            <a:r>
              <a:rPr lang="en-US" altLang="zh-CN" sz="4000" b="1"/>
              <a:t>1</a:t>
            </a:r>
            <a:r>
              <a:rPr lang="zh-CN" altLang="en-US" sz="4000" b="1"/>
              <a:t>右边的</a:t>
            </a:r>
            <a:r>
              <a:rPr lang="en-US" altLang="zh-CN" sz="4000" b="1"/>
              <a:t>0</a:t>
            </a:r>
            <a:r>
              <a:rPr lang="zh-CN" altLang="en-US" sz="4000" b="1"/>
              <a:t>时结束</a:t>
            </a:r>
            <a:r>
              <a:rPr lang="en-US" altLang="zh-CN" sz="4000" b="1"/>
              <a:t>(</a:t>
            </a:r>
            <a:r>
              <a:rPr lang="en-US" altLang="zh-CN" sz="4000" b="1">
                <a:solidFill>
                  <a:srgbClr val="000000"/>
                </a:solidFill>
              </a:rPr>
              <a:t>m&gt;n</a:t>
            </a:r>
            <a:r>
              <a:rPr lang="en-US" altLang="zh-CN" sz="40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(1)&lt;start,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/>
              <a:t>,seek_1,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en-US" altLang="zh-CN" sz="3600" b="1"/>
              <a:t>,R&gt;</a:t>
            </a:r>
            <a:r>
              <a:rPr lang="zh-CN" altLang="en-US" sz="3600" b="1"/>
              <a:t>扫描第</a:t>
            </a:r>
            <a:r>
              <a:rPr lang="en-US" altLang="zh-CN" sz="3600" b="1"/>
              <a:t>1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(2)&lt;seek_1,0,seek_1,0,R&gt;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&lt;seek_1,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en-US" altLang="zh-CN" sz="3600" b="1"/>
              <a:t>,del_0,1,R&gt; //</a:t>
            </a:r>
            <a:r>
              <a:rPr lang="zh-CN" altLang="en-US" sz="3600" b="1"/>
              <a:t>原标记的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en-US" altLang="zh-CN" sz="3600" b="1"/>
              <a:t>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(3)&lt;del_0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seek_B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//</a:t>
            </a:r>
            <a:r>
              <a:rPr lang="zh-CN" altLang="en-US" sz="3600" b="1"/>
              <a:t>将</a:t>
            </a:r>
            <a:r>
              <a:rPr lang="en-US" altLang="zh-CN" sz="3600" b="1"/>
              <a:t>1</a:t>
            </a:r>
            <a:r>
              <a:rPr lang="zh-CN" altLang="en-US" sz="3600" b="1"/>
              <a:t>后的第</a:t>
            </a:r>
            <a:r>
              <a:rPr lang="en-US" altLang="zh-CN" sz="3600" b="1"/>
              <a:t>1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变为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r>
              <a:rPr lang="en-US" altLang="zh-CN" sz="3600" b="1"/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cs typeface="Times New Roman" pitchFamily="18" charset="0"/>
              </a:rPr>
              <a:t>    &lt;</a:t>
            </a:r>
            <a:r>
              <a:rPr lang="en-US" altLang="zh-CN" sz="3600" b="1"/>
              <a:t>del_0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>
                <a:cs typeface="Times New Roman" pitchFamily="18" charset="0"/>
              </a:rPr>
              <a:t>1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/>
              <a:t>del_0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>
                <a:cs typeface="Times New Roman" pitchFamily="18" charset="0"/>
              </a:rPr>
              <a:t>1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>
                <a:cs typeface="Times New Roman" pitchFamily="18" charset="0"/>
              </a:rPr>
              <a:t>R&gt;</a:t>
            </a:r>
            <a:r>
              <a:rPr lang="en-US" altLang="zh-CN" sz="3600" b="1"/>
              <a:t> //</a:t>
            </a:r>
            <a:r>
              <a:rPr lang="zh-CN" altLang="en-US" sz="3600" b="1"/>
              <a:t>后加的 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6373813" y="979488"/>
            <a:ext cx="237490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&lt;start,1  </a:t>
            </a:r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7021513" y="2852738"/>
            <a:ext cx="237490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&lt;del_0,B  </a:t>
            </a:r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 flipV="1">
            <a:off x="3132138" y="1412875"/>
            <a:ext cx="3455987" cy="1152525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flipV="1">
            <a:off x="3635375" y="3429000"/>
            <a:ext cx="4032250" cy="1152525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  <p:bldP spid="618500" grpId="0"/>
      <p:bldP spid="618501" grpId="0"/>
      <p:bldP spid="618502" grpId="0" animBg="1"/>
      <p:bldP spid="61850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(4)&lt; seek_B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 seek_B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L&gt;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        </a:t>
            </a:r>
            <a:r>
              <a:rPr lang="zh-CN" altLang="en-US" sz="3600" b="1"/>
              <a:t>向左找</a:t>
            </a:r>
            <a:r>
              <a:rPr lang="en-US" altLang="zh-CN" sz="3600" b="1"/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&lt; seek_B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 seek_B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&lt; seek_B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start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                读写头位置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转（</a:t>
            </a:r>
            <a:r>
              <a:rPr lang="en-US" altLang="zh-CN" sz="3600" b="1"/>
              <a:t>1</a:t>
            </a:r>
            <a:r>
              <a:rPr lang="zh-CN" altLang="en-US" sz="3600" b="1"/>
              <a:t>） 重复上述动作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084888" y="4941888"/>
            <a:ext cx="792162" cy="649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>
                <a:solidFill>
                  <a:schemeClr val="accent2"/>
                </a:solidFill>
              </a:rPr>
              <a:t>m&gt;n</a:t>
            </a:r>
            <a:endParaRPr lang="zh-CN" altLang="en-US" sz="5400">
              <a:solidFill>
                <a:schemeClr val="accent2"/>
              </a:solidFill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(5)&lt;del_0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m&gt;n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//</a:t>
            </a:r>
            <a:r>
              <a:rPr lang="zh-CN" altLang="en-US" sz="3600" b="1"/>
              <a:t>遇到最右边的</a:t>
            </a:r>
            <a:r>
              <a:rPr lang="en-US" altLang="zh-CN" sz="3600" b="1"/>
              <a:t>B</a:t>
            </a:r>
            <a:r>
              <a:rPr lang="zh-CN" altLang="en-US" sz="3600" b="1"/>
              <a:t>，表示</a:t>
            </a:r>
            <a:r>
              <a:rPr lang="en-US" altLang="zh-CN" sz="3600" b="1"/>
              <a:t>1</a:t>
            </a:r>
            <a:r>
              <a:rPr lang="zh-CN" altLang="en-US" sz="3600" b="1"/>
              <a:t>右边已没有</a:t>
            </a:r>
            <a:r>
              <a:rPr lang="en-US" altLang="zh-CN" sz="3600" b="1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m&gt;n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m&gt;n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</a:t>
            </a:r>
            <a:r>
              <a:rPr lang="zh-CN" altLang="en-US" sz="3600" b="1"/>
              <a:t>将</a:t>
            </a:r>
            <a:r>
              <a:rPr lang="en-US" altLang="zh-CN" sz="3600" b="1"/>
              <a:t>1</a:t>
            </a:r>
            <a:r>
              <a:rPr lang="zh-CN" altLang="en-US" sz="3600" b="1"/>
              <a:t>改写为</a:t>
            </a:r>
            <a:r>
              <a:rPr lang="en-US" altLang="zh-CN" sz="3600" b="1"/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m&gt;n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 m&gt;n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m&gt;n 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N&gt;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zh-CN" altLang="en-US" sz="3600" b="1">
                <a:solidFill>
                  <a:srgbClr val="000000"/>
                </a:solidFill>
              </a:rPr>
              <a:t>补写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>
                <a:solidFill>
                  <a:srgbClr val="000000"/>
                </a:solidFill>
              </a:rPr>
              <a:t>个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，结束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>
                <a:solidFill>
                  <a:schemeClr val="accent2"/>
                </a:solidFill>
              </a:rPr>
              <a:t>m </a:t>
            </a:r>
            <a:r>
              <a:rPr lang="en-US" altLang="zh-CN" sz="5400" b="0">
                <a:solidFill>
                  <a:schemeClr val="accent2"/>
                </a:solidFill>
              </a:rPr>
              <a:t>≤</a:t>
            </a:r>
            <a:r>
              <a:rPr lang="en-US" altLang="zh-CN" sz="5400">
                <a:solidFill>
                  <a:schemeClr val="accent2"/>
                </a:solidFill>
              </a:rPr>
              <a:t> n</a:t>
            </a:r>
            <a:endParaRPr lang="zh-CN" altLang="en-US" sz="5400">
              <a:solidFill>
                <a:schemeClr val="accent2"/>
              </a:solidFill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(6)&lt;start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m ≤ n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       start</a:t>
            </a:r>
            <a:r>
              <a:rPr lang="zh-CN" altLang="en-US" sz="3600" b="1"/>
              <a:t>将遇到第一个</a:t>
            </a:r>
            <a:r>
              <a:rPr lang="en-US" altLang="zh-CN" sz="3600" b="1"/>
              <a:t>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en-US" altLang="zh-CN" sz="36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en-US" altLang="zh-CN" sz="36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此时，输入带上全为Ｂ，表示０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m&gt;n</a:t>
            </a:r>
            <a:endParaRPr lang="zh-CN" altLang="en-US" sz="440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在第</a:t>
            </a:r>
            <a:r>
              <a:rPr lang="en-US" altLang="zh-CN" sz="3600" b="1"/>
              <a:t>(5)</a:t>
            </a:r>
            <a:r>
              <a:rPr lang="zh-CN" altLang="en-US" sz="3600" b="1"/>
              <a:t>步开始时，输入带上的字符串形式为：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BBB…B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en-US" altLang="zh-CN" sz="3600" b="1"/>
              <a:t>000…0</a:t>
            </a:r>
            <a:r>
              <a:rPr lang="en-US" altLang="zh-CN" sz="3600" b="1">
                <a:solidFill>
                  <a:schemeClr val="bg2"/>
                </a:solidFill>
              </a:rPr>
              <a:t>1</a:t>
            </a:r>
            <a:r>
              <a:rPr lang="en-US" altLang="zh-CN" sz="3600" b="1"/>
              <a:t>1…  11B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</a:t>
            </a:r>
            <a:r>
              <a:rPr lang="en-US" altLang="zh-CN" sz="3600" b="1">
                <a:solidFill>
                  <a:schemeClr val="accent2"/>
                </a:solidFill>
              </a:rPr>
              <a:t>m-n</a:t>
            </a:r>
            <a:r>
              <a:rPr lang="en-US" altLang="zh-CN" sz="3600" b="1"/>
              <a:t>-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         </a:t>
            </a:r>
            <a:r>
              <a:rPr lang="en-US" altLang="zh-CN" sz="3600" b="1">
                <a:solidFill>
                  <a:schemeClr val="accent2"/>
                </a:solidFill>
              </a:rPr>
              <a:t>n</a:t>
            </a:r>
            <a:r>
              <a:rPr lang="zh-CN" altLang="en-US" sz="3600" b="1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左边</a:t>
            </a:r>
            <a:r>
              <a:rPr lang="en-US" altLang="zh-CN" sz="3600" b="1"/>
              <a:t>B</a:t>
            </a:r>
            <a:r>
              <a:rPr lang="zh-CN" altLang="en-US" sz="3600" b="1"/>
              <a:t>有</a:t>
            </a:r>
            <a:r>
              <a:rPr lang="en-US" altLang="zh-CN" sz="3600" b="1"/>
              <a:t>n+1</a:t>
            </a:r>
            <a:r>
              <a:rPr lang="zh-CN" altLang="en-US" sz="3600" b="1"/>
              <a:t>个</a:t>
            </a:r>
          </a:p>
        </p:txBody>
      </p:sp>
      <p:sp>
        <p:nvSpPr>
          <p:cNvPr id="622596" name="AutoShape 4"/>
          <p:cNvSpPr>
            <a:spLocks/>
          </p:cNvSpPr>
          <p:nvPr/>
        </p:nvSpPr>
        <p:spPr bwMode="ltGray">
          <a:xfrm rot="-5400000">
            <a:off x="3992563" y="3730625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sp>
        <p:nvSpPr>
          <p:cNvPr id="622597" name="AutoShape 5"/>
          <p:cNvSpPr>
            <a:spLocks/>
          </p:cNvSpPr>
          <p:nvPr/>
        </p:nvSpPr>
        <p:spPr bwMode="ltGray">
          <a:xfrm rot="-5400000">
            <a:off x="5454650" y="3663951"/>
            <a:ext cx="250825" cy="1295400"/>
          </a:xfrm>
          <a:prstGeom prst="leftBrace">
            <a:avLst>
              <a:gd name="adj1" fmla="val 430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  <p:bldP spid="622596" grpId="0" animBg="1"/>
      <p:bldP spid="62259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/>
              <a:t>m&gt;n</a:t>
            </a:r>
            <a:endParaRPr lang="en-US" altLang="zh-CN" sz="440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根据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的动作，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在左边消除一个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，再去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的右边找</a:t>
            </a:r>
            <a:r>
              <a:rPr lang="en-US" altLang="zh-CN" sz="3600" b="1" dirty="0"/>
              <a:t>0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当发现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的右边已经没有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时，此时减法工作应该结束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/>
              <a:t>m&gt;n</a:t>
            </a:r>
            <a:endParaRPr lang="en-US" altLang="zh-CN" sz="440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但</a:t>
            </a:r>
            <a:r>
              <a:rPr lang="zh-CN" altLang="en-US" sz="3600" b="1">
                <a:solidFill>
                  <a:srgbClr val="000000"/>
                </a:solidFill>
              </a:rPr>
              <a:t>左边多消除了一个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因此，第（</a:t>
            </a:r>
            <a:r>
              <a:rPr lang="en-US" altLang="zh-CN" sz="3600" b="1"/>
              <a:t>5</a:t>
            </a:r>
            <a:r>
              <a:rPr lang="zh-CN" altLang="en-US" sz="3600" b="1"/>
              <a:t>）步，在</a:t>
            </a:r>
            <a:r>
              <a:rPr lang="en-US" altLang="zh-CN" sz="3600" b="1"/>
              <a:t>m&gt;n</a:t>
            </a:r>
            <a:r>
              <a:rPr lang="zh-CN" altLang="en-US" sz="3600" b="1"/>
              <a:t>的的控制下除了将</a:t>
            </a:r>
            <a:r>
              <a:rPr lang="en-US" altLang="zh-CN" sz="3600" b="1"/>
              <a:t>1</a:t>
            </a:r>
            <a:r>
              <a:rPr lang="zh-CN" altLang="en-US" sz="3600" b="1"/>
              <a:t>改写为</a:t>
            </a:r>
            <a:r>
              <a:rPr lang="en-US" altLang="zh-CN" sz="3600" b="1"/>
              <a:t>B</a:t>
            </a:r>
            <a:r>
              <a:rPr lang="zh-CN" altLang="en-US" sz="3600" b="1"/>
              <a:t>外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还应该将一个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zh-CN" altLang="en-US" sz="3600" b="1">
                <a:solidFill>
                  <a:srgbClr val="000000"/>
                </a:solidFill>
              </a:rPr>
              <a:t>补写</a:t>
            </a:r>
            <a:r>
              <a:rPr lang="zh-CN" altLang="en-US" sz="3600" b="1"/>
              <a:t>回来，才能结束减法工作。</a:t>
            </a:r>
          </a:p>
          <a:p>
            <a:pPr marL="0" indent="0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有限状态控制器的</a:t>
            </a:r>
            <a:r>
              <a:rPr lang="zh-CN" altLang="en-US" sz="3600" b="1" dirty="0">
                <a:solidFill>
                  <a:srgbClr val="000000"/>
                </a:solidFill>
              </a:rPr>
              <a:t>状态</a:t>
            </a:r>
            <a:r>
              <a:rPr lang="zh-CN" altLang="en-US" sz="3600" b="1" dirty="0"/>
              <a:t>进行</a:t>
            </a:r>
            <a:r>
              <a:rPr lang="zh-CN" altLang="en-US" sz="3600" b="1" dirty="0">
                <a:solidFill>
                  <a:srgbClr val="000000"/>
                </a:solidFill>
              </a:rPr>
              <a:t>改变</a:t>
            </a:r>
            <a:r>
              <a:rPr lang="zh-CN" altLang="en-US" sz="3600" b="1" dirty="0"/>
              <a:t>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把当前单元上符号擦除掉，并</a:t>
            </a:r>
            <a:r>
              <a:rPr lang="zh-CN" altLang="en-US" sz="3600" b="1" dirty="0">
                <a:solidFill>
                  <a:srgbClr val="000000"/>
                </a:solidFill>
              </a:rPr>
              <a:t>印刷上一个新的符号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（可能印刷上与原来符号相同的符号）；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</a:t>
            </a:r>
            <a:r>
              <a:rPr lang="zh-CN" altLang="en-US" sz="3600" b="1" dirty="0">
                <a:solidFill>
                  <a:srgbClr val="FF0000"/>
                </a:solidFill>
              </a:rPr>
              <a:t>向左</a:t>
            </a:r>
            <a:r>
              <a:rPr lang="zh-CN" altLang="en-US" sz="3600" b="1" dirty="0">
                <a:solidFill>
                  <a:srgbClr val="000000"/>
                </a:solidFill>
              </a:rPr>
              <a:t>或者</a:t>
            </a:r>
            <a:r>
              <a:rPr lang="zh-CN" altLang="en-US" sz="3600" b="1" dirty="0">
                <a:solidFill>
                  <a:srgbClr val="FF0000"/>
                </a:solidFill>
              </a:rPr>
              <a:t>向右</a:t>
            </a:r>
            <a:r>
              <a:rPr lang="zh-CN" altLang="en-US" sz="3600" b="1" dirty="0">
                <a:solidFill>
                  <a:srgbClr val="000000"/>
                </a:solidFill>
              </a:rPr>
              <a:t>移动</a:t>
            </a:r>
            <a:r>
              <a:rPr lang="zh-CN" altLang="en-US" sz="3600" b="1" dirty="0"/>
              <a:t>一个单元；或者读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</a:t>
            </a:r>
            <a:r>
              <a:rPr lang="zh-CN" altLang="en-US" sz="3600" b="1" dirty="0">
                <a:solidFill>
                  <a:srgbClr val="FF0000"/>
                </a:solidFill>
              </a:rPr>
              <a:t>不移动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/>
              <a:t>m&gt;n</a:t>
            </a:r>
            <a:endParaRPr lang="en-US" altLang="zh-CN" sz="440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此时，输入带上的字符串形式为：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</a:t>
            </a:r>
            <a:r>
              <a:rPr lang="en-US" altLang="zh-CN" sz="3600" b="1"/>
              <a:t>BBB…B000…0 B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m-n</a:t>
            </a:r>
            <a:r>
              <a:rPr lang="zh-CN" altLang="en-US" sz="3600" b="1"/>
              <a:t>个  </a:t>
            </a:r>
          </a:p>
        </p:txBody>
      </p:sp>
      <p:sp>
        <p:nvSpPr>
          <p:cNvPr id="624644" name="AutoShape 4"/>
          <p:cNvSpPr>
            <a:spLocks/>
          </p:cNvSpPr>
          <p:nvPr/>
        </p:nvSpPr>
        <p:spPr bwMode="ltGray">
          <a:xfrm rot="-5400000">
            <a:off x="3767138" y="3154363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  <p:bldP spid="62464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m&lt;=n</a:t>
            </a:r>
            <a:r>
              <a:rPr lang="zh-CN" altLang="en-US" sz="3600" b="1"/>
              <a:t>时，整个减法的结果应该为</a:t>
            </a:r>
            <a:r>
              <a:rPr lang="en-US" altLang="zh-CN" sz="3600" b="1"/>
              <a:t>0</a:t>
            </a:r>
            <a:endParaRPr lang="zh-CN" altLang="en-US" sz="3600" b="1"/>
          </a:p>
          <a:p>
            <a:pPr algn="just" eaLnBrk="1" hangingPunct="1"/>
            <a:r>
              <a:rPr lang="zh-CN" altLang="en-US" sz="3600" b="1">
                <a:solidFill>
                  <a:srgbClr val="000000"/>
                </a:solidFill>
              </a:rPr>
              <a:t>输入带全为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3348038" y="2997200"/>
            <a:ext cx="1223962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6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/>
              <a:t>特殊：</a:t>
            </a:r>
            <a:r>
              <a:rPr lang="en-US" altLang="zh-CN" sz="3600" b="1">
                <a:solidFill>
                  <a:srgbClr val="000000"/>
                </a:solidFill>
              </a:rPr>
              <a:t>m=n=0</a:t>
            </a:r>
            <a:r>
              <a:rPr lang="zh-CN" altLang="en-US" sz="3600" b="1">
                <a:solidFill>
                  <a:srgbClr val="000000"/>
                </a:solidFill>
              </a:rPr>
              <a:t>，则串为</a:t>
            </a:r>
            <a:r>
              <a:rPr lang="en-US" altLang="zh-CN" sz="3600" b="1">
                <a:solidFill>
                  <a:srgbClr val="000000"/>
                </a:solidFill>
              </a:rPr>
              <a:t>1BB…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</a:t>
            </a:r>
            <a:r>
              <a:rPr lang="zh-CN" altLang="en-US" sz="3600" b="1"/>
              <a:t>结束</a:t>
            </a:r>
          </a:p>
          <a:p>
            <a:pPr algn="just" eaLnBrk="1" hangingPunct="1"/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/>
              <a:t>6.3 </a:t>
            </a:r>
            <a:r>
              <a:rPr lang="zh-CN" altLang="en-US" sz="5400" dirty="0"/>
              <a:t>图灵机的构造技术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构造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，就相当于</a:t>
            </a:r>
            <a:r>
              <a:rPr lang="zh-CN" altLang="en-US" sz="3600" b="1" dirty="0">
                <a:solidFill>
                  <a:srgbClr val="000000"/>
                </a:solidFill>
              </a:rPr>
              <a:t>编写一个程序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(</a:t>
            </a:r>
            <a:r>
              <a:rPr lang="zh-CN" altLang="en-US" sz="3600" b="1" dirty="0">
                <a:solidFill>
                  <a:srgbClr val="000000"/>
                </a:solidFill>
              </a:rPr>
              <a:t>指令或规则的组合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/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本节介绍的图灵机的一些构造技术，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这些技术具有一般性，对于图灵机的构造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程序设计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具有较大的意义。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6.3.1 </a:t>
            </a:r>
            <a:r>
              <a:rPr lang="zh-CN" altLang="en-US" sz="4000" dirty="0"/>
              <a:t>图灵机的</a:t>
            </a:r>
            <a:r>
              <a:rPr lang="zh-CN" altLang="en-US" sz="4000" dirty="0">
                <a:solidFill>
                  <a:srgbClr val="000000"/>
                </a:solidFill>
              </a:rPr>
              <a:t>存储技术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例</a:t>
            </a:r>
            <a:r>
              <a:rPr lang="en-US" altLang="zh-CN" sz="3600" b="1" dirty="0"/>
              <a:t>6-12 </a:t>
            </a:r>
            <a:r>
              <a:rPr lang="zh-CN" altLang="en-US" sz="3600" b="1" dirty="0"/>
              <a:t>构造</a:t>
            </a:r>
            <a:r>
              <a:rPr lang="en-US" altLang="zh-CN" sz="3600" b="1" dirty="0"/>
              <a:t>TM </a:t>
            </a:r>
            <a:r>
              <a:rPr lang="zh-CN" altLang="en-US" sz="3600" b="1" dirty="0"/>
              <a:t>，识别字母表 </a:t>
            </a:r>
            <a:r>
              <a:rPr lang="en-US" altLang="zh-CN" sz="3600" b="1" dirty="0"/>
              <a:t>{</a:t>
            </a:r>
            <a:r>
              <a:rPr lang="en-US" altLang="zh-CN" sz="3600" b="1" dirty="0" err="1"/>
              <a:t>a,b,c</a:t>
            </a:r>
            <a:r>
              <a:rPr lang="en-US" altLang="zh-CN" sz="3600" b="1" dirty="0"/>
              <a:t>}</a:t>
            </a:r>
            <a:r>
              <a:rPr lang="zh-CN" altLang="en-US" sz="3600" b="1" dirty="0"/>
              <a:t>上的语言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每个字符串的</a:t>
            </a:r>
            <a:r>
              <a:rPr lang="zh-CN" altLang="en-US" sz="3600" b="1" dirty="0">
                <a:solidFill>
                  <a:srgbClr val="000000"/>
                </a:solidFill>
              </a:rPr>
              <a:t>第一个符号</a:t>
            </a:r>
            <a:r>
              <a:rPr lang="zh-CN" altLang="en-US" sz="3600" b="1" dirty="0"/>
              <a:t>在该串中</a:t>
            </a:r>
            <a:r>
              <a:rPr lang="zh-CN" altLang="en-US" sz="3600" b="1" dirty="0">
                <a:solidFill>
                  <a:srgbClr val="000000"/>
                </a:solidFill>
              </a:rPr>
              <a:t>仅仅出现一次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思路：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要求：第一个符号仅仅出现一次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图灵机可以“</a:t>
            </a:r>
            <a:r>
              <a:rPr lang="zh-CN" altLang="en-US" sz="3600" b="1">
                <a:solidFill>
                  <a:srgbClr val="000000"/>
                </a:solidFill>
              </a:rPr>
              <a:t>记住</a:t>
            </a:r>
            <a:r>
              <a:rPr lang="zh-CN" altLang="en-US" sz="3600" b="1"/>
              <a:t>”输入带上的</a:t>
            </a:r>
            <a:r>
              <a:rPr lang="zh-CN" altLang="en-US" sz="3600" b="1">
                <a:solidFill>
                  <a:srgbClr val="000000"/>
                </a:solidFill>
              </a:rPr>
              <a:t>第一个符号</a:t>
            </a:r>
            <a:r>
              <a:rPr lang="zh-CN" altLang="en-US" sz="3600" b="1"/>
              <a:t>（</a:t>
            </a:r>
            <a:r>
              <a:rPr lang="en-US" altLang="zh-CN" sz="3600" b="1"/>
              <a:t>a</a:t>
            </a:r>
            <a:r>
              <a:rPr lang="zh-CN" altLang="en-US" sz="3600" b="1"/>
              <a:t>或</a:t>
            </a:r>
            <a:r>
              <a:rPr lang="en-US" altLang="zh-CN" sz="3600" b="1"/>
              <a:t>b</a:t>
            </a:r>
            <a:r>
              <a:rPr lang="zh-CN" altLang="en-US" sz="3600" b="1"/>
              <a:t>或者</a:t>
            </a:r>
            <a:r>
              <a:rPr lang="en-US" altLang="zh-CN" sz="3600" b="1"/>
              <a:t>c</a:t>
            </a:r>
            <a:r>
              <a:rPr lang="zh-CN" altLang="en-US" sz="3600" b="1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使用</a:t>
            </a:r>
            <a:r>
              <a:rPr lang="zh-CN" altLang="en-US" sz="3600" b="1">
                <a:solidFill>
                  <a:srgbClr val="000000"/>
                </a:solidFill>
              </a:rPr>
              <a:t>二元式</a:t>
            </a:r>
            <a:r>
              <a:rPr lang="zh-CN" altLang="en-US" sz="3600" b="1"/>
              <a:t>表示</a:t>
            </a:r>
            <a:r>
              <a:rPr lang="zh-CN" altLang="en-US" sz="3600" b="1">
                <a:solidFill>
                  <a:srgbClr val="000000"/>
                </a:solidFill>
              </a:rPr>
              <a:t>状态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第一个分量仍然表示原来的状态；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第二个分量存储带上的第一个符号。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、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分别代表输入串的第一个符号为</a:t>
            </a:r>
            <a:r>
              <a:rPr lang="en-US" altLang="zh-CN" sz="3600" b="1"/>
              <a:t>a</a:t>
            </a:r>
            <a:r>
              <a:rPr lang="zh-CN" altLang="en-US" sz="3600" b="1"/>
              <a:t>、</a:t>
            </a:r>
            <a:r>
              <a:rPr lang="en-US" altLang="zh-CN" sz="3600" b="1"/>
              <a:t>b</a:t>
            </a:r>
            <a:r>
              <a:rPr lang="zh-CN" altLang="en-US" sz="3600" b="1"/>
              <a:t>和</a:t>
            </a:r>
            <a:r>
              <a:rPr lang="en-US" altLang="zh-CN" sz="3600" b="1"/>
              <a:t>c</a:t>
            </a:r>
            <a:r>
              <a:rPr lang="zh-CN" altLang="en-US" sz="3600" b="1"/>
              <a:t>的情况。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(1)</a:t>
            </a:r>
            <a:r>
              <a:rPr lang="zh-CN" altLang="en-US" sz="3600" b="1" dirty="0"/>
              <a:t>扫描第一个符号，并存储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[q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[q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000000"/>
                </a:solidFill>
              </a:rPr>
              <a:t>[q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 第一个符号是</a:t>
            </a:r>
            <a:r>
              <a:rPr lang="en-US" altLang="zh-CN" sz="3600" b="1"/>
              <a:t>a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第一个符号是</a:t>
            </a:r>
            <a:r>
              <a:rPr lang="en-US" altLang="zh-CN" sz="3600" b="1"/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五元式</a:t>
            </a:r>
            <a:r>
              <a:rPr lang="zh-CN" altLang="en-US" sz="4800"/>
              <a:t>描述动作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en-US" altLang="zh-CN" sz="4000" b="1" dirty="0"/>
              <a:t>    &lt;q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q′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{L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N}&gt;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其中：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W∈</a:t>
            </a:r>
            <a:r>
              <a:rPr lang="en-US" altLang="zh-CN" sz="3600" b="1" dirty="0">
                <a:solidFill>
                  <a:srgbClr val="FF0000"/>
                </a:solidFill>
              </a:rPr>
              <a:t>∑ ′</a:t>
            </a:r>
            <a:r>
              <a:rPr lang="zh-CN" altLang="en-US" sz="3600" b="1" dirty="0">
                <a:solidFill>
                  <a:srgbClr val="000000"/>
                </a:solidFill>
              </a:rPr>
              <a:t>（ ∑的</a:t>
            </a:r>
            <a:r>
              <a:rPr lang="zh-CN" altLang="en-US" sz="3600" b="1" dirty="0"/>
              <a:t>增广集合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图灵机处于状态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，扫描到符号</a:t>
            </a:r>
            <a:r>
              <a:rPr lang="en-US" altLang="zh-CN" sz="3600" b="1" dirty="0"/>
              <a:t>x：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状态变换为</a:t>
            </a:r>
            <a:r>
              <a:rPr lang="en-US" altLang="zh-CN" sz="3600" b="1" dirty="0">
                <a:solidFill>
                  <a:schemeClr val="accent2"/>
                </a:solidFill>
              </a:rPr>
              <a:t>q′</a:t>
            </a:r>
            <a:r>
              <a:rPr lang="zh-CN" altLang="en-US" sz="3600" b="1" dirty="0"/>
              <a:t>，印刷上新的符号</a:t>
            </a:r>
            <a:r>
              <a:rPr lang="en-US" altLang="zh-CN" sz="3600" b="1" dirty="0">
                <a:solidFill>
                  <a:schemeClr val="accent2"/>
                </a:solidFill>
              </a:rPr>
              <a:t>W</a:t>
            </a:r>
            <a:r>
              <a:rPr lang="zh-CN" altLang="en-US" sz="3600" b="1" dirty="0"/>
              <a:t>，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</a:t>
            </a:r>
            <a:r>
              <a:rPr lang="zh-CN" altLang="en-US" sz="3600" b="1" dirty="0">
                <a:solidFill>
                  <a:schemeClr val="accent2"/>
                </a:solidFill>
              </a:rPr>
              <a:t>向左</a:t>
            </a:r>
            <a:r>
              <a:rPr lang="zh-CN" altLang="en-US" sz="3600" b="1" dirty="0"/>
              <a:t>、或</a:t>
            </a:r>
            <a:r>
              <a:rPr lang="zh-CN" altLang="en-US" sz="3600" b="1" dirty="0">
                <a:solidFill>
                  <a:schemeClr val="accent2"/>
                </a:solidFill>
              </a:rPr>
              <a:t>向右</a:t>
            </a:r>
            <a:r>
              <a:rPr lang="zh-CN" altLang="en-US" sz="3600" b="1" dirty="0"/>
              <a:t> 或</a:t>
            </a:r>
            <a:r>
              <a:rPr lang="zh-CN" altLang="en-US" sz="3600" b="1" dirty="0">
                <a:solidFill>
                  <a:schemeClr val="accent2"/>
                </a:solidFill>
              </a:rPr>
              <a:t>不移动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(4)</a:t>
            </a:r>
            <a:r>
              <a:rPr lang="zh-CN" altLang="en-US" sz="3600" b="1"/>
              <a:t>第一个符号是</a:t>
            </a:r>
            <a:r>
              <a:rPr lang="en-US" altLang="zh-CN" sz="3600" b="1"/>
              <a:t>c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结束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(5)</a:t>
            </a:r>
            <a:r>
              <a:rPr lang="zh-CN" altLang="en-US" sz="3600" b="1"/>
              <a:t>遇到最右的</a:t>
            </a:r>
            <a:r>
              <a:rPr lang="en-US" altLang="zh-CN" sz="3600" b="1"/>
              <a:t>B</a:t>
            </a:r>
            <a:r>
              <a:rPr lang="zh-CN" altLang="en-US" sz="3600" b="1"/>
              <a:t>，接收该串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直接运用规则（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）和（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）可以接收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仅仅</a:t>
            </a:r>
            <a:r>
              <a:rPr lang="zh-CN" altLang="en-US" sz="3600" b="1" dirty="0">
                <a:solidFill>
                  <a:srgbClr val="000000"/>
                </a:solidFill>
              </a:rPr>
              <a:t>只有一个符号</a:t>
            </a:r>
            <a:r>
              <a:rPr lang="zh-CN" altLang="en-US" sz="3600" b="1" dirty="0"/>
              <a:t>的输入串。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6-13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r>
              <a:rPr lang="zh-CN" altLang="en-US" sz="4400" dirty="0">
                <a:solidFill>
                  <a:srgbClr val="000000"/>
                </a:solidFill>
              </a:rPr>
              <a:t>，识别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{a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c}</a:t>
            </a:r>
            <a:r>
              <a:rPr lang="zh-CN" altLang="en-US" sz="3600" b="1" dirty="0"/>
              <a:t>上的语言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每个句子的最后一个符号在该串中仅仅出现一次。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  <a:r>
              <a:rPr lang="en-US" altLang="zh-CN" sz="4400" dirty="0">
                <a:solidFill>
                  <a:srgbClr val="000000"/>
                </a:solidFill>
              </a:rPr>
              <a:t> 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最后个符号仅仅出现一次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先将读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写头移动到带的最后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“记住</a:t>
            </a:r>
            <a:r>
              <a:rPr lang="zh-CN" altLang="en-US" sz="3600" b="1" dirty="0"/>
              <a:t>”输入带上的</a:t>
            </a:r>
            <a:r>
              <a:rPr lang="zh-CN" altLang="en-US" sz="3600" b="1" dirty="0">
                <a:solidFill>
                  <a:srgbClr val="000000"/>
                </a:solidFill>
              </a:rPr>
              <a:t>最后一个符号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向左扫描输入带上的其他符号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x= {a,b,c}</a:t>
            </a:r>
            <a:r>
              <a:rPr lang="en-US" altLang="zh-CN" sz="4800" b="0"/>
              <a:t> </a:t>
            </a:r>
            <a:endParaRPr lang="zh-CN" altLang="en-US" sz="4800" b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(1)</a:t>
            </a:r>
            <a:r>
              <a:rPr lang="zh-CN" altLang="en-US" sz="4000" b="1" dirty="0"/>
              <a:t>将读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写头移动到带的最后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&lt;start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 </a:t>
            </a:r>
            <a:r>
              <a:rPr lang="en-US" altLang="zh-CN" sz="4000" b="1" dirty="0" err="1">
                <a:solidFill>
                  <a:srgbClr val="000000"/>
                </a:solidFill>
              </a:rPr>
              <a:t>seek_B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seek_B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seek_B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seek_B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 err="1">
                <a:solidFill>
                  <a:schemeClr val="accent2"/>
                </a:solidFill>
              </a:rPr>
              <a:t>seek_last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L</a:t>
            </a:r>
            <a:r>
              <a:rPr lang="en-US" altLang="zh-CN" sz="4000" b="1" dirty="0"/>
              <a:t>&gt;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5651500" y="1052513"/>
            <a:ext cx="2449513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&lt;start,B  ?</a:t>
            </a:r>
          </a:p>
        </p:txBody>
      </p:sp>
      <p:sp>
        <p:nvSpPr>
          <p:cNvPr id="646149" name="Line 5"/>
          <p:cNvSpPr>
            <a:spLocks noChangeShapeType="1"/>
          </p:cNvSpPr>
          <p:nvPr/>
        </p:nvSpPr>
        <p:spPr bwMode="auto">
          <a:xfrm flipV="1">
            <a:off x="2268538" y="1628775"/>
            <a:ext cx="3671887" cy="17287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  <p:bldP spid="646148" grpId="0"/>
      <p:bldP spid="64614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存储最后的符号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&lt;seek_last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&lt;seek_last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&lt;seek_last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 </a:t>
            </a:r>
            <a:r>
              <a:rPr lang="en-US" altLang="zh-CN" sz="3600" b="1"/>
              <a:t>L&gt;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向</a:t>
            </a:r>
            <a:r>
              <a:rPr lang="zh-CN" altLang="en-US" sz="3600" b="1">
                <a:solidFill>
                  <a:schemeClr val="accent2"/>
                </a:solidFill>
              </a:rPr>
              <a:t>左</a:t>
            </a:r>
            <a:r>
              <a:rPr lang="zh-CN" altLang="en-US" sz="3600" b="1"/>
              <a:t>扫描输入带上的其他符号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遇到</a:t>
            </a:r>
            <a:r>
              <a:rPr lang="zh-CN" altLang="en-US" sz="3600" b="1">
                <a:cs typeface="Times New Roman" pitchFamily="18" charset="0"/>
              </a:rPr>
              <a:t>├结束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思考：构造</a:t>
            </a:r>
            <a:r>
              <a:rPr lang="en-US" altLang="zh-CN" sz="4400" dirty="0"/>
              <a:t>TM </a:t>
            </a:r>
            <a:r>
              <a:rPr lang="zh-CN" altLang="en-US" sz="4400" dirty="0"/>
              <a:t>识别语言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/>
              <a:t> 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）该语言每个句子的</a:t>
            </a:r>
            <a:r>
              <a:rPr lang="en-GB" altLang="zh-CN" sz="3200" b="1" dirty="0">
                <a:solidFill>
                  <a:schemeClr val="bg2"/>
                </a:solidFill>
              </a:rPr>
              <a:t>(</a:t>
            </a:r>
            <a:r>
              <a:rPr lang="zh-CN" altLang="en-GB" sz="3200" b="1" dirty="0">
                <a:solidFill>
                  <a:schemeClr val="bg2"/>
                </a:solidFill>
              </a:rPr>
              <a:t>倒数</a:t>
            </a:r>
            <a:r>
              <a:rPr lang="en-GB" altLang="zh-CN" sz="3200" b="1" dirty="0">
                <a:solidFill>
                  <a:schemeClr val="bg2"/>
                </a:solidFill>
              </a:rPr>
              <a:t>)</a:t>
            </a:r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n</a:t>
            </a:r>
            <a:r>
              <a:rPr lang="zh-CN" altLang="en-US" sz="3200" b="1" dirty="0"/>
              <a:t>个符号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/>
              <a:t> 在</a:t>
            </a:r>
            <a:r>
              <a:rPr lang="zh-CN" altLang="en-US" sz="3200" b="1" dirty="0"/>
              <a:t>该句子中仅仅出现</a:t>
            </a:r>
            <a:r>
              <a:rPr lang="en-US" altLang="zh-CN" sz="3200" b="1" dirty="0">
                <a:solidFill>
                  <a:srgbClr val="FF0000"/>
                </a:solidFill>
              </a:rPr>
              <a:t>K</a:t>
            </a:r>
            <a:r>
              <a:rPr lang="zh-CN" altLang="en-US" sz="3200" b="1" dirty="0"/>
              <a:t>次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不考考虑前</a:t>
            </a:r>
            <a:r>
              <a:rPr lang="en-US" altLang="zh-CN" sz="3200" b="1" dirty="0"/>
              <a:t>n-1</a:t>
            </a:r>
            <a:r>
              <a:rPr lang="zh-CN" altLang="en-US" sz="3200" b="1" dirty="0"/>
              <a:t>个  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n=1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m</a:t>
            </a:r>
            <a:r>
              <a:rPr lang="zh-CN" altLang="en-US" sz="3200" b="1" dirty="0"/>
              <a:t>；</a:t>
            </a:r>
            <a:r>
              <a:rPr lang="en-US" altLang="zh-CN" sz="3200" b="1" dirty="0"/>
              <a:t>K=1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L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2</a:t>
            </a:r>
            <a:r>
              <a:rPr lang="zh-CN" altLang="en-US" sz="3200" b="1" dirty="0"/>
              <a:t>）该语言每个句子的</a:t>
            </a:r>
            <a:r>
              <a:rPr lang="en-GB" altLang="zh-CN" sz="3200" b="1" dirty="0">
                <a:solidFill>
                  <a:schemeClr val="bg2"/>
                </a:solidFill>
              </a:rPr>
              <a:t>(</a:t>
            </a:r>
            <a:r>
              <a:rPr lang="zh-CN" altLang="en-GB" sz="3200" b="1" dirty="0">
                <a:solidFill>
                  <a:schemeClr val="bg2"/>
                </a:solidFill>
              </a:rPr>
              <a:t>倒数</a:t>
            </a:r>
            <a:r>
              <a:rPr lang="en-GB" altLang="zh-CN" sz="3200" b="1" dirty="0">
                <a:solidFill>
                  <a:schemeClr val="bg2"/>
                </a:solidFill>
              </a:rPr>
              <a:t>)</a:t>
            </a:r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n</a:t>
            </a:r>
            <a:r>
              <a:rPr lang="zh-CN" altLang="en-US" sz="3200" b="1" dirty="0"/>
              <a:t>个符号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/>
              <a:t>    在该句子中出现次数</a:t>
            </a:r>
            <a:r>
              <a:rPr lang="zh-CN" altLang="en-US" sz="3200" b="1" dirty="0">
                <a:solidFill>
                  <a:schemeClr val="accent2"/>
                </a:solidFill>
              </a:rPr>
              <a:t>不多于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不少于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solidFill>
                  <a:srgbClr val="FF0000"/>
                </a:solidFill>
              </a:rPr>
              <a:t>K</a:t>
            </a:r>
            <a:r>
              <a:rPr lang="zh-CN" altLang="en-US" sz="3200" b="1" dirty="0"/>
              <a:t>次。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n=1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 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m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；</a:t>
            </a:r>
            <a:r>
              <a:rPr lang="en-US" altLang="zh-CN" sz="3200" b="1" dirty="0"/>
              <a:t>K=1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6.3.2</a:t>
            </a:r>
            <a:r>
              <a:rPr lang="zh-CN" altLang="en-US" sz="4400" dirty="0">
                <a:solidFill>
                  <a:srgbClr val="000000"/>
                </a:solidFill>
              </a:rPr>
              <a:t>图灵机的移动技术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在解决比较复杂的问题时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TM</a:t>
            </a:r>
            <a:r>
              <a:rPr lang="zh-CN" altLang="en-US" sz="3600" b="1" dirty="0"/>
              <a:t>可能需要将输入带上一组连续的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非空符号</a:t>
            </a:r>
            <a:r>
              <a:rPr lang="zh-CN" altLang="en-US" sz="3600" b="1" dirty="0">
                <a:solidFill>
                  <a:schemeClr val="accent2"/>
                </a:solidFill>
              </a:rPr>
              <a:t>左移</a:t>
            </a:r>
            <a:r>
              <a:rPr lang="zh-CN" altLang="en-US" sz="3600" b="1" dirty="0"/>
              <a:t>或者</a:t>
            </a:r>
            <a:r>
              <a:rPr lang="zh-CN" altLang="en-US" sz="3600" b="1" dirty="0">
                <a:solidFill>
                  <a:schemeClr val="accent2"/>
                </a:solidFill>
              </a:rPr>
              <a:t>右移</a:t>
            </a:r>
            <a:r>
              <a:rPr lang="zh-CN" altLang="en-US" sz="3600" b="1" dirty="0"/>
              <a:t>若干个单元。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使用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元式</a:t>
            </a:r>
            <a:r>
              <a:rPr lang="zh-CN" altLang="en-US" sz="3600" b="1" dirty="0">
                <a:solidFill>
                  <a:srgbClr val="000000"/>
                </a:solidFill>
              </a:rPr>
              <a:t>存储</a:t>
            </a:r>
            <a:r>
              <a:rPr lang="zh-CN" altLang="en-US" sz="3600" b="1" dirty="0"/>
              <a:t>多个符号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</a:t>
            </a:r>
            <a:r>
              <a:rPr lang="zh-CN" altLang="en-US" sz="3600" b="1" dirty="0">
                <a:solidFill>
                  <a:schemeClr val="accent2"/>
                </a:solidFill>
              </a:rPr>
              <a:t>合适的时候</a:t>
            </a:r>
            <a:r>
              <a:rPr lang="zh-CN" altLang="en-US" sz="3600" b="1" dirty="0"/>
              <a:t>再将这些符号印刷到需要的位置上。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1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21814</TotalTime>
  <Words>11624</Words>
  <Application>Microsoft Office PowerPoint</Application>
  <PresentationFormat>全屏显示(4:3)</PresentationFormat>
  <Paragraphs>1088</Paragraphs>
  <Slides>226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226</vt:i4>
      </vt:variant>
    </vt:vector>
  </HeadingPairs>
  <TitlesOfParts>
    <vt:vector size="231" baseType="lpstr">
      <vt:lpstr>黑体</vt:lpstr>
      <vt:lpstr>Times New Roman</vt:lpstr>
      <vt:lpstr>Wingdings</vt:lpstr>
      <vt:lpstr>Capsules</vt:lpstr>
      <vt:lpstr>图片</vt:lpstr>
      <vt:lpstr>第六章 图灵机 </vt:lpstr>
      <vt:lpstr> </vt:lpstr>
      <vt:lpstr>PowerPoint 演示文稿</vt:lpstr>
      <vt:lpstr>6.1 图灵机的基本模型</vt:lpstr>
      <vt:lpstr>图灵机的物理模型</vt:lpstr>
      <vt:lpstr>PowerPoint 演示文稿</vt:lpstr>
      <vt:lpstr>图灵机的动作</vt:lpstr>
      <vt:lpstr>PowerPoint 演示文稿</vt:lpstr>
      <vt:lpstr>五元式描述动作</vt:lpstr>
      <vt:lpstr>例6-1 用TM接收语言</vt:lpstr>
      <vt:lpstr>PowerPoint 演示文稿</vt:lpstr>
      <vt:lpstr>PowerPoint 演示文稿</vt:lpstr>
      <vt:lpstr>PowerPoint 演示文稿</vt:lpstr>
      <vt:lpstr>PowerPoint 演示文稿</vt:lpstr>
      <vt:lpstr>例6-2  语言为{a2n|n&gt;0}</vt:lpstr>
      <vt:lpstr>定义6-1 图灵机是一个五元式</vt:lpstr>
      <vt:lpstr>PowerPoint 演示文稿</vt:lpstr>
      <vt:lpstr>PowerPoint 演示文稿</vt:lpstr>
      <vt:lpstr>或   图灵机是一个七元组</vt:lpstr>
      <vt:lpstr>定义6-2 图灵机的格局ID</vt:lpstr>
      <vt:lpstr>PowerPoint 演示文稿</vt:lpstr>
      <vt:lpstr>定义6-3  格局的转换</vt:lpstr>
      <vt:lpstr>使用  =&gt;  表示图灵机的格局转换</vt:lpstr>
      <vt:lpstr>PowerPoint 演示文稿</vt:lpstr>
      <vt:lpstr>定义6-4</vt:lpstr>
      <vt:lpstr>定义6-5 完全的图灵机</vt:lpstr>
      <vt:lpstr>6.1.2 图灵机的构造</vt:lpstr>
      <vt:lpstr>∑′={0，1，B}</vt:lpstr>
      <vt:lpstr>例6-4 构造图灵机</vt:lpstr>
      <vt:lpstr>算法1：</vt:lpstr>
      <vt:lpstr>指令（规则）为</vt:lpstr>
      <vt:lpstr>PowerPoint 演示文稿</vt:lpstr>
      <vt:lpstr>PowerPoint 演示文稿</vt:lpstr>
      <vt:lpstr>存在问题</vt:lpstr>
      <vt:lpstr>PowerPoint 演示文稿</vt:lpstr>
      <vt:lpstr>例6-5   修改为：</vt:lpstr>
      <vt:lpstr>PowerPoint 演示文稿</vt:lpstr>
      <vt:lpstr>PowerPoint 演示文稿</vt:lpstr>
      <vt:lpstr>PowerPoint 演示文稿</vt:lpstr>
      <vt:lpstr>某些不需要定义的规则</vt:lpstr>
      <vt:lpstr>思考：构造图灵机</vt:lpstr>
      <vt:lpstr>例6-6 { anbn|n&gt;0}的第二种算法</vt:lpstr>
      <vt:lpstr>指令</vt:lpstr>
      <vt:lpstr>PowerPoint 演示文稿</vt:lpstr>
      <vt:lpstr>PowerPoint 演示文稿</vt:lpstr>
      <vt:lpstr>思考</vt:lpstr>
      <vt:lpstr>例6-7 { anbn|n&gt;0}第三种算法</vt:lpstr>
      <vt:lpstr>指令</vt:lpstr>
      <vt:lpstr>PowerPoint 演示文稿</vt:lpstr>
      <vt:lpstr>PowerPoint 演示文稿</vt:lpstr>
      <vt:lpstr>例6-8接收语言{ anbncn|n&gt;0｝</vt:lpstr>
      <vt:lpstr>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思考：</vt:lpstr>
      <vt:lpstr>6.2 图灵机作为非负整数函数计算模型</vt:lpstr>
      <vt:lpstr>PowerPoint 演示文稿</vt:lpstr>
      <vt:lpstr>PowerPoint 演示文稿</vt:lpstr>
      <vt:lpstr>K元函数可以转换为多个二元函数 仅考虑二元函数</vt:lpstr>
      <vt:lpstr>加法图灵机</vt:lpstr>
      <vt:lpstr>分析</vt:lpstr>
      <vt:lpstr>PowerPoint 演示文稿</vt:lpstr>
      <vt:lpstr>start 可以是一般状态</vt:lpstr>
      <vt:lpstr>start 可以是一般状态</vt:lpstr>
      <vt:lpstr>start 仅为开始状态</vt:lpstr>
      <vt:lpstr>注意</vt:lpstr>
      <vt:lpstr>例6-16 构造TM</vt:lpstr>
      <vt:lpstr>思路1</vt:lpstr>
      <vt:lpstr>PowerPoint 演示文稿</vt:lpstr>
      <vt:lpstr>PowerPoint 演示文稿</vt:lpstr>
      <vt:lpstr>m&gt;n</vt:lpstr>
      <vt:lpstr>m ≤ n</vt:lpstr>
      <vt:lpstr>m&gt;n</vt:lpstr>
      <vt:lpstr>m&gt;n</vt:lpstr>
      <vt:lpstr>m&gt;n</vt:lpstr>
      <vt:lpstr>m&gt;n</vt:lpstr>
      <vt:lpstr>PowerPoint 演示文稿</vt:lpstr>
      <vt:lpstr>PowerPoint 演示文稿</vt:lpstr>
      <vt:lpstr>6.3 图灵机的构造技术</vt:lpstr>
      <vt:lpstr>6.3.1 图灵机的存储技术</vt:lpstr>
      <vt:lpstr>思路：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</vt:lpstr>
      <vt:lpstr>注意</vt:lpstr>
      <vt:lpstr>例6-13  构造TM，识别</vt:lpstr>
      <vt:lpstr>思路 ：</vt:lpstr>
      <vt:lpstr>x= {a,b,c} </vt:lpstr>
      <vt:lpstr>PowerPoint 演示文稿</vt:lpstr>
      <vt:lpstr>PowerPoint 演示文稿</vt:lpstr>
      <vt:lpstr>思考：构造TM 识别语言</vt:lpstr>
      <vt:lpstr>6.3.2图灵机的移动技术</vt:lpstr>
      <vt:lpstr>例6-14构造TM</vt:lpstr>
      <vt:lpstr>设串长度&gt;=2</vt:lpstr>
      <vt:lpstr>PowerPoint 演示文稿</vt:lpstr>
      <vt:lpstr>PowerPoint 演示文稿</vt:lpstr>
      <vt:lpstr>PowerPoint 演示文稿</vt:lpstr>
      <vt:lpstr>对带上符号进行移动</vt:lpstr>
      <vt:lpstr>思考：构造TM</vt:lpstr>
      <vt:lpstr>思路</vt:lpstr>
      <vt:lpstr>例6-15构造TM </vt:lpstr>
      <vt:lpstr>例6 -16构造TM</vt:lpstr>
      <vt:lpstr>思路</vt:lpstr>
      <vt:lpstr>例6-18</vt:lpstr>
      <vt:lpstr>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（8）的第2条指令与（9）可以省略</vt:lpstr>
      <vt:lpstr>结束</vt:lpstr>
      <vt:lpstr>思考：构造TM ，接收语言L：</vt:lpstr>
      <vt:lpstr>例6-19</vt:lpstr>
      <vt:lpstr>思路</vt:lpstr>
      <vt:lpstr>例6-23  构造TM</vt:lpstr>
      <vt:lpstr>思路</vt:lpstr>
      <vt:lpstr>6.3.4图灵机的多道技术</vt:lpstr>
      <vt:lpstr>单带K道的图灵机模型</vt:lpstr>
      <vt:lpstr>状态转换函数</vt:lpstr>
      <vt:lpstr>3道TM进行二进制数加法运算</vt:lpstr>
      <vt:lpstr>PowerPoint 演示文稿</vt:lpstr>
      <vt:lpstr>没有进位 </vt:lpstr>
      <vt:lpstr>进位</vt:lpstr>
      <vt:lpstr>两个数长度不一致(左端补充B) </vt:lpstr>
      <vt:lpstr>结束</vt:lpstr>
      <vt:lpstr>思考</vt:lpstr>
      <vt:lpstr>例6-24:构造图灵机</vt:lpstr>
      <vt:lpstr>基本数学公式：</vt:lpstr>
      <vt:lpstr>思路</vt:lpstr>
      <vt:lpstr>初始时</vt:lpstr>
      <vt:lpstr>原始算法</vt:lpstr>
      <vt:lpstr>PowerPoint 演示文稿</vt:lpstr>
      <vt:lpstr> 初始  i=0      第2道a个数为02 </vt:lpstr>
      <vt:lpstr>第3道设置为2*0+1</vt:lpstr>
      <vt:lpstr>第2道设置为12        i=1(3道a加入2道) </vt:lpstr>
      <vt:lpstr>第3道设置为2*1+1</vt:lpstr>
      <vt:lpstr>第2道设置为22          i=2</vt:lpstr>
      <vt:lpstr>第3道设置为2*2+1</vt:lpstr>
      <vt:lpstr>第2道设置为32      i=3</vt:lpstr>
      <vt:lpstr>第3道设置为2*3+1</vt:lpstr>
      <vt:lpstr>第2道设置为42      i=4</vt:lpstr>
      <vt:lpstr>PowerPoint 演示文稿</vt:lpstr>
      <vt:lpstr>PowerPoint 演示文稿</vt:lpstr>
      <vt:lpstr>改进算法</vt:lpstr>
      <vt:lpstr> 准备工作</vt:lpstr>
      <vt:lpstr>（1）一道和二道进行比较</vt:lpstr>
      <vt:lpstr>（2）三道增加2个a</vt:lpstr>
      <vt:lpstr>(3)三道a复制到二道末尾</vt:lpstr>
      <vt:lpstr>PowerPoint 演示文稿</vt:lpstr>
      <vt:lpstr>PowerPoint 演示文稿</vt:lpstr>
      <vt:lpstr>思考：一、二道比较的的第2种算法</vt:lpstr>
      <vt:lpstr>PowerPoint 演示文稿</vt:lpstr>
      <vt:lpstr>6.3.5图灵机的查讫技术</vt:lpstr>
      <vt:lpstr>PowerPoint 演示文稿</vt:lpstr>
      <vt:lpstr>例6-25 构造TM</vt:lpstr>
      <vt:lpstr>分析</vt:lpstr>
      <vt:lpstr>初始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读头左移过2后有两种情况</vt:lpstr>
      <vt:lpstr>PowerPoint 演示文稿</vt:lpstr>
      <vt:lpstr>PowerPoint 演示文稿</vt:lpstr>
      <vt:lpstr>6.3.6图灵机的子程序技术</vt:lpstr>
      <vt:lpstr>PowerPoint 演示文稿</vt:lpstr>
      <vt:lpstr>PowerPoint 演示文稿</vt:lpstr>
      <vt:lpstr>PowerPoint 演示文稿</vt:lpstr>
      <vt:lpstr>PowerPoint 演示文稿</vt:lpstr>
      <vt:lpstr>注意：</vt:lpstr>
      <vt:lpstr>例6-26</vt:lpstr>
      <vt:lpstr>PowerPoint 演示文稿</vt:lpstr>
      <vt:lpstr>PowerPoint 演示文稿</vt:lpstr>
      <vt:lpstr>PowerPoint 演示文稿</vt:lpstr>
      <vt:lpstr>PowerPoint 演示文稿</vt:lpstr>
      <vt:lpstr>ＴM的状态函数分为3部分：</vt:lpstr>
      <vt:lpstr>PowerPoint 演示文稿</vt:lpstr>
      <vt:lpstr>PowerPoint 演示文稿</vt:lpstr>
      <vt:lpstr>PowerPoint 演示文稿</vt:lpstr>
      <vt:lpstr>PowerPoint 演示文稿</vt:lpstr>
      <vt:lpstr>对应的格局转换为：</vt:lpstr>
      <vt:lpstr>PowerPoint 演示文稿</vt:lpstr>
      <vt:lpstr>PowerPoint 演示文稿</vt:lpstr>
      <vt:lpstr>PowerPoint 演示文稿</vt:lpstr>
      <vt:lpstr>PowerPoint 演示文稿</vt:lpstr>
      <vt:lpstr>初始化(执行一次)：</vt:lpstr>
      <vt:lpstr>PowerPoint 演示文稿</vt:lpstr>
      <vt:lpstr>m=0  和  n=0</vt:lpstr>
      <vt:lpstr>子程序：</vt:lpstr>
      <vt:lpstr>PowerPoint 演示文稿</vt:lpstr>
      <vt:lpstr>PowerPoint 演示文稿</vt:lpstr>
      <vt:lpstr>主程序：</vt:lpstr>
      <vt:lpstr>PowerPoint 演示文稿</vt:lpstr>
      <vt:lpstr>消去多余串10n1</vt:lpstr>
      <vt:lpstr>PowerPoint 演示文稿</vt:lpstr>
      <vt:lpstr>PowerPoint 演示文稿</vt:lpstr>
      <vt:lpstr>推广</vt:lpstr>
      <vt:lpstr>6.6 图灵机与短语结构文法</vt:lpstr>
      <vt:lpstr>方法2</vt:lpstr>
      <vt:lpstr>短语结构文法 与 图灵机</vt:lpstr>
      <vt:lpstr>定理</vt:lpstr>
      <vt:lpstr>PowerPoint 演示文稿</vt:lpstr>
      <vt:lpstr>定理</vt:lpstr>
      <vt:lpstr>PowerPoint 演示文稿</vt:lpstr>
      <vt:lpstr>PowerPoint 演示文稿</vt:lpstr>
      <vt:lpstr>6.7 线性有界自动机与上下文相关文法</vt:lpstr>
      <vt:lpstr>LBA是一个八元组</vt:lpstr>
      <vt:lpstr>定理</vt:lpstr>
      <vt:lpstr>PowerPoint 演示文稿</vt:lpstr>
      <vt:lpstr>定理</vt:lpstr>
      <vt:lpstr>PowerPoint 演示文稿</vt:lpstr>
      <vt:lpstr>PowerPoint 演示文稿</vt:lpstr>
      <vt:lpstr>作业</vt:lpstr>
      <vt:lpstr>课堂教学活动结束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TEST</cp:lastModifiedBy>
  <cp:revision>809</cp:revision>
  <dcterms:created xsi:type="dcterms:W3CDTF">1601-01-01T00:00:00Z</dcterms:created>
  <dcterms:modified xsi:type="dcterms:W3CDTF">2020-11-03T00:46:02Z</dcterms:modified>
</cp:coreProperties>
</file>