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9" r:id="rId2"/>
    <p:sldMasterId id="2147483701" r:id="rId3"/>
    <p:sldMasterId id="2147483713" r:id="rId4"/>
  </p:sldMasterIdLst>
  <p:notesMasterIdLst>
    <p:notesMasterId r:id="rId43"/>
  </p:notesMasterIdLst>
  <p:sldIdLst>
    <p:sldId id="306" r:id="rId5"/>
    <p:sldId id="305" r:id="rId6"/>
    <p:sldId id="379" r:id="rId7"/>
    <p:sldId id="381" r:id="rId8"/>
    <p:sldId id="339" r:id="rId9"/>
    <p:sldId id="399" r:id="rId10"/>
    <p:sldId id="308" r:id="rId11"/>
    <p:sldId id="382" r:id="rId12"/>
    <p:sldId id="383" r:id="rId13"/>
    <p:sldId id="384" r:id="rId14"/>
    <p:sldId id="312" r:id="rId15"/>
    <p:sldId id="400" r:id="rId16"/>
    <p:sldId id="288" r:id="rId17"/>
    <p:sldId id="289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50" r:id="rId26"/>
    <p:sldId id="351" r:id="rId27"/>
    <p:sldId id="352" r:id="rId28"/>
    <p:sldId id="353" r:id="rId29"/>
    <p:sldId id="354" r:id="rId30"/>
    <p:sldId id="315" r:id="rId31"/>
    <p:sldId id="316" r:id="rId32"/>
    <p:sldId id="303" r:id="rId33"/>
    <p:sldId id="333" r:id="rId34"/>
    <p:sldId id="334" r:id="rId35"/>
    <p:sldId id="335" r:id="rId36"/>
    <p:sldId id="317" r:id="rId37"/>
    <p:sldId id="318" r:id="rId38"/>
    <p:sldId id="386" r:id="rId39"/>
    <p:sldId id="387" r:id="rId40"/>
    <p:sldId id="388" r:id="rId41"/>
    <p:sldId id="389" r:id="rId4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32A574-89F6-4EB6-B579-38CA5CCD615D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F6472A9-FD96-471E-B3BE-79BA643A26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8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43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6A6A69-059A-4D13-B551-72C6DC4E6126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55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821" y="4860521"/>
            <a:ext cx="5201659" cy="4606364"/>
          </a:xfrm>
          <a:noFill/>
          <a:ln/>
        </p:spPr>
        <p:txBody>
          <a:bodyPr/>
          <a:lstStyle/>
          <a:p>
            <a:r>
              <a:rPr lang="en-US" altLang="zh-TW" smtClean="0"/>
              <a:t>Activity selection = interval scheduling</a:t>
            </a:r>
          </a:p>
          <a:p>
            <a:r>
              <a:rPr lang="en-US" altLang="zh-TW" smtClean="0"/>
              <a:t>OPT = B, E, H</a:t>
            </a:r>
          </a:p>
          <a:p>
            <a:r>
              <a:rPr lang="en-US" altLang="zh-TW" smtClean="0"/>
              <a:t>Note: smallest job (C) is not in any optimal solution, job that starts first (A) is not in any optimal solution.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7650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821" y="4860521"/>
            <a:ext cx="5201659" cy="4606364"/>
          </a:xfrm>
          <a:noFill/>
          <a:ln/>
        </p:spPr>
        <p:txBody>
          <a:bodyPr/>
          <a:lstStyle/>
          <a:p>
            <a:r>
              <a:rPr lang="en-US" altLang="zh-TW" smtClean="0"/>
              <a:t>Activity selection = interval scheduling</a:t>
            </a:r>
          </a:p>
          <a:p>
            <a:r>
              <a:rPr lang="en-US" altLang="zh-TW" smtClean="0"/>
              <a:t>OPT = B, E, H</a:t>
            </a:r>
          </a:p>
          <a:p>
            <a:r>
              <a:rPr lang="en-US" altLang="zh-TW" smtClean="0"/>
              <a:t>Note: smallest job (C) is not in any optimal solution, job that starts first (A) is not in any optimal solution.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0159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821" y="4860521"/>
            <a:ext cx="5201659" cy="4606364"/>
          </a:xfrm>
          <a:noFill/>
          <a:ln/>
        </p:spPr>
        <p:txBody>
          <a:bodyPr/>
          <a:lstStyle/>
          <a:p>
            <a:endParaRPr lang="zh-TW" altLang="en-US" smtClean="0"/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4595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821" y="4860521"/>
            <a:ext cx="5201659" cy="4606364"/>
          </a:xfrm>
          <a:noFill/>
          <a:ln/>
        </p:spPr>
        <p:txBody>
          <a:bodyPr/>
          <a:lstStyle/>
          <a:p>
            <a:endParaRPr lang="zh-TW" altLang="en-US" smtClean="0"/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9690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91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944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1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57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82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0CF7E8-D91E-404E-B7F4-540785A2293F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45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223A41E-393D-4363-83E8-2E54B5F71A43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11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1DB8E70-E1C1-43E5-A4F7-C85AC240D61F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0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A09079-C85D-47B4-9C38-F873BE578049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8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C40CD8-AEA8-47CA-92E9-D527D8D1386A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2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4A88EA4-258B-4882-8743-2A7A3457596F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算法工程师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61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© School of Computer Science and Technology, SWUST 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4A88EA4-258B-4882-8743-2A7A3457596F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算法工程师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65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44219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C817D6-E6EB-4438-A15A-30F7336CCDB3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380060-9617-4F55-A84D-323010AD8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华文细黑" pitchFamily="2" charset="-122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华文细黑" pitchFamily="2" charset="-122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华文细黑" pitchFamily="2" charset="-122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华文细黑" pitchFamily="2" charset="-122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hyperlink" Target="http://www.nordridesign.com/" TargetMode="External"/><Relationship Id="rId18" Type="http://schemas.openxmlformats.org/officeDocument/2006/relationships/hyperlink" Target="http://www.nordridesign.cn/" TargetMode="Externa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hyperlink" Target="http://www.nordri.net/" TargetMode="Externa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7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19" Type="http://schemas.openxmlformats.org/officeDocument/2006/relationships/hyperlink" Target="http://creativecommons.org/licenses/by-nc/2.5/cn/legalcode" TargetMode="Externa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4"/>
          <p:cNvPicPr>
            <a:picLocks noChangeAspect="1" noChangeArrowheads="1"/>
          </p:cNvPicPr>
          <p:nvPr/>
        </p:nvPicPr>
        <p:blipFill>
          <a:blip r:embed="rId15"/>
          <a:srcRect l="44365" b="6621"/>
          <a:stretch>
            <a:fillRect/>
          </a:stretch>
        </p:blipFill>
        <p:spPr bwMode="auto"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Line 79"/>
          <p:cNvSpPr>
            <a:spLocks noChangeShapeType="1"/>
          </p:cNvSpPr>
          <p:nvPr/>
        </p:nvSpPr>
        <p:spPr bwMode="auto">
          <a:xfrm>
            <a:off x="0" y="901700"/>
            <a:ext cx="9144000" cy="0"/>
          </a:xfrm>
          <a:prstGeom prst="line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alt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altLang="zh-CN" smtClean="0">
                <a:sym typeface="华文细黑" pitchFamily="2" charset="-122"/>
              </a:rPr>
              <a:t>第四级</a:t>
            </a:r>
          </a:p>
        </p:txBody>
      </p:sp>
      <p:pic>
        <p:nvPicPr>
          <p:cNvPr id="1029" name="Picture 102" descr="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34925" y="6572250"/>
            <a:ext cx="9178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advClick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  <a:sym typeface="黑体" pitchFamily="49" charset="-122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4925" y="3495675"/>
            <a:ext cx="91789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7" descr="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advClick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  <a:sym typeface="黑体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b="1" i="0" smtClean="0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3075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b="1" i="0" smtClean="0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3076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b="1" i="0" smtClean="0">
              <a:solidFill>
                <a:srgbClr val="5F5F5F"/>
              </a:solidFill>
              <a:ea typeface="华文细黑" pitchFamily="2" charset="-122"/>
            </a:endParaRPr>
          </a:p>
        </p:txBody>
      </p:sp>
      <p:pic>
        <p:nvPicPr>
          <p:cNvPr id="3077" name="Picture 26" descr="powerbar_update_ligh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81150" y="2435225"/>
            <a:ext cx="16478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7" descr="powerstor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32225" y="2565400"/>
            <a:ext cx="14795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28" descr="tm_logo"/>
          <p:cNvPicPr>
            <a:picLocks noChangeAspect="1" noChangeArrowheads="1"/>
          </p:cNvPicPr>
          <p:nvPr/>
        </p:nvPicPr>
        <p:blipFill>
          <a:blip r:embed="rId16"/>
          <a:srcRect r="391"/>
          <a:stretch>
            <a:fillRect/>
          </a:stretch>
        </p:blipFill>
        <p:spPr bwMode="auto">
          <a:xfrm>
            <a:off x="6065838" y="2582863"/>
            <a:ext cx="14160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Rectangle 7">
            <a:hlinkClick r:id="rId17"/>
          </p:cNvPr>
          <p:cNvSpPr>
            <a:spLocks noChangeArrowheads="1"/>
          </p:cNvSpPr>
          <p:nvPr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b="1" i="0" smtClean="0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308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b="1" i="0" smtClean="0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3082" name="Rectangle 7">
            <a:hlinkClick r:id="rId18"/>
          </p:cNvPr>
          <p:cNvSpPr>
            <a:spLocks noChangeArrowheads="1"/>
          </p:cNvSpPr>
          <p:nvPr/>
        </p:nvSpPr>
        <p:spPr bwMode="auto">
          <a:xfrm>
            <a:off x="1331913" y="2276475"/>
            <a:ext cx="2160587" cy="11509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b="1" i="0" smtClean="0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3083" name="Rectangle 13">
            <a:hlinkClick r:id="rId19"/>
          </p:cNvPr>
          <p:cNvSpPr>
            <a:spLocks noChangeArrowheads="1"/>
          </p:cNvSpPr>
          <p:nvPr/>
        </p:nvSpPr>
        <p:spPr bwMode="auto">
          <a:xfrm>
            <a:off x="1331913" y="3860800"/>
            <a:ext cx="5145087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200" i="0" smtClean="0">
                <a:solidFill>
                  <a:srgbClr val="000000"/>
                </a:solidFill>
                <a:ea typeface="华文细黑" pitchFamily="2" charset="-122"/>
              </a:rPr>
              <a:t>本作品采用</a:t>
            </a:r>
            <a:r>
              <a:rPr lang="zh-CN" altLang="en-US" sz="1200" b="1" i="0" smtClean="0">
                <a:solidFill>
                  <a:srgbClr val="003366"/>
                </a:solidFill>
                <a:ea typeface="华文细黑" pitchFamily="2" charset="-122"/>
              </a:rPr>
              <a:t>知识共享署名</a:t>
            </a:r>
            <a:r>
              <a:rPr lang="en-US" altLang="zh-CN" sz="1200" b="1" i="0" smtClean="0">
                <a:solidFill>
                  <a:srgbClr val="003366"/>
                </a:solidFill>
                <a:ea typeface="华文细黑" pitchFamily="2" charset="-122"/>
              </a:rPr>
              <a:t>-</a:t>
            </a:r>
            <a:r>
              <a:rPr lang="zh-CN" altLang="en-US" sz="1200" b="1" i="0" smtClean="0">
                <a:solidFill>
                  <a:srgbClr val="003366"/>
                </a:solidFill>
                <a:ea typeface="华文细黑" pitchFamily="2" charset="-122"/>
              </a:rPr>
              <a:t>非商业性使用 </a:t>
            </a:r>
            <a:r>
              <a:rPr lang="en-US" altLang="zh-CN" sz="1200" b="1" i="0" smtClean="0">
                <a:solidFill>
                  <a:srgbClr val="003366"/>
                </a:solidFill>
                <a:ea typeface="华文细黑" pitchFamily="2" charset="-122"/>
              </a:rPr>
              <a:t>2.5 </a:t>
            </a:r>
            <a:r>
              <a:rPr lang="zh-CN" altLang="en-US" sz="1200" b="1" i="0" smtClean="0">
                <a:solidFill>
                  <a:srgbClr val="003366"/>
                </a:solidFill>
                <a:ea typeface="华文细黑" pitchFamily="2" charset="-122"/>
              </a:rPr>
              <a:t>中国大陆许可协议</a:t>
            </a:r>
            <a:r>
              <a:rPr lang="zh-CN" altLang="en-US" sz="1200" i="0" smtClean="0">
                <a:solidFill>
                  <a:srgbClr val="000000"/>
                </a:solidFill>
                <a:ea typeface="华文细黑" pitchFamily="2" charset="-122"/>
              </a:rPr>
              <a:t>进行许可。</a:t>
            </a:r>
            <a:r>
              <a:rPr lang="zh-CN" altLang="en-US" sz="1200" smtClean="0">
                <a:solidFill>
                  <a:srgbClr val="000000"/>
                </a:solidFill>
                <a:ea typeface="华文细黑" pitchFamily="2" charset="-122"/>
              </a:rPr>
              <a:t> </a:t>
            </a:r>
            <a:endParaRPr lang="zh-CN" altLang="en-US" smtClean="0"/>
          </a:p>
        </p:txBody>
      </p:sp>
      <p:sp>
        <p:nvSpPr>
          <p:cNvPr id="3084" name="Rectangle 11">
            <a:hlinkClick r:id="rId18"/>
          </p:cNvPr>
          <p:cNvSpPr>
            <a:spLocks noChangeArrowheads="1"/>
          </p:cNvSpPr>
          <p:nvPr/>
        </p:nvSpPr>
        <p:spPr bwMode="auto">
          <a:xfrm>
            <a:off x="1333500" y="3068638"/>
            <a:ext cx="21590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200" b="1" i="0" smtClean="0">
                <a:solidFill>
                  <a:srgbClr val="5F5F5F"/>
                </a:solidFill>
                <a:ea typeface="华文细黑" pitchFamily="2" charset="-122"/>
              </a:rPr>
              <a:t>专业交流</a:t>
            </a:r>
            <a:endParaRPr lang="zh-CN" altLang="en-US" smtClean="0"/>
          </a:p>
        </p:txBody>
      </p:sp>
      <p:sp>
        <p:nvSpPr>
          <p:cNvPr id="3085" name="Rectangle 12">
            <a:hlinkClick r:id="rId17"/>
          </p:cNvPr>
          <p:cNvSpPr>
            <a:spLocks noChangeArrowheads="1"/>
          </p:cNvSpPr>
          <p:nvPr/>
        </p:nvSpPr>
        <p:spPr bwMode="auto">
          <a:xfrm>
            <a:off x="3492500" y="3068638"/>
            <a:ext cx="21590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200" b="1" i="0" smtClean="0">
                <a:solidFill>
                  <a:srgbClr val="5F5F5F"/>
                </a:solidFill>
                <a:ea typeface="华文细黑" pitchFamily="2" charset="-122"/>
              </a:rPr>
              <a:t>模板超市</a:t>
            </a:r>
            <a:endParaRPr lang="zh-CN" altLang="en-US" smtClean="0"/>
          </a:p>
        </p:txBody>
      </p:sp>
      <p:sp>
        <p:nvSpPr>
          <p:cNvPr id="3086" name="Rectangle 13">
            <a:hlinkClick r:id="rId18"/>
          </p:cNvPr>
          <p:cNvSpPr>
            <a:spLocks noChangeArrowheads="1"/>
          </p:cNvSpPr>
          <p:nvPr/>
        </p:nvSpPr>
        <p:spPr bwMode="auto">
          <a:xfrm>
            <a:off x="5653088" y="3068638"/>
            <a:ext cx="21590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200" b="1" i="0" smtClean="0">
                <a:solidFill>
                  <a:srgbClr val="5F5F5F"/>
                </a:solidFill>
                <a:ea typeface="华文细黑" pitchFamily="2" charset="-122"/>
              </a:rPr>
              <a:t>设计服务</a:t>
            </a:r>
            <a:endParaRPr lang="zh-CN" altLang="en-US" smtClean="0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i="0" smtClean="0">
                <a:solidFill>
                  <a:srgbClr val="111111"/>
                </a:solidFill>
                <a:ea typeface="华文细黑" pitchFamily="2" charset="-122"/>
              </a:rPr>
              <a:t>本作品的提供是以适用知识共享组织的公共许可（ 简称“</a:t>
            </a:r>
            <a:r>
              <a:rPr lang="en-US" altLang="zh-CN" sz="1000" i="0" smtClean="0">
                <a:solidFill>
                  <a:srgbClr val="111111"/>
                </a:solidFill>
                <a:ea typeface="华文细黑" pitchFamily="2" charset="-122"/>
              </a:rPr>
              <a:t>CCPL” </a:t>
            </a:r>
            <a:r>
              <a:rPr lang="zh-CN" altLang="en-US" sz="1000" i="0" smtClean="0">
                <a:solidFill>
                  <a:srgbClr val="111111"/>
                </a:solidFill>
                <a:ea typeface="华文细黑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000" i="0" smtClean="0">
                <a:solidFill>
                  <a:srgbClr val="111111"/>
                </a:solidFill>
                <a:ea typeface="华文细黑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  <a:endParaRPr lang="zh-CN" altLang="en-US" smtClean="0"/>
          </a:p>
        </p:txBody>
      </p:sp>
      <p:sp>
        <p:nvSpPr>
          <p:cNvPr id="3088" name="Text Box 19">
            <a:hlinkClick r:id="rId19"/>
          </p:cNvPr>
          <p:cNvSpPr>
            <a:spLocks noChangeArrowheads="1"/>
          </p:cNvSpPr>
          <p:nvPr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0" b="1" i="0" smtClean="0">
                <a:solidFill>
                  <a:srgbClr val="003366"/>
                </a:solidFill>
                <a:ea typeface="华文细黑" pitchFamily="2" charset="-122"/>
              </a:rPr>
              <a:t>查看全部</a:t>
            </a:r>
            <a:r>
              <a:rPr lang="en-US" altLang="zh-CN" sz="1000" b="1" i="0" smtClean="0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  <a:sym typeface="华文细黑" pitchFamily="2" charset="-122"/>
              </a:rPr>
              <a:t>…</a:t>
            </a:r>
            <a:endParaRPr lang="en-US" altLang="zh-CN" sz="1000" b="1" i="0" smtClean="0">
              <a:solidFill>
                <a:srgbClr val="003366"/>
              </a:solidFill>
              <a:ea typeface="华文细黑" pitchFamily="2" charset="-122"/>
            </a:endParaRPr>
          </a:p>
        </p:txBody>
      </p:sp>
      <p:pic>
        <p:nvPicPr>
          <p:cNvPr id="3089" name="Picture 12" descr="cc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635375" y="1125538"/>
            <a:ext cx="2017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0" name="Line 23"/>
          <p:cNvSpPr>
            <a:spLocks noChangeShapeType="1"/>
          </p:cNvSpPr>
          <p:nvPr/>
        </p:nvSpPr>
        <p:spPr bwMode="auto">
          <a:xfrm>
            <a:off x="3349625" y="1125538"/>
            <a:ext cx="0" cy="576262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91" name="Picture 25" descr="tm_logo"/>
          <p:cNvPicPr>
            <a:picLocks noChangeAspect="1" noChangeArrowheads="1"/>
          </p:cNvPicPr>
          <p:nvPr/>
        </p:nvPicPr>
        <p:blipFill>
          <a:blip r:embed="rId16">
            <a:grayscl/>
          </a:blip>
          <a:srcRect r="391"/>
          <a:stretch>
            <a:fillRect/>
          </a:stretch>
        </p:blipFill>
        <p:spPr bwMode="auto">
          <a:xfrm>
            <a:off x="1258888" y="1095375"/>
            <a:ext cx="19431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Rectangle 29"/>
          <p:cNvSpPr>
            <a:spLocks noChangeArrowheads="1"/>
          </p:cNvSpPr>
          <p:nvPr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4D4D4D"/>
          </a:solidFill>
          <a:ln w="9525" cmpd="sng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000" b="1" i="0" smtClean="0">
                <a:solidFill>
                  <a:schemeClr val="bg1"/>
                </a:solidFill>
                <a:ea typeface="华文细黑" pitchFamily="2" charset="-122"/>
              </a:rPr>
              <a:t>NordriDesign</a:t>
            </a:r>
            <a:r>
              <a:rPr lang="zh-CN" altLang="en-US" sz="1000" b="1" i="0" smtClean="0">
                <a:solidFill>
                  <a:schemeClr val="bg1"/>
                </a:solidFill>
                <a:ea typeface="华文细黑" pitchFamily="2" charset="-122"/>
              </a:rPr>
              <a:t>™中国专业</a:t>
            </a:r>
            <a:r>
              <a:rPr lang="en-US" altLang="zh-CN" sz="1000" b="1" i="0" smtClean="0">
                <a:solidFill>
                  <a:schemeClr val="bg1"/>
                </a:solidFill>
                <a:ea typeface="华文细黑" pitchFamily="2" charset="-122"/>
              </a:rPr>
              <a:t>PowerPoint</a:t>
            </a:r>
            <a:r>
              <a:rPr lang="zh-CN" altLang="en-US" sz="1000" b="1" i="0" smtClean="0">
                <a:solidFill>
                  <a:schemeClr val="bg1"/>
                </a:solidFill>
                <a:ea typeface="华文细黑" pitchFamily="2" charset="-122"/>
              </a:rPr>
              <a:t>媒体设计与开发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 advClick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  <a:sym typeface="黑体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2" descr="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6513" y="6429375"/>
            <a:ext cx="91805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alt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altLang="zh-CN" smtClean="0">
                <a:sym typeface="华文细黑" pitchFamily="2" charset="-122"/>
              </a:rPr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advClick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  <a:sym typeface="黑体" pitchFamily="49" charset="-122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  <a:sym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47664" y="1412776"/>
            <a:ext cx="6192688" cy="13681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Aft>
                <a:spcPct val="200000"/>
              </a:spcAft>
            </a:pPr>
            <a:r>
              <a:rPr lang="zh-CN" altLang="en-US" sz="5400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算法设计与分析</a:t>
            </a:r>
            <a:r>
              <a:rPr lang="zh-CN" altLang="en-US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zh-CN" altLang="en-US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2800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Design </a:t>
            </a:r>
            <a:r>
              <a:rPr lang="en-US" altLang="zh-CN" sz="2800" b="1" kern="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and Analysis of Algorithms</a:t>
            </a:r>
            <a:endParaRPr lang="en-US" altLang="zh-CN" sz="1800" b="1" kern="0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9013" y="4486067"/>
            <a:ext cx="6500891" cy="13912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800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董  强</a:t>
            </a:r>
            <a:endParaRPr lang="en-US" altLang="zh-CN" sz="2400" b="1" kern="0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400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计算机科学</a:t>
            </a:r>
            <a:r>
              <a:rPr lang="zh-CN" altLang="en-US" sz="2400" b="1" kern="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与工程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学院</a:t>
            </a:r>
          </a:p>
          <a:p>
            <a:pPr marL="0" indent="0" algn="ctr">
              <a:buNone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年秋</a:t>
            </a:r>
          </a:p>
        </p:txBody>
      </p:sp>
    </p:spTree>
    <p:extLst>
      <p:ext uri="{BB962C8B-B14F-4D97-AF65-F5344CB8AC3E}">
        <p14:creationId xmlns:p14="http://schemas.microsoft.com/office/powerpoint/2010/main" val="104671253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1370013"/>
            <a:ext cx="8066856" cy="457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1800" dirty="0">
              <a:ea typeface="新細明體" pitchFamily="18" charset="-120"/>
            </a:endParaRP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CN" sz="2000" dirty="0">
                <a:solidFill>
                  <a:srgbClr val="003399"/>
                </a:solidFill>
                <a:ea typeface="宋体" charset="-122"/>
              </a:rPr>
              <a:t>Advices to who wants to register this course:</a:t>
            </a:r>
            <a:br>
              <a:rPr lang="en-US" altLang="zh-CN" sz="2000" dirty="0">
                <a:solidFill>
                  <a:srgbClr val="003399"/>
                </a:solidFill>
                <a:ea typeface="宋体" charset="-122"/>
              </a:rPr>
            </a:br>
            <a:r>
              <a:rPr lang="en-US" altLang="zh-CN" sz="2000" dirty="0">
                <a:solidFill>
                  <a:srgbClr val="003399"/>
                </a:solidFill>
                <a:ea typeface="宋体" charset="-122"/>
              </a:rPr>
              <a:t>1. </a:t>
            </a:r>
            <a:r>
              <a:rPr lang="en-US" altLang="zh-CN" sz="2000" dirty="0">
                <a:ea typeface="宋体" charset="-122"/>
              </a:rPr>
              <a:t>This course is worthy of your </a:t>
            </a:r>
            <a:r>
              <a:rPr lang="en-US" altLang="zh-CN" sz="2000" dirty="0" smtClean="0">
                <a:ea typeface="宋体" charset="-122"/>
              </a:rPr>
              <a:t>time.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CN" sz="2000" dirty="0">
                <a:solidFill>
                  <a:srgbClr val="003399"/>
                </a:solidFill>
                <a:ea typeface="宋体" charset="-122"/>
              </a:rPr>
              <a:t>2.</a:t>
            </a:r>
            <a:r>
              <a:rPr lang="en-US" altLang="zh-CN" sz="2000" dirty="0">
                <a:ea typeface="宋体" charset="-122"/>
              </a:rPr>
              <a:t> This  course may be a heavy load for you, if you </a:t>
            </a:r>
            <a:r>
              <a:rPr lang="en-US" altLang="zh-CN" sz="2000" dirty="0" smtClean="0">
                <a:ea typeface="宋体" charset="-122"/>
              </a:rPr>
              <a:t>do not </a:t>
            </a:r>
            <a:r>
              <a:rPr lang="en-US" altLang="zh-CN" sz="2000" dirty="0">
                <a:ea typeface="宋体" charset="-122"/>
              </a:rPr>
              <a:t>want to spend time on it. So </a:t>
            </a:r>
            <a:r>
              <a:rPr lang="en-US" altLang="zh-CN" sz="2000" dirty="0">
                <a:solidFill>
                  <a:schemeClr val="accent1"/>
                </a:solidFill>
                <a:ea typeface="宋体" charset="-122"/>
              </a:rPr>
              <a:t>DON’T select this course if you just want to get the credit</a:t>
            </a:r>
            <a:r>
              <a:rPr lang="en-US" altLang="zh-CN" sz="2000" dirty="0">
                <a:ea typeface="宋体" charset="-122"/>
              </a:rPr>
              <a:t>.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solidFill>
                  <a:srgbClr val="003399"/>
                </a:solidFill>
                <a:ea typeface="宋体" charset="-122"/>
              </a:rPr>
              <a:t>3.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s-ES" altLang="en-US" sz="2000" dirty="0">
                <a:ea typeface="宋体" charset="-122"/>
              </a:rPr>
              <a:t>Read the lecture notes carefully, which will be more helpful for you than the text books.</a:t>
            </a:r>
            <a:br>
              <a:rPr lang="es-ES" altLang="en-US" sz="2000" dirty="0">
                <a:ea typeface="宋体" charset="-122"/>
              </a:rPr>
            </a:br>
            <a:r>
              <a:rPr lang="es-ES" altLang="en-US" sz="2000" dirty="0">
                <a:solidFill>
                  <a:srgbClr val="003399"/>
                </a:solidFill>
                <a:ea typeface="宋体" charset="-122"/>
              </a:rPr>
              <a:t>4.</a:t>
            </a:r>
            <a:r>
              <a:rPr lang="es-ES" altLang="en-US" sz="2000" dirty="0">
                <a:ea typeface="宋体" charset="-122"/>
              </a:rPr>
              <a:t> Make sure that you can solve the problems that I put highlines in the course. 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s-ES" altLang="en-US" sz="2000" dirty="0">
                <a:solidFill>
                  <a:srgbClr val="003399"/>
                </a:solidFill>
                <a:ea typeface="宋体" charset="-122"/>
              </a:rPr>
              <a:t>5</a:t>
            </a:r>
            <a:r>
              <a:rPr lang="es-ES" altLang="en-US" sz="2000" dirty="0">
                <a:ea typeface="宋体" charset="-122"/>
              </a:rPr>
              <a:t>. In some interviews of job hunting, you may find the techniques in the course useful. </a:t>
            </a:r>
            <a:endParaRPr lang="en-US" altLang="zh-CN" sz="2000" dirty="0">
              <a:solidFill>
                <a:srgbClr val="003399"/>
              </a:solidFill>
              <a:ea typeface="新細明體" pitchFamily="18" charset="-120"/>
            </a:endParaRP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1800" dirty="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一些</a:t>
            </a:r>
            <a:r>
              <a:rPr lang="zh-CN" altLang="en-US" sz="2800" dirty="0" smtClean="0">
                <a:ea typeface="楷体_GB2312" pitchFamily="49" charset="-122"/>
              </a:rPr>
              <a:t>建议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3559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nf.ethz.ch/personal/wirth/portrai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0" b="804"/>
          <a:stretch/>
        </p:blipFill>
        <p:spPr bwMode="auto">
          <a:xfrm>
            <a:off x="7020272" y="980728"/>
            <a:ext cx="1519560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ea typeface="楷体_GB2312" pitchFamily="49" charset="-122"/>
              </a:rPr>
              <a:t>为什么要</a:t>
            </a:r>
            <a:r>
              <a:rPr lang="zh-CN" altLang="en-US" sz="2800" b="1" dirty="0" smtClean="0">
                <a:ea typeface="楷体_GB2312" pitchFamily="49" charset="-122"/>
              </a:rPr>
              <a:t>学习算法</a:t>
            </a:r>
            <a:r>
              <a:rPr lang="zh-CN" altLang="en-US" sz="2800" b="1" dirty="0">
                <a:ea typeface="楷体_GB2312" pitchFamily="49" charset="-122"/>
              </a:rPr>
              <a:t>？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2455" y="2564904"/>
            <a:ext cx="8367464" cy="141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  <a:sym typeface="华文细黑" pitchFamily="2" charset="-122"/>
              </a:defRPr>
            </a:lvl1pPr>
            <a:lvl2pPr marL="742950" indent="-285750" algn="l" defTabSz="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2pPr>
            <a:lvl3pPr marL="1143000" indent="-228600" algn="l" defTabSz="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3pPr>
            <a:lvl4pPr marL="1600200" indent="-228600" algn="l" defTabSz="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14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4pPr>
            <a:lvl5pPr marL="20574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5pPr>
            <a:lvl6pPr marL="25146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6pPr>
            <a:lvl7pPr marL="29718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7pPr>
            <a:lvl8pPr marL="34290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8pPr>
            <a:lvl9pPr marL="388620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sym typeface="华文细黑" pitchFamily="2" charset="-122"/>
              </a:defRPr>
            </a:lvl9pPr>
          </a:lstStyle>
          <a:p>
            <a:pPr marL="0" lvl="1" indent="0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002060"/>
                </a:solidFill>
              </a:rPr>
              <a:t>Algorithms + Data Structures = Programs</a:t>
            </a:r>
          </a:p>
          <a:p>
            <a:pPr marL="0" lvl="1" indent="0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002060"/>
                </a:solidFill>
              </a:rPr>
              <a:t>                   </a:t>
            </a:r>
            <a:r>
              <a:rPr lang="en-US" altLang="zh-CN" sz="2400" kern="0" dirty="0" smtClean="0">
                <a:solidFill>
                  <a:srgbClr val="002060"/>
                </a:solidFill>
              </a:rPr>
              <a:t>  </a:t>
            </a:r>
            <a:r>
              <a:rPr lang="en-US" altLang="zh-CN" sz="2400" kern="0" dirty="0" smtClean="0">
                <a:solidFill>
                  <a:srgbClr val="002060"/>
                </a:solidFill>
              </a:rPr>
              <a:t>---- </a:t>
            </a:r>
            <a:r>
              <a:rPr lang="en-US" altLang="zh-CN" sz="2400" kern="0" dirty="0" smtClean="0">
                <a:solidFill>
                  <a:srgbClr val="002060"/>
                </a:solidFill>
              </a:rPr>
              <a:t>Nicklaus Wirth</a:t>
            </a:r>
            <a:r>
              <a:rPr lang="zh-CN" altLang="en-US" sz="2400" kern="0" dirty="0" smtClean="0">
                <a:solidFill>
                  <a:srgbClr val="002060"/>
                </a:solidFill>
              </a:rPr>
              <a:t> </a:t>
            </a:r>
            <a:r>
              <a:rPr lang="en-US" altLang="zh-CN" sz="2400" kern="0" dirty="0" smtClean="0">
                <a:solidFill>
                  <a:srgbClr val="002060"/>
                </a:solidFill>
              </a:rPr>
              <a:t>( Pascal </a:t>
            </a:r>
            <a:r>
              <a:rPr lang="zh-CN" altLang="en-US" sz="2400" kern="0" dirty="0" smtClean="0">
                <a:solidFill>
                  <a:srgbClr val="002060"/>
                </a:solidFill>
              </a:rPr>
              <a:t>程序设计语言之父、</a:t>
            </a:r>
            <a:endParaRPr lang="en-US" altLang="zh-CN" sz="2400" kern="0" dirty="0" smtClean="0">
              <a:solidFill>
                <a:srgbClr val="002060"/>
              </a:solidFill>
            </a:endParaRPr>
          </a:p>
          <a:p>
            <a:pPr marL="0" lvl="1" indent="0" algn="r"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kern="0" dirty="0" smtClean="0">
                <a:solidFill>
                  <a:srgbClr val="002060"/>
                </a:solidFill>
              </a:rPr>
              <a:t>结构化程序设计首创者、图灵奖获得者</a:t>
            </a:r>
            <a:r>
              <a:rPr lang="en-US" altLang="zh-CN" sz="2400" kern="0" dirty="0" smtClean="0">
                <a:solidFill>
                  <a:srgbClr val="002060"/>
                </a:solidFill>
              </a:rPr>
              <a:t>)</a:t>
            </a:r>
            <a:endParaRPr lang="zh-CN" altLang="en-US" sz="2400" kern="0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37112"/>
            <a:ext cx="5976913" cy="205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481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ea typeface="楷体_GB2312" pitchFamily="49" charset="-122"/>
              </a:rPr>
              <a:t>为什么要</a:t>
            </a:r>
            <a:r>
              <a:rPr lang="zh-CN" altLang="en-US" sz="2800" b="1" dirty="0" smtClean="0">
                <a:ea typeface="楷体_GB2312" pitchFamily="49" charset="-122"/>
              </a:rPr>
              <a:t>学习算法</a:t>
            </a:r>
            <a:r>
              <a:rPr lang="zh-CN" altLang="en-US" sz="2800" b="1" dirty="0">
                <a:ea typeface="楷体_GB2312" pitchFamily="49" charset="-122"/>
              </a:rPr>
              <a:t>？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367464" cy="1540768"/>
          </a:xfrm>
        </p:spPr>
        <p:txBody>
          <a:bodyPr/>
          <a:lstStyle/>
          <a:p>
            <a:pPr marL="342900" lvl="1" indent="-342900"/>
            <a:r>
              <a:rPr lang="zh-CN" altLang="en-US" sz="2400" dirty="0">
                <a:cs typeface="+mn-cs"/>
              </a:rPr>
              <a:t>计算机程序是使用计算机求解问题</a:t>
            </a:r>
            <a:endParaRPr lang="en-US" altLang="zh-CN" sz="2400" dirty="0">
              <a:cs typeface="+mn-cs"/>
            </a:endParaRPr>
          </a:p>
          <a:p>
            <a:pPr marL="342900" lvl="1" indent="-342900"/>
            <a:r>
              <a:rPr lang="zh-CN" altLang="en-US" sz="2400" dirty="0" smtClean="0">
                <a:cs typeface="+mn-cs"/>
              </a:rPr>
              <a:t>算法</a:t>
            </a:r>
            <a:r>
              <a:rPr lang="zh-CN" altLang="en-US" sz="2400" dirty="0">
                <a:cs typeface="+mn-cs"/>
              </a:rPr>
              <a:t>是求解问题的过程描述：</a:t>
            </a:r>
            <a:r>
              <a:rPr lang="zh-CN" altLang="en-US" sz="2400" dirty="0">
                <a:solidFill>
                  <a:srgbClr val="C00000"/>
                </a:solidFill>
                <a:cs typeface="+mn-cs"/>
              </a:rPr>
              <a:t>从蛮力到策略</a:t>
            </a:r>
            <a:endParaRPr lang="en-US" altLang="zh-CN" sz="2400" dirty="0">
              <a:solidFill>
                <a:srgbClr val="C00000"/>
              </a:solidFill>
              <a:cs typeface="+mn-cs"/>
            </a:endParaRPr>
          </a:p>
          <a:p>
            <a:pPr marL="342900" lvl="1" indent="-342900"/>
            <a:r>
              <a:rPr lang="zh-CN" altLang="en-US" sz="2400" dirty="0">
                <a:cs typeface="+mn-cs"/>
              </a:rPr>
              <a:t>数据结构是数据的组织与存储：</a:t>
            </a:r>
            <a:r>
              <a:rPr lang="zh-CN" altLang="en-US" sz="2400" dirty="0">
                <a:solidFill>
                  <a:srgbClr val="C00000"/>
                </a:solidFill>
                <a:cs typeface="+mn-cs"/>
              </a:rPr>
              <a:t>从杂乱无章到井然有序</a:t>
            </a:r>
            <a:endParaRPr lang="en-US" altLang="zh-CN" sz="2400" dirty="0">
              <a:solidFill>
                <a:srgbClr val="C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3660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计算机问题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1524819"/>
            <a:ext cx="9144000" cy="46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计算机问题</a:t>
            </a:r>
            <a:r>
              <a:rPr lang="zh-CN" altLang="en-US" sz="2400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task to be performed by computers</a:t>
            </a:r>
            <a:b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（需要计算机解决的任务）</a:t>
            </a:r>
          </a:p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 b="1" dirty="0">
              <a:solidFill>
                <a:schemeClr val="accent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6075" lvl="1" indent="-231775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Problems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 Mathematical function from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inputs to matching outputs.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（输入到对应输出的一个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数学函数）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6075" lvl="1" indent="-231775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6075" lvl="1" indent="-231775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particular input must always result in the same output every time the function is computed</a:t>
            </a:r>
          </a:p>
          <a:p>
            <a:pPr marL="346075" lvl="1" indent="-231775">
              <a:lnSpc>
                <a:spcPct val="90000"/>
              </a:lnSpc>
              <a:buClr>
                <a:schemeClr val="tx1"/>
              </a:buClr>
              <a:buSzPct val="125000"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（每次同样的输入计算机给出同样的输出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三种不同的计算机问题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67544" y="1370013"/>
            <a:ext cx="79928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CN" sz="2400" b="1" dirty="0">
                <a:ea typeface="宋体" pitchFamily="2" charset="-122"/>
              </a:rPr>
              <a:t>Decision Problem </a:t>
            </a:r>
            <a:r>
              <a:rPr lang="zh-CN" altLang="en-US" sz="2400" b="1" dirty="0" smtClean="0">
                <a:ea typeface="宋体" pitchFamily="2" charset="-122"/>
              </a:rPr>
              <a:t>（判断</a:t>
            </a:r>
            <a:r>
              <a:rPr lang="zh-CN" altLang="en-US" sz="2400" b="1" dirty="0">
                <a:ea typeface="宋体" pitchFamily="2" charset="-122"/>
              </a:rPr>
              <a:t>问题，回答</a:t>
            </a:r>
            <a:r>
              <a:rPr lang="en-US" altLang="zh-CN" sz="2400" b="1" dirty="0">
                <a:ea typeface="宋体" pitchFamily="2" charset="-122"/>
              </a:rPr>
              <a:t>yes</a:t>
            </a:r>
            <a:r>
              <a:rPr lang="zh-CN" altLang="en-US" sz="2400" b="1" dirty="0">
                <a:ea typeface="宋体" pitchFamily="2" charset="-122"/>
              </a:rPr>
              <a:t>或者</a:t>
            </a:r>
            <a:r>
              <a:rPr lang="en-US" altLang="zh-CN" sz="2400" b="1" dirty="0" smtClean="0">
                <a:ea typeface="宋体" pitchFamily="2" charset="-122"/>
              </a:rPr>
              <a:t>no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endParaRPr lang="en-US" altLang="zh-CN" sz="2400" b="1" dirty="0" smtClean="0">
              <a:ea typeface="宋体" pitchFamily="2" charset="-122"/>
            </a:endParaRPr>
          </a:p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比如</a:t>
            </a:r>
            <a:r>
              <a:rPr lang="zh-CN" altLang="en-US" sz="2400" b="1" dirty="0">
                <a:ea typeface="宋体" pitchFamily="2" charset="-122"/>
              </a:rPr>
              <a:t>：输入的数是否大于</a:t>
            </a:r>
            <a:r>
              <a:rPr lang="en-US" altLang="zh-CN" sz="2400" b="1" dirty="0">
                <a:ea typeface="宋体" pitchFamily="2" charset="-122"/>
              </a:rPr>
              <a:t>60</a:t>
            </a:r>
          </a:p>
          <a:p>
            <a:pPr marL="346075" lvl="1" indent="-231775">
              <a:buClr>
                <a:schemeClr val="tx1"/>
              </a:buClr>
              <a:buSzPct val="35000"/>
              <a:buFont typeface="Monotype Sorts" pitchFamily="92" charset="2"/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CN" sz="2400" b="1" dirty="0">
                <a:ea typeface="宋体" pitchFamily="2" charset="-122"/>
              </a:rPr>
              <a:t>Optimal Problem </a:t>
            </a:r>
            <a:r>
              <a:rPr lang="zh-CN" altLang="en-US" sz="2400" b="1" dirty="0">
                <a:ea typeface="宋体" pitchFamily="2" charset="-122"/>
              </a:rPr>
              <a:t>（优化问题，求最优解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endParaRPr lang="en-US" altLang="zh-CN" sz="2400" b="1" dirty="0" smtClean="0">
              <a:ea typeface="宋体" pitchFamily="2" charset="-122"/>
            </a:endParaRPr>
          </a:p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比如</a:t>
            </a:r>
            <a:r>
              <a:rPr lang="zh-CN" altLang="en-US" sz="2400" b="1" dirty="0">
                <a:ea typeface="宋体" pitchFamily="2" charset="-122"/>
              </a:rPr>
              <a:t>：从</a:t>
            </a:r>
            <a:r>
              <a:rPr lang="en-US" altLang="zh-CN" sz="2400" b="1" dirty="0">
                <a:ea typeface="宋体" pitchFamily="2" charset="-122"/>
              </a:rPr>
              <a:t>A</a:t>
            </a:r>
            <a:r>
              <a:rPr lang="zh-CN" altLang="en-US" sz="2400" b="1" dirty="0">
                <a:ea typeface="宋体" pitchFamily="2" charset="-122"/>
              </a:rPr>
              <a:t>到</a:t>
            </a:r>
            <a:r>
              <a:rPr lang="en-US" altLang="zh-CN" sz="2400" b="1" dirty="0">
                <a:ea typeface="宋体" pitchFamily="2" charset="-122"/>
              </a:rPr>
              <a:t>B</a:t>
            </a:r>
            <a:r>
              <a:rPr lang="zh-CN" altLang="en-US" sz="2400" b="1" dirty="0">
                <a:ea typeface="宋体" pitchFamily="2" charset="-122"/>
              </a:rPr>
              <a:t>的最短路径是什么？</a:t>
            </a:r>
          </a:p>
          <a:p>
            <a:pPr marL="346075" lvl="1" indent="-231775">
              <a:buClr>
                <a:schemeClr val="tx1"/>
              </a:buClr>
              <a:buSzPct val="35000"/>
              <a:buFont typeface="Monotype Sorts" pitchFamily="92" charset="2"/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CN" sz="2400" b="1" dirty="0">
                <a:ea typeface="宋体" pitchFamily="2" charset="-122"/>
              </a:rPr>
              <a:t>Numerical Calculation </a:t>
            </a:r>
            <a:r>
              <a:rPr lang="zh-CN" altLang="en-US" sz="2400" b="1" dirty="0">
                <a:ea typeface="宋体" pitchFamily="2" charset="-122"/>
              </a:rPr>
              <a:t>（数值计算）</a:t>
            </a:r>
            <a:br>
              <a:rPr lang="zh-CN" altLang="en-US" sz="2400" b="1" dirty="0">
                <a:ea typeface="宋体" pitchFamily="2" charset="-122"/>
              </a:rPr>
            </a:br>
            <a:r>
              <a:rPr lang="zh-CN" altLang="en-US" sz="2400" b="1" dirty="0" smtClean="0">
                <a:ea typeface="宋体" pitchFamily="2" charset="-122"/>
              </a:rPr>
              <a:t>比如说</a:t>
            </a:r>
            <a:r>
              <a:rPr lang="zh-CN" altLang="en-US" sz="2400" b="1" dirty="0">
                <a:ea typeface="宋体" pitchFamily="2" charset="-122"/>
              </a:rPr>
              <a:t>用计算机求方程或积分等，这些问题都属于数值计算中</a:t>
            </a:r>
            <a:endParaRPr lang="en-US" altLang="zh-CN" sz="24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计算机问题求解步骤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7865"/>
            <a:ext cx="4762872" cy="4789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算法</a:t>
            </a:r>
            <a:r>
              <a:rPr lang="zh-CN" altLang="en-US" sz="2400" dirty="0" smtClean="0"/>
              <a:t>是解决问题的方法。</a:t>
            </a:r>
            <a:endParaRPr lang="zh-CN" altLang="en-US" sz="2400" dirty="0"/>
          </a:p>
        </p:txBody>
      </p:sp>
      <p:pic>
        <p:nvPicPr>
          <p:cNvPr id="2253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87365"/>
            <a:ext cx="5329238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6" name="Group 22"/>
          <p:cNvGrpSpPr>
            <a:grpSpLocks/>
          </p:cNvGrpSpPr>
          <p:nvPr/>
        </p:nvGrpSpPr>
        <p:grpSpPr bwMode="auto">
          <a:xfrm>
            <a:off x="5580063" y="1303040"/>
            <a:ext cx="2952750" cy="5184775"/>
            <a:chOff x="3243" y="527"/>
            <a:chExt cx="1860" cy="3266"/>
          </a:xfrm>
        </p:grpSpPr>
        <p:sp>
          <p:nvSpPr>
            <p:cNvPr id="22537" name="Rectangle 23"/>
            <p:cNvSpPr>
              <a:spLocks noChangeArrowheads="1"/>
            </p:cNvSpPr>
            <p:nvPr/>
          </p:nvSpPr>
          <p:spPr bwMode="auto">
            <a:xfrm>
              <a:off x="3379" y="527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理解问题</a:t>
              </a:r>
            </a:p>
          </p:txBody>
        </p:sp>
        <p:sp>
          <p:nvSpPr>
            <p:cNvPr id="22538" name="Rectangle 24"/>
            <p:cNvSpPr>
              <a:spLocks noChangeArrowheads="1"/>
            </p:cNvSpPr>
            <p:nvPr/>
          </p:nvSpPr>
          <p:spPr bwMode="auto">
            <a:xfrm>
              <a:off x="3379" y="1117"/>
              <a:ext cx="1542" cy="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计算方法</a:t>
              </a:r>
              <a:r>
                <a:rPr lang="zh-CN" altLang="en-US" dirty="0"/>
                <a:t>；</a:t>
              </a:r>
            </a:p>
            <a:p>
              <a:pPr algn="ctr"/>
              <a:r>
                <a:rPr lang="zh-CN" altLang="en-US" dirty="0"/>
                <a:t>精确和近似的解法；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数据结构；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算法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设计</a:t>
              </a:r>
              <a:r>
                <a:rPr lang="zh-CN" altLang="en-US" b="1" dirty="0">
                  <a:solidFill>
                    <a:srgbClr val="FF0000"/>
                  </a:solidFill>
                </a:rPr>
                <a:t>策略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；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539" name="Rectangle 25"/>
            <p:cNvSpPr>
              <a:spLocks noChangeArrowheads="1"/>
            </p:cNvSpPr>
            <p:nvPr/>
          </p:nvSpPr>
          <p:spPr bwMode="auto">
            <a:xfrm>
              <a:off x="3379" y="2115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设计算法</a:t>
              </a:r>
            </a:p>
          </p:txBody>
        </p:sp>
        <p:sp>
          <p:nvSpPr>
            <p:cNvPr id="22540" name="Rectangle 26"/>
            <p:cNvSpPr>
              <a:spLocks noChangeArrowheads="1"/>
            </p:cNvSpPr>
            <p:nvPr/>
          </p:nvSpPr>
          <p:spPr bwMode="auto">
            <a:xfrm>
              <a:off x="3424" y="2614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正确性证明</a:t>
              </a:r>
            </a:p>
          </p:txBody>
        </p:sp>
        <p:sp>
          <p:nvSpPr>
            <p:cNvPr id="22541" name="Rectangle 27"/>
            <p:cNvSpPr>
              <a:spLocks noChangeArrowheads="1"/>
            </p:cNvSpPr>
            <p:nvPr/>
          </p:nvSpPr>
          <p:spPr bwMode="auto">
            <a:xfrm>
              <a:off x="3424" y="3113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分析算法</a:t>
              </a:r>
            </a:p>
          </p:txBody>
        </p:sp>
        <p:sp>
          <p:nvSpPr>
            <p:cNvPr id="22542" name="Rectangle 28"/>
            <p:cNvSpPr>
              <a:spLocks noChangeArrowheads="1"/>
            </p:cNvSpPr>
            <p:nvPr/>
          </p:nvSpPr>
          <p:spPr bwMode="auto">
            <a:xfrm>
              <a:off x="3424" y="3566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根据算法写代码</a:t>
              </a:r>
            </a:p>
          </p:txBody>
        </p:sp>
        <p:sp>
          <p:nvSpPr>
            <p:cNvPr id="22543" name="Line 29"/>
            <p:cNvSpPr>
              <a:spLocks noChangeShapeType="1"/>
            </p:cNvSpPr>
            <p:nvPr/>
          </p:nvSpPr>
          <p:spPr bwMode="auto">
            <a:xfrm>
              <a:off x="4105" y="754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30"/>
            <p:cNvSpPr>
              <a:spLocks noChangeShapeType="1"/>
            </p:cNvSpPr>
            <p:nvPr/>
          </p:nvSpPr>
          <p:spPr bwMode="auto">
            <a:xfrm>
              <a:off x="4105" y="188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31"/>
            <p:cNvSpPr>
              <a:spLocks noChangeShapeType="1"/>
            </p:cNvSpPr>
            <p:nvPr/>
          </p:nvSpPr>
          <p:spPr bwMode="auto">
            <a:xfrm>
              <a:off x="4105" y="2341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32"/>
            <p:cNvSpPr>
              <a:spLocks noChangeShapeType="1"/>
            </p:cNvSpPr>
            <p:nvPr/>
          </p:nvSpPr>
          <p:spPr bwMode="auto">
            <a:xfrm>
              <a:off x="4105" y="2840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>
              <a:off x="4105" y="333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548" name="AutoShape 34"/>
            <p:cNvCxnSpPr>
              <a:cxnSpLocks noChangeShapeType="1"/>
              <a:stCxn id="22540" idx="1"/>
              <a:endCxn id="22539" idx="1"/>
            </p:cNvCxnSpPr>
            <p:nvPr/>
          </p:nvCxnSpPr>
          <p:spPr bwMode="auto">
            <a:xfrm rot="10800000">
              <a:off x="3379" y="2229"/>
              <a:ext cx="45" cy="499"/>
            </a:xfrm>
            <a:prstGeom prst="bentConnector3">
              <a:avLst>
                <a:gd name="adj1" fmla="val 4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9" name="AutoShape 35"/>
            <p:cNvCxnSpPr>
              <a:cxnSpLocks noChangeShapeType="1"/>
              <a:endCxn id="22538" idx="1"/>
            </p:cNvCxnSpPr>
            <p:nvPr/>
          </p:nvCxnSpPr>
          <p:spPr bwMode="auto">
            <a:xfrm rot="-5400000">
              <a:off x="2960" y="1786"/>
              <a:ext cx="702" cy="13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0" name="AutoShape 36"/>
            <p:cNvCxnSpPr>
              <a:cxnSpLocks noChangeShapeType="1"/>
              <a:stCxn id="22541" idx="3"/>
              <a:endCxn id="22539" idx="3"/>
            </p:cNvCxnSpPr>
            <p:nvPr/>
          </p:nvCxnSpPr>
          <p:spPr bwMode="auto">
            <a:xfrm flipH="1" flipV="1">
              <a:off x="4921" y="2229"/>
              <a:ext cx="45" cy="998"/>
            </a:xfrm>
            <a:prstGeom prst="bentConnector3">
              <a:avLst>
                <a:gd name="adj1" fmla="val -3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1" name="AutoShape 37"/>
            <p:cNvCxnSpPr>
              <a:cxnSpLocks noChangeShapeType="1"/>
              <a:endCxn id="22538" idx="3"/>
            </p:cNvCxnSpPr>
            <p:nvPr/>
          </p:nvCxnSpPr>
          <p:spPr bwMode="auto">
            <a:xfrm rot="5400000" flipH="1">
              <a:off x="4661" y="1763"/>
              <a:ext cx="702" cy="18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47601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计算机问题求解步骤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理解问题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设计算法前做的第一件事情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仔细阅读问题的描述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提出疑问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手工处理一些实例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考虑特殊情况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确定输入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3300"/>
                </a:solidFill>
                <a:ea typeface="隶书" pitchFamily="49" charset="-122"/>
              </a:rPr>
              <a:t>抽象出问题，用数学表达式描述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80063" y="1303040"/>
            <a:ext cx="2952750" cy="5184775"/>
            <a:chOff x="3243" y="527"/>
            <a:chExt cx="1860" cy="3266"/>
          </a:xfrm>
        </p:grpSpPr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3379" y="527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理解问题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379" y="1117"/>
              <a:ext cx="1542" cy="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计算方法</a:t>
              </a:r>
              <a:r>
                <a:rPr lang="zh-CN" altLang="en-US" dirty="0"/>
                <a:t>；</a:t>
              </a:r>
            </a:p>
            <a:p>
              <a:pPr algn="ctr"/>
              <a:r>
                <a:rPr lang="zh-CN" altLang="en-US" dirty="0"/>
                <a:t>精确和近似的解法；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数据结构；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算法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设计</a:t>
              </a:r>
              <a:r>
                <a:rPr lang="zh-CN" altLang="en-US" b="1" dirty="0">
                  <a:solidFill>
                    <a:srgbClr val="FF0000"/>
                  </a:solidFill>
                </a:rPr>
                <a:t>策略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；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379" y="2115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设计算法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424" y="2614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正确性证明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3424" y="3113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分析算法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424" y="3566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根据算法写代码</a:t>
              </a: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4105" y="754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4105" y="188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4105" y="2341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4105" y="2840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4105" y="333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AutoShape 34"/>
            <p:cNvCxnSpPr>
              <a:cxnSpLocks noChangeShapeType="1"/>
              <a:stCxn id="8" idx="1"/>
              <a:endCxn id="7" idx="1"/>
            </p:cNvCxnSpPr>
            <p:nvPr/>
          </p:nvCxnSpPr>
          <p:spPr bwMode="auto">
            <a:xfrm rot="10800000">
              <a:off x="3379" y="2229"/>
              <a:ext cx="45" cy="499"/>
            </a:xfrm>
            <a:prstGeom prst="bentConnector3">
              <a:avLst>
                <a:gd name="adj1" fmla="val 4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5"/>
            <p:cNvCxnSpPr>
              <a:cxnSpLocks noChangeShapeType="1"/>
              <a:endCxn id="6" idx="1"/>
            </p:cNvCxnSpPr>
            <p:nvPr/>
          </p:nvCxnSpPr>
          <p:spPr bwMode="auto">
            <a:xfrm rot="-5400000">
              <a:off x="2960" y="1786"/>
              <a:ext cx="702" cy="13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6"/>
            <p:cNvCxnSpPr>
              <a:cxnSpLocks noChangeShapeType="1"/>
              <a:stCxn id="9" idx="3"/>
              <a:endCxn id="7" idx="3"/>
            </p:cNvCxnSpPr>
            <p:nvPr/>
          </p:nvCxnSpPr>
          <p:spPr bwMode="auto">
            <a:xfrm flipH="1" flipV="1">
              <a:off x="4921" y="2229"/>
              <a:ext cx="45" cy="998"/>
            </a:xfrm>
            <a:prstGeom prst="bentConnector3">
              <a:avLst>
                <a:gd name="adj1" fmla="val -3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7"/>
            <p:cNvCxnSpPr>
              <a:cxnSpLocks noChangeShapeType="1"/>
              <a:endCxn id="6" idx="3"/>
            </p:cNvCxnSpPr>
            <p:nvPr/>
          </p:nvCxnSpPr>
          <p:spPr bwMode="auto">
            <a:xfrm rot="5400000" flipH="1">
              <a:off x="4661" y="1763"/>
              <a:ext cx="702" cy="18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28892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计算机问题求解步骤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468314" y="1125538"/>
            <a:ext cx="4884736" cy="5183187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了解计算设备的性能</a:t>
            </a:r>
            <a:r>
              <a:rPr lang="zh-CN" altLang="en-US" sz="2800" dirty="0"/>
              <a:t>，确定计算方法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顺序算法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并行算法</a:t>
            </a:r>
          </a:p>
          <a:p>
            <a:pPr eaLnBrk="1" hangingPunct="1"/>
            <a:r>
              <a:rPr lang="zh-CN" altLang="en-US" sz="2800" dirty="0" smtClean="0"/>
              <a:t>选择精确解和近似解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某些重要的问题无法求得精确解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某些问题求精确解速度慢，无法接受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80063" y="1303040"/>
            <a:ext cx="2952750" cy="5184775"/>
            <a:chOff x="3243" y="527"/>
            <a:chExt cx="1860" cy="3266"/>
          </a:xfrm>
        </p:grpSpPr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3379" y="527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理解问题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379" y="1117"/>
              <a:ext cx="1542" cy="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计算方法</a:t>
              </a:r>
              <a:r>
                <a:rPr lang="zh-CN" altLang="en-US" dirty="0"/>
                <a:t>；</a:t>
              </a:r>
            </a:p>
            <a:p>
              <a:pPr algn="ctr"/>
              <a:r>
                <a:rPr lang="zh-CN" altLang="en-US" dirty="0"/>
                <a:t>精确和近似的解法；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数据结构；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算法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设计</a:t>
              </a:r>
              <a:r>
                <a:rPr lang="zh-CN" altLang="en-US" b="1" dirty="0">
                  <a:solidFill>
                    <a:srgbClr val="FF0000"/>
                  </a:solidFill>
                </a:rPr>
                <a:t>策略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；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379" y="2115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设计算法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424" y="2614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正确性证明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3424" y="3113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分析算法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424" y="3566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根据算法写代码</a:t>
              </a: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4105" y="754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4105" y="188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4105" y="2341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4105" y="2840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4105" y="333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AutoShape 34"/>
            <p:cNvCxnSpPr>
              <a:cxnSpLocks noChangeShapeType="1"/>
              <a:stCxn id="8" idx="1"/>
              <a:endCxn id="7" idx="1"/>
            </p:cNvCxnSpPr>
            <p:nvPr/>
          </p:nvCxnSpPr>
          <p:spPr bwMode="auto">
            <a:xfrm rot="10800000">
              <a:off x="3379" y="2229"/>
              <a:ext cx="45" cy="499"/>
            </a:xfrm>
            <a:prstGeom prst="bentConnector3">
              <a:avLst>
                <a:gd name="adj1" fmla="val 4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5"/>
            <p:cNvCxnSpPr>
              <a:cxnSpLocks noChangeShapeType="1"/>
              <a:endCxn id="6" idx="1"/>
            </p:cNvCxnSpPr>
            <p:nvPr/>
          </p:nvCxnSpPr>
          <p:spPr bwMode="auto">
            <a:xfrm rot="-5400000">
              <a:off x="2960" y="1786"/>
              <a:ext cx="702" cy="13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6"/>
            <p:cNvCxnSpPr>
              <a:cxnSpLocks noChangeShapeType="1"/>
              <a:stCxn id="9" idx="3"/>
              <a:endCxn id="7" idx="3"/>
            </p:cNvCxnSpPr>
            <p:nvPr/>
          </p:nvCxnSpPr>
          <p:spPr bwMode="auto">
            <a:xfrm flipH="1" flipV="1">
              <a:off x="4921" y="2229"/>
              <a:ext cx="45" cy="998"/>
            </a:xfrm>
            <a:prstGeom prst="bentConnector3">
              <a:avLst>
                <a:gd name="adj1" fmla="val -3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7"/>
            <p:cNvCxnSpPr>
              <a:cxnSpLocks noChangeShapeType="1"/>
              <a:endCxn id="6" idx="3"/>
            </p:cNvCxnSpPr>
            <p:nvPr/>
          </p:nvCxnSpPr>
          <p:spPr bwMode="auto">
            <a:xfrm rot="5400000" flipH="1">
              <a:off x="4661" y="1763"/>
              <a:ext cx="702" cy="18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276188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计算机问题求解步骤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468314" y="1125538"/>
            <a:ext cx="5111750" cy="51831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确定适当的数据结构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算法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数据结构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程序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算法</a:t>
            </a:r>
            <a:r>
              <a:rPr lang="zh-CN" altLang="en-US" sz="2800" dirty="0" smtClean="0"/>
              <a:t>设计策略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使用算法解题的一般性方法，用于解决计算领域的多种问题。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设计并描述算法</a:t>
            </a:r>
            <a:endParaRPr lang="zh-CN" altLang="en-US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自然语言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伪代码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流程图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80063" y="1303040"/>
            <a:ext cx="2952750" cy="5184775"/>
            <a:chOff x="3243" y="527"/>
            <a:chExt cx="1860" cy="3266"/>
          </a:xfrm>
        </p:grpSpPr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3379" y="527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理解问题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379" y="1117"/>
              <a:ext cx="1542" cy="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计算方法</a:t>
              </a:r>
              <a:r>
                <a:rPr lang="zh-CN" altLang="en-US" dirty="0"/>
                <a:t>；</a:t>
              </a:r>
            </a:p>
            <a:p>
              <a:pPr algn="ctr"/>
              <a:r>
                <a:rPr lang="zh-CN" altLang="en-US" dirty="0"/>
                <a:t>精确和近似的解法；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数据结构；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算法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设计</a:t>
              </a:r>
              <a:r>
                <a:rPr lang="zh-CN" altLang="en-US" b="1" dirty="0">
                  <a:solidFill>
                    <a:srgbClr val="FF0000"/>
                  </a:solidFill>
                </a:rPr>
                <a:t>策略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；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379" y="2115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设计算法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424" y="2614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正确性证明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3424" y="3113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分析算法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424" y="3566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根据算法写代码</a:t>
              </a: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4105" y="754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4105" y="188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4105" y="2341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4105" y="2840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4105" y="333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AutoShape 34"/>
            <p:cNvCxnSpPr>
              <a:cxnSpLocks noChangeShapeType="1"/>
              <a:stCxn id="8" idx="1"/>
              <a:endCxn id="7" idx="1"/>
            </p:cNvCxnSpPr>
            <p:nvPr/>
          </p:nvCxnSpPr>
          <p:spPr bwMode="auto">
            <a:xfrm rot="10800000">
              <a:off x="3379" y="2229"/>
              <a:ext cx="45" cy="499"/>
            </a:xfrm>
            <a:prstGeom prst="bentConnector3">
              <a:avLst>
                <a:gd name="adj1" fmla="val 4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5"/>
            <p:cNvCxnSpPr>
              <a:cxnSpLocks noChangeShapeType="1"/>
              <a:endCxn id="6" idx="1"/>
            </p:cNvCxnSpPr>
            <p:nvPr/>
          </p:nvCxnSpPr>
          <p:spPr bwMode="auto">
            <a:xfrm rot="-5400000">
              <a:off x="2960" y="1786"/>
              <a:ext cx="702" cy="13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6"/>
            <p:cNvCxnSpPr>
              <a:cxnSpLocks noChangeShapeType="1"/>
              <a:stCxn id="9" idx="3"/>
              <a:endCxn id="7" idx="3"/>
            </p:cNvCxnSpPr>
            <p:nvPr/>
          </p:nvCxnSpPr>
          <p:spPr bwMode="auto">
            <a:xfrm flipH="1" flipV="1">
              <a:off x="4921" y="2229"/>
              <a:ext cx="45" cy="998"/>
            </a:xfrm>
            <a:prstGeom prst="bentConnector3">
              <a:avLst>
                <a:gd name="adj1" fmla="val -3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7"/>
            <p:cNvCxnSpPr>
              <a:cxnSpLocks noChangeShapeType="1"/>
              <a:endCxn id="6" idx="3"/>
            </p:cNvCxnSpPr>
            <p:nvPr/>
          </p:nvCxnSpPr>
          <p:spPr bwMode="auto">
            <a:xfrm rot="5400000" flipH="1">
              <a:off x="4661" y="1763"/>
              <a:ext cx="702" cy="18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564359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计算机问题求解步骤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5399088" cy="5183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证明算法的正确性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证明对于每一个合法的输入，该算法都会在有限的时间内输出一个满足要求的结果。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一般方法：数学归纳法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3300"/>
                </a:solidFill>
                <a:ea typeface="隶书" pitchFamily="49" charset="-122"/>
              </a:rPr>
              <a:t>证明算法的正确性与不正确哪一个更容易？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867722" y="1303040"/>
            <a:ext cx="2952750" cy="5184775"/>
            <a:chOff x="3243" y="527"/>
            <a:chExt cx="1860" cy="3266"/>
          </a:xfrm>
        </p:grpSpPr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3379" y="527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理解问题</a:t>
              </a: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3379" y="1117"/>
              <a:ext cx="1542" cy="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计算方法</a:t>
              </a:r>
              <a:r>
                <a:rPr lang="zh-CN" altLang="en-US" dirty="0"/>
                <a:t>；</a:t>
              </a:r>
            </a:p>
            <a:p>
              <a:pPr algn="ctr"/>
              <a:r>
                <a:rPr lang="zh-CN" altLang="en-US" dirty="0"/>
                <a:t>精确和近似的解法；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数据结构；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算法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设计</a:t>
              </a:r>
              <a:r>
                <a:rPr lang="zh-CN" altLang="en-US" b="1" dirty="0">
                  <a:solidFill>
                    <a:srgbClr val="FF0000"/>
                  </a:solidFill>
                </a:rPr>
                <a:t>策略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；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379" y="2115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设计算法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424" y="2614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正确性证明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3424" y="3113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分析算法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424" y="3566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根据算法写代码</a:t>
              </a: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4105" y="754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4105" y="188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4105" y="2341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4105" y="2840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4105" y="333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AutoShape 34"/>
            <p:cNvCxnSpPr>
              <a:cxnSpLocks noChangeShapeType="1"/>
              <a:stCxn id="8" idx="1"/>
              <a:endCxn id="7" idx="1"/>
            </p:cNvCxnSpPr>
            <p:nvPr/>
          </p:nvCxnSpPr>
          <p:spPr bwMode="auto">
            <a:xfrm rot="10800000">
              <a:off x="3379" y="2229"/>
              <a:ext cx="45" cy="499"/>
            </a:xfrm>
            <a:prstGeom prst="bentConnector3">
              <a:avLst>
                <a:gd name="adj1" fmla="val 4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5"/>
            <p:cNvCxnSpPr>
              <a:cxnSpLocks noChangeShapeType="1"/>
              <a:endCxn id="6" idx="1"/>
            </p:cNvCxnSpPr>
            <p:nvPr/>
          </p:nvCxnSpPr>
          <p:spPr bwMode="auto">
            <a:xfrm rot="-5400000">
              <a:off x="2960" y="1786"/>
              <a:ext cx="702" cy="13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6"/>
            <p:cNvCxnSpPr>
              <a:cxnSpLocks noChangeShapeType="1"/>
              <a:stCxn id="9" idx="3"/>
              <a:endCxn id="7" idx="3"/>
            </p:cNvCxnSpPr>
            <p:nvPr/>
          </p:nvCxnSpPr>
          <p:spPr bwMode="auto">
            <a:xfrm flipH="1" flipV="1">
              <a:off x="4921" y="2229"/>
              <a:ext cx="45" cy="998"/>
            </a:xfrm>
            <a:prstGeom prst="bentConnector3">
              <a:avLst>
                <a:gd name="adj1" fmla="val -3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7"/>
            <p:cNvCxnSpPr>
              <a:cxnSpLocks noChangeShapeType="1"/>
              <a:endCxn id="6" idx="3"/>
            </p:cNvCxnSpPr>
            <p:nvPr/>
          </p:nvCxnSpPr>
          <p:spPr bwMode="auto">
            <a:xfrm rot="5400000" flipH="1">
              <a:off x="4661" y="1763"/>
              <a:ext cx="702" cy="18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043520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/>
              <a:t>我的经历</a:t>
            </a:r>
            <a:endParaRPr lang="zh-CN" altLang="en-US" sz="28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 smtClean="0"/>
              <a:t>教育经历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2002/09 – 2006/06</a:t>
            </a:r>
            <a:r>
              <a:rPr lang="zh-CN" altLang="zh-CN" sz="2400" b="1" dirty="0"/>
              <a:t>，重庆大学，计算机学院，本科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2006/09 </a:t>
            </a:r>
            <a:r>
              <a:rPr lang="en-US" altLang="zh-CN" sz="2400" b="1" dirty="0"/>
              <a:t>– 2010/12</a:t>
            </a:r>
            <a:r>
              <a:rPr lang="zh-CN" altLang="zh-CN" sz="2400" b="1" dirty="0"/>
              <a:t>，重庆大学，计算机学院，</a:t>
            </a:r>
            <a:r>
              <a:rPr lang="zh-CN" altLang="zh-CN" sz="2400" b="1" dirty="0" smtClean="0"/>
              <a:t>博士</a:t>
            </a:r>
            <a:endParaRPr lang="en-US" altLang="zh-CN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2008/09 – 2009/09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Montclair State University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计算机科学</a:t>
            </a:r>
            <a:r>
              <a:rPr lang="zh-CN" altLang="zh-CN" sz="2400" b="1" dirty="0"/>
              <a:t>系，</a:t>
            </a:r>
            <a:r>
              <a:rPr lang="zh-CN" altLang="zh-CN" sz="2400" b="1" dirty="0" smtClean="0"/>
              <a:t>访问学者</a:t>
            </a:r>
            <a:endParaRPr lang="zh-CN" altLang="zh-CN" sz="2400" b="1" dirty="0"/>
          </a:p>
          <a:p>
            <a:r>
              <a:rPr lang="zh-CN" altLang="zh-CN" sz="2800" b="1" dirty="0" smtClean="0"/>
              <a:t>工作经历</a:t>
            </a:r>
            <a:endParaRPr lang="zh-CN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2011/03 – </a:t>
            </a:r>
            <a:r>
              <a:rPr lang="zh-CN" altLang="zh-CN" sz="2400" b="1" dirty="0"/>
              <a:t>至今，电子科技大学，计算机科学与工程学院，</a:t>
            </a:r>
            <a:r>
              <a:rPr lang="zh-CN" altLang="zh-CN" sz="2400" b="1" dirty="0" smtClean="0"/>
              <a:t>讲师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副教授</a:t>
            </a:r>
            <a:endParaRPr lang="en-US" altLang="zh-CN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大数据研究中心成员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4220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计算机问题求解步骤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5255269" cy="5146725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5B8CC1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分析算法</a:t>
            </a:r>
          </a:p>
          <a:p>
            <a:pPr lvl="1">
              <a:buClr>
                <a:srgbClr val="5B8CC1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算法有两种效率：时间效率和空间效率</a:t>
            </a:r>
          </a:p>
          <a:p>
            <a:pPr lvl="1">
              <a:buClr>
                <a:srgbClr val="5B8CC1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算法的另外两个特性：简单性和一般性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为算法写代码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 smtClean="0"/>
              <a:t>用</a:t>
            </a:r>
            <a:r>
              <a:rPr lang="zh-CN" altLang="en-US" sz="2400" dirty="0"/>
              <a:t>计算机程序实现算法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在把算法转变为程序的过程中，可能会发生错误或者效率</a:t>
            </a:r>
            <a:r>
              <a:rPr lang="zh-CN" altLang="en-US" sz="2300" dirty="0" smtClean="0"/>
              <a:t>非常低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867722" y="1303040"/>
            <a:ext cx="2952750" cy="5184775"/>
            <a:chOff x="3243" y="527"/>
            <a:chExt cx="1860" cy="3266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3379" y="527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理解问题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3379" y="1117"/>
              <a:ext cx="1542" cy="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计算方法</a:t>
              </a:r>
              <a:r>
                <a:rPr lang="zh-CN" altLang="en-US" dirty="0"/>
                <a:t>；</a:t>
              </a:r>
            </a:p>
            <a:p>
              <a:pPr algn="ctr"/>
              <a:r>
                <a:rPr lang="zh-CN" altLang="en-US" dirty="0"/>
                <a:t>精确和近似的解法；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数据结构；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算法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设计</a:t>
              </a:r>
              <a:r>
                <a:rPr lang="zh-CN" altLang="en-US" b="1" dirty="0">
                  <a:solidFill>
                    <a:srgbClr val="FF0000"/>
                  </a:solidFill>
                </a:rPr>
                <a:t>策略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；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379" y="2115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设计算法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3424" y="2614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正确性证明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3424" y="3113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分析算法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3424" y="3566"/>
              <a:ext cx="1542" cy="2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根据算法写代码</a:t>
              </a: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105" y="754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105" y="188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4105" y="2341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4105" y="2840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4105" y="333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AutoShape 34"/>
            <p:cNvCxnSpPr>
              <a:cxnSpLocks noChangeShapeType="1"/>
              <a:stCxn id="11" idx="1"/>
              <a:endCxn id="10" idx="1"/>
            </p:cNvCxnSpPr>
            <p:nvPr/>
          </p:nvCxnSpPr>
          <p:spPr bwMode="auto">
            <a:xfrm rot="10800000">
              <a:off x="3379" y="2229"/>
              <a:ext cx="45" cy="499"/>
            </a:xfrm>
            <a:prstGeom prst="bentConnector3">
              <a:avLst>
                <a:gd name="adj1" fmla="val 4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5"/>
            <p:cNvCxnSpPr>
              <a:cxnSpLocks noChangeShapeType="1"/>
              <a:endCxn id="9" idx="1"/>
            </p:cNvCxnSpPr>
            <p:nvPr/>
          </p:nvCxnSpPr>
          <p:spPr bwMode="auto">
            <a:xfrm rot="-5400000">
              <a:off x="2960" y="1786"/>
              <a:ext cx="702" cy="13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6"/>
            <p:cNvCxnSpPr>
              <a:cxnSpLocks noChangeShapeType="1"/>
              <a:stCxn id="12" idx="3"/>
              <a:endCxn id="10" idx="3"/>
            </p:cNvCxnSpPr>
            <p:nvPr/>
          </p:nvCxnSpPr>
          <p:spPr bwMode="auto">
            <a:xfrm flipH="1" flipV="1">
              <a:off x="4921" y="2229"/>
              <a:ext cx="45" cy="998"/>
            </a:xfrm>
            <a:prstGeom prst="bentConnector3">
              <a:avLst>
                <a:gd name="adj1" fmla="val -32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7"/>
            <p:cNvCxnSpPr>
              <a:cxnSpLocks noChangeShapeType="1"/>
              <a:endCxn id="9" idx="3"/>
            </p:cNvCxnSpPr>
            <p:nvPr/>
          </p:nvCxnSpPr>
          <p:spPr bwMode="auto">
            <a:xfrm rot="5400000" flipH="1">
              <a:off x="4661" y="1763"/>
              <a:ext cx="702" cy="18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23186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计算机问题求解步骤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23541" y="1340768"/>
            <a:ext cx="85844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隶书" pitchFamily="49" charset="-122"/>
              </a:rPr>
              <a:t>作为一种规律，一个好的算法是反复努力和重新修正的结果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827088" y="2620069"/>
            <a:ext cx="7777360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sym typeface="华文细黑" pitchFamily="2" charset="-122"/>
              </a:rPr>
              <a:t>计算机算法设计是</a:t>
            </a:r>
            <a:r>
              <a:rPr lang="zh-CN" altLang="en-US" sz="2800" b="1" dirty="0">
                <a:sym typeface="华文细黑" pitchFamily="2" charset="-122"/>
              </a:rPr>
              <a:t>一个最优性问题：对于给定的问题需要花费多少力气（资源）？</a:t>
            </a:r>
          </a:p>
          <a:p>
            <a:pPr marL="342900" indent="-342900" defTabSz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zh-CN" altLang="en-US" sz="2800" b="1" dirty="0">
                <a:sym typeface="华文细黑" pitchFamily="2" charset="-122"/>
              </a:rPr>
              <a:t>是不是每个问题都能够</a:t>
            </a:r>
            <a:r>
              <a:rPr lang="zh-CN" altLang="en-US" sz="2800" b="1" dirty="0" smtClean="0">
                <a:sym typeface="华文细黑" pitchFamily="2" charset="-122"/>
              </a:rPr>
              <a:t>用计算机算法来</a:t>
            </a:r>
            <a:r>
              <a:rPr lang="zh-CN" altLang="en-US" sz="2800" b="1" dirty="0">
                <a:sym typeface="华文细黑" pitchFamily="2" charset="-122"/>
              </a:rPr>
              <a:t>解决？</a:t>
            </a:r>
            <a:endParaRPr lang="en-US" altLang="zh-CN" sz="2800" b="1" dirty="0">
              <a:sym typeface="华文细黑" pitchFamily="2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526256" y="4708600"/>
            <a:ext cx="8379023" cy="9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发明或者发现算法是一个非常有创造性和非常值得付出的过程！</a:t>
            </a:r>
          </a:p>
        </p:txBody>
      </p:sp>
    </p:spTree>
    <p:extLst>
      <p:ext uri="{BB962C8B-B14F-4D97-AF65-F5344CB8AC3E}">
        <p14:creationId xmlns:p14="http://schemas.microsoft.com/office/powerpoint/2010/main" val="157345385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  <p:bldP spid="1208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的计算机问题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89049" y="1556792"/>
            <a:ext cx="4691063" cy="45307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排序</a:t>
            </a:r>
            <a:r>
              <a:rPr lang="en-US" altLang="zh-CN" sz="2400" dirty="0" smtClean="0"/>
              <a:t>(Sorting)</a:t>
            </a:r>
          </a:p>
          <a:p>
            <a:pPr eaLnBrk="1" hangingPunct="1"/>
            <a:r>
              <a:rPr lang="zh-CN" altLang="en-US" sz="2400" dirty="0" smtClean="0"/>
              <a:t>查找</a:t>
            </a:r>
            <a:r>
              <a:rPr lang="en-US" altLang="zh-CN" sz="2400" dirty="0" smtClean="0"/>
              <a:t>(Search)</a:t>
            </a:r>
          </a:p>
          <a:p>
            <a:pPr eaLnBrk="1" hangingPunct="1"/>
            <a:r>
              <a:rPr lang="zh-CN" altLang="en-US" sz="2400" dirty="0" smtClean="0"/>
              <a:t>串处理</a:t>
            </a:r>
            <a:r>
              <a:rPr lang="en-US" altLang="zh-CN" sz="2400" dirty="0" smtClean="0"/>
              <a:t>(String)</a:t>
            </a:r>
          </a:p>
          <a:p>
            <a:pPr eaLnBrk="1" hangingPunct="1"/>
            <a:r>
              <a:rPr lang="zh-CN" altLang="en-US" sz="2400" dirty="0" smtClean="0"/>
              <a:t>图问题</a:t>
            </a:r>
            <a:r>
              <a:rPr lang="en-US" altLang="zh-CN" sz="2400" dirty="0" smtClean="0"/>
              <a:t>(Graph)</a:t>
            </a:r>
          </a:p>
          <a:p>
            <a:pPr eaLnBrk="1" hangingPunct="1"/>
            <a:r>
              <a:rPr lang="zh-CN" altLang="en-US" sz="2400" dirty="0" smtClean="0"/>
              <a:t>组合问题</a:t>
            </a:r>
            <a:r>
              <a:rPr lang="en-US" altLang="zh-CN" sz="2400" dirty="0" smtClean="0"/>
              <a:t>(Combination)</a:t>
            </a:r>
          </a:p>
          <a:p>
            <a:pPr eaLnBrk="1" hangingPunct="1"/>
            <a:r>
              <a:rPr lang="zh-CN" altLang="en-US" sz="2400" dirty="0" smtClean="0"/>
              <a:t>几何问题</a:t>
            </a:r>
            <a:r>
              <a:rPr lang="en-US" altLang="zh-CN" sz="2400" dirty="0" smtClean="0"/>
              <a:t>(Geometry)</a:t>
            </a:r>
          </a:p>
          <a:p>
            <a:pPr eaLnBrk="1" hangingPunct="1"/>
            <a:r>
              <a:rPr lang="zh-CN" altLang="en-US" sz="2400" dirty="0" smtClean="0"/>
              <a:t>数值问题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11960" y="1087978"/>
            <a:ext cx="3671888" cy="1806575"/>
            <a:chOff x="3152" y="757"/>
            <a:chExt cx="2313" cy="1138"/>
          </a:xfrm>
        </p:grpSpPr>
        <p:sp>
          <p:nvSpPr>
            <p:cNvPr id="28683" name="Line 4"/>
            <p:cNvSpPr>
              <a:spLocks noChangeShapeType="1"/>
            </p:cNvSpPr>
            <p:nvPr/>
          </p:nvSpPr>
          <p:spPr bwMode="auto">
            <a:xfrm>
              <a:off x="3152" y="981"/>
              <a:ext cx="22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5"/>
            <p:cNvSpPr>
              <a:spLocks noChangeShapeType="1"/>
            </p:cNvSpPr>
            <p:nvPr/>
          </p:nvSpPr>
          <p:spPr bwMode="auto">
            <a:xfrm>
              <a:off x="3152" y="1661"/>
              <a:ext cx="2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Oval 6"/>
            <p:cNvSpPr>
              <a:spLocks noChangeArrowheads="1"/>
            </p:cNvSpPr>
            <p:nvPr/>
          </p:nvSpPr>
          <p:spPr bwMode="auto">
            <a:xfrm>
              <a:off x="3334" y="1162"/>
              <a:ext cx="952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岛</a:t>
              </a:r>
            </a:p>
          </p:txBody>
        </p:sp>
        <p:sp>
          <p:nvSpPr>
            <p:cNvPr id="28686" name="Oval 7"/>
            <p:cNvSpPr>
              <a:spLocks noChangeArrowheads="1"/>
            </p:cNvSpPr>
            <p:nvPr/>
          </p:nvSpPr>
          <p:spPr bwMode="auto">
            <a:xfrm>
              <a:off x="4513" y="1207"/>
              <a:ext cx="499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岛</a:t>
              </a:r>
            </a:p>
          </p:txBody>
        </p:sp>
        <p:sp>
          <p:nvSpPr>
            <p:cNvPr id="28687" name="Line 8"/>
            <p:cNvSpPr>
              <a:spLocks noChangeShapeType="1"/>
            </p:cNvSpPr>
            <p:nvPr/>
          </p:nvSpPr>
          <p:spPr bwMode="auto">
            <a:xfrm>
              <a:off x="3606" y="981"/>
              <a:ext cx="0" cy="218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3969" y="981"/>
              <a:ext cx="0" cy="218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3597" y="1497"/>
              <a:ext cx="9" cy="164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4014" y="1479"/>
              <a:ext cx="0" cy="182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 flipV="1">
              <a:off x="4286" y="1335"/>
              <a:ext cx="254" cy="9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>
              <a:off x="4785" y="981"/>
              <a:ext cx="0" cy="226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4"/>
            <p:cNvSpPr>
              <a:spLocks noChangeShapeType="1"/>
            </p:cNvSpPr>
            <p:nvPr/>
          </p:nvSpPr>
          <p:spPr bwMode="auto">
            <a:xfrm>
              <a:off x="4785" y="1434"/>
              <a:ext cx="0" cy="227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Text Box 15"/>
            <p:cNvSpPr txBox="1">
              <a:spLocks noChangeArrowheads="1"/>
            </p:cNvSpPr>
            <p:nvPr/>
          </p:nvSpPr>
          <p:spPr bwMode="auto">
            <a:xfrm>
              <a:off x="5181" y="138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河</a:t>
              </a:r>
            </a:p>
          </p:txBody>
        </p:sp>
        <p:sp>
          <p:nvSpPr>
            <p:cNvPr id="28695" name="Text Box 16"/>
            <p:cNvSpPr txBox="1">
              <a:spLocks noChangeArrowheads="1"/>
            </p:cNvSpPr>
            <p:nvPr/>
          </p:nvSpPr>
          <p:spPr bwMode="auto">
            <a:xfrm>
              <a:off x="5135" y="75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岸</a:t>
              </a:r>
            </a:p>
          </p:txBody>
        </p:sp>
        <p:sp>
          <p:nvSpPr>
            <p:cNvPr id="28696" name="Text Box 17"/>
            <p:cNvSpPr txBox="1">
              <a:spLocks noChangeArrowheads="1"/>
            </p:cNvSpPr>
            <p:nvPr/>
          </p:nvSpPr>
          <p:spPr bwMode="auto">
            <a:xfrm>
              <a:off x="3969" y="97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桥</a:t>
              </a:r>
            </a:p>
          </p:txBody>
        </p:sp>
        <p:sp>
          <p:nvSpPr>
            <p:cNvPr id="28697" name="Text Box 18"/>
            <p:cNvSpPr txBox="1">
              <a:spLocks noChangeArrowheads="1"/>
            </p:cNvSpPr>
            <p:nvPr/>
          </p:nvSpPr>
          <p:spPr bwMode="auto">
            <a:xfrm>
              <a:off x="3820" y="1664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七桥问题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17448" y="3213100"/>
            <a:ext cx="2880121" cy="2520156"/>
            <a:chOff x="3243" y="2024"/>
            <a:chExt cx="2359" cy="1909"/>
          </a:xfrm>
        </p:grpSpPr>
        <p:pic>
          <p:nvPicPr>
            <p:cNvPr id="2868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024"/>
              <a:ext cx="2359" cy="1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Text Box 21"/>
            <p:cNvSpPr txBox="1">
              <a:spLocks noChangeArrowheads="1"/>
            </p:cNvSpPr>
            <p:nvPr/>
          </p:nvSpPr>
          <p:spPr bwMode="auto">
            <a:xfrm>
              <a:off x="4059" y="3702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Icosian</a:t>
              </a:r>
              <a:r>
                <a:rPr lang="zh-CN" altLang="en-US" dirty="0"/>
                <a:t>游戏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6933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活动安排问题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24744"/>
            <a:ext cx="8153400" cy="49744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Input.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一系列活动，每个活动有一个起始时间和结束时间</a:t>
            </a:r>
            <a:r>
              <a:rPr lang="en-US" altLang="zh-TW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Goal.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找出最多的一组活动集，使得这些活动两两时间不重叠。</a:t>
            </a:r>
            <a:endParaRPr lang="en-US" altLang="zh-TW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" name="Line 4"/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856038" y="6313488"/>
            <a:ext cx="1592262" cy="3063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TW" altLang="en-US" sz="120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26" name="Text Box 6"/>
          <p:cNvSpPr txBox="1">
            <a:spLocks noChangeArrowheads="1"/>
          </p:cNvSpPr>
          <p:nvPr/>
        </p:nvSpPr>
        <p:spPr bwMode="auto">
          <a:xfrm>
            <a:off x="7315200" y="6024563"/>
            <a:ext cx="9906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0000"/>
                </a:solidFill>
                <a:ea typeface="新細明體" pitchFamily="18" charset="-120"/>
              </a:rPr>
              <a:t>Time</a:t>
            </a:r>
          </a:p>
        </p:txBody>
      </p:sp>
      <p:sp>
        <p:nvSpPr>
          <p:cNvPr id="127" name="Line 7"/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28" name="Text Box 8"/>
          <p:cNvSpPr txBox="1">
            <a:spLocks noChangeArrowheads="1"/>
          </p:cNvSpPr>
          <p:nvPr/>
        </p:nvSpPr>
        <p:spPr bwMode="auto">
          <a:xfrm>
            <a:off x="1295400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0</a:t>
            </a:r>
          </a:p>
        </p:txBody>
      </p:sp>
      <p:sp>
        <p:nvSpPr>
          <p:cNvPr id="129" name="Line 9"/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0" name="Line 10"/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1" name="Line 11"/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2" name="Line 12"/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3" name="Line 13"/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4" name="Line 14"/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8" name="Line 18"/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1779588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2263775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142" name="Text Box 22"/>
          <p:cNvSpPr txBox="1">
            <a:spLocks noChangeArrowheads="1"/>
          </p:cNvSpPr>
          <p:nvPr/>
        </p:nvSpPr>
        <p:spPr bwMode="auto">
          <a:xfrm>
            <a:off x="2747963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3" name="Text Box 23"/>
          <p:cNvSpPr txBox="1">
            <a:spLocks noChangeArrowheads="1"/>
          </p:cNvSpPr>
          <p:nvPr/>
        </p:nvSpPr>
        <p:spPr bwMode="auto">
          <a:xfrm>
            <a:off x="3233738" y="6232525"/>
            <a:ext cx="414337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144" name="Text Box 24"/>
          <p:cNvSpPr txBox="1">
            <a:spLocks noChangeArrowheads="1"/>
          </p:cNvSpPr>
          <p:nvPr/>
        </p:nvSpPr>
        <p:spPr bwMode="auto">
          <a:xfrm>
            <a:off x="3717925" y="6232525"/>
            <a:ext cx="414338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145" name="Text Box 25"/>
          <p:cNvSpPr txBox="1">
            <a:spLocks noChangeArrowheads="1"/>
          </p:cNvSpPr>
          <p:nvPr/>
        </p:nvSpPr>
        <p:spPr bwMode="auto">
          <a:xfrm>
            <a:off x="4202113" y="6232525"/>
            <a:ext cx="414337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146" name="Text Box 26"/>
          <p:cNvSpPr txBox="1">
            <a:spLocks noChangeArrowheads="1"/>
          </p:cNvSpPr>
          <p:nvPr/>
        </p:nvSpPr>
        <p:spPr bwMode="auto">
          <a:xfrm>
            <a:off x="4686300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7</a:t>
            </a:r>
          </a:p>
        </p:txBody>
      </p:sp>
      <p:sp>
        <p:nvSpPr>
          <p:cNvPr id="147" name="Text Box 27"/>
          <p:cNvSpPr txBox="1">
            <a:spLocks noChangeArrowheads="1"/>
          </p:cNvSpPr>
          <p:nvPr/>
        </p:nvSpPr>
        <p:spPr bwMode="auto">
          <a:xfrm>
            <a:off x="5170488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5654675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149" name="Text Box 29"/>
          <p:cNvSpPr txBox="1">
            <a:spLocks noChangeArrowheads="1"/>
          </p:cNvSpPr>
          <p:nvPr/>
        </p:nvSpPr>
        <p:spPr bwMode="auto">
          <a:xfrm>
            <a:off x="6070600" y="6232525"/>
            <a:ext cx="414338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6624638" y="6232525"/>
            <a:ext cx="414337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51" name="Rectangle 31"/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f</a:t>
            </a:r>
          </a:p>
        </p:txBody>
      </p:sp>
      <p:sp>
        <p:nvSpPr>
          <p:cNvPr id="152" name="Rectangle 32"/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g</a:t>
            </a:r>
          </a:p>
        </p:txBody>
      </p:sp>
      <p:sp>
        <p:nvSpPr>
          <p:cNvPr id="153" name="Line 33"/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54" name="Rectangle 34"/>
          <p:cNvSpPr>
            <a:spLocks noChangeArrowheads="1"/>
          </p:cNvSpPr>
          <p:nvPr/>
        </p:nvSpPr>
        <p:spPr bwMode="auto">
          <a:xfrm>
            <a:off x="5308600" y="5951538"/>
            <a:ext cx="1454150" cy="277812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h</a:t>
            </a:r>
          </a:p>
        </p:txBody>
      </p:sp>
      <p:sp>
        <p:nvSpPr>
          <p:cNvPr id="155" name="Rectangle 35"/>
          <p:cNvSpPr>
            <a:spLocks noChangeArrowheads="1"/>
          </p:cNvSpPr>
          <p:nvPr/>
        </p:nvSpPr>
        <p:spPr bwMode="auto">
          <a:xfrm>
            <a:off x="3371850" y="4708525"/>
            <a:ext cx="1452563" cy="277813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e</a:t>
            </a: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1433513" y="3048000"/>
            <a:ext cx="2906712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a</a:t>
            </a:r>
          </a:p>
        </p:txBody>
      </p:sp>
      <p:sp>
        <p:nvSpPr>
          <p:cNvPr id="157" name="Rectangle 37"/>
          <p:cNvSpPr>
            <a:spLocks noChangeArrowheads="1"/>
          </p:cNvSpPr>
          <p:nvPr/>
        </p:nvSpPr>
        <p:spPr bwMode="auto">
          <a:xfrm>
            <a:off x="1917700" y="3463925"/>
            <a:ext cx="1454150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b</a:t>
            </a:r>
          </a:p>
        </p:txBody>
      </p:sp>
      <p:sp>
        <p:nvSpPr>
          <p:cNvPr id="158" name="Rectangle 38"/>
          <p:cNvSpPr>
            <a:spLocks noChangeArrowheads="1"/>
          </p:cNvSpPr>
          <p:nvPr/>
        </p:nvSpPr>
        <p:spPr bwMode="auto">
          <a:xfrm>
            <a:off x="2887663" y="3878263"/>
            <a:ext cx="968375" cy="277812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c</a:t>
            </a:r>
          </a:p>
        </p:txBody>
      </p:sp>
      <p:sp>
        <p:nvSpPr>
          <p:cNvPr id="159" name="Rectangle 39"/>
          <p:cNvSpPr>
            <a:spLocks noChangeArrowheads="1"/>
          </p:cNvSpPr>
          <p:nvPr/>
        </p:nvSpPr>
        <p:spPr bwMode="auto">
          <a:xfrm>
            <a:off x="2887663" y="4294188"/>
            <a:ext cx="2420937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d</a:t>
            </a:r>
          </a:p>
        </p:txBody>
      </p:sp>
      <p:grpSp>
        <p:nvGrpSpPr>
          <p:cNvPr id="160" name="Group 40"/>
          <p:cNvGrpSpPr>
            <a:grpSpLocks/>
          </p:cNvGrpSpPr>
          <p:nvPr/>
        </p:nvGrpSpPr>
        <p:grpSpPr bwMode="auto">
          <a:xfrm>
            <a:off x="1924050" y="3463925"/>
            <a:ext cx="4845050" cy="2765425"/>
            <a:chOff x="1218" y="2182"/>
            <a:chExt cx="3052" cy="1742"/>
          </a:xfrm>
        </p:grpSpPr>
        <p:sp>
          <p:nvSpPr>
            <p:cNvPr id="161" name="Rectangle 41"/>
            <p:cNvSpPr>
              <a:spLocks noChangeArrowheads="1"/>
            </p:cNvSpPr>
            <p:nvPr/>
          </p:nvSpPr>
          <p:spPr bwMode="auto">
            <a:xfrm>
              <a:off x="3354" y="3749"/>
              <a:ext cx="916" cy="175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TW" sz="1400">
                  <a:solidFill>
                    <a:srgbClr val="FFFFFF"/>
                  </a:solidFill>
                  <a:ea typeface="新細明體" pitchFamily="18" charset="-120"/>
                </a:rPr>
                <a:t>h</a:t>
              </a:r>
            </a:p>
          </p:txBody>
        </p:sp>
        <p:sp>
          <p:nvSpPr>
            <p:cNvPr id="162" name="Rectangle 42"/>
            <p:cNvSpPr>
              <a:spLocks noChangeArrowheads="1"/>
            </p:cNvSpPr>
            <p:nvPr/>
          </p:nvSpPr>
          <p:spPr bwMode="auto">
            <a:xfrm>
              <a:off x="2134" y="2966"/>
              <a:ext cx="915" cy="175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TW" sz="1400">
                  <a:solidFill>
                    <a:srgbClr val="FFFFFF"/>
                  </a:solidFill>
                  <a:ea typeface="新細明體" pitchFamily="18" charset="-120"/>
                </a:rPr>
                <a:t>e</a:t>
              </a: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>
              <a:off x="1218" y="2182"/>
              <a:ext cx="916" cy="17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TW" sz="1400">
                  <a:solidFill>
                    <a:srgbClr val="FFFFFF"/>
                  </a:solidFill>
                  <a:ea typeface="新細明體" pitchFamily="18" charset="-12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0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带权重的活动安排问题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24744"/>
            <a:ext cx="8153400" cy="49744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Input.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一系列活动，每个活动有一个起始时间和结束时间，还有一个权值。</a:t>
            </a:r>
            <a:endParaRPr lang="en-US" altLang="zh-TW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Goal.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找出一组权重之和最大的活动集，使得这些活动两两的时间不重叠。</a:t>
            </a:r>
            <a:endParaRPr lang="en-US" altLang="zh-TW" sz="24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7315200" y="6024563"/>
            <a:ext cx="9906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0000"/>
                </a:solidFill>
                <a:ea typeface="新細明體" pitchFamily="18" charset="-120"/>
              </a:rPr>
              <a:t>Time</a:t>
            </a:r>
          </a:p>
        </p:txBody>
      </p:sp>
      <p:sp>
        <p:nvSpPr>
          <p:cNvPr id="76" name="Line 44"/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77" name="Line 46"/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1295400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0</a:t>
            </a:r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1" name="Line 50"/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2" name="Line 51"/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4" name="Line 53"/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5" name="Line 54"/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7" name="Line 56"/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8" name="Line 57"/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89" name="Line 58"/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1779588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91" name="Text Box 60"/>
          <p:cNvSpPr txBox="1">
            <a:spLocks noChangeArrowheads="1"/>
          </p:cNvSpPr>
          <p:nvPr/>
        </p:nvSpPr>
        <p:spPr bwMode="auto">
          <a:xfrm>
            <a:off x="2263775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2</a:t>
            </a:r>
          </a:p>
        </p:txBody>
      </p:sp>
      <p:sp>
        <p:nvSpPr>
          <p:cNvPr id="92" name="Text Box 61"/>
          <p:cNvSpPr txBox="1">
            <a:spLocks noChangeArrowheads="1"/>
          </p:cNvSpPr>
          <p:nvPr/>
        </p:nvSpPr>
        <p:spPr bwMode="auto">
          <a:xfrm>
            <a:off x="2747963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93" name="Text Box 62"/>
          <p:cNvSpPr txBox="1">
            <a:spLocks noChangeArrowheads="1"/>
          </p:cNvSpPr>
          <p:nvPr/>
        </p:nvSpPr>
        <p:spPr bwMode="auto">
          <a:xfrm>
            <a:off x="3233738" y="6232525"/>
            <a:ext cx="414337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94" name="Text Box 63"/>
          <p:cNvSpPr txBox="1">
            <a:spLocks noChangeArrowheads="1"/>
          </p:cNvSpPr>
          <p:nvPr/>
        </p:nvSpPr>
        <p:spPr bwMode="auto">
          <a:xfrm>
            <a:off x="3717925" y="6232525"/>
            <a:ext cx="414338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95" name="Text Box 64"/>
          <p:cNvSpPr txBox="1">
            <a:spLocks noChangeArrowheads="1"/>
          </p:cNvSpPr>
          <p:nvPr/>
        </p:nvSpPr>
        <p:spPr bwMode="auto">
          <a:xfrm>
            <a:off x="4202113" y="6232525"/>
            <a:ext cx="414337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96" name="Text Box 65"/>
          <p:cNvSpPr txBox="1">
            <a:spLocks noChangeArrowheads="1"/>
          </p:cNvSpPr>
          <p:nvPr/>
        </p:nvSpPr>
        <p:spPr bwMode="auto">
          <a:xfrm>
            <a:off x="4686300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7</a:t>
            </a:r>
          </a:p>
        </p:txBody>
      </p:sp>
      <p:sp>
        <p:nvSpPr>
          <p:cNvPr id="97" name="Text Box 66"/>
          <p:cNvSpPr txBox="1">
            <a:spLocks noChangeArrowheads="1"/>
          </p:cNvSpPr>
          <p:nvPr/>
        </p:nvSpPr>
        <p:spPr bwMode="auto">
          <a:xfrm>
            <a:off x="5170488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98" name="Text Box 67"/>
          <p:cNvSpPr txBox="1">
            <a:spLocks noChangeArrowheads="1"/>
          </p:cNvSpPr>
          <p:nvPr/>
        </p:nvSpPr>
        <p:spPr bwMode="auto">
          <a:xfrm>
            <a:off x="5654675" y="6232525"/>
            <a:ext cx="415925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9</a:t>
            </a:r>
          </a:p>
        </p:txBody>
      </p:sp>
      <p:sp>
        <p:nvSpPr>
          <p:cNvPr id="99" name="Text Box 68"/>
          <p:cNvSpPr txBox="1">
            <a:spLocks noChangeArrowheads="1"/>
          </p:cNvSpPr>
          <p:nvPr/>
        </p:nvSpPr>
        <p:spPr bwMode="auto">
          <a:xfrm>
            <a:off x="6070600" y="6232525"/>
            <a:ext cx="414338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100" name="Text Box 69"/>
          <p:cNvSpPr txBox="1">
            <a:spLocks noChangeArrowheads="1"/>
          </p:cNvSpPr>
          <p:nvPr/>
        </p:nvSpPr>
        <p:spPr bwMode="auto">
          <a:xfrm>
            <a:off x="6624638" y="6232525"/>
            <a:ext cx="414337" cy="306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00"/>
                </a:solidFill>
                <a:ea typeface="新細明體" pitchFamily="18" charset="-120"/>
              </a:rPr>
              <a:t>11</a:t>
            </a:r>
          </a:p>
        </p:txBody>
      </p:sp>
      <p:sp>
        <p:nvSpPr>
          <p:cNvPr id="101" name="Rectangle 70"/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20</a:t>
            </a:r>
          </a:p>
        </p:txBody>
      </p:sp>
      <p:sp>
        <p:nvSpPr>
          <p:cNvPr id="102" name="Rectangle 71"/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11</a:t>
            </a:r>
          </a:p>
        </p:txBody>
      </p:sp>
      <p:sp>
        <p:nvSpPr>
          <p:cNvPr id="103" name="Line 72"/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  <p:sp>
        <p:nvSpPr>
          <p:cNvPr id="104" name="Rectangle 73"/>
          <p:cNvSpPr>
            <a:spLocks noChangeArrowheads="1"/>
          </p:cNvSpPr>
          <p:nvPr/>
        </p:nvSpPr>
        <p:spPr bwMode="auto">
          <a:xfrm>
            <a:off x="5308600" y="5951538"/>
            <a:ext cx="1454150" cy="2778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1400">
                <a:solidFill>
                  <a:srgbClr val="FFFFFF"/>
                </a:solidFill>
                <a:ea typeface="新細明體" pitchFamily="18" charset="-120"/>
              </a:rPr>
              <a:t>16</a:t>
            </a:r>
          </a:p>
        </p:txBody>
      </p:sp>
      <p:sp>
        <p:nvSpPr>
          <p:cNvPr id="105" name="Rectangle 74"/>
          <p:cNvSpPr>
            <a:spLocks noChangeArrowheads="1"/>
          </p:cNvSpPr>
          <p:nvPr/>
        </p:nvSpPr>
        <p:spPr bwMode="auto">
          <a:xfrm>
            <a:off x="3371850" y="4708525"/>
            <a:ext cx="1452563" cy="277813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13</a:t>
            </a:r>
          </a:p>
        </p:txBody>
      </p:sp>
      <p:sp>
        <p:nvSpPr>
          <p:cNvPr id="106" name="Rectangle 75"/>
          <p:cNvSpPr>
            <a:spLocks noChangeArrowheads="1"/>
          </p:cNvSpPr>
          <p:nvPr/>
        </p:nvSpPr>
        <p:spPr bwMode="auto">
          <a:xfrm>
            <a:off x="1433513" y="3048000"/>
            <a:ext cx="2906712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23</a:t>
            </a:r>
          </a:p>
        </p:txBody>
      </p:sp>
      <p:sp>
        <p:nvSpPr>
          <p:cNvPr id="107" name="Rectangle 76"/>
          <p:cNvSpPr>
            <a:spLocks noChangeArrowheads="1"/>
          </p:cNvSpPr>
          <p:nvPr/>
        </p:nvSpPr>
        <p:spPr bwMode="auto">
          <a:xfrm>
            <a:off x="1917700" y="3463925"/>
            <a:ext cx="1454150" cy="276225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12</a:t>
            </a:r>
          </a:p>
        </p:txBody>
      </p:sp>
      <p:sp>
        <p:nvSpPr>
          <p:cNvPr id="108" name="Rectangle 77"/>
          <p:cNvSpPr>
            <a:spLocks noChangeArrowheads="1"/>
          </p:cNvSpPr>
          <p:nvPr/>
        </p:nvSpPr>
        <p:spPr bwMode="auto">
          <a:xfrm>
            <a:off x="2887663" y="3878263"/>
            <a:ext cx="968375" cy="277812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20</a:t>
            </a:r>
          </a:p>
        </p:txBody>
      </p:sp>
      <p:sp>
        <p:nvSpPr>
          <p:cNvPr id="109" name="Rectangle 78"/>
          <p:cNvSpPr>
            <a:spLocks noChangeArrowheads="1"/>
          </p:cNvSpPr>
          <p:nvPr/>
        </p:nvSpPr>
        <p:spPr bwMode="auto">
          <a:xfrm>
            <a:off x="2887663" y="4294188"/>
            <a:ext cx="2420937" cy="2762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1400">
                <a:solidFill>
                  <a:srgbClr val="FFFFFF"/>
                </a:solidFill>
                <a:ea typeface="新細明體" pitchFamily="18" charset="-12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75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二部图匹配问题</a:t>
            </a:r>
            <a:endParaRPr lang="zh-TW" altLang="en-US" sz="2800" b="1" dirty="0" smtClean="0">
              <a:ea typeface="楷体_GB2312" pitchFamily="49" charset="-122"/>
            </a:endParaRPr>
          </a:p>
        </p:txBody>
      </p:sp>
      <p:sp>
        <p:nvSpPr>
          <p:cNvPr id="21531" name="Rectangle 32"/>
          <p:cNvSpPr>
            <a:spLocks noChangeArrowheads="1"/>
          </p:cNvSpPr>
          <p:nvPr/>
        </p:nvSpPr>
        <p:spPr bwMode="auto">
          <a:xfrm>
            <a:off x="673100" y="1331168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Input.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个二部图</a:t>
            </a:r>
            <a:r>
              <a:rPr lang="en-US" altLang="zh-TW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Goal.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找出数量最多的一组边，使得这组边中任何两条都没有公共顶点。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" name="Oval 4"/>
          <p:cNvSpPr>
            <a:spLocks noChangeAspect="1" noChangeArrowheads="1"/>
          </p:cNvSpPr>
          <p:nvPr/>
        </p:nvSpPr>
        <p:spPr bwMode="auto">
          <a:xfrm>
            <a:off x="2771800" y="4087176"/>
            <a:ext cx="569888" cy="566258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C</a:t>
            </a:r>
          </a:p>
        </p:txBody>
      </p:sp>
      <p:sp>
        <p:nvSpPr>
          <p:cNvPr id="61" name="Oval 5"/>
          <p:cNvSpPr>
            <a:spLocks noChangeAspect="1" noChangeArrowheads="1"/>
          </p:cNvSpPr>
          <p:nvPr/>
        </p:nvSpPr>
        <p:spPr bwMode="auto">
          <a:xfrm>
            <a:off x="5652120" y="2602979"/>
            <a:ext cx="574079" cy="574079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1</a:t>
            </a:r>
          </a:p>
        </p:txBody>
      </p:sp>
      <p:sp>
        <p:nvSpPr>
          <p:cNvPr id="62" name="Oval 6"/>
          <p:cNvSpPr>
            <a:spLocks noChangeAspect="1" noChangeArrowheads="1"/>
          </p:cNvSpPr>
          <p:nvPr/>
        </p:nvSpPr>
        <p:spPr bwMode="auto">
          <a:xfrm>
            <a:off x="5726113" y="5519215"/>
            <a:ext cx="574079" cy="574081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5</a:t>
            </a:r>
          </a:p>
        </p:txBody>
      </p:sp>
      <p:sp>
        <p:nvSpPr>
          <p:cNvPr id="63" name="Oval 7"/>
          <p:cNvSpPr>
            <a:spLocks noChangeAspect="1" noChangeArrowheads="1"/>
          </p:cNvSpPr>
          <p:nvPr/>
        </p:nvSpPr>
        <p:spPr bwMode="auto">
          <a:xfrm>
            <a:off x="5652120" y="3306240"/>
            <a:ext cx="574079" cy="574081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2</a:t>
            </a:r>
          </a:p>
        </p:txBody>
      </p:sp>
      <p:sp>
        <p:nvSpPr>
          <p:cNvPr id="64" name="Oval 8"/>
          <p:cNvSpPr>
            <a:spLocks noChangeAspect="1" noChangeArrowheads="1"/>
          </p:cNvSpPr>
          <p:nvPr/>
        </p:nvSpPr>
        <p:spPr bwMode="auto">
          <a:xfrm>
            <a:off x="2771800" y="2607174"/>
            <a:ext cx="569888" cy="569885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A</a:t>
            </a:r>
          </a:p>
        </p:txBody>
      </p:sp>
      <p:sp>
        <p:nvSpPr>
          <p:cNvPr id="65" name="Oval 9"/>
          <p:cNvSpPr>
            <a:spLocks noChangeAspect="1" noChangeArrowheads="1"/>
          </p:cNvSpPr>
          <p:nvPr/>
        </p:nvSpPr>
        <p:spPr bwMode="auto">
          <a:xfrm>
            <a:off x="2771800" y="5523408"/>
            <a:ext cx="569888" cy="569888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E</a:t>
            </a:r>
          </a:p>
        </p:txBody>
      </p:sp>
      <p:cxnSp>
        <p:nvCxnSpPr>
          <p:cNvPr id="66" name="AutoShape 10"/>
          <p:cNvCxnSpPr>
            <a:cxnSpLocks noChangeShapeType="1"/>
            <a:stCxn id="60" idx="6"/>
            <a:endCxn id="69" idx="2"/>
          </p:cNvCxnSpPr>
          <p:nvPr/>
        </p:nvCxnSpPr>
        <p:spPr bwMode="auto">
          <a:xfrm flipV="1">
            <a:off x="3341688" y="4368221"/>
            <a:ext cx="2384425" cy="208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7" name="AutoShape 11"/>
          <p:cNvCxnSpPr>
            <a:cxnSpLocks noChangeShapeType="1"/>
            <a:stCxn id="64" idx="6"/>
          </p:cNvCxnSpPr>
          <p:nvPr/>
        </p:nvCxnSpPr>
        <p:spPr bwMode="auto">
          <a:xfrm>
            <a:off x="3341688" y="2892117"/>
            <a:ext cx="2378075" cy="16111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8" name="AutoShape 12"/>
          <p:cNvCxnSpPr>
            <a:cxnSpLocks noChangeShapeType="1"/>
            <a:stCxn id="65" idx="6"/>
          </p:cNvCxnSpPr>
          <p:nvPr/>
        </p:nvCxnSpPr>
        <p:spPr bwMode="auto">
          <a:xfrm>
            <a:off x="3341688" y="5808352"/>
            <a:ext cx="2378075" cy="16111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sp>
        <p:nvSpPr>
          <p:cNvPr id="69" name="Oval 13"/>
          <p:cNvSpPr>
            <a:spLocks noChangeAspect="1" noChangeArrowheads="1"/>
          </p:cNvSpPr>
          <p:nvPr/>
        </p:nvSpPr>
        <p:spPr bwMode="auto">
          <a:xfrm>
            <a:off x="5726113" y="4083009"/>
            <a:ext cx="574079" cy="570424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3</a:t>
            </a:r>
          </a:p>
        </p:txBody>
      </p:sp>
      <p:cxnSp>
        <p:nvCxnSpPr>
          <p:cNvPr id="70" name="AutoShape 14"/>
          <p:cNvCxnSpPr>
            <a:cxnSpLocks noChangeShapeType="1"/>
            <a:stCxn id="64" idx="6"/>
            <a:endCxn id="69" idx="2"/>
          </p:cNvCxnSpPr>
          <p:nvPr/>
        </p:nvCxnSpPr>
        <p:spPr bwMode="auto">
          <a:xfrm>
            <a:off x="3341688" y="2892117"/>
            <a:ext cx="2384425" cy="14761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1" name="Oval 15"/>
          <p:cNvSpPr>
            <a:spLocks noChangeAspect="1" noChangeArrowheads="1"/>
          </p:cNvSpPr>
          <p:nvPr/>
        </p:nvSpPr>
        <p:spPr bwMode="auto">
          <a:xfrm>
            <a:off x="2771800" y="3310433"/>
            <a:ext cx="569888" cy="569888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B</a:t>
            </a:r>
          </a:p>
        </p:txBody>
      </p:sp>
      <p:sp>
        <p:nvSpPr>
          <p:cNvPr id="72" name="Oval 16"/>
          <p:cNvSpPr>
            <a:spLocks noChangeAspect="1" noChangeArrowheads="1"/>
          </p:cNvSpPr>
          <p:nvPr/>
        </p:nvSpPr>
        <p:spPr bwMode="auto">
          <a:xfrm>
            <a:off x="2771800" y="4788399"/>
            <a:ext cx="569888" cy="569885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D</a:t>
            </a:r>
          </a:p>
        </p:txBody>
      </p:sp>
      <p:sp>
        <p:nvSpPr>
          <p:cNvPr id="73" name="Oval 17"/>
          <p:cNvSpPr>
            <a:spLocks noChangeAspect="1" noChangeArrowheads="1"/>
          </p:cNvSpPr>
          <p:nvPr/>
        </p:nvSpPr>
        <p:spPr bwMode="auto">
          <a:xfrm>
            <a:off x="5726113" y="4784204"/>
            <a:ext cx="574079" cy="574079"/>
          </a:xfrm>
          <a:prstGeom prst="ellipse">
            <a:avLst/>
          </a:prstGeom>
          <a:solidFill>
            <a:srgbClr val="E4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新細明體" pitchFamily="18" charset="-120"/>
              </a:rPr>
              <a:t>4</a:t>
            </a:r>
          </a:p>
        </p:txBody>
      </p:sp>
      <p:cxnSp>
        <p:nvCxnSpPr>
          <p:cNvPr id="74" name="AutoShape 18"/>
          <p:cNvCxnSpPr>
            <a:cxnSpLocks noChangeShapeType="1"/>
            <a:stCxn id="71" idx="6"/>
          </p:cNvCxnSpPr>
          <p:nvPr/>
        </p:nvCxnSpPr>
        <p:spPr bwMode="auto">
          <a:xfrm>
            <a:off x="3341688" y="3595377"/>
            <a:ext cx="2378075" cy="16111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5" name="AutoShape 19"/>
          <p:cNvCxnSpPr>
            <a:cxnSpLocks noChangeShapeType="1"/>
            <a:stCxn id="72" idx="6"/>
            <a:endCxn id="63" idx="3"/>
          </p:cNvCxnSpPr>
          <p:nvPr/>
        </p:nvCxnSpPr>
        <p:spPr bwMode="auto">
          <a:xfrm flipV="1">
            <a:off x="3341688" y="3796249"/>
            <a:ext cx="2394504" cy="127709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" name="AutoShape 20"/>
          <p:cNvCxnSpPr>
            <a:cxnSpLocks noChangeShapeType="1"/>
            <a:stCxn id="60" idx="6"/>
            <a:endCxn id="73" idx="2"/>
          </p:cNvCxnSpPr>
          <p:nvPr/>
        </p:nvCxnSpPr>
        <p:spPr bwMode="auto">
          <a:xfrm>
            <a:off x="3341688" y="4370305"/>
            <a:ext cx="2384425" cy="70093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7" name="AutoShape 21"/>
          <p:cNvCxnSpPr>
            <a:cxnSpLocks noChangeShapeType="1"/>
            <a:stCxn id="72" idx="6"/>
            <a:endCxn id="69" idx="2"/>
          </p:cNvCxnSpPr>
          <p:nvPr/>
        </p:nvCxnSpPr>
        <p:spPr bwMode="auto">
          <a:xfrm flipV="1">
            <a:off x="3341688" y="4368221"/>
            <a:ext cx="2384425" cy="70512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" name="AutoShape 22"/>
          <p:cNvCxnSpPr>
            <a:cxnSpLocks noChangeShapeType="1"/>
            <a:stCxn id="65" idx="6"/>
            <a:endCxn id="69" idx="2"/>
          </p:cNvCxnSpPr>
          <p:nvPr/>
        </p:nvCxnSpPr>
        <p:spPr bwMode="auto">
          <a:xfrm flipV="1">
            <a:off x="3341688" y="4368221"/>
            <a:ext cx="2384425" cy="144013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9" name="AutoShape 23"/>
          <p:cNvCxnSpPr>
            <a:cxnSpLocks noChangeShapeType="1"/>
            <a:stCxn id="71" idx="6"/>
          </p:cNvCxnSpPr>
          <p:nvPr/>
        </p:nvCxnSpPr>
        <p:spPr bwMode="auto">
          <a:xfrm flipV="1">
            <a:off x="3341688" y="3051647"/>
            <a:ext cx="2378075" cy="54373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0" name="AutoShape 24"/>
          <p:cNvCxnSpPr>
            <a:cxnSpLocks noChangeShapeType="1"/>
            <a:stCxn id="65" idx="6"/>
            <a:endCxn id="73" idx="2"/>
          </p:cNvCxnSpPr>
          <p:nvPr/>
        </p:nvCxnSpPr>
        <p:spPr bwMode="auto">
          <a:xfrm flipV="1">
            <a:off x="3341688" y="5071244"/>
            <a:ext cx="2384425" cy="73710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1" name="AutoShape 25"/>
          <p:cNvCxnSpPr>
            <a:cxnSpLocks noChangeShapeType="1"/>
            <a:stCxn id="60" idx="6"/>
            <a:endCxn id="63" idx="3"/>
          </p:cNvCxnSpPr>
          <p:nvPr/>
        </p:nvCxnSpPr>
        <p:spPr bwMode="auto">
          <a:xfrm flipV="1">
            <a:off x="3341688" y="3796249"/>
            <a:ext cx="2394504" cy="57405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82" name="Group 26"/>
          <p:cNvGrpSpPr>
            <a:grpSpLocks/>
          </p:cNvGrpSpPr>
          <p:nvPr/>
        </p:nvGrpSpPr>
        <p:grpSpPr bwMode="auto">
          <a:xfrm>
            <a:off x="3335338" y="2892896"/>
            <a:ext cx="2384425" cy="3076576"/>
            <a:chOff x="2105" y="2142"/>
            <a:chExt cx="1502" cy="1938"/>
          </a:xfrm>
        </p:grpSpPr>
        <p:cxnSp>
          <p:nvCxnSpPr>
            <p:cNvPr id="83" name="AutoShape 27"/>
            <p:cNvCxnSpPr>
              <a:cxnSpLocks noChangeShapeType="1"/>
              <a:stCxn id="64" idx="6"/>
            </p:cNvCxnSpPr>
            <p:nvPr/>
          </p:nvCxnSpPr>
          <p:spPr bwMode="auto">
            <a:xfrm>
              <a:off x="2109" y="2142"/>
              <a:ext cx="1494" cy="10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4" name="AutoShape 28"/>
            <p:cNvCxnSpPr>
              <a:cxnSpLocks noChangeShapeType="1"/>
              <a:stCxn id="65" idx="6"/>
            </p:cNvCxnSpPr>
            <p:nvPr/>
          </p:nvCxnSpPr>
          <p:spPr bwMode="auto">
            <a:xfrm>
              <a:off x="2109" y="3979"/>
              <a:ext cx="1494" cy="10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5" name="AutoShape 29"/>
            <p:cNvCxnSpPr>
              <a:cxnSpLocks noChangeShapeType="1"/>
            </p:cNvCxnSpPr>
            <p:nvPr/>
          </p:nvCxnSpPr>
          <p:spPr bwMode="auto">
            <a:xfrm>
              <a:off x="2109" y="2570"/>
              <a:ext cx="1494" cy="10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6" name="AutoShape 30"/>
            <p:cNvCxnSpPr>
              <a:cxnSpLocks noChangeShapeType="1"/>
            </p:cNvCxnSpPr>
            <p:nvPr/>
          </p:nvCxnSpPr>
          <p:spPr bwMode="auto">
            <a:xfrm>
              <a:off x="2105" y="3079"/>
              <a:ext cx="1502" cy="44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7" name="AutoShape 31"/>
            <p:cNvCxnSpPr>
              <a:cxnSpLocks noChangeShapeType="1"/>
            </p:cNvCxnSpPr>
            <p:nvPr/>
          </p:nvCxnSpPr>
          <p:spPr bwMode="auto">
            <a:xfrm flipV="1">
              <a:off x="2105" y="3079"/>
              <a:ext cx="1502" cy="444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5936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最大独立集问题</a:t>
            </a:r>
          </a:p>
        </p:txBody>
      </p:sp>
      <p:sp>
        <p:nvSpPr>
          <p:cNvPr id="22549" name="Rectangle 28"/>
          <p:cNvSpPr>
            <a:spLocks noChangeArrowheads="1"/>
          </p:cNvSpPr>
          <p:nvPr/>
        </p:nvSpPr>
        <p:spPr bwMode="auto">
          <a:xfrm>
            <a:off x="673100" y="1700808"/>
            <a:ext cx="7848600" cy="47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Input.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一个图</a:t>
            </a:r>
            <a:r>
              <a:rPr lang="en-US" altLang="zh-TW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Goal.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找出图中数量最多的一组点，使得这组点中任何两个间都不存在一条边。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Oval 4"/>
          <p:cNvSpPr>
            <a:spLocks noChangeAspect="1" noChangeArrowheads="1"/>
          </p:cNvSpPr>
          <p:nvPr/>
        </p:nvSpPr>
        <p:spPr bwMode="auto">
          <a:xfrm>
            <a:off x="3811588" y="5132388"/>
            <a:ext cx="249237" cy="247650"/>
          </a:xfrm>
          <a:prstGeom prst="ellipse">
            <a:avLst/>
          </a:prstGeom>
          <a:solidFill>
            <a:srgbClr val="E4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rPr>
              <a:t>6</a:t>
            </a:r>
          </a:p>
        </p:txBody>
      </p:sp>
      <p:sp>
        <p:nvSpPr>
          <p:cNvPr id="47" name="Oval 5"/>
          <p:cNvSpPr>
            <a:spLocks noChangeAspect="1" noChangeArrowheads="1"/>
          </p:cNvSpPr>
          <p:nvPr/>
        </p:nvSpPr>
        <p:spPr bwMode="auto">
          <a:xfrm>
            <a:off x="5640388" y="3382963"/>
            <a:ext cx="249237" cy="249237"/>
          </a:xfrm>
          <a:prstGeom prst="ellipse">
            <a:avLst/>
          </a:prstGeom>
          <a:solidFill>
            <a:srgbClr val="E4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sp>
        <p:nvSpPr>
          <p:cNvPr id="48" name="Oval 6"/>
          <p:cNvSpPr>
            <a:spLocks noChangeAspect="1" noChangeArrowheads="1"/>
          </p:cNvSpPr>
          <p:nvPr/>
        </p:nvSpPr>
        <p:spPr bwMode="auto">
          <a:xfrm>
            <a:off x="6326188" y="4211638"/>
            <a:ext cx="249237" cy="249237"/>
          </a:xfrm>
          <a:prstGeom prst="ellipse">
            <a:avLst/>
          </a:prstGeom>
          <a:solidFill>
            <a:srgbClr val="E4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rPr>
              <a:t>5</a:t>
            </a:r>
          </a:p>
        </p:txBody>
      </p:sp>
      <p:sp>
        <p:nvSpPr>
          <p:cNvPr id="49" name="Oval 7"/>
          <p:cNvSpPr>
            <a:spLocks noChangeAspect="1" noChangeArrowheads="1"/>
          </p:cNvSpPr>
          <p:nvPr/>
        </p:nvSpPr>
        <p:spPr bwMode="auto">
          <a:xfrm>
            <a:off x="3475038" y="3406775"/>
            <a:ext cx="249237" cy="249238"/>
          </a:xfrm>
          <a:prstGeom prst="ellipse">
            <a:avLst/>
          </a:prstGeom>
          <a:solidFill>
            <a:srgbClr val="E4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rPr>
              <a:t>1</a:t>
            </a:r>
          </a:p>
        </p:txBody>
      </p:sp>
      <p:cxnSp>
        <p:nvCxnSpPr>
          <p:cNvPr id="50" name="AutoShape 8"/>
          <p:cNvCxnSpPr>
            <a:cxnSpLocks noChangeShapeType="1"/>
            <a:stCxn id="55" idx="4"/>
            <a:endCxn id="52" idx="1"/>
          </p:cNvCxnSpPr>
          <p:nvPr/>
        </p:nvCxnSpPr>
        <p:spPr bwMode="auto">
          <a:xfrm>
            <a:off x="5329238" y="4460875"/>
            <a:ext cx="423862" cy="6715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1" name="AutoShape 9"/>
          <p:cNvCxnSpPr>
            <a:cxnSpLocks noChangeShapeType="1"/>
            <a:stCxn id="49" idx="6"/>
            <a:endCxn id="47" idx="2"/>
          </p:cNvCxnSpPr>
          <p:nvPr/>
        </p:nvCxnSpPr>
        <p:spPr bwMode="auto">
          <a:xfrm flipV="1">
            <a:off x="3724275" y="3508375"/>
            <a:ext cx="1916113" cy="238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sp>
        <p:nvSpPr>
          <p:cNvPr id="52" name="Oval 10"/>
          <p:cNvSpPr>
            <a:spLocks noChangeAspect="1" noChangeArrowheads="1"/>
          </p:cNvSpPr>
          <p:nvPr/>
        </p:nvSpPr>
        <p:spPr bwMode="auto">
          <a:xfrm>
            <a:off x="5716588" y="5095875"/>
            <a:ext cx="249237" cy="247650"/>
          </a:xfrm>
          <a:prstGeom prst="ellipse">
            <a:avLst/>
          </a:prstGeom>
          <a:solidFill>
            <a:srgbClr val="E4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cxnSp>
        <p:nvCxnSpPr>
          <p:cNvPr id="53" name="AutoShape 11"/>
          <p:cNvCxnSpPr>
            <a:cxnSpLocks noChangeShapeType="1"/>
            <a:stCxn id="49" idx="3"/>
            <a:endCxn id="54" idx="0"/>
          </p:cNvCxnSpPr>
          <p:nvPr/>
        </p:nvCxnSpPr>
        <p:spPr bwMode="auto">
          <a:xfrm flipH="1">
            <a:off x="3230563" y="3619500"/>
            <a:ext cx="280987" cy="84613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sp>
        <p:nvSpPr>
          <p:cNvPr id="54" name="Oval 12"/>
          <p:cNvSpPr>
            <a:spLocks noChangeAspect="1" noChangeArrowheads="1"/>
          </p:cNvSpPr>
          <p:nvPr/>
        </p:nvSpPr>
        <p:spPr bwMode="auto">
          <a:xfrm>
            <a:off x="3105150" y="4465638"/>
            <a:ext cx="249238" cy="249237"/>
          </a:xfrm>
          <a:prstGeom prst="ellipse">
            <a:avLst/>
          </a:prstGeom>
          <a:solidFill>
            <a:srgbClr val="E4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sp>
        <p:nvSpPr>
          <p:cNvPr id="55" name="Oval 13"/>
          <p:cNvSpPr>
            <a:spLocks noChangeAspect="1" noChangeArrowheads="1"/>
          </p:cNvSpPr>
          <p:nvPr/>
        </p:nvSpPr>
        <p:spPr bwMode="auto">
          <a:xfrm>
            <a:off x="5203825" y="4211638"/>
            <a:ext cx="249238" cy="249237"/>
          </a:xfrm>
          <a:prstGeom prst="ellipse">
            <a:avLst/>
          </a:prstGeom>
          <a:solidFill>
            <a:srgbClr val="E4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rPr>
              <a:t>4</a:t>
            </a:r>
          </a:p>
        </p:txBody>
      </p:sp>
      <p:cxnSp>
        <p:nvCxnSpPr>
          <p:cNvPr id="56" name="AutoShape 14"/>
          <p:cNvCxnSpPr>
            <a:cxnSpLocks noChangeShapeType="1"/>
            <a:stCxn id="54" idx="5"/>
            <a:endCxn id="46" idx="1"/>
          </p:cNvCxnSpPr>
          <p:nvPr/>
        </p:nvCxnSpPr>
        <p:spPr bwMode="auto">
          <a:xfrm>
            <a:off x="3317875" y="4678363"/>
            <a:ext cx="530225" cy="4905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7" name="AutoShape 15"/>
          <p:cNvCxnSpPr>
            <a:cxnSpLocks noChangeShapeType="1"/>
            <a:stCxn id="55" idx="0"/>
            <a:endCxn id="47" idx="4"/>
          </p:cNvCxnSpPr>
          <p:nvPr/>
        </p:nvCxnSpPr>
        <p:spPr bwMode="auto">
          <a:xfrm flipV="1">
            <a:off x="5329238" y="3632200"/>
            <a:ext cx="436562" cy="57943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8" name="AutoShape 16"/>
          <p:cNvCxnSpPr>
            <a:cxnSpLocks noChangeShapeType="1"/>
            <a:stCxn id="48" idx="4"/>
            <a:endCxn id="52" idx="7"/>
          </p:cNvCxnSpPr>
          <p:nvPr/>
        </p:nvCxnSpPr>
        <p:spPr bwMode="auto">
          <a:xfrm flipH="1">
            <a:off x="5929313" y="4460875"/>
            <a:ext cx="522287" cy="6715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9" name="AutoShape 17"/>
          <p:cNvCxnSpPr>
            <a:cxnSpLocks noChangeShapeType="1"/>
            <a:stCxn id="46" idx="6"/>
            <a:endCxn id="52" idx="2"/>
          </p:cNvCxnSpPr>
          <p:nvPr/>
        </p:nvCxnSpPr>
        <p:spPr bwMode="auto">
          <a:xfrm flipV="1">
            <a:off x="4060825" y="5219700"/>
            <a:ext cx="1655763" cy="365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0" name="AutoShape 18"/>
          <p:cNvCxnSpPr>
            <a:cxnSpLocks noChangeShapeType="1"/>
            <a:stCxn id="54" idx="6"/>
            <a:endCxn id="47" idx="3"/>
          </p:cNvCxnSpPr>
          <p:nvPr/>
        </p:nvCxnSpPr>
        <p:spPr bwMode="auto">
          <a:xfrm flipV="1">
            <a:off x="3354388" y="3595688"/>
            <a:ext cx="2322512" cy="9953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1" name="AutoShape 19"/>
          <p:cNvCxnSpPr>
            <a:cxnSpLocks noChangeShapeType="1"/>
            <a:stCxn id="47" idx="5"/>
            <a:endCxn id="48" idx="0"/>
          </p:cNvCxnSpPr>
          <p:nvPr/>
        </p:nvCxnSpPr>
        <p:spPr bwMode="auto">
          <a:xfrm>
            <a:off x="5853113" y="3595688"/>
            <a:ext cx="598487" cy="6159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62" name="Group 20"/>
          <p:cNvGrpSpPr>
            <a:grpSpLocks/>
          </p:cNvGrpSpPr>
          <p:nvPr/>
        </p:nvGrpSpPr>
        <p:grpSpPr bwMode="auto">
          <a:xfrm>
            <a:off x="3473450" y="3405188"/>
            <a:ext cx="3100388" cy="1973262"/>
            <a:chOff x="2188" y="2145"/>
            <a:chExt cx="1953" cy="1243"/>
          </a:xfrm>
        </p:grpSpPr>
        <p:sp>
          <p:nvSpPr>
            <p:cNvPr id="63" name="Oval 21"/>
            <p:cNvSpPr>
              <a:spLocks noChangeAspect="1" noChangeArrowheads="1"/>
            </p:cNvSpPr>
            <p:nvPr/>
          </p:nvSpPr>
          <p:spPr bwMode="auto">
            <a:xfrm>
              <a:off x="2400" y="3232"/>
              <a:ext cx="157" cy="156"/>
            </a:xfrm>
            <a:prstGeom prst="ellipse">
              <a:avLst/>
            </a:prstGeom>
            <a:solidFill>
              <a:srgbClr val="0033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64" name="Oval 22"/>
            <p:cNvSpPr>
              <a:spLocks noChangeAspect="1" noChangeArrowheads="1"/>
            </p:cNvSpPr>
            <p:nvPr/>
          </p:nvSpPr>
          <p:spPr bwMode="auto">
            <a:xfrm>
              <a:off x="3984" y="2652"/>
              <a:ext cx="157" cy="157"/>
            </a:xfrm>
            <a:prstGeom prst="ellipse">
              <a:avLst/>
            </a:prstGeom>
            <a:solidFill>
              <a:srgbClr val="0033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65" name="Oval 23"/>
            <p:cNvSpPr>
              <a:spLocks noChangeAspect="1" noChangeArrowheads="1"/>
            </p:cNvSpPr>
            <p:nvPr/>
          </p:nvSpPr>
          <p:spPr bwMode="auto">
            <a:xfrm>
              <a:off x="2188" y="2145"/>
              <a:ext cx="157" cy="157"/>
            </a:xfrm>
            <a:prstGeom prst="ellipse">
              <a:avLst/>
            </a:prstGeom>
            <a:solidFill>
              <a:srgbClr val="0033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66" name="Oval 24"/>
            <p:cNvSpPr>
              <a:spLocks noChangeAspect="1" noChangeArrowheads="1"/>
            </p:cNvSpPr>
            <p:nvPr/>
          </p:nvSpPr>
          <p:spPr bwMode="auto">
            <a:xfrm>
              <a:off x="3277" y="2652"/>
              <a:ext cx="157" cy="157"/>
            </a:xfrm>
            <a:prstGeom prst="ellipse">
              <a:avLst/>
            </a:prstGeom>
            <a:solidFill>
              <a:srgbClr val="0033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19872" y="2924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00145" y="28465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22768" y="43346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07950" y="40592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75425" y="40933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07336" y="53435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76900" y="53784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43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ea typeface="楷体_GB2312" pitchFamily="49" charset="-122"/>
              </a:rPr>
              <a:t>什么是算法</a:t>
            </a:r>
            <a:r>
              <a:rPr lang="zh-CN" altLang="en-US" b="1" dirty="0">
                <a:ea typeface="楷体_GB2312" pitchFamily="49" charset="-122"/>
              </a:rPr>
              <a:t>？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752"/>
            <a:ext cx="8229600" cy="1541463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算法</a:t>
            </a:r>
            <a:r>
              <a:rPr lang="zh-CN" altLang="en-US" sz="2400" b="1" dirty="0"/>
              <a:t>是一系列解决问题的清晰指令，也就是说，能够对一定规范的输入，在有限时间内获得所要求的输出。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986386"/>
            <a:ext cx="6172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91905" y="3026247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算法</a:t>
            </a:r>
            <a:endParaRPr lang="en-US" altLang="zh-CN" sz="32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35696" y="3026247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问题</a:t>
            </a:r>
            <a:endParaRPr lang="en-US" altLang="zh-CN" sz="3200" b="1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44205" y="3170262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364163" y="3600847"/>
            <a:ext cx="287337" cy="504825"/>
          </a:xfrm>
          <a:prstGeom prst="downArrow">
            <a:avLst>
              <a:gd name="adj1" fmla="val 50000"/>
              <a:gd name="adj2" fmla="val 439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075559" y="3025552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程序</a:t>
            </a:r>
            <a:endParaRPr lang="en-US" altLang="zh-CN" sz="3200" b="1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00364" y="3170262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87882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算法的几个要</a:t>
            </a:r>
            <a:r>
              <a:rPr lang="zh-CN" altLang="en-US" b="1" dirty="0" smtClean="0">
                <a:ea typeface="楷体_GB2312" pitchFamily="49" charset="-122"/>
              </a:rPr>
              <a:t>点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8210872" cy="4498975"/>
          </a:xfrm>
        </p:spPr>
        <p:txBody>
          <a:bodyPr/>
          <a:lstStyle/>
          <a:p>
            <a:r>
              <a:rPr lang="zh-CN" altLang="en-US" sz="2400" b="1" dirty="0"/>
              <a:t>算法的每一个步骤都必须清晰、明确。</a:t>
            </a:r>
          </a:p>
          <a:p>
            <a:r>
              <a:rPr lang="zh-CN" altLang="en-US" sz="2400" b="1" dirty="0"/>
              <a:t>算法所处理的输入的值域必须仔细定义。</a:t>
            </a:r>
          </a:p>
          <a:p>
            <a:r>
              <a:rPr lang="zh-CN" altLang="en-US" sz="2400" b="1" dirty="0"/>
              <a:t>同样的一个算法可以用几种不同的形式来描述。</a:t>
            </a:r>
          </a:p>
          <a:p>
            <a:r>
              <a:rPr lang="zh-CN" altLang="en-US" sz="2400" b="1" dirty="0"/>
              <a:t>可能存在几种解决相同问题的算法。</a:t>
            </a:r>
          </a:p>
          <a:p>
            <a:r>
              <a:rPr lang="zh-CN" altLang="en-US" sz="2400" b="1" dirty="0"/>
              <a:t>针对同一个问题的算法可能会基于完全不同的解题思路，而且解题的速度也会有明显区别。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929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算法的特征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输入（</a:t>
            </a:r>
            <a:r>
              <a:rPr lang="en-US" altLang="zh-CN" sz="2400" b="1" dirty="0" smtClean="0"/>
              <a:t>input</a:t>
            </a:r>
            <a:r>
              <a:rPr lang="zh-CN" altLang="en-US" sz="2400" b="1" dirty="0" smtClean="0"/>
              <a:t>）：算法有零个或多个输入量；</a:t>
            </a:r>
          </a:p>
          <a:p>
            <a:r>
              <a:rPr lang="zh-CN" altLang="en-US" sz="2400" b="1" dirty="0" smtClean="0"/>
              <a:t>输出（</a:t>
            </a:r>
            <a:r>
              <a:rPr lang="en-US" altLang="zh-CN" sz="2400" b="1" dirty="0" smtClean="0"/>
              <a:t>output</a:t>
            </a:r>
            <a:r>
              <a:rPr lang="zh-CN" altLang="en-US" sz="2400" b="1" dirty="0" smtClean="0"/>
              <a:t>）：算法至少产生一个输出量；</a:t>
            </a:r>
          </a:p>
          <a:p>
            <a:r>
              <a:rPr lang="zh-CN" altLang="en-US" sz="2400" b="1" dirty="0" smtClean="0"/>
              <a:t>确定性（</a:t>
            </a:r>
            <a:r>
              <a:rPr lang="en-US" altLang="zh-CN" sz="2400" b="1" dirty="0" smtClean="0"/>
              <a:t>definiteness</a:t>
            </a:r>
            <a:r>
              <a:rPr lang="zh-CN" altLang="en-US" sz="2400" b="1" dirty="0" smtClean="0"/>
              <a:t>）：算法的每一条指令都有确切的定义，没有二义性；</a:t>
            </a:r>
          </a:p>
          <a:p>
            <a:r>
              <a:rPr lang="zh-CN" altLang="en-US" sz="2400" b="1" dirty="0" smtClean="0"/>
              <a:t>有穷性（</a:t>
            </a:r>
            <a:r>
              <a:rPr lang="en-US" altLang="zh-CN" sz="2400" b="1" dirty="0" smtClean="0"/>
              <a:t>finiteness</a:t>
            </a:r>
            <a:r>
              <a:rPr lang="zh-CN" altLang="en-US" sz="2400" b="1" dirty="0" smtClean="0"/>
              <a:t>）：算法必须总能在执行有限步之后终止。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/>
              <a:t>科研方向</a:t>
            </a:r>
            <a:endParaRPr lang="zh-CN" altLang="en-US" sz="28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424167" cy="5183187"/>
          </a:xfrm>
        </p:spPr>
        <p:txBody>
          <a:bodyPr/>
          <a:lstStyle/>
          <a:p>
            <a:r>
              <a:rPr lang="zh-CN" altLang="en-US" sz="2800" dirty="0" smtClean="0"/>
              <a:t>组合网络分析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了解该方向请参考中科大徐俊明老师的专题报告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组合网络理论研究的回顾与思考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http://staff.ustc.edu.cn/~xujm/essay2003b.pdf</a:t>
            </a:r>
            <a:r>
              <a:rPr lang="en-US" altLang="zh-CN" sz="3200" dirty="0"/>
              <a:t> 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50411"/>
            <a:ext cx="2454771" cy="249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00" y="3501008"/>
            <a:ext cx="2332292" cy="250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燕尾形箭头 3"/>
          <p:cNvSpPr/>
          <p:nvPr/>
        </p:nvSpPr>
        <p:spPr bwMode="auto">
          <a:xfrm>
            <a:off x="3635896" y="4437112"/>
            <a:ext cx="1944216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3861048"/>
            <a:ext cx="198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Fault-tolerant </a:t>
            </a:r>
            <a:r>
              <a:rPr lang="en-US" altLang="zh-CN" dirty="0" err="1" smtClean="0"/>
              <a:t>hamiltonian</a:t>
            </a:r>
            <a:r>
              <a:rPr lang="en-US" altLang="zh-CN" dirty="0" smtClean="0"/>
              <a:t> cycle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250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程序与算法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的比较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51520" y="1300162"/>
            <a:ext cx="8581330" cy="508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§"/>
            </a:pPr>
            <a:endParaRPr lang="en-US" altLang="zh-CN" sz="2800" dirty="0"/>
          </a:p>
          <a:p>
            <a:pPr marL="342900" lvl="1" indent="-3429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n"/>
            </a:pPr>
            <a:r>
              <a:rPr lang="zh-CN" altLang="en-US" sz="2400" b="1" dirty="0">
                <a:sym typeface="华文细黑" pitchFamily="2" charset="-122"/>
              </a:rPr>
              <a:t>计算机程序是算法用某种程序语言的一个具体表示（实现）</a:t>
            </a:r>
            <a:r>
              <a:rPr lang="en-US" altLang="zh-CN" sz="2400" b="1" dirty="0">
                <a:sym typeface="华文细黑" pitchFamily="2" charset="-122"/>
              </a:rPr>
              <a:t> </a:t>
            </a:r>
            <a:r>
              <a:rPr lang="zh-CN" altLang="en-US" sz="2400" b="1" dirty="0">
                <a:sym typeface="华文细黑" pitchFamily="2" charset="-122"/>
              </a:rPr>
              <a:t>，一个</a:t>
            </a:r>
            <a:r>
              <a:rPr lang="en-US" altLang="zh-CN" sz="2400" b="1" dirty="0">
                <a:sym typeface="华文细黑" pitchFamily="2" charset="-122"/>
              </a:rPr>
              <a:t>Java</a:t>
            </a:r>
            <a:r>
              <a:rPr lang="zh-CN" altLang="en-US" sz="2400" b="1" dirty="0">
                <a:sym typeface="华文细黑" pitchFamily="2" charset="-122"/>
              </a:rPr>
              <a:t>程序和一个</a:t>
            </a:r>
            <a:r>
              <a:rPr lang="en-US" altLang="zh-CN" sz="2400" b="1" dirty="0">
                <a:sym typeface="华文细黑" pitchFamily="2" charset="-122"/>
              </a:rPr>
              <a:t>C</a:t>
            </a:r>
            <a:r>
              <a:rPr lang="zh-CN" altLang="en-US" sz="2400" b="1" dirty="0">
                <a:sym typeface="华文细黑" pitchFamily="2" charset="-122"/>
              </a:rPr>
              <a:t>程序可能是用同样的方法解决同一个问题，这两个语言表达的就是同一个算法 </a:t>
            </a:r>
            <a:endParaRPr lang="en-US" altLang="zh-CN" sz="2400" b="1" dirty="0">
              <a:sym typeface="华文细黑" pitchFamily="2" charset="-122"/>
            </a:endParaRPr>
          </a:p>
          <a:p>
            <a:pPr marL="342900" lvl="1" indent="-3429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n"/>
            </a:pPr>
            <a:r>
              <a:rPr lang="zh-CN" altLang="en-US" sz="2400" b="1" dirty="0">
                <a:sym typeface="华文细黑" pitchFamily="2" charset="-122"/>
              </a:rPr>
              <a:t>计算机程序是用来给计算机读的</a:t>
            </a:r>
            <a:endParaRPr lang="en-US" altLang="zh-CN" sz="2400" b="1" dirty="0">
              <a:sym typeface="华文细黑" pitchFamily="2" charset="-122"/>
            </a:endParaRPr>
          </a:p>
          <a:p>
            <a:pPr marL="342900" lvl="1" indent="-3429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n"/>
            </a:pPr>
            <a:r>
              <a:rPr lang="zh-CN" altLang="en-US" sz="2400" b="1" dirty="0">
                <a:sym typeface="华文细黑" pitchFamily="2" charset="-122"/>
              </a:rPr>
              <a:t>而算法是给人来读的，直接将算法输入计算机是不能运行的</a:t>
            </a:r>
            <a:endParaRPr lang="en-US" altLang="zh-CN" sz="2400" b="1" dirty="0">
              <a:sym typeface="华文细黑" pitchFamily="2" charset="-122"/>
            </a:endParaRPr>
          </a:p>
          <a:p>
            <a:pPr marL="342900" lvl="1" indent="-3429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n"/>
            </a:pPr>
            <a:r>
              <a:rPr lang="zh-CN" altLang="en-US" sz="2400" b="1" dirty="0">
                <a:sym typeface="华文细黑" pitchFamily="2" charset="-122"/>
              </a:rPr>
              <a:t>程序可以不满足算法的有穷性。</a:t>
            </a:r>
          </a:p>
        </p:txBody>
      </p:sp>
    </p:spTree>
    <p:extLst>
      <p:ext uri="{BB962C8B-B14F-4D97-AF65-F5344CB8AC3E}">
        <p14:creationId xmlns:p14="http://schemas.microsoft.com/office/powerpoint/2010/main" val="34602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算法设计的目标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55575" y="1185863"/>
            <a:ext cx="8736905" cy="44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 dirty="0">
              <a:solidFill>
                <a:srgbClr val="003399"/>
              </a:solidFill>
              <a:ea typeface="宋体" pitchFamily="2" charset="-122"/>
            </a:endParaRPr>
          </a:p>
          <a:p>
            <a:pPr marL="342900" lvl="1" indent="-3429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zh-CN" altLang="en-US" sz="2800" b="1" dirty="0"/>
              <a:t>计算机解决相应的计算机</a:t>
            </a:r>
            <a:r>
              <a:rPr lang="zh-CN" altLang="en-US" sz="2800" b="1" dirty="0" smtClean="0"/>
              <a:t>问题</a:t>
            </a:r>
            <a:endParaRPr lang="en-US" altLang="zh-CN" sz="2800" b="1" dirty="0"/>
          </a:p>
          <a:p>
            <a:pPr lvl="2" indent="-4572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规定的</a:t>
            </a:r>
            <a:r>
              <a:rPr lang="zh-CN" altLang="en-US" sz="2400" b="1" dirty="0" smtClean="0"/>
              <a:t>资源限制下将</a:t>
            </a:r>
            <a:r>
              <a:rPr lang="zh-CN" altLang="en-US" sz="2400" b="1" dirty="0"/>
              <a:t>问题给</a:t>
            </a:r>
            <a:r>
              <a:rPr lang="zh-CN" altLang="en-US" sz="2400" b="1" dirty="0" smtClean="0"/>
              <a:t>解决</a:t>
            </a:r>
            <a:endParaRPr lang="en-US" altLang="zh-CN" sz="2400" b="1" dirty="0" smtClean="0"/>
          </a:p>
          <a:p>
            <a:pPr marL="342900" lvl="1" indent="-3429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buSzPct val="12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sym typeface="华文细黑" pitchFamily="2" charset="-122"/>
              </a:rPr>
              <a:t>两个矛盾的目标 </a:t>
            </a:r>
            <a:r>
              <a:rPr lang="en-US" altLang="zh-CN" sz="2800" b="1" dirty="0">
                <a:solidFill>
                  <a:srgbClr val="000000"/>
                </a:solidFill>
                <a:sym typeface="华文细黑" pitchFamily="2" charset="-122"/>
              </a:rPr>
              <a:t>:</a:t>
            </a:r>
          </a:p>
          <a:p>
            <a:pPr lvl="2" indent="-4572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sym typeface="华文细黑" pitchFamily="2" charset="-122"/>
              </a:rPr>
              <a:t>To design an algorithm that is easy to understand, code and debug. </a:t>
            </a:r>
            <a:r>
              <a:rPr lang="zh-CN" altLang="en-US" sz="2400" b="1" dirty="0">
                <a:solidFill>
                  <a:srgbClr val="000000"/>
                </a:solidFill>
                <a:sym typeface="华文细黑" pitchFamily="2" charset="-122"/>
              </a:rPr>
              <a:t>（容易理解、编码、调试）</a:t>
            </a:r>
          </a:p>
          <a:p>
            <a:pPr lvl="2" indent="-4572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sym typeface="华文细黑" pitchFamily="2" charset="-122"/>
              </a:rPr>
              <a:t>To design an algorithm that makes efficient use of the computer’s resources.  </a:t>
            </a:r>
            <a:r>
              <a:rPr lang="zh-CN" altLang="en-US" sz="2400" b="1" dirty="0">
                <a:solidFill>
                  <a:srgbClr val="000000"/>
                </a:solidFill>
                <a:sym typeface="华文细黑" pitchFamily="2" charset="-122"/>
              </a:rPr>
              <a:t>（有效利用计算机资源）</a:t>
            </a:r>
          </a:p>
          <a:p>
            <a:pPr marL="342900" lvl="1" indent="-3429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buSzPct val="12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sym typeface="华文细黑" pitchFamily="2" charset="-122"/>
              </a:rPr>
              <a:t>练习</a:t>
            </a:r>
            <a:endParaRPr lang="en-US" altLang="zh-CN" sz="2800" b="1" dirty="0">
              <a:solidFill>
                <a:srgbClr val="000000"/>
              </a:solidFill>
              <a:sym typeface="华文细黑" pitchFamily="2" charset="-122"/>
            </a:endParaRPr>
          </a:p>
          <a:p>
            <a:pPr lvl="2" indent="-4572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B8CC1"/>
              </a:buClr>
              <a:buSzPct val="125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sym typeface="华文细黑" pitchFamily="2" charset="-122"/>
              </a:rPr>
              <a:t>斐波那契数列</a:t>
            </a:r>
            <a:r>
              <a:rPr lang="en-US" altLang="zh-CN" sz="2400" b="1" dirty="0">
                <a:solidFill>
                  <a:srgbClr val="000000"/>
                </a:solidFill>
                <a:sym typeface="华文细黑" pitchFamily="2" charset="-122"/>
              </a:rPr>
              <a:t>F(n)</a:t>
            </a:r>
            <a:endParaRPr lang="zh-CN" altLang="en-US" sz="2400" b="1" dirty="0">
              <a:solidFill>
                <a:srgbClr val="000000"/>
              </a:solidFill>
              <a:sym typeface="华文细黑" pitchFamily="2" charset="-122"/>
            </a:endParaRPr>
          </a:p>
          <a:p>
            <a:pPr lvl="2" indent="-457200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anose="05000000000000000000" pitchFamily="2" charset="2"/>
              <a:buChar char="Ø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66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算法设计策略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73075" y="1490663"/>
            <a:ext cx="7989888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 b="1" dirty="0">
              <a:solidFill>
                <a:srgbClr val="003399"/>
              </a:solidFill>
              <a:ea typeface="宋体" pitchFamily="2" charset="-122"/>
            </a:endParaRPr>
          </a:p>
          <a:p>
            <a:pPr marL="0" lvl="1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</a:pPr>
            <a:r>
              <a:rPr lang="en-US" altLang="zh-CN" sz="2400" b="1" dirty="0">
                <a:sym typeface="Symbol" pitchFamily="18" charset="2"/>
              </a:rPr>
              <a:t>Exhaustive search </a:t>
            </a:r>
            <a:r>
              <a:rPr lang="zh-CN" altLang="en-US" sz="2400" b="1" dirty="0">
                <a:sym typeface="Symbol" pitchFamily="18" charset="2"/>
              </a:rPr>
              <a:t>（穷举</a:t>
            </a:r>
            <a:r>
              <a:rPr lang="zh-CN" altLang="en-US" sz="2400" b="1" dirty="0" smtClean="0">
                <a:sym typeface="Symbol" pitchFamily="18" charset="2"/>
              </a:rPr>
              <a:t>搜索）</a:t>
            </a:r>
            <a:r>
              <a:rPr lang="zh-CN" altLang="en-US" sz="2400" b="1" dirty="0">
                <a:sym typeface="Symbol" pitchFamily="18" charset="2"/>
              </a:rPr>
              <a:t/>
            </a:r>
            <a:br>
              <a:rPr lang="zh-CN" altLang="en-US" sz="2400" b="1" dirty="0">
                <a:sym typeface="Symbol" pitchFamily="18" charset="2"/>
              </a:rPr>
            </a:b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Greedy method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（贪心法</a:t>
            </a:r>
            <a:r>
              <a:rPr lang="zh-CN" altLang="en-US" sz="2400" b="1" dirty="0" smtClean="0">
                <a:solidFill>
                  <a:srgbClr val="FF0000"/>
                </a:solidFill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/>
            </a:r>
            <a:b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Divide-and-conquer 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（分而治之</a:t>
            </a:r>
            <a:r>
              <a:rPr lang="zh-CN" altLang="en-US" sz="2400" b="1" dirty="0" smtClean="0">
                <a:solidFill>
                  <a:srgbClr val="FF0000"/>
                </a:solidFill>
                <a:sym typeface="Symbol" pitchFamily="18" charset="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/>
            </a:r>
            <a:b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Dynamic programming 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（动态规划</a:t>
            </a:r>
            <a:r>
              <a:rPr lang="zh-CN" altLang="en-US" sz="2400" b="1" dirty="0" smtClean="0">
                <a:solidFill>
                  <a:srgbClr val="FF0000"/>
                </a:solidFill>
                <a:sym typeface="Symbol" pitchFamily="18" charset="2"/>
              </a:rPr>
              <a:t>）</a:t>
            </a:r>
            <a:r>
              <a:rPr lang="en-US" altLang="zh-CN" sz="2400" b="1" dirty="0">
                <a:sym typeface="Symbol" pitchFamily="18" charset="2"/>
              </a:rPr>
              <a:t/>
            </a:r>
            <a:br>
              <a:rPr lang="en-US" altLang="zh-CN" sz="2400" b="1" dirty="0">
                <a:sym typeface="Symbol" pitchFamily="18" charset="2"/>
              </a:rPr>
            </a:br>
            <a:r>
              <a:rPr lang="en-US" altLang="zh-CN" sz="2400" b="1" dirty="0">
                <a:sym typeface="Symbol" pitchFamily="18" charset="2"/>
              </a:rPr>
              <a:t>Back tracking </a:t>
            </a:r>
            <a:r>
              <a:rPr lang="zh-CN" altLang="en-US" sz="2400" b="1" dirty="0">
                <a:sym typeface="Symbol" pitchFamily="18" charset="2"/>
              </a:rPr>
              <a:t>（回溯</a:t>
            </a:r>
            <a:r>
              <a:rPr lang="zh-CN" altLang="en-US" sz="2400" b="1" dirty="0" smtClean="0">
                <a:sym typeface="Symbol" pitchFamily="18" charset="2"/>
              </a:rPr>
              <a:t>法）</a:t>
            </a:r>
            <a:endParaRPr lang="en-US" altLang="zh-CN" sz="2400" b="1" dirty="0" smtClean="0">
              <a:sym typeface="Symbol" pitchFamily="18" charset="2"/>
            </a:endParaRPr>
          </a:p>
          <a:p>
            <a:pPr marL="0" lvl="1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</a:pPr>
            <a:r>
              <a:rPr lang="en-US" altLang="zh-CN" sz="2400" b="1" dirty="0" smtClean="0">
                <a:sym typeface="Symbol" pitchFamily="18" charset="2"/>
              </a:rPr>
              <a:t>Branch-and-bound </a:t>
            </a:r>
            <a:r>
              <a:rPr lang="zh-CN" altLang="en-US" sz="2400" b="1" dirty="0">
                <a:sym typeface="Symbol" pitchFamily="18" charset="2"/>
              </a:rPr>
              <a:t>（分支定界法</a:t>
            </a:r>
            <a:r>
              <a:rPr lang="zh-CN" altLang="en-US" sz="2400" b="1" dirty="0" smtClean="0">
                <a:sym typeface="Symbol" pitchFamily="18" charset="2"/>
              </a:rPr>
              <a:t>）</a:t>
            </a:r>
            <a:endParaRPr lang="en-US" altLang="zh-CN" sz="2400" b="1" dirty="0" smtClean="0">
              <a:sym typeface="Symbol" pitchFamily="18" charset="2"/>
            </a:endParaRPr>
          </a:p>
          <a:p>
            <a:pPr marL="0" lvl="1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</a:pPr>
            <a:r>
              <a:rPr lang="en-US" altLang="zh-CN" sz="2400" b="1" dirty="0" smtClean="0">
                <a:solidFill>
                  <a:srgbClr val="FF0000"/>
                </a:solidFill>
                <a:sym typeface="Symbol" pitchFamily="18" charset="2"/>
              </a:rPr>
              <a:t>Approximation algorithms (</a:t>
            </a:r>
            <a:r>
              <a:rPr lang="zh-CN" altLang="en-US" sz="2400" b="1" dirty="0" smtClean="0">
                <a:solidFill>
                  <a:srgbClr val="FF0000"/>
                </a:solidFill>
                <a:sym typeface="Symbol" pitchFamily="18" charset="2"/>
              </a:rPr>
              <a:t>近似算法</a:t>
            </a:r>
            <a:r>
              <a:rPr lang="en-US" altLang="zh-CN" sz="2400" b="1" dirty="0" smtClean="0">
                <a:solidFill>
                  <a:srgbClr val="FF0000"/>
                </a:solidFill>
                <a:sym typeface="Symbol" pitchFamily="18" charset="2"/>
              </a:rPr>
              <a:t>) </a:t>
            </a:r>
          </a:p>
          <a:p>
            <a:pPr marL="0" lvl="1" defTabSz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</a:pPr>
            <a:r>
              <a:rPr lang="en-US" altLang="zh-CN" sz="2400" b="1" dirty="0" smtClean="0">
                <a:solidFill>
                  <a:srgbClr val="003399"/>
                </a:solidFill>
                <a:ea typeface="宋体" pitchFamily="2" charset="-122"/>
                <a:sym typeface="Symbol" pitchFamily="18" charset="2"/>
              </a:rPr>
              <a:t>…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800" b="1" dirty="0">
              <a:solidFill>
                <a:srgbClr val="00339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3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算法设计的例子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980728"/>
            <a:ext cx="8229600" cy="201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defTabSz="0">
              <a:lnSpc>
                <a:spcPct val="120000"/>
              </a:lnSpc>
              <a:buClr>
                <a:schemeClr val="accent1"/>
              </a:buClr>
              <a:buSzPct val="125000"/>
              <a:buFont typeface="Wingdings" pitchFamily="2" charset="2"/>
              <a:buChar char="n"/>
            </a:pPr>
            <a:r>
              <a:rPr lang="zh-CN" altLang="en-US" b="1" dirty="0"/>
              <a:t>求两个正整数</a:t>
            </a:r>
            <a:r>
              <a:rPr lang="en-US" altLang="zh-CN" b="1" dirty="0" err="1"/>
              <a:t>m,n</a:t>
            </a:r>
            <a:r>
              <a:rPr lang="zh-CN" altLang="en-US" b="1" dirty="0"/>
              <a:t>的最大公约数</a:t>
            </a:r>
            <a:r>
              <a:rPr lang="en-US" altLang="zh-CN" b="1" dirty="0" err="1"/>
              <a:t>gcd</a:t>
            </a:r>
            <a:r>
              <a:rPr lang="en-US" altLang="zh-CN" b="1" dirty="0"/>
              <a:t>(</a:t>
            </a:r>
            <a:r>
              <a:rPr lang="en-US" altLang="zh-CN" b="1" dirty="0" err="1"/>
              <a:t>m,n</a:t>
            </a:r>
            <a:r>
              <a:rPr lang="en-US" altLang="zh-CN" b="1" dirty="0"/>
              <a:t>)</a:t>
            </a:r>
          </a:p>
          <a:p>
            <a:pPr marL="914400" lvl="2" indent="-457200" defTabSz="0">
              <a:lnSpc>
                <a:spcPct val="120000"/>
              </a:lnSpc>
              <a:buClr>
                <a:schemeClr val="accent1"/>
              </a:buClr>
              <a:buSzPct val="125000"/>
              <a:buFont typeface="Wingdings" panose="05000000000000000000" pitchFamily="2" charset="2"/>
              <a:buChar char="Ø"/>
            </a:pPr>
            <a:r>
              <a:rPr lang="zh-CN" altLang="en-US" b="1" dirty="0"/>
              <a:t>欧几里得算法基于的方法是重复应用下列式子，直到</a:t>
            </a:r>
            <a:r>
              <a:rPr lang="en-US" altLang="zh-CN" b="1" dirty="0"/>
              <a:t>m mod </a:t>
            </a:r>
            <a:r>
              <a:rPr lang="en-US" altLang="zh-CN" b="1" dirty="0" smtClean="0"/>
              <a:t>n=0</a:t>
            </a:r>
          </a:p>
          <a:p>
            <a:pPr marL="457200" lvl="2" indent="0" algn="ctr" defTabSz="0">
              <a:lnSpc>
                <a:spcPct val="120000"/>
              </a:lnSpc>
              <a:buClr>
                <a:schemeClr val="accent1"/>
              </a:buClr>
              <a:buSzPct val="125000"/>
              <a:buNone/>
            </a:pPr>
            <a:r>
              <a:rPr lang="en-US" altLang="zh-CN" b="1" dirty="0" err="1" smtClean="0"/>
              <a:t>gcd</a:t>
            </a:r>
            <a:r>
              <a:rPr lang="en-US" altLang="zh-CN" b="1" dirty="0" smtClean="0"/>
              <a:t>(m</a:t>
            </a:r>
            <a:r>
              <a:rPr lang="en-US" altLang="zh-CN" b="1" dirty="0"/>
              <a:t>, n) = </a:t>
            </a:r>
            <a:r>
              <a:rPr lang="en-US" altLang="zh-CN" b="1" dirty="0" err="1"/>
              <a:t>gcd</a:t>
            </a:r>
            <a:r>
              <a:rPr lang="en-US" altLang="zh-CN" b="1" dirty="0"/>
              <a:t>(n, m mod n)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3338299"/>
            <a:ext cx="38163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zh-CN" sz="2000" b="1" dirty="0" err="1">
                <a:solidFill>
                  <a:srgbClr val="000066"/>
                </a:solidFill>
              </a:rPr>
              <a:t>gcd</a:t>
            </a:r>
            <a:r>
              <a:rPr lang="en-US" altLang="zh-CN" sz="2000" b="1" dirty="0">
                <a:solidFill>
                  <a:srgbClr val="000066"/>
                </a:solidFill>
              </a:rPr>
              <a:t>(</a:t>
            </a:r>
            <a:r>
              <a:rPr lang="en-US" altLang="zh-CN" sz="2000" b="1" dirty="0" err="1">
                <a:solidFill>
                  <a:srgbClr val="000066"/>
                </a:solidFill>
              </a:rPr>
              <a:t>m,n</a:t>
            </a:r>
            <a:r>
              <a:rPr lang="en-US" altLang="zh-CN" sz="2000" b="1" dirty="0">
                <a:solidFill>
                  <a:srgbClr val="000066"/>
                </a:solidFill>
              </a:rPr>
              <a:t>)</a:t>
            </a:r>
            <a:r>
              <a:rPr lang="zh-CN" altLang="en-US" sz="2000" b="1" dirty="0">
                <a:solidFill>
                  <a:srgbClr val="000066"/>
                </a:solidFill>
              </a:rPr>
              <a:t>的欧几里得算法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第一步：如果</a:t>
            </a:r>
            <a:r>
              <a:rPr kumimoji="1" lang="en-US" altLang="zh-CN" dirty="0">
                <a:solidFill>
                  <a:srgbClr val="000066"/>
                </a:solidFill>
              </a:rPr>
              <a:t>n=0</a:t>
            </a:r>
            <a:r>
              <a:rPr kumimoji="1" lang="zh-CN" altLang="en-US" dirty="0">
                <a:solidFill>
                  <a:srgbClr val="000066"/>
                </a:solidFill>
              </a:rPr>
              <a:t>，返回</a:t>
            </a:r>
            <a:r>
              <a:rPr kumimoji="1" lang="en-US" altLang="zh-CN" dirty="0">
                <a:solidFill>
                  <a:srgbClr val="000066"/>
                </a:solidFill>
              </a:rPr>
              <a:t>m</a:t>
            </a:r>
            <a:r>
              <a:rPr kumimoji="1" lang="zh-CN" altLang="en-US" dirty="0">
                <a:solidFill>
                  <a:srgbClr val="000066"/>
                </a:solidFill>
              </a:rPr>
              <a:t>的值作为结果，结束；否则进入第二步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第二步：用</a:t>
            </a:r>
            <a:r>
              <a:rPr kumimoji="1" lang="en-US" altLang="zh-CN" dirty="0">
                <a:solidFill>
                  <a:srgbClr val="000066"/>
                </a:solidFill>
              </a:rPr>
              <a:t>n</a:t>
            </a:r>
            <a:r>
              <a:rPr kumimoji="1" lang="zh-CN" altLang="en-US" dirty="0">
                <a:solidFill>
                  <a:srgbClr val="000066"/>
                </a:solidFill>
              </a:rPr>
              <a:t>去除</a:t>
            </a:r>
            <a:r>
              <a:rPr kumimoji="1" lang="en-US" altLang="zh-CN" dirty="0">
                <a:solidFill>
                  <a:srgbClr val="000066"/>
                </a:solidFill>
              </a:rPr>
              <a:t>m</a:t>
            </a:r>
            <a:r>
              <a:rPr kumimoji="1" lang="zh-CN" altLang="en-US" dirty="0">
                <a:solidFill>
                  <a:srgbClr val="000066"/>
                </a:solidFill>
              </a:rPr>
              <a:t>，将余数赋给</a:t>
            </a:r>
            <a:r>
              <a:rPr kumimoji="1" lang="en-US" altLang="zh-CN" dirty="0">
                <a:solidFill>
                  <a:srgbClr val="000066"/>
                </a:solidFill>
              </a:rPr>
              <a:t>r</a:t>
            </a:r>
            <a:r>
              <a:rPr kumimoji="1" lang="zh-CN" altLang="en-US" dirty="0">
                <a:solidFill>
                  <a:srgbClr val="000066"/>
                </a:solidFill>
              </a:rPr>
              <a:t>。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第三步：将</a:t>
            </a:r>
            <a:r>
              <a:rPr kumimoji="1" lang="en-US" altLang="zh-CN" dirty="0">
                <a:solidFill>
                  <a:srgbClr val="000066"/>
                </a:solidFill>
              </a:rPr>
              <a:t>n</a:t>
            </a:r>
            <a:r>
              <a:rPr kumimoji="1" lang="zh-CN" altLang="en-US" dirty="0">
                <a:solidFill>
                  <a:srgbClr val="000066"/>
                </a:solidFill>
              </a:rPr>
              <a:t>的值赋给</a:t>
            </a:r>
            <a:r>
              <a:rPr kumimoji="1" lang="en-US" altLang="zh-CN" dirty="0">
                <a:solidFill>
                  <a:srgbClr val="000066"/>
                </a:solidFill>
              </a:rPr>
              <a:t>m</a:t>
            </a:r>
            <a:r>
              <a:rPr kumimoji="1" lang="zh-CN" altLang="en-US" dirty="0">
                <a:solidFill>
                  <a:srgbClr val="000066"/>
                </a:solidFill>
              </a:rPr>
              <a:t>，将</a:t>
            </a:r>
            <a:r>
              <a:rPr kumimoji="1" lang="en-US" altLang="zh-CN" dirty="0">
                <a:solidFill>
                  <a:srgbClr val="000066"/>
                </a:solidFill>
              </a:rPr>
              <a:t>r</a:t>
            </a:r>
            <a:r>
              <a:rPr kumimoji="1" lang="zh-CN" altLang="en-US" dirty="0">
                <a:solidFill>
                  <a:srgbClr val="000066"/>
                </a:solidFill>
              </a:rPr>
              <a:t>的值赋给</a:t>
            </a:r>
            <a:r>
              <a:rPr kumimoji="1" lang="en-US" altLang="zh-CN" dirty="0">
                <a:solidFill>
                  <a:srgbClr val="000066"/>
                </a:solidFill>
              </a:rPr>
              <a:t>n</a:t>
            </a:r>
            <a:r>
              <a:rPr kumimoji="1" lang="zh-CN" altLang="en-US" dirty="0">
                <a:solidFill>
                  <a:srgbClr val="000066"/>
                </a:solidFill>
              </a:rPr>
              <a:t>，回第一步。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572000" y="3197011"/>
            <a:ext cx="41036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400" b="1">
                <a:solidFill>
                  <a:srgbClr val="000066"/>
                </a:solidFill>
              </a:rPr>
              <a:t>算法 </a:t>
            </a:r>
            <a:r>
              <a:rPr lang="en-US" altLang="zh-CN" sz="2400" b="1">
                <a:solidFill>
                  <a:srgbClr val="000066"/>
                </a:solidFill>
              </a:rPr>
              <a:t>Euclid(m,n)</a:t>
            </a:r>
          </a:p>
          <a:p>
            <a:r>
              <a:rPr lang="en-US" altLang="zh-CN" sz="1600">
                <a:solidFill>
                  <a:srgbClr val="FF3300"/>
                </a:solidFill>
              </a:rPr>
              <a:t>//</a:t>
            </a:r>
            <a:r>
              <a:rPr lang="zh-CN" altLang="en-US" sz="1600">
                <a:solidFill>
                  <a:srgbClr val="FF3300"/>
                </a:solidFill>
              </a:rPr>
              <a:t>使用欧几里得算法计算</a:t>
            </a:r>
            <a:r>
              <a:rPr lang="en-US" altLang="zh-CN" sz="1600">
                <a:solidFill>
                  <a:srgbClr val="FF3300"/>
                </a:solidFill>
              </a:rPr>
              <a:t>gcd(m,n)</a:t>
            </a:r>
          </a:p>
          <a:p>
            <a:r>
              <a:rPr lang="en-US" altLang="zh-CN" sz="1600">
                <a:solidFill>
                  <a:srgbClr val="FF3300"/>
                </a:solidFill>
              </a:rPr>
              <a:t>//</a:t>
            </a:r>
            <a:r>
              <a:rPr lang="zh-CN" altLang="en-US" sz="1600">
                <a:solidFill>
                  <a:srgbClr val="FF3300"/>
                </a:solidFill>
              </a:rPr>
              <a:t>输入：两个不全为</a:t>
            </a:r>
            <a:r>
              <a:rPr lang="en-US" altLang="zh-CN" sz="1600">
                <a:solidFill>
                  <a:srgbClr val="FF3300"/>
                </a:solidFill>
              </a:rPr>
              <a:t>0</a:t>
            </a:r>
            <a:r>
              <a:rPr lang="zh-CN" altLang="en-US" sz="1600">
                <a:solidFill>
                  <a:srgbClr val="FF3300"/>
                </a:solidFill>
              </a:rPr>
              <a:t>的非负整数</a:t>
            </a:r>
            <a:r>
              <a:rPr lang="en-US" altLang="zh-CN" sz="1600">
                <a:solidFill>
                  <a:srgbClr val="FF3300"/>
                </a:solidFill>
              </a:rPr>
              <a:t>m,n</a:t>
            </a:r>
          </a:p>
          <a:p>
            <a:r>
              <a:rPr lang="en-US" altLang="zh-CN" sz="1600">
                <a:solidFill>
                  <a:srgbClr val="FF3300"/>
                </a:solidFill>
              </a:rPr>
              <a:t>//</a:t>
            </a:r>
            <a:r>
              <a:rPr lang="zh-CN" altLang="en-US" sz="1600">
                <a:solidFill>
                  <a:srgbClr val="FF3300"/>
                </a:solidFill>
              </a:rPr>
              <a:t>输出：</a:t>
            </a:r>
            <a:r>
              <a:rPr lang="en-US" altLang="zh-CN" sz="1600">
                <a:solidFill>
                  <a:srgbClr val="FF3300"/>
                </a:solidFill>
              </a:rPr>
              <a:t>m</a:t>
            </a:r>
            <a:r>
              <a:rPr lang="zh-CN" altLang="en-US" sz="1600">
                <a:solidFill>
                  <a:srgbClr val="FF3300"/>
                </a:solidFill>
              </a:rPr>
              <a:t>，</a:t>
            </a:r>
            <a:r>
              <a:rPr lang="en-US" altLang="zh-CN" sz="1600">
                <a:solidFill>
                  <a:srgbClr val="FF3300"/>
                </a:solidFill>
              </a:rPr>
              <a:t>n</a:t>
            </a:r>
            <a:r>
              <a:rPr lang="zh-CN" altLang="en-US" sz="1600">
                <a:solidFill>
                  <a:srgbClr val="FF3300"/>
                </a:solidFill>
              </a:rPr>
              <a:t>的最大公约数</a:t>
            </a:r>
          </a:p>
          <a:p>
            <a:r>
              <a:rPr lang="en-US" altLang="zh-CN" sz="2000">
                <a:solidFill>
                  <a:srgbClr val="000066"/>
                </a:solidFill>
              </a:rPr>
              <a:t>While n!=0 do</a:t>
            </a:r>
          </a:p>
          <a:p>
            <a:r>
              <a:rPr lang="en-US" altLang="zh-CN" sz="2000">
                <a:solidFill>
                  <a:srgbClr val="000066"/>
                </a:solidFill>
              </a:rPr>
              <a:t>    r</a:t>
            </a:r>
            <a:r>
              <a:rPr lang="en-US" altLang="zh-CN" sz="2000">
                <a:solidFill>
                  <a:srgbClr val="000066"/>
                </a:solidFill>
                <a:sym typeface="Wingdings" pitchFamily="2" charset="2"/>
              </a:rPr>
              <a:t>m mod n</a:t>
            </a:r>
          </a:p>
          <a:p>
            <a:r>
              <a:rPr lang="en-US" altLang="zh-CN" sz="2000">
                <a:solidFill>
                  <a:srgbClr val="000066"/>
                </a:solidFill>
                <a:sym typeface="Wingdings" pitchFamily="2" charset="2"/>
              </a:rPr>
              <a:t>    mn</a:t>
            </a:r>
          </a:p>
          <a:p>
            <a:r>
              <a:rPr lang="en-US" altLang="zh-CN" sz="2000">
                <a:solidFill>
                  <a:srgbClr val="000066"/>
                </a:solidFill>
                <a:sym typeface="Wingdings" pitchFamily="2" charset="2"/>
              </a:rPr>
              <a:t>    nr</a:t>
            </a:r>
          </a:p>
          <a:p>
            <a:r>
              <a:rPr lang="en-US" altLang="zh-CN" sz="2000">
                <a:solidFill>
                  <a:srgbClr val="000066"/>
                </a:solidFill>
                <a:sym typeface="Wingdings" pitchFamily="2" charset="2"/>
              </a:rPr>
              <a:t>Return m</a:t>
            </a:r>
            <a:endParaRPr kumimoji="1" lang="en-US" altLang="zh-CN" sz="2000">
              <a:solidFill>
                <a:srgbClr val="000066"/>
              </a:solidFill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908175" y="6002124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隶书" pitchFamily="49" charset="-122"/>
              </a:rPr>
              <a:t>同一个算法有不同的表达方式</a:t>
            </a:r>
          </a:p>
        </p:txBody>
      </p:sp>
    </p:spTree>
    <p:extLst>
      <p:ext uri="{BB962C8B-B14F-4D97-AF65-F5344CB8AC3E}">
        <p14:creationId xmlns:p14="http://schemas.microsoft.com/office/powerpoint/2010/main" val="106814337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算法设计的例子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1340768"/>
            <a:ext cx="79200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0066"/>
                </a:solidFill>
              </a:rPr>
              <a:t>gcd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</a:rPr>
              <a:t>m,n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的连续整数检测算法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第一步：将</a:t>
            </a:r>
            <a:r>
              <a:rPr kumimoji="1" lang="en-US" altLang="zh-CN" sz="2000" dirty="0">
                <a:solidFill>
                  <a:srgbClr val="000066"/>
                </a:solidFill>
              </a:rPr>
              <a:t>min{</a:t>
            </a:r>
            <a:r>
              <a:rPr kumimoji="1" lang="en-US" altLang="zh-CN" sz="2000" dirty="0" err="1">
                <a:solidFill>
                  <a:srgbClr val="000066"/>
                </a:solidFill>
              </a:rPr>
              <a:t>m,n</a:t>
            </a:r>
            <a:r>
              <a:rPr kumimoji="1" lang="en-US" altLang="zh-CN" sz="2000" dirty="0">
                <a:solidFill>
                  <a:srgbClr val="000066"/>
                </a:solidFill>
              </a:rPr>
              <a:t>}</a:t>
            </a:r>
            <a:r>
              <a:rPr kumimoji="1" lang="zh-CN" altLang="en-US" sz="2000" dirty="0">
                <a:solidFill>
                  <a:srgbClr val="000066"/>
                </a:solidFill>
              </a:rPr>
              <a:t>的值赋给</a:t>
            </a:r>
            <a:r>
              <a:rPr kumimoji="1" lang="en-US" altLang="zh-CN" sz="2000" dirty="0">
                <a:solidFill>
                  <a:srgbClr val="000066"/>
                </a:solidFill>
              </a:rPr>
              <a:t>t</a:t>
            </a:r>
            <a:r>
              <a:rPr kumimoji="1" lang="zh-CN" altLang="en-US" sz="2000" dirty="0">
                <a:solidFill>
                  <a:srgbClr val="000066"/>
                </a:solidFill>
              </a:rPr>
              <a:t>。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第二步：</a:t>
            </a:r>
            <a:r>
              <a:rPr kumimoji="1" lang="en-US" altLang="zh-CN" sz="2000" dirty="0">
                <a:solidFill>
                  <a:srgbClr val="000066"/>
                </a:solidFill>
              </a:rPr>
              <a:t>m</a:t>
            </a:r>
            <a:r>
              <a:rPr kumimoji="1" lang="zh-CN" altLang="en-US" sz="2000" dirty="0">
                <a:solidFill>
                  <a:srgbClr val="000066"/>
                </a:solidFill>
              </a:rPr>
              <a:t>除以</a:t>
            </a:r>
            <a:r>
              <a:rPr kumimoji="1" lang="en-US" altLang="zh-CN" sz="2000" dirty="0">
                <a:solidFill>
                  <a:srgbClr val="000066"/>
                </a:solidFill>
              </a:rPr>
              <a:t>t</a:t>
            </a:r>
            <a:r>
              <a:rPr kumimoji="1" lang="zh-CN" altLang="en-US" sz="2000" dirty="0">
                <a:solidFill>
                  <a:srgbClr val="000066"/>
                </a:solidFill>
              </a:rPr>
              <a:t>，如果余数为</a:t>
            </a:r>
            <a:r>
              <a:rPr kumimoji="1" lang="en-US" altLang="zh-CN" sz="2000" dirty="0">
                <a:solidFill>
                  <a:srgbClr val="000066"/>
                </a:solidFill>
              </a:rPr>
              <a:t>0</a:t>
            </a:r>
            <a:r>
              <a:rPr kumimoji="1" lang="zh-CN" altLang="en-US" sz="2000" dirty="0">
                <a:solidFill>
                  <a:srgbClr val="000066"/>
                </a:solidFill>
              </a:rPr>
              <a:t>，则进入第三步；否则，进入第四步。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第三步：</a:t>
            </a:r>
            <a:r>
              <a:rPr kumimoji="1" lang="en-US" altLang="zh-CN" sz="2000" dirty="0">
                <a:solidFill>
                  <a:srgbClr val="000066"/>
                </a:solidFill>
              </a:rPr>
              <a:t>n</a:t>
            </a:r>
            <a:r>
              <a:rPr kumimoji="1" lang="zh-CN" altLang="en-US" sz="2000" dirty="0">
                <a:solidFill>
                  <a:srgbClr val="000066"/>
                </a:solidFill>
              </a:rPr>
              <a:t>除以</a:t>
            </a:r>
            <a:r>
              <a:rPr kumimoji="1" lang="en-US" altLang="zh-CN" sz="2000" dirty="0">
                <a:solidFill>
                  <a:srgbClr val="000066"/>
                </a:solidFill>
              </a:rPr>
              <a:t>t</a:t>
            </a:r>
            <a:r>
              <a:rPr kumimoji="1" lang="zh-CN" altLang="en-US" sz="2000" dirty="0">
                <a:solidFill>
                  <a:srgbClr val="000066"/>
                </a:solidFill>
              </a:rPr>
              <a:t>，如果余数为</a:t>
            </a:r>
            <a:r>
              <a:rPr kumimoji="1" lang="en-US" altLang="zh-CN" sz="2000" dirty="0">
                <a:solidFill>
                  <a:srgbClr val="000066"/>
                </a:solidFill>
              </a:rPr>
              <a:t>0 </a:t>
            </a:r>
            <a:r>
              <a:rPr kumimoji="1" lang="zh-CN" altLang="en-US" sz="2000" dirty="0">
                <a:solidFill>
                  <a:srgbClr val="000066"/>
                </a:solidFill>
              </a:rPr>
              <a:t>，则返回</a:t>
            </a:r>
            <a:r>
              <a:rPr kumimoji="1" lang="en-US" altLang="zh-CN" sz="2000" dirty="0">
                <a:solidFill>
                  <a:srgbClr val="000066"/>
                </a:solidFill>
              </a:rPr>
              <a:t>t</a:t>
            </a:r>
            <a:r>
              <a:rPr kumimoji="1" lang="zh-CN" altLang="en-US" sz="2000" dirty="0">
                <a:solidFill>
                  <a:srgbClr val="000066"/>
                </a:solidFill>
              </a:rPr>
              <a:t>值作为结果；否则，进入第四步。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第四步：把</a:t>
            </a:r>
            <a:r>
              <a:rPr kumimoji="1" lang="en-US" altLang="zh-CN" sz="2000" dirty="0">
                <a:solidFill>
                  <a:srgbClr val="000066"/>
                </a:solidFill>
              </a:rPr>
              <a:t>t</a:t>
            </a:r>
            <a:r>
              <a:rPr kumimoji="1" lang="zh-CN" altLang="en-US" sz="2000" dirty="0">
                <a:solidFill>
                  <a:srgbClr val="000066"/>
                </a:solidFill>
              </a:rPr>
              <a:t>的值减</a:t>
            </a:r>
            <a:r>
              <a:rPr kumimoji="1" lang="en-US" altLang="zh-CN" sz="2000" dirty="0">
                <a:solidFill>
                  <a:srgbClr val="000066"/>
                </a:solidFill>
              </a:rPr>
              <a:t>1</a:t>
            </a:r>
            <a:r>
              <a:rPr kumimoji="1" lang="zh-CN" altLang="en-US" sz="2000" dirty="0">
                <a:solidFill>
                  <a:srgbClr val="000066"/>
                </a:solidFill>
              </a:rPr>
              <a:t>。返回第二步。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5288" y="4366220"/>
            <a:ext cx="79200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0066"/>
                </a:solidFill>
              </a:rPr>
              <a:t>gcd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</a:rPr>
              <a:t>m,n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的中学计算算法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第一步：找到</a:t>
            </a:r>
            <a:r>
              <a:rPr kumimoji="1" lang="en-US" altLang="zh-CN" sz="2000" dirty="0">
                <a:solidFill>
                  <a:srgbClr val="000066"/>
                </a:solidFill>
              </a:rPr>
              <a:t>m</a:t>
            </a:r>
            <a:r>
              <a:rPr kumimoji="1" lang="zh-CN" altLang="en-US" sz="2000" dirty="0">
                <a:solidFill>
                  <a:srgbClr val="000066"/>
                </a:solidFill>
              </a:rPr>
              <a:t>的所有质因数。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第二步：找到</a:t>
            </a:r>
            <a:r>
              <a:rPr kumimoji="1" lang="en-US" altLang="zh-CN" sz="2000" dirty="0">
                <a:solidFill>
                  <a:srgbClr val="000066"/>
                </a:solidFill>
              </a:rPr>
              <a:t>n</a:t>
            </a:r>
            <a:r>
              <a:rPr kumimoji="1" lang="zh-CN" altLang="en-US" sz="2000" dirty="0">
                <a:solidFill>
                  <a:srgbClr val="000066"/>
                </a:solidFill>
              </a:rPr>
              <a:t>的所有质因数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第三步：从第一步和第二步中求得的质因数分解式找出所有的公因数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66"/>
                </a:solidFill>
              </a:rPr>
              <a:t>第四步：将第三步中找的质因数相乘，其结果作为给定数字的最大公因数。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47812" y="3573463"/>
            <a:ext cx="612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3300"/>
                </a:solidFill>
                <a:ea typeface="隶书" pitchFamily="49" charset="-122"/>
              </a:rPr>
              <a:t>同一个问题有不同的解决</a:t>
            </a:r>
            <a:r>
              <a:rPr lang="zh-CN" altLang="en-US" sz="3200" dirty="0" smtClean="0">
                <a:solidFill>
                  <a:srgbClr val="FF3300"/>
                </a:solidFill>
                <a:ea typeface="隶书" pitchFamily="49" charset="-122"/>
              </a:rPr>
              <a:t>方法！</a:t>
            </a:r>
            <a:endParaRPr lang="zh-CN" altLang="en-US" sz="3200" dirty="0">
              <a:solidFill>
                <a:srgbClr val="FF33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09680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新細明體" pitchFamily="18" charset="-120"/>
              </a:rPr>
              <a:t>Good Algorithms Always Exist?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0375" y="1409700"/>
            <a:ext cx="805656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Some problems</a:t>
            </a:r>
            <a:r>
              <a:rPr lang="en-US" altLang="zh-CN" sz="2400">
                <a:ea typeface="宋体" charset="-122"/>
              </a:rPr>
              <a:t> have good algorithms and can be solved quickly. </a:t>
            </a: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Some</a:t>
            </a:r>
            <a:r>
              <a:rPr lang="en-US" altLang="zh-CN" sz="2400">
                <a:ea typeface="宋体" charset="-122"/>
              </a:rPr>
              <a:t> may not have (we have not found good algorithms yet).</a:t>
            </a:r>
            <a:endParaRPr lang="en-US" altLang="zh-CN" sz="2400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11175" y="2882900"/>
            <a:ext cx="805656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ea typeface="宋体" charset="-122"/>
              </a:rPr>
              <a:t>What should we do for hard problems?</a:t>
            </a:r>
            <a:br>
              <a:rPr lang="en-US" altLang="zh-CN" sz="2400"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-</a:t>
            </a:r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believing that there are some good algorithms for them?</a:t>
            </a:r>
            <a:br>
              <a:rPr lang="en-US" altLang="zh-CN" sz="2400">
                <a:solidFill>
                  <a:srgbClr val="006600"/>
                </a:solidFill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-</a:t>
            </a:r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believing that these problems are fundamentally </a:t>
            </a:r>
            <a:r>
              <a:rPr lang="en-US" altLang="zh-CN" sz="2400">
                <a:solidFill>
                  <a:srgbClr val="CC0000"/>
                </a:solidFill>
                <a:ea typeface="宋体" charset="-122"/>
              </a:rPr>
              <a:t>different</a:t>
            </a:r>
            <a:r>
              <a:rPr lang="en-US" altLang="zh-CN" sz="2400">
                <a:solidFill>
                  <a:srgbClr val="006600"/>
                </a:solidFill>
                <a:ea typeface="宋体" charset="-122"/>
              </a:rPr>
              <a:t> from easy problems?</a:t>
            </a:r>
          </a:p>
        </p:txBody>
      </p:sp>
    </p:spTree>
    <p:extLst>
      <p:ext uri="{BB962C8B-B14F-4D97-AF65-F5344CB8AC3E}">
        <p14:creationId xmlns:p14="http://schemas.microsoft.com/office/powerpoint/2010/main" val="248230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946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D52B27E-2C56-4BE2-87F5-82C1E020C4EF}" type="slidenum">
              <a:rPr lang="zh-TW" altLang="en-US" sz="800" smtClean="0"/>
              <a:pPr/>
              <a:t>36</a:t>
            </a:fld>
            <a:endParaRPr lang="en-US" altLang="zh-CN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新細明體" pitchFamily="18" charset="-120"/>
              </a:rPr>
              <a:t>Different Classes of Problems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0375" y="1828800"/>
            <a:ext cx="807085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Computational complexity.</a:t>
            </a:r>
            <a:br>
              <a:rPr lang="en-US" altLang="zh-CN" sz="2400">
                <a:solidFill>
                  <a:schemeClr val="accent1"/>
                </a:solidFill>
                <a:ea typeface="宋体" charset="-122"/>
              </a:rPr>
            </a:br>
            <a:r>
              <a:rPr lang="en-US" altLang="zh-CN" sz="2400">
                <a:ea typeface="宋体" charset="-122"/>
              </a:rPr>
              <a:t>Classify the problems into different classes by measuring the minimum resource (running time, space, or others) required to solve the problem.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4188" y="1039813"/>
            <a:ext cx="8056562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zh-CN" altLang="en-US" sz="2400">
                <a:ea typeface="宋体" charset="-122"/>
              </a:rPr>
              <a:t>人类认识世界的一个共同规则：</a:t>
            </a:r>
            <a:r>
              <a:rPr lang="zh-CN" altLang="en-US" sz="2400" b="1">
                <a:solidFill>
                  <a:schemeClr val="accent1"/>
                </a:solidFill>
                <a:ea typeface="宋体" charset="-122"/>
              </a:rPr>
              <a:t>物以类聚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11175" y="3659188"/>
            <a:ext cx="4214813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Some important classes: </a:t>
            </a:r>
            <a:r>
              <a:rPr lang="en-US" altLang="zh-CN" sz="2400">
                <a:ea typeface="宋体" charset="-122"/>
              </a:rPr>
              <a:t>P, NP, NPC, PTAS,…</a:t>
            </a:r>
          </a:p>
        </p:txBody>
      </p:sp>
      <p:pic>
        <p:nvPicPr>
          <p:cNvPr id="20486" name="Picture 6" descr="200px-Z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4073525"/>
            <a:ext cx="36385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9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0484" grpId="0" autoUpdateAnimBg="0"/>
      <p:bldP spid="2048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AE867C5-C66C-466D-B7F2-281441FEBF2E}" type="slidenum">
              <a:rPr lang="zh-TW" altLang="en-US" sz="800" smtClean="0"/>
              <a:pPr/>
              <a:t>37</a:t>
            </a:fld>
            <a:endParaRPr lang="en-US" altLang="zh-CN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新細明體" pitchFamily="18" charset="-120"/>
              </a:rPr>
              <a:t>Different Classes of Problems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4975" y="1917700"/>
            <a:ext cx="80708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NPC: </a:t>
            </a:r>
            <a:r>
              <a:rPr lang="en-US" altLang="zh-CN" sz="2400">
                <a:ea typeface="宋体" charset="-122"/>
              </a:rPr>
              <a:t>problems that may not have polynomial-time algorithms.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20688" y="950913"/>
            <a:ext cx="8056562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P</a:t>
            </a:r>
            <a:r>
              <a:rPr lang="en-US" altLang="zh-CN" sz="2400">
                <a:ea typeface="宋体" charset="-122"/>
              </a:rPr>
              <a:t>: a solution can be solved in polynomial time.</a:t>
            </a:r>
            <a:endParaRPr lang="en-US" altLang="zh-CN" sz="2400" b="1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88950" y="5299075"/>
            <a:ext cx="7713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ea typeface="宋体" charset="-122"/>
              </a:rPr>
              <a:t>Many important problems in practice are </a:t>
            </a:r>
            <a:r>
              <a:rPr lang="en-US" altLang="zh-CN" sz="2400">
                <a:solidFill>
                  <a:srgbClr val="009999"/>
                </a:solidFill>
                <a:ea typeface="宋体" charset="-122"/>
              </a:rPr>
              <a:t>NPC</a:t>
            </a:r>
            <a:r>
              <a:rPr lang="en-US" altLang="zh-CN" sz="2400">
                <a:ea typeface="宋体" charset="-122"/>
              </a:rPr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0950" y="3333750"/>
            <a:ext cx="3006725" cy="1954213"/>
            <a:chOff x="0" y="0"/>
            <a:chExt cx="1894" cy="1231"/>
          </a:xfrm>
        </p:grpSpPr>
        <p:sp>
          <p:nvSpPr>
            <p:cNvPr id="20490" name="Oval 7"/>
            <p:cNvSpPr>
              <a:spLocks noChangeArrowheads="1"/>
            </p:cNvSpPr>
            <p:nvPr/>
          </p:nvSpPr>
          <p:spPr bwMode="auto">
            <a:xfrm>
              <a:off x="0" y="0"/>
              <a:ext cx="1584" cy="7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786" y="146"/>
              <a:ext cx="6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ea typeface="新細明體" pitchFamily="18" charset="-120"/>
                </a:rPr>
                <a:t>NPC</a:t>
              </a:r>
            </a:p>
          </p:txBody>
        </p:sp>
        <p:sp>
          <p:nvSpPr>
            <p:cNvPr id="20492" name="Oval 9"/>
            <p:cNvSpPr>
              <a:spLocks noChangeArrowheads="1"/>
            </p:cNvSpPr>
            <p:nvPr/>
          </p:nvSpPr>
          <p:spPr bwMode="auto">
            <a:xfrm>
              <a:off x="288" y="451"/>
              <a:ext cx="783" cy="3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ea typeface="新細明體" pitchFamily="18" charset="-120"/>
                </a:rPr>
                <a:t>P</a:t>
              </a:r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1253" y="592"/>
              <a:ext cx="6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ea typeface="新細明體" pitchFamily="18" charset="-120"/>
                </a:rPr>
                <a:t>NP</a:t>
              </a:r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230" y="940"/>
              <a:ext cx="10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zh-CN" sz="2400">
                <a:solidFill>
                  <a:srgbClr val="003399"/>
                </a:solidFill>
                <a:ea typeface="宋体" charset="-122"/>
              </a:endParaRPr>
            </a:p>
          </p:txBody>
        </p:sp>
      </p:grp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422275" y="1460500"/>
            <a:ext cx="80708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NP: </a:t>
            </a:r>
            <a:r>
              <a:rPr lang="en-US" altLang="zh-CN" sz="2400">
                <a:ea typeface="宋体" charset="-122"/>
              </a:rPr>
              <a:t>a solution can be checked in polynomial time.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005388" y="4075113"/>
            <a:ext cx="30861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400" b="1" dirty="0">
                <a:solidFill>
                  <a:schemeClr val="accent1"/>
                </a:solidFill>
                <a:ea typeface="宋体" charset="-122"/>
              </a:rPr>
              <a:t>P = NP</a:t>
            </a:r>
            <a:r>
              <a:rPr lang="en-US" altLang="zh-CN" sz="2400" b="1" dirty="0" smtClean="0">
                <a:solidFill>
                  <a:schemeClr val="accent1"/>
                </a:solidFill>
                <a:ea typeface="宋体" charset="-122"/>
              </a:rPr>
              <a:t>?</a:t>
            </a:r>
            <a:endParaRPr lang="en-US" altLang="zh-CN" sz="2400" b="1" dirty="0">
              <a:solidFill>
                <a:schemeClr val="accent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220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1508" grpId="0" autoUpdateAnimBg="0"/>
      <p:bldP spid="21509" grpId="0" autoUpdateAnimBg="0"/>
      <p:bldP spid="21516" grpId="0" autoUpdateAnimBg="0"/>
      <p:bldP spid="215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0278987-57B5-4127-99E5-2EA84E893942}" type="slidenum">
              <a:rPr lang="zh-TW" altLang="en-US" sz="800" smtClean="0"/>
              <a:pPr/>
              <a:t>38</a:t>
            </a:fld>
            <a:endParaRPr lang="en-US" altLang="zh-CN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新細明體" pitchFamily="18" charset="-120"/>
              </a:rPr>
              <a:t>NPC Problems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0375" y="1727200"/>
            <a:ext cx="80708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Heuristic algorithms: </a:t>
            </a:r>
            <a:r>
              <a:rPr lang="en-US" altLang="zh-CN" sz="2400">
                <a:ea typeface="宋体" charset="-122"/>
              </a:rPr>
              <a:t>solving the problems by your feeling. Donot know if it is right or not, but the algorithm runs fast.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84188" y="912813"/>
            <a:ext cx="8056562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rgbClr val="003399"/>
                </a:solidFill>
                <a:ea typeface="宋体" charset="-122"/>
              </a:rPr>
              <a:t>Many methods to deal with NPC problems: </a:t>
            </a:r>
            <a:endParaRPr lang="en-US" altLang="zh-CN" sz="2400" b="1">
              <a:solidFill>
                <a:srgbClr val="003399"/>
              </a:solidFill>
              <a:ea typeface="宋体" charset="-122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85775" y="3024188"/>
            <a:ext cx="80835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 dirty="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Approximation algorithms: </a:t>
            </a:r>
            <a:r>
              <a:rPr lang="en-US" altLang="zh-CN" sz="2400" dirty="0">
                <a:ea typeface="宋体" charset="-122"/>
              </a:rPr>
              <a:t>the algorithm finds a solution not far away from the optimal solution and runs in polynomial time.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81013" y="4270375"/>
            <a:ext cx="812165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Fast exact algorithms: </a:t>
            </a:r>
            <a:r>
              <a:rPr lang="en-US" altLang="zh-CN" sz="2400">
                <a:ea typeface="宋体" charset="-122"/>
              </a:rPr>
              <a:t>effective exponential-time algorithms (must faster than simple search algorithms).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81013" y="5400675"/>
            <a:ext cx="812165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346075" indent="-231775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400" dirty="0">
              <a:solidFill>
                <a:srgbClr val="003399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125000"/>
              <a:buFontTx/>
              <a:buChar char="•"/>
            </a:pPr>
            <a:r>
              <a:rPr lang="en-US" altLang="zh-CN" sz="2400" dirty="0" smtClean="0">
                <a:solidFill>
                  <a:schemeClr val="accent1"/>
                </a:solidFill>
                <a:ea typeface="宋体" charset="-122"/>
              </a:rPr>
              <a:t>Parameterized algorithms: </a:t>
            </a:r>
            <a:r>
              <a:rPr lang="en-US" altLang="zh-CN" sz="2400" dirty="0" smtClean="0">
                <a:ea typeface="宋体" charset="-122"/>
              </a:rPr>
              <a:t>the algorithm is effective when the parameter is small.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453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2532" grpId="0" autoUpdateAnimBg="0"/>
      <p:bldP spid="22533" grpId="0" autoUpdateAnimBg="0"/>
      <p:bldP spid="22534" grpId="0" autoUpdateAnimBg="0"/>
      <p:bldP spid="225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/>
              <a:t>科研方向</a:t>
            </a:r>
            <a:endParaRPr lang="zh-CN" altLang="en-US" sz="28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352159" cy="5183187"/>
          </a:xfrm>
        </p:spPr>
        <p:txBody>
          <a:bodyPr/>
          <a:lstStyle/>
          <a:p>
            <a:r>
              <a:rPr lang="en-US" altLang="zh-CN" sz="3200" dirty="0"/>
              <a:t> </a:t>
            </a:r>
            <a:r>
              <a:rPr lang="zh-CN" altLang="en-US" sz="2800" dirty="0" smtClean="0"/>
              <a:t>个性化</a:t>
            </a:r>
            <a:r>
              <a:rPr lang="zh-CN" altLang="en-US" sz="2800" dirty="0"/>
              <a:t>推荐系统</a:t>
            </a:r>
            <a:endParaRPr lang="en-US" altLang="zh-CN" sz="28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/>
              <a:t>了解该方向请参考周涛教授的科学网博文</a:t>
            </a:r>
            <a:r>
              <a:rPr lang="en-US" altLang="zh-CN" sz="2400" dirty="0"/>
              <a:t>《</a:t>
            </a:r>
            <a:r>
              <a:rPr lang="zh-CN" altLang="en-US" sz="2400" dirty="0"/>
              <a:t>个性化推荐的十大挑战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http://blog.sciencenet.cn/blog-3075-588779.html</a:t>
            </a:r>
            <a:r>
              <a:rPr lang="zh-CN" altLang="en-US" sz="2400" dirty="0"/>
              <a:t>，以及学术论文</a:t>
            </a:r>
            <a:r>
              <a:rPr lang="en-US" altLang="zh-CN" sz="2400" dirty="0"/>
              <a:t>《</a:t>
            </a:r>
            <a:r>
              <a:rPr lang="zh-CN" altLang="en-US" sz="2400" dirty="0"/>
              <a:t>个性化推荐系统的研究进展</a:t>
            </a:r>
            <a:r>
              <a:rPr lang="en-US" altLang="zh-CN" sz="2400" dirty="0" smtClean="0"/>
              <a:t>》</a:t>
            </a:r>
            <a:endParaRPr lang="en-US" altLang="zh-CN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9917"/>
          <a:stretch/>
        </p:blipFill>
        <p:spPr bwMode="auto">
          <a:xfrm>
            <a:off x="1763687" y="3717032"/>
            <a:ext cx="608923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4207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/>
              <a:t>联系方式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7992119" cy="5183187"/>
          </a:xfrm>
        </p:spPr>
        <p:txBody>
          <a:bodyPr/>
          <a:lstStyle/>
          <a:p>
            <a:pPr marL="342900" lvl="1" indent="-342900"/>
            <a:r>
              <a:rPr lang="zh-CN" altLang="en-US" sz="2400" dirty="0"/>
              <a:t>办公地点</a:t>
            </a:r>
            <a:r>
              <a:rPr lang="en-US" altLang="zh-CN" sz="2400" dirty="0"/>
              <a:t>: </a:t>
            </a:r>
            <a:r>
              <a:rPr lang="zh-CN" altLang="en-US" sz="2400" dirty="0"/>
              <a:t>创新中心</a:t>
            </a:r>
            <a:r>
              <a:rPr lang="en-US" altLang="zh-CN" sz="2400" dirty="0"/>
              <a:t>B322</a:t>
            </a:r>
          </a:p>
          <a:p>
            <a:pPr marL="342900" lvl="1" indent="-342900"/>
            <a:r>
              <a:rPr lang="zh-CN" altLang="en-US" sz="2400" dirty="0" smtClean="0">
                <a:cs typeface="+mn-cs"/>
              </a:rPr>
              <a:t>通知</a:t>
            </a:r>
            <a:r>
              <a:rPr lang="en-US" altLang="zh-CN" sz="2400" dirty="0" smtClean="0">
                <a:cs typeface="+mn-cs"/>
              </a:rPr>
              <a:t>QQ</a:t>
            </a:r>
            <a:r>
              <a:rPr lang="zh-CN" altLang="en-US" sz="2400" dirty="0" smtClean="0">
                <a:cs typeface="+mn-cs"/>
              </a:rPr>
              <a:t>群</a:t>
            </a:r>
            <a:r>
              <a:rPr lang="en-US" altLang="zh-CN" sz="2400" dirty="0" smtClean="0">
                <a:cs typeface="+mn-cs"/>
              </a:rPr>
              <a:t>: </a:t>
            </a:r>
            <a:r>
              <a:rPr lang="en-US" altLang="zh-CN" sz="2400" dirty="0" smtClean="0">
                <a:ea typeface="宋体" charset="-122"/>
              </a:rPr>
              <a:t>811090957</a:t>
            </a:r>
            <a:endParaRPr lang="en-US" altLang="zh-CN" sz="2400" dirty="0" smtClean="0">
              <a:cs typeface="+mn-cs"/>
            </a:endParaRPr>
          </a:p>
          <a:p>
            <a:pPr marL="342900" lvl="1" indent="-342900"/>
            <a:r>
              <a:rPr lang="zh-CN" altLang="en-US" sz="2400" dirty="0" smtClean="0"/>
              <a:t>手机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18980598981</a:t>
            </a:r>
          </a:p>
          <a:p>
            <a:pPr marL="342900" lvl="1" indent="-342900"/>
            <a:endParaRPr lang="en-US" altLang="zh-CN" sz="2400" dirty="0"/>
          </a:p>
          <a:p>
            <a:r>
              <a:rPr lang="zh-CN" altLang="zh-CN" sz="2400" dirty="0" smtClean="0"/>
              <a:t>考核</a:t>
            </a:r>
            <a:r>
              <a:rPr lang="zh-CN" altLang="zh-CN" sz="2400" dirty="0"/>
              <a:t>方式：闭卷考试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zh-CN" sz="2400" dirty="0"/>
              <a:t>成绩评定：平时成绩</a:t>
            </a:r>
            <a:r>
              <a:rPr lang="en-US" altLang="zh-CN" sz="2400" dirty="0"/>
              <a:t>30</a:t>
            </a:r>
            <a:r>
              <a:rPr lang="en-US" altLang="zh-CN" sz="2400" dirty="0" smtClean="0"/>
              <a:t>% +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</a:t>
            </a:r>
            <a:r>
              <a:rPr lang="zh-CN" altLang="en-US" sz="2400" dirty="0"/>
              <a:t>卷面</a:t>
            </a:r>
            <a:r>
              <a:rPr lang="zh-CN" altLang="zh-CN" sz="2400" dirty="0" smtClean="0"/>
              <a:t>成绩</a:t>
            </a:r>
            <a:r>
              <a:rPr lang="en-US" altLang="zh-CN" sz="2400" dirty="0"/>
              <a:t>70</a:t>
            </a:r>
            <a:r>
              <a:rPr lang="en-US" altLang="zh-CN" sz="2400" dirty="0" smtClean="0"/>
              <a:t>%</a:t>
            </a:r>
          </a:p>
          <a:p>
            <a:pPr marL="342900" lvl="1" indent="-342900"/>
            <a:r>
              <a:rPr lang="zh-CN" altLang="en-US" sz="2400" dirty="0"/>
              <a:t>平时成绩</a:t>
            </a:r>
            <a:r>
              <a:rPr lang="zh-CN" altLang="en-US" sz="2400" dirty="0" smtClean="0"/>
              <a:t>：考勤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课后作业</a:t>
            </a:r>
            <a:endParaRPr lang="en-US" altLang="zh-CN" sz="2400" dirty="0"/>
          </a:p>
          <a:p>
            <a:pPr marL="342900" lvl="1" indent="-342900"/>
            <a:endParaRPr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endParaRPr lang="en-US" altLang="zh-CN" sz="2400" dirty="0" smtClean="0">
              <a:cs typeface="+mn-cs"/>
            </a:endParaRPr>
          </a:p>
          <a:p>
            <a:pPr marL="342900" lvl="1" indent="-342900"/>
            <a:endParaRPr lang="zh-CN" altLang="en-US" sz="2400" dirty="0">
              <a:cs typeface="+mn-cs"/>
            </a:endParaRPr>
          </a:p>
          <a:p>
            <a:pPr marL="342900" lvl="1" indent="-342900"/>
            <a:endParaRPr lang="en-US" altLang="zh-CN" sz="2400" dirty="0">
              <a:cs typeface="+mn-cs"/>
            </a:endParaRPr>
          </a:p>
        </p:txBody>
      </p:sp>
      <p:pic>
        <p:nvPicPr>
          <p:cNvPr id="5" name="Picture 6" descr="F:\360data\重要数据\桌面\UESTC研究生算法课DQ群二维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81546"/>
            <a:ext cx="4104456" cy="526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62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教材和参考书目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40160"/>
            <a:ext cx="8136904" cy="4925144"/>
          </a:xfrm>
        </p:spPr>
        <p:txBody>
          <a:bodyPr/>
          <a:lstStyle/>
          <a:p>
            <a:pPr marL="342900" lvl="1" indent="-342900"/>
            <a:r>
              <a:rPr lang="zh-CN" altLang="en-US" dirty="0">
                <a:cs typeface="+mn-cs"/>
              </a:rPr>
              <a:t>教材：</a:t>
            </a:r>
            <a:endParaRPr lang="en-US" altLang="zh-CN" dirty="0">
              <a:cs typeface="+mn-cs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/>
              <a:t>J. </a:t>
            </a:r>
            <a:r>
              <a:rPr lang="en-US" altLang="zh-CN" sz="2000" dirty="0" smtClean="0"/>
              <a:t>Kleinberg,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E. </a:t>
            </a:r>
            <a:r>
              <a:rPr lang="en-US" altLang="zh-CN" sz="2000" dirty="0" err="1"/>
              <a:t>Tardos</a:t>
            </a:r>
            <a:r>
              <a:rPr lang="en-US" altLang="zh-CN" sz="2000" dirty="0"/>
              <a:t>, Algorithm </a:t>
            </a:r>
            <a:r>
              <a:rPr lang="en-US" altLang="zh-CN" sz="2000" dirty="0" smtClean="0"/>
              <a:t>design, Addison Wesley, </a:t>
            </a:r>
            <a:r>
              <a:rPr lang="en-US" altLang="zh-CN" sz="2000" dirty="0" smtClean="0"/>
              <a:t>2005</a:t>
            </a:r>
          </a:p>
          <a:p>
            <a:pPr marL="342900" lvl="1" indent="-342900"/>
            <a:r>
              <a:rPr lang="zh-CN" altLang="en-US" dirty="0"/>
              <a:t>参考书：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err="1"/>
              <a:t>Cormen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Leiserson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Rivest</a:t>
            </a:r>
            <a:r>
              <a:rPr lang="zh-CN" altLang="en-US" sz="2000" dirty="0"/>
              <a:t>，</a:t>
            </a:r>
            <a:r>
              <a:rPr lang="en-US" altLang="zh-CN" sz="2000" dirty="0"/>
              <a:t>Stein</a:t>
            </a:r>
            <a:r>
              <a:rPr lang="zh-CN" altLang="en-US" sz="2000" dirty="0"/>
              <a:t>，算法导论（影印版），高等教育出版社，</a:t>
            </a:r>
            <a:r>
              <a:rPr lang="en-US" altLang="zh-CN" sz="2000" dirty="0"/>
              <a:t>2007</a:t>
            </a:r>
          </a:p>
          <a:p>
            <a:pPr lvl="1">
              <a:buFont typeface="Wingdings" pitchFamily="2" charset="2"/>
              <a:buChar char="Ø"/>
            </a:pPr>
            <a:endParaRPr lang="en-US" altLang="zh-CN" sz="2000" dirty="0"/>
          </a:p>
        </p:txBody>
      </p:sp>
      <p:pic>
        <p:nvPicPr>
          <p:cNvPr id="4" name="Picture 16" descr="0321295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99015"/>
            <a:ext cx="2088232" cy="238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http://img2.imgtn.bdimg.com/it/u=3771633602,2553223891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4" descr="https://gss1.bdstatic.com/-vo3dSag_xI4khGkpoWK1HF6hhy/baike/c0%3Dbaike92%2C5%2C5%2C92%2C30/sign=ff39f5030bd162d991e36a4e70b6c289/e61190ef76c6a7ef332a13e1fcfaaf51f2de66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8301"/>
            <a:ext cx="2108631" cy="237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385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J</a:t>
            </a:r>
            <a:r>
              <a:rPr lang="en-US" altLang="zh-CN" sz="2800" dirty="0"/>
              <a:t>. Kleinberg</a:t>
            </a:r>
            <a:endParaRPr lang="zh-CN" altLang="en-US" sz="2800" b="1" dirty="0"/>
          </a:p>
        </p:txBody>
      </p:sp>
      <p:sp>
        <p:nvSpPr>
          <p:cNvPr id="5" name="AutoShape 2" descr="http://img2.imgtn.bdimg.com/it/u=3771633602,2553223891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09309"/>
            <a:ext cx="2318395" cy="145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76" y="3269062"/>
            <a:ext cx="3491880" cy="1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0" y="1268760"/>
            <a:ext cx="8008371" cy="151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61501" y="573325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https://f.glgoo.top/citations?hl=zh-CN&amp;user=VX7d5EQAAAAJ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1169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主要</a:t>
            </a:r>
            <a:r>
              <a:rPr lang="zh-CN" altLang="en-US" sz="2800" b="1" dirty="0" smtClean="0">
                <a:ea typeface="楷体_GB2312" pitchFamily="49" charset="-122"/>
              </a:rPr>
              <a:t>内容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848872" cy="5040560"/>
          </a:xfrm>
        </p:spPr>
        <p:txBody>
          <a:bodyPr/>
          <a:lstStyle/>
          <a:p>
            <a:r>
              <a:rPr lang="zh-CN" altLang="zh-CN" dirty="0" smtClean="0"/>
              <a:t>引论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学时）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/>
              <a:t> </a:t>
            </a:r>
            <a:r>
              <a:rPr lang="zh-CN" altLang="zh-CN" sz="2000" dirty="0" smtClean="0"/>
              <a:t>算法</a:t>
            </a:r>
            <a:r>
              <a:rPr lang="zh-CN" altLang="zh-CN" sz="2000" dirty="0"/>
              <a:t>课程的开始目的和必要性（</a:t>
            </a:r>
            <a:r>
              <a:rPr lang="en-US" altLang="zh-CN" sz="2000" dirty="0"/>
              <a:t>1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），算法</a:t>
            </a:r>
            <a:r>
              <a:rPr lang="zh-CN" altLang="zh-CN" sz="2000" dirty="0"/>
              <a:t>和程序的差别（</a:t>
            </a:r>
            <a:r>
              <a:rPr lang="en-US" altLang="zh-CN" sz="2000" dirty="0"/>
              <a:t>1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</a:t>
            </a:r>
            <a:endParaRPr lang="zh-CN" altLang="zh-CN" dirty="0"/>
          </a:p>
          <a:p>
            <a:r>
              <a:rPr lang="zh-CN" altLang="zh-CN" dirty="0" smtClean="0"/>
              <a:t>算法分析</a:t>
            </a:r>
            <a:r>
              <a:rPr lang="zh-CN" altLang="zh-CN" dirty="0"/>
              <a:t>与设计基础 （</a:t>
            </a:r>
            <a:r>
              <a:rPr lang="en-US" altLang="zh-CN" dirty="0"/>
              <a:t>14</a:t>
            </a:r>
            <a:r>
              <a:rPr lang="zh-CN" altLang="zh-CN" dirty="0"/>
              <a:t>学时）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/>
              <a:t> </a:t>
            </a:r>
            <a:r>
              <a:rPr lang="zh-CN" altLang="zh-CN" sz="2000" dirty="0" smtClean="0"/>
              <a:t>渐进</a:t>
            </a:r>
            <a:r>
              <a:rPr lang="zh-CN" altLang="zh-CN" sz="2000" dirty="0"/>
              <a:t>表达（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），贪心</a:t>
            </a:r>
            <a:r>
              <a:rPr lang="zh-CN" altLang="zh-CN" sz="2000" dirty="0"/>
              <a:t>算法（</a:t>
            </a:r>
            <a:r>
              <a:rPr lang="en-US" altLang="zh-CN" sz="2000" dirty="0"/>
              <a:t>4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），分治算法（</a:t>
            </a:r>
            <a:r>
              <a:rPr lang="en-US" altLang="zh-CN" sz="2000" dirty="0" smtClean="0"/>
              <a:t>4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），动态规划算法</a:t>
            </a: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</a:t>
            </a:r>
            <a:endParaRPr lang="zh-CN" altLang="zh-CN" dirty="0"/>
          </a:p>
          <a:p>
            <a:r>
              <a:rPr lang="zh-CN" altLang="zh-CN" dirty="0" smtClean="0"/>
              <a:t>网络流</a:t>
            </a:r>
            <a:r>
              <a:rPr lang="zh-CN" altLang="zh-CN" dirty="0"/>
              <a:t>算法 （</a:t>
            </a:r>
            <a:r>
              <a:rPr lang="en-US" altLang="zh-CN" dirty="0"/>
              <a:t>4</a:t>
            </a:r>
            <a:r>
              <a:rPr lang="zh-CN" altLang="zh-CN" dirty="0"/>
              <a:t>学时）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 smtClean="0"/>
              <a:t>最大</a:t>
            </a:r>
            <a:r>
              <a:rPr lang="zh-CN" altLang="zh-CN" sz="2000" dirty="0"/>
              <a:t>流和最小割的关系（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），最大</a:t>
            </a:r>
            <a:r>
              <a:rPr lang="zh-CN" altLang="zh-CN" sz="2000" dirty="0"/>
              <a:t>流算法（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406078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主要</a:t>
            </a:r>
            <a:r>
              <a:rPr lang="zh-CN" altLang="en-US" sz="2800" b="1" dirty="0" smtClean="0">
                <a:ea typeface="楷体_GB2312" pitchFamily="49" charset="-122"/>
              </a:rPr>
              <a:t>内容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704856" cy="4752528"/>
          </a:xfrm>
        </p:spPr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zh-CN" dirty="0"/>
              <a:t>完备性理论 （</a:t>
            </a:r>
            <a:r>
              <a:rPr lang="en-US" altLang="zh-CN" dirty="0"/>
              <a:t>8</a:t>
            </a:r>
            <a:r>
              <a:rPr lang="zh-CN" altLang="zh-CN" dirty="0"/>
              <a:t>学时）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zh-CN" sz="2000" dirty="0"/>
              <a:t>规约的定义及性质（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学时），</a:t>
            </a:r>
            <a:r>
              <a:rPr lang="en-US" altLang="zh-CN" sz="2000" dirty="0"/>
              <a:t>P</a:t>
            </a:r>
            <a:r>
              <a:rPr lang="zh-CN" altLang="zh-CN" sz="2000" dirty="0"/>
              <a:t>，</a:t>
            </a:r>
            <a:r>
              <a:rPr lang="en-US" altLang="zh-CN" sz="2000" dirty="0"/>
              <a:t>NP</a:t>
            </a:r>
            <a:r>
              <a:rPr lang="zh-CN" altLang="zh-CN" sz="2000" dirty="0"/>
              <a:t>，</a:t>
            </a:r>
            <a:r>
              <a:rPr lang="en-US" altLang="zh-CN" sz="2000" dirty="0"/>
              <a:t>NPC</a:t>
            </a:r>
            <a:r>
              <a:rPr lang="zh-CN" altLang="zh-CN" sz="2000" dirty="0"/>
              <a:t>，</a:t>
            </a:r>
            <a:r>
              <a:rPr lang="en-US" altLang="zh-CN" sz="2000" dirty="0"/>
              <a:t>NP</a:t>
            </a:r>
            <a:r>
              <a:rPr lang="zh-CN" altLang="zh-CN" sz="2000" dirty="0"/>
              <a:t>难等基本概念（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学时），三种不同类型的规约：简单等价、子问题到一般问题、利用小技巧（</a:t>
            </a:r>
            <a:r>
              <a:rPr lang="en-US" altLang="zh-CN" sz="2000" dirty="0"/>
              <a:t>4</a:t>
            </a:r>
            <a:r>
              <a:rPr lang="zh-CN" altLang="zh-CN" sz="2000" dirty="0"/>
              <a:t>学时）</a:t>
            </a:r>
          </a:p>
          <a:p>
            <a:r>
              <a:rPr lang="zh-CN" altLang="zh-CN" dirty="0" smtClean="0"/>
              <a:t>近似</a:t>
            </a:r>
            <a:r>
              <a:rPr lang="zh-CN" altLang="zh-CN" dirty="0"/>
              <a:t>算法 （</a:t>
            </a:r>
            <a:r>
              <a:rPr lang="en-US" altLang="zh-CN" dirty="0"/>
              <a:t>8</a:t>
            </a:r>
            <a:r>
              <a:rPr lang="zh-CN" altLang="zh-CN" dirty="0"/>
              <a:t>学时）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 smtClean="0"/>
              <a:t>近似</a:t>
            </a:r>
            <a:r>
              <a:rPr lang="zh-CN" altLang="zh-CN" sz="2000" dirty="0"/>
              <a:t>算法的性质（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学时），工作调度问题的近似算法（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学时），点覆盖问题的近似算法（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学时），圆盘覆盖等其它问题的近似算法（</a:t>
            </a:r>
            <a:r>
              <a:rPr lang="en-US" altLang="zh-CN" sz="2000" dirty="0"/>
              <a:t>2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r>
              <a:rPr lang="zh-CN" altLang="zh-CN" dirty="0" smtClean="0"/>
              <a:t>算法</a:t>
            </a:r>
            <a:r>
              <a:rPr lang="zh-CN" altLang="zh-CN" dirty="0"/>
              <a:t>高级讲座 （</a:t>
            </a:r>
            <a:r>
              <a:rPr lang="en-US" altLang="zh-CN" dirty="0"/>
              <a:t>4</a:t>
            </a:r>
            <a:r>
              <a:rPr lang="zh-CN" altLang="zh-CN" dirty="0"/>
              <a:t>学时）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/>
              <a:t>介绍一些算法研究前沿方法，比如说并行算法、参数算法、随机算法等（</a:t>
            </a:r>
            <a:r>
              <a:rPr lang="en-US" altLang="zh-CN" sz="2000" dirty="0"/>
              <a:t>4</a:t>
            </a:r>
            <a:r>
              <a:rPr lang="zh-CN" altLang="zh-CN" sz="2000" dirty="0"/>
              <a:t>学时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250776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.com">
  <a:themeElements>
    <a:clrScheme name="1_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1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rdridesign.com">
  <a:themeElements>
    <a:clrScheme name="2_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2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ordridesign.com">
  <a:themeElements>
    <a:clrScheme name="3_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3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2747</TotalTime>
  <Words>2257</Words>
  <Application>Microsoft Office PowerPoint</Application>
  <PresentationFormat>全屏显示(4:3)</PresentationFormat>
  <Paragraphs>399</Paragraphs>
  <Slides>38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主题1</vt:lpstr>
      <vt:lpstr>1_nordridesign.com</vt:lpstr>
      <vt:lpstr>2_nordridesign.com</vt:lpstr>
      <vt:lpstr>3_nordridesign.com</vt:lpstr>
      <vt:lpstr>PowerPoint 演示文稿</vt:lpstr>
      <vt:lpstr>我的经历</vt:lpstr>
      <vt:lpstr>科研方向</vt:lpstr>
      <vt:lpstr>科研方向</vt:lpstr>
      <vt:lpstr>联系方式</vt:lpstr>
      <vt:lpstr>教材和参考书目</vt:lpstr>
      <vt:lpstr>J. Kleinberg</vt:lpstr>
      <vt:lpstr>主要内容</vt:lpstr>
      <vt:lpstr>主要内容</vt:lpstr>
      <vt:lpstr>一些建议</vt:lpstr>
      <vt:lpstr>为什么要学习算法？</vt:lpstr>
      <vt:lpstr>为什么要学习算法？</vt:lpstr>
      <vt:lpstr>计算机问题</vt:lpstr>
      <vt:lpstr>三种不同的计算机问题</vt:lpstr>
      <vt:lpstr>计算机问题求解步骤</vt:lpstr>
      <vt:lpstr>计算机问题求解步骤</vt:lpstr>
      <vt:lpstr>计算机问题求解步骤</vt:lpstr>
      <vt:lpstr>计算机问题求解步骤</vt:lpstr>
      <vt:lpstr>计算机问题求解步骤</vt:lpstr>
      <vt:lpstr>计算机问题求解步骤</vt:lpstr>
      <vt:lpstr>计算机问题求解步骤</vt:lpstr>
      <vt:lpstr>常见的计算机问题</vt:lpstr>
      <vt:lpstr>活动安排问题</vt:lpstr>
      <vt:lpstr>带权重的活动安排问题</vt:lpstr>
      <vt:lpstr>二部图匹配问题</vt:lpstr>
      <vt:lpstr>最大独立集问题</vt:lpstr>
      <vt:lpstr>什么是算法？</vt:lpstr>
      <vt:lpstr>算法的几个要点</vt:lpstr>
      <vt:lpstr>算法的特征</vt:lpstr>
      <vt:lpstr>程序与算法的比较</vt:lpstr>
      <vt:lpstr>算法设计的目标</vt:lpstr>
      <vt:lpstr>算法设计策略</vt:lpstr>
      <vt:lpstr>算法设计的例子</vt:lpstr>
      <vt:lpstr>算法设计的例子</vt:lpstr>
      <vt:lpstr>Good Algorithms Always Exist?</vt:lpstr>
      <vt:lpstr>Different Classes of Problems</vt:lpstr>
      <vt:lpstr>Different Classes of Problems</vt:lpstr>
      <vt:lpstr>NPC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算法分析与设计</dc:title>
  <dc:creator>FtpDown</dc:creator>
  <cp:lastModifiedBy>DongQ</cp:lastModifiedBy>
  <cp:revision>154</cp:revision>
  <dcterms:created xsi:type="dcterms:W3CDTF">2012-02-20T17:40:55Z</dcterms:created>
  <dcterms:modified xsi:type="dcterms:W3CDTF">2019-09-03T04:39:03Z</dcterms:modified>
</cp:coreProperties>
</file>