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65850"/>
            <a:ext cx="2195513" cy="534988"/>
          </a:xfrm>
        </p:spPr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5AF9AB09-3748-4718-8810-B74248F29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045330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F1BF78BB-E070-418D-80F4-50508E1B4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953316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633413"/>
            <a:ext cx="2090737" cy="51006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33413"/>
            <a:ext cx="6119813" cy="5100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ECA3237A-A975-4F37-8A8E-4E5930507E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303121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33413"/>
            <a:ext cx="8362950" cy="5100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A2367BFF-2EF7-46C3-BB30-CA06DE4B9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761575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575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39343-3CC8-4AAA-B4B1-5B7A98FEED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75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B55FE-574A-414C-8434-0908C10B97D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52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34A2C-DC2C-4483-BCD4-8F3B7944A13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3E7E2-EBE3-4AA8-84D1-CCF581FEFA1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B82FE-A4A8-4F6E-AE42-E73C275FEE6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05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D80AC-FF0A-45C4-AA30-7821EE19A23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0D4B3DF7-6F6D-4C73-8438-EEA9E9B0B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248970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2FCDE-EE1E-4604-A765-452D84DABE8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6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B36E3-C118-433F-BDC9-C922D1ED372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79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59F19-E569-4384-92B1-9D57D33A901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72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9C9B6-5893-45A2-947B-925FBE4CB82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41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E4DA-4FF9-42FA-9098-5F2CC92BEC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45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38481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695700"/>
            <a:ext cx="38481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57F01-82E2-402E-B04B-8865E8F2B06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0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4E18BFAA-6489-4A42-8B88-02C7F8D57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552137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33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E6DDE7BC-8B9E-4AFF-B27E-DEFD6F8C7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030446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B1185B92-B216-4BF2-A1FB-83C7084B71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9262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41981E4A-40DA-4839-9522-B79B08659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115202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41D89A64-01DB-4D0E-96C2-E309A4AD6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864904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DBDDF761-F71E-4489-8E0F-E3C207D82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006213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b="0"/>
            </a:lvl1pPr>
          </a:lstStyle>
          <a:p>
            <a:pPr>
              <a:defRPr/>
            </a:pPr>
            <a:fld id="{CA0055C6-34B7-4B2C-802B-BA617450A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085594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6334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b="1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69F041-F148-4874-B45C-D13FD35763E6}" type="slidenum">
              <a:rPr lang="en-US" altLang="zh-CN" sz="160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600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446088" y="515938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3087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6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4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40D6447-ADEF-4614-95C1-D68FFFD6DBE9}" type="slidenum">
              <a:rPr kumimoji="1" lang="zh-CN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fontAlgn="base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1ECF631-5D98-4FB8-B2FC-3D114181A11B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1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残缺棋盘问题（棋盘覆盖问题）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041650"/>
          </a:xfrm>
        </p:spPr>
        <p:txBody>
          <a:bodyPr/>
          <a:lstStyle/>
          <a:p>
            <a:pPr eaLnBrk="1" hangingPunct="1"/>
            <a:r>
              <a:rPr lang="zh-CN" altLang="en-US" smtClean="0"/>
              <a:t>残缺棋盘是一个有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×2</a:t>
            </a:r>
            <a:r>
              <a:rPr lang="en-US" altLang="zh-CN" baseline="30000" smtClean="0"/>
              <a:t>k</a:t>
            </a:r>
            <a:r>
              <a:rPr lang="en-US" altLang="zh-CN" smtClean="0"/>
              <a:t> (k≥1)</a:t>
            </a:r>
            <a:r>
              <a:rPr lang="zh-CN" altLang="en-US" smtClean="0"/>
              <a:t>个方格的棋盘，其中恰有</a:t>
            </a:r>
            <a:r>
              <a:rPr lang="zh-CN" altLang="en-US" smtClean="0">
                <a:solidFill>
                  <a:srgbClr val="FF0000"/>
                </a:solidFill>
              </a:rPr>
              <a:t>一个</a:t>
            </a:r>
            <a:r>
              <a:rPr lang="zh-CN" altLang="en-US" smtClean="0"/>
              <a:t>方格残缺。</a:t>
            </a:r>
          </a:p>
          <a:p>
            <a:pPr eaLnBrk="1" hangingPunct="1"/>
            <a:r>
              <a:rPr lang="zh-CN" altLang="en-US" smtClean="0"/>
              <a:t>下图给出</a:t>
            </a:r>
            <a:r>
              <a:rPr lang="en-US" altLang="zh-CN" smtClean="0"/>
              <a:t>k=1</a:t>
            </a:r>
            <a:r>
              <a:rPr lang="zh-CN" altLang="en-US" smtClean="0"/>
              <a:t>时各种可能的残缺棋盘，其中残缺的方格用阴影表示。 </a:t>
            </a:r>
          </a:p>
        </p:txBody>
      </p:sp>
      <p:sp>
        <p:nvSpPr>
          <p:cNvPr id="123909" name="Rectangle 9"/>
          <p:cNvSpPr>
            <a:spLocks noChangeArrowheads="1"/>
          </p:cNvSpPr>
          <p:nvPr/>
        </p:nvSpPr>
        <p:spPr bwMode="auto">
          <a:xfrm>
            <a:off x="457200" y="4565650"/>
            <a:ext cx="82296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CC9900"/>
              </a:buClr>
            </a:pPr>
            <a:r>
              <a:rPr lang="zh-CN" altLang="en-US">
                <a:solidFill>
                  <a:srgbClr val="000000"/>
                </a:solidFill>
              </a:rPr>
              <a:t>这样的棋盘称作“三格板”，残缺棋盘问题</a:t>
            </a:r>
            <a:r>
              <a:rPr lang="zh-CN" altLang="en-US">
                <a:solidFill>
                  <a:srgbClr val="FF0000"/>
                </a:solidFill>
              </a:rPr>
              <a:t>就是用这四种三格板覆盖更大的残缺棋盘</a:t>
            </a:r>
            <a:r>
              <a:rPr lang="zh-CN" altLang="en-US">
                <a:solidFill>
                  <a:srgbClr val="000000"/>
                </a:solidFill>
              </a:rPr>
              <a:t>。在覆盖中要求：</a:t>
            </a:r>
          </a:p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en-US" altLang="zh-CN">
                <a:solidFill>
                  <a:srgbClr val="000000"/>
                </a:solidFill>
              </a:rPr>
              <a:t>1)</a:t>
            </a:r>
            <a:r>
              <a:rPr lang="zh-CN" altLang="en-US">
                <a:solidFill>
                  <a:srgbClr val="000000"/>
                </a:solidFill>
              </a:rPr>
              <a:t>两个三格板不能重叠</a:t>
            </a:r>
          </a:p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en-US" altLang="zh-CN">
                <a:solidFill>
                  <a:srgbClr val="000000"/>
                </a:solidFill>
              </a:rPr>
              <a:t>2)</a:t>
            </a:r>
            <a:r>
              <a:rPr lang="zh-CN" altLang="en-US">
                <a:solidFill>
                  <a:srgbClr val="000000"/>
                </a:solidFill>
              </a:rPr>
              <a:t>三格板不能覆盖残缺方格，但必须覆盖其他所有方格</a:t>
            </a:r>
          </a:p>
        </p:txBody>
      </p:sp>
      <p:pic>
        <p:nvPicPr>
          <p:cNvPr id="123910" name="Picture 10" descr="t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509838"/>
            <a:ext cx="2016125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1" name="Text Box 11"/>
          <p:cNvSpPr txBox="1">
            <a:spLocks noChangeArrowheads="1"/>
          </p:cNvSpPr>
          <p:nvPr/>
        </p:nvSpPr>
        <p:spPr bwMode="auto">
          <a:xfrm>
            <a:off x="2484438" y="3886200"/>
            <a:ext cx="954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>
                <a:solidFill>
                  <a:srgbClr val="000000"/>
                </a:solidFill>
                <a:latin typeface="Times New Roman" pitchFamily="18" charset="0"/>
              </a:rPr>
              <a:t>1~4</a:t>
            </a: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号</a:t>
            </a:r>
          </a:p>
        </p:txBody>
      </p:sp>
      <p:grpSp>
        <p:nvGrpSpPr>
          <p:cNvPr id="123912" name="Group 12"/>
          <p:cNvGrpSpPr>
            <a:grpSpLocks/>
          </p:cNvGrpSpPr>
          <p:nvPr/>
        </p:nvGrpSpPr>
        <p:grpSpPr bwMode="auto">
          <a:xfrm>
            <a:off x="1138238" y="3048000"/>
            <a:ext cx="3505200" cy="609600"/>
            <a:chOff x="672" y="1872"/>
            <a:chExt cx="2208" cy="384"/>
          </a:xfrm>
        </p:grpSpPr>
        <p:pic>
          <p:nvPicPr>
            <p:cNvPr id="123913" name="Picture 13" descr="未命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4" name="Picture 14" descr="未命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872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5" name="Picture 15" descr="未命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6" name="Picture 16" descr="未命名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490262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A1736E20-91ED-4314-9227-9FFC0F6C0449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2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76288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76438"/>
            <a:ext cx="8686800" cy="2136775"/>
          </a:xfrm>
        </p:spPr>
        <p:txBody>
          <a:bodyPr/>
          <a:lstStyle/>
          <a:p>
            <a:pPr eaLnBrk="1" hangingPunct="1"/>
            <a:r>
              <a:rPr lang="zh-CN" altLang="en-US" smtClean="0"/>
              <a:t>在这种限制条件下，所需要的三格板总数为？ </a:t>
            </a:r>
          </a:p>
          <a:p>
            <a:pPr lvl="1" eaLnBrk="1" hangingPunct="1"/>
            <a:r>
              <a:rPr lang="en-US" altLang="zh-CN" smtClean="0"/>
              <a:t>1)</a:t>
            </a:r>
            <a:r>
              <a:rPr lang="zh-CN" altLang="en-US" smtClean="0"/>
              <a:t>被覆盖板面积</a:t>
            </a:r>
            <a:r>
              <a:rPr lang="en-US" altLang="zh-CN" smtClean="0"/>
              <a:t>(</a:t>
            </a:r>
            <a:r>
              <a:rPr lang="zh-CN" altLang="en-US" smtClean="0"/>
              <a:t>除去残缺方格</a:t>
            </a:r>
            <a:r>
              <a:rPr lang="en-US" altLang="zh-CN" smtClean="0"/>
              <a:t>)</a:t>
            </a:r>
            <a:r>
              <a:rPr lang="zh-CN" altLang="en-US" smtClean="0"/>
              <a:t>为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×2</a:t>
            </a:r>
            <a:r>
              <a:rPr lang="en-US" altLang="zh-CN" baseline="30000" smtClean="0"/>
              <a:t>k</a:t>
            </a:r>
            <a:r>
              <a:rPr lang="en-US" altLang="zh-CN" smtClean="0"/>
              <a:t>-1 (k≥1) </a:t>
            </a:r>
            <a:r>
              <a:rPr lang="zh-CN" altLang="en-US" smtClean="0"/>
              <a:t>；</a:t>
            </a:r>
          </a:p>
          <a:p>
            <a:pPr lvl="1" eaLnBrk="1" hangingPunct="1"/>
            <a:r>
              <a:rPr lang="en-US" altLang="zh-CN" smtClean="0"/>
              <a:t>2)</a:t>
            </a:r>
            <a:r>
              <a:rPr lang="zh-CN" altLang="en-US" smtClean="0"/>
              <a:t>三格板之间不能重叠；</a:t>
            </a:r>
          </a:p>
          <a:p>
            <a:pPr lvl="1" eaLnBrk="1" hangingPunct="1"/>
            <a:r>
              <a:rPr lang="en-US" altLang="zh-CN" smtClean="0"/>
              <a:t>3)</a:t>
            </a:r>
            <a:r>
              <a:rPr lang="zh-CN" altLang="en-US" smtClean="0"/>
              <a:t>三格板不能覆盖残缺方格，但必须覆盖其他所有方格。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1908175" y="4262438"/>
            <a:ext cx="172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u="sng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zh-CN" sz="2400" b="1" u="sng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zh-CN" sz="2400" b="1" u="sng">
                <a:solidFill>
                  <a:srgbClr val="000000"/>
                </a:solidFill>
                <a:latin typeface="Times New Roman" pitchFamily="18" charset="0"/>
              </a:rPr>
              <a:t>×2</a:t>
            </a:r>
            <a:r>
              <a:rPr kumimoji="0" lang="en-US" altLang="zh-CN" sz="2400" b="1" u="sng" baseline="300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zh-CN" sz="2400" b="1" u="sng">
                <a:solidFill>
                  <a:srgbClr val="000000"/>
                </a:solidFill>
                <a:latin typeface="Times New Roman" pitchFamily="18" charset="0"/>
              </a:rPr>
              <a:t> -1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3</a:t>
            </a:r>
          </a:p>
        </p:txBody>
      </p:sp>
      <p:pic>
        <p:nvPicPr>
          <p:cNvPr id="124934" name="Picture 6" descr="t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88963"/>
            <a:ext cx="15589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911" name="AutoShape 7"/>
          <p:cNvSpPr>
            <a:spLocks noChangeArrowheads="1"/>
          </p:cNvSpPr>
          <p:nvPr/>
        </p:nvSpPr>
        <p:spPr bwMode="auto">
          <a:xfrm>
            <a:off x="4284663" y="4033838"/>
            <a:ext cx="1600200" cy="762000"/>
          </a:xfrm>
          <a:prstGeom prst="wedgeRoundRectCallout">
            <a:avLst>
              <a:gd name="adj1" fmla="val -94148"/>
              <a:gd name="adj2" fmla="val 23125"/>
              <a:gd name="adj3" fmla="val 16667"/>
            </a:avLst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一定是整数吗？</a:t>
            </a:r>
          </a:p>
        </p:txBody>
      </p:sp>
      <p:sp>
        <p:nvSpPr>
          <p:cNvPr id="635912" name="AutoShape 8"/>
          <p:cNvSpPr>
            <a:spLocks noChangeArrowheads="1"/>
          </p:cNvSpPr>
          <p:nvPr/>
        </p:nvSpPr>
        <p:spPr bwMode="auto">
          <a:xfrm>
            <a:off x="6629400" y="3881438"/>
            <a:ext cx="2209800" cy="914400"/>
          </a:xfrm>
          <a:prstGeom prst="wedgeRoundRectCallout">
            <a:avLst>
              <a:gd name="adj1" fmla="val -81968"/>
              <a:gd name="adj2" fmla="val 27606"/>
              <a:gd name="adj3" fmla="val 16667"/>
            </a:avLst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条件一定可以被满足吗？</a:t>
            </a:r>
          </a:p>
        </p:txBody>
      </p:sp>
      <p:grpSp>
        <p:nvGrpSpPr>
          <p:cNvPr id="124937" name="Group 9"/>
          <p:cNvGrpSpPr>
            <a:grpSpLocks/>
          </p:cNvGrpSpPr>
          <p:nvPr/>
        </p:nvGrpSpPr>
        <p:grpSpPr bwMode="auto">
          <a:xfrm>
            <a:off x="3659188" y="947738"/>
            <a:ext cx="3505200" cy="609600"/>
            <a:chOff x="672" y="1872"/>
            <a:chExt cx="2208" cy="384"/>
          </a:xfrm>
        </p:grpSpPr>
        <p:pic>
          <p:nvPicPr>
            <p:cNvPr id="124938" name="Picture 10" descr="未命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939" name="Picture 11" descr="未命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872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940" name="Picture 12" descr="未命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941" name="Picture 13" descr="未命名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215597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  <p:bldP spid="635908" grpId="0"/>
      <p:bldP spid="635911" grpId="0" animBg="1"/>
      <p:bldP spid="6359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A0BA378-2C63-46C6-8766-6B000460A18D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3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k=2</a:t>
            </a:r>
            <a:r>
              <a:rPr lang="zh-CN" altLang="en-US" smtClean="0"/>
              <a:t>时分解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3013"/>
            <a:ext cx="8229600" cy="855662"/>
          </a:xfrm>
        </p:spPr>
        <p:txBody>
          <a:bodyPr/>
          <a:lstStyle/>
          <a:p>
            <a:pPr eaLnBrk="1" hangingPunct="1"/>
            <a:r>
              <a:rPr lang="zh-CN" altLang="en-US" smtClean="0"/>
              <a:t>分而治之</a:t>
            </a:r>
          </a:p>
        </p:txBody>
      </p:sp>
      <p:pic>
        <p:nvPicPr>
          <p:cNvPr id="125957" name="Picture 5" descr="t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527050"/>
            <a:ext cx="155892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6934" name="Rectangle 6"/>
          <p:cNvSpPr>
            <a:spLocks noChangeArrowheads="1"/>
          </p:cNvSpPr>
          <p:nvPr/>
        </p:nvSpPr>
        <p:spPr bwMode="auto">
          <a:xfrm>
            <a:off x="457200" y="4267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但这四个棋盘，并不都是与原问题相似且独立的子问题。</a:t>
            </a:r>
          </a:p>
        </p:txBody>
      </p:sp>
      <p:pic>
        <p:nvPicPr>
          <p:cNvPr id="636935" name="Picture 7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19050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457200" y="1676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分解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457200" y="207327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zh-CN" altLang="en-US">
                <a:solidFill>
                  <a:srgbClr val="000000"/>
                </a:solidFill>
              </a:rPr>
              <a:t>以</a:t>
            </a:r>
            <a:r>
              <a:rPr lang="en-US" altLang="zh-CN">
                <a:solidFill>
                  <a:srgbClr val="000000"/>
                </a:solidFill>
              </a:rPr>
              <a:t>k=2</a:t>
            </a:r>
            <a:r>
              <a:rPr lang="zh-CN" altLang="en-US">
                <a:solidFill>
                  <a:srgbClr val="000000"/>
                </a:solidFill>
              </a:rPr>
              <a:t>时的问题为例，用二分法进行分解得到用双线划分的四个</a:t>
            </a:r>
            <a:r>
              <a:rPr lang="en-US" altLang="zh-CN">
                <a:solidFill>
                  <a:srgbClr val="000000"/>
                </a:solidFill>
              </a:rPr>
              <a:t>k=1</a:t>
            </a:r>
            <a:r>
              <a:rPr lang="zh-CN" altLang="en-US">
                <a:solidFill>
                  <a:srgbClr val="000000"/>
                </a:solidFill>
              </a:rPr>
              <a:t>的棋盘。</a:t>
            </a:r>
          </a:p>
        </p:txBody>
      </p:sp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622300" y="2971800"/>
            <a:ext cx="3589338" cy="1193800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分治算法适用问题特点：子问题与原问题具有相似结构。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457200" y="46482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第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个子问题与原问题相似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因为残缺方格在原图的左上部，使得第一个子图中有一个残缺方格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) </a:t>
            </a:r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457200" y="54102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而右上角、左下角和右下角三个子棋盘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也就是图中标识为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、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、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4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号子棋盘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，并不是原问题的相似子问题，自然也就不能独立求解。</a:t>
            </a:r>
          </a:p>
        </p:txBody>
      </p:sp>
      <p:sp>
        <p:nvSpPr>
          <p:cNvPr id="636941" name="AutoShape 13"/>
          <p:cNvSpPr>
            <a:spLocks noChangeArrowheads="1"/>
          </p:cNvSpPr>
          <p:nvPr/>
        </p:nvSpPr>
        <p:spPr bwMode="auto">
          <a:xfrm>
            <a:off x="7162800" y="2819400"/>
            <a:ext cx="1752600" cy="990600"/>
          </a:xfrm>
          <a:prstGeom prst="wedgeRoundRectCallout">
            <a:avLst>
              <a:gd name="adj1" fmla="val -44838"/>
              <a:gd name="adj2" fmla="val 14583"/>
              <a:gd name="adj3" fmla="val 16667"/>
            </a:avLst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先假设残在左上角</a:t>
            </a:r>
          </a:p>
        </p:txBody>
      </p:sp>
      <p:grpSp>
        <p:nvGrpSpPr>
          <p:cNvPr id="125966" name="Group 15"/>
          <p:cNvGrpSpPr>
            <a:grpSpLocks/>
          </p:cNvGrpSpPr>
          <p:nvPr/>
        </p:nvGrpSpPr>
        <p:grpSpPr bwMode="auto">
          <a:xfrm>
            <a:off x="3692525" y="998538"/>
            <a:ext cx="3505200" cy="609600"/>
            <a:chOff x="672" y="1872"/>
            <a:chExt cx="2208" cy="384"/>
          </a:xfrm>
        </p:grpSpPr>
        <p:pic>
          <p:nvPicPr>
            <p:cNvPr id="125967" name="Picture 16" descr="未命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68" name="Picture 17" descr="未命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872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69" name="Picture 18" descr="未命名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70" name="Picture 19" descr="未命名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677283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6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6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  <p:bldP spid="636934" grpId="0"/>
      <p:bldP spid="636936" grpId="0" build="p"/>
      <p:bldP spid="636937" grpId="0" build="p"/>
      <p:bldP spid="636938" grpId="0" animBg="1"/>
      <p:bldP spid="636939" grpId="0"/>
      <p:bldP spid="636940" grpId="0"/>
      <p:bldP spid="6369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49C8F61-4BEB-4099-9F20-F9459D796BC0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4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使子问题相似原问题</a:t>
            </a:r>
            <a:endParaRPr lang="en-US" altLang="zh-CN" smtClean="0"/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2600" y="1565275"/>
            <a:ext cx="8229600" cy="855663"/>
          </a:xfrm>
        </p:spPr>
        <p:txBody>
          <a:bodyPr/>
          <a:lstStyle/>
          <a:p>
            <a:pPr eaLnBrk="1" hangingPunct="1"/>
            <a:r>
              <a:rPr lang="zh-CN" altLang="en-US" smtClean="0"/>
              <a:t>构造：</a:t>
            </a:r>
          </a:p>
        </p:txBody>
      </p:sp>
      <p:pic>
        <p:nvPicPr>
          <p:cNvPr id="637957" name="Picture 5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40250"/>
            <a:ext cx="19050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 descr="t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563563"/>
            <a:ext cx="15589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7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16450"/>
            <a:ext cx="1905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7960" name="Rectangle 8"/>
          <p:cNvSpPr>
            <a:spLocks noChangeArrowheads="1"/>
          </p:cNvSpPr>
          <p:nvPr/>
        </p:nvSpPr>
        <p:spPr bwMode="auto">
          <a:xfrm>
            <a:off x="468313" y="3287713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把覆盖后的方格，也看作是残缺方格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称为“伪”残缺方格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，这时的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、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、</a:t>
            </a:r>
            <a:r>
              <a:rPr kumimoji="0" lang="en-US" altLang="zh-CN" sz="2400" b="1">
                <a:solidFill>
                  <a:srgbClr val="000000"/>
                </a:solidFill>
                <a:latin typeface="Arial" pitchFamily="34" charset="0"/>
              </a:rPr>
              <a:t>4</a:t>
            </a: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号子问题就是独立且与原问题相似的子问题了。 </a:t>
            </a:r>
          </a:p>
        </p:txBody>
      </p:sp>
      <p:sp>
        <p:nvSpPr>
          <p:cNvPr id="637961" name="Rectangle 9"/>
          <p:cNvSpPr>
            <a:spLocks noChangeArrowheads="1"/>
          </p:cNvSpPr>
          <p:nvPr/>
        </p:nvSpPr>
        <p:spPr bwMode="auto">
          <a:xfrm>
            <a:off x="406400" y="2459038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zh-CN" altLang="en-US">
                <a:solidFill>
                  <a:srgbClr val="000000"/>
                </a:solidFill>
              </a:rPr>
              <a:t>使用一个①号三格板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图中阴影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覆盖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号三个子棋盘的各一个方格；</a:t>
            </a:r>
          </a:p>
        </p:txBody>
      </p: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406400" y="19970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zh-CN" altLang="en-US">
                <a:solidFill>
                  <a:srgbClr val="000000"/>
                </a:solidFill>
              </a:rPr>
              <a:t>出发点：希望子问题也具有原问题的特点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有个残格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grpSp>
        <p:nvGrpSpPr>
          <p:cNvPr id="126987" name="Group 11"/>
          <p:cNvGrpSpPr>
            <a:grpSpLocks/>
          </p:cNvGrpSpPr>
          <p:nvPr/>
        </p:nvGrpSpPr>
        <p:grpSpPr bwMode="auto">
          <a:xfrm>
            <a:off x="4057650" y="1085850"/>
            <a:ext cx="3505200" cy="609600"/>
            <a:chOff x="672" y="1872"/>
            <a:chExt cx="2208" cy="384"/>
          </a:xfrm>
        </p:grpSpPr>
        <p:pic>
          <p:nvPicPr>
            <p:cNvPr id="126988" name="Picture 12" descr="未命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989" name="Picture 13" descr="未命名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872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990" name="Picture 14" descr="未命名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991" name="Picture 15" descr="未命名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967796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p"/>
      <p:bldP spid="637960" grpId="0" build="p"/>
      <p:bldP spid="637961" grpId="0" build="p"/>
      <p:bldP spid="6379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64D30EA3-EA90-4740-9371-31FE01353066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5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2250"/>
          </a:xfrm>
        </p:spPr>
        <p:txBody>
          <a:bodyPr/>
          <a:lstStyle/>
          <a:p>
            <a:pPr eaLnBrk="1" hangingPunct="1"/>
            <a:r>
              <a:rPr lang="zh-CN" altLang="en-US" smtClean="0"/>
              <a:t>当残缺方格在第</a:t>
            </a:r>
            <a:r>
              <a:rPr lang="en-US" altLang="zh-CN" smtClean="0"/>
              <a:t>1</a:t>
            </a:r>
            <a:r>
              <a:rPr lang="zh-CN" altLang="en-US" smtClean="0"/>
              <a:t>个子棋盘时，用①号三格板覆盖其余三个子棋盘的交界方格，可使另外三个子棋盘转化为独立子问题；</a:t>
            </a:r>
          </a:p>
          <a:p>
            <a:pPr eaLnBrk="1" hangingPunct="1"/>
            <a:r>
              <a:rPr lang="zh-CN" altLang="en-US" smtClean="0"/>
              <a:t>当残缺方格在第</a:t>
            </a:r>
            <a:r>
              <a:rPr lang="en-US" altLang="zh-CN" smtClean="0"/>
              <a:t>2</a:t>
            </a:r>
            <a:r>
              <a:rPr lang="zh-CN" altLang="en-US" smtClean="0"/>
              <a:t>个子棋盘时，则首先用②号三格板进行棋盘覆盖；</a:t>
            </a:r>
          </a:p>
          <a:p>
            <a:pPr eaLnBrk="1" hangingPunct="1"/>
            <a:r>
              <a:rPr lang="zh-CN" altLang="en-US" smtClean="0"/>
              <a:t>当残缺方格在第</a:t>
            </a:r>
            <a:r>
              <a:rPr lang="en-US" altLang="zh-CN" smtClean="0"/>
              <a:t>3</a:t>
            </a:r>
            <a:r>
              <a:rPr lang="zh-CN" altLang="en-US" smtClean="0"/>
              <a:t>个子棋盘时，则首先用③号三格板进行棋盘覆盖；</a:t>
            </a:r>
          </a:p>
          <a:p>
            <a:pPr eaLnBrk="1" hangingPunct="1"/>
            <a:r>
              <a:rPr lang="zh-CN" altLang="en-US" smtClean="0"/>
              <a:t>当残缺方格在第</a:t>
            </a:r>
            <a:r>
              <a:rPr lang="en-US" altLang="zh-CN" smtClean="0"/>
              <a:t>4</a:t>
            </a:r>
            <a:r>
              <a:rPr lang="zh-CN" altLang="en-US" smtClean="0"/>
              <a:t>个子棋盘时，则首先用④号三格板进行棋盘覆盖；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638979" name="Picture 3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566738"/>
            <a:ext cx="1543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8980" name="Picture 4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66738"/>
            <a:ext cx="1543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8981" name="Picture 5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568325"/>
            <a:ext cx="15541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7" name="Rectangle 6"/>
          <p:cNvSpPr>
            <a:spLocks noGrp="1" noChangeArrowheads="1"/>
          </p:cNvSpPr>
          <p:nvPr>
            <p:ph type="title"/>
          </p:nvPr>
        </p:nvSpPr>
        <p:spPr>
          <a:xfrm>
            <a:off x="450850" y="633413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推广至</a:t>
            </a:r>
            <a:r>
              <a:rPr lang="en-US" altLang="zh-CN" smtClean="0"/>
              <a:t>k=2</a:t>
            </a:r>
            <a:r>
              <a:rPr lang="zh-CN" altLang="en-US" smtClean="0"/>
              <a:t>其它情况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4213" y="1306513"/>
            <a:ext cx="3505200" cy="609600"/>
            <a:chOff x="672" y="1872"/>
            <a:chExt cx="2208" cy="384"/>
          </a:xfrm>
        </p:grpSpPr>
        <p:pic>
          <p:nvPicPr>
            <p:cNvPr id="128010" name="Picture 9" descr="未命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11" name="Picture 10" descr="未命名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872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12" name="Picture 11" descr="未命名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0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13" name="Picture 12" descr="未命名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872"/>
              <a:ext cx="4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8989" name="Rectangle 13"/>
          <p:cNvSpPr>
            <a:spLocks noChangeArrowheads="1"/>
          </p:cNvSpPr>
          <p:nvPr/>
        </p:nvSpPr>
        <p:spPr bwMode="auto">
          <a:xfrm>
            <a:off x="431800" y="57753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0" lang="zh-CN" altLang="en-US" sz="2400" b="1">
                <a:solidFill>
                  <a:srgbClr val="000000"/>
                </a:solidFill>
                <a:latin typeface="Arial" pitchFamily="34" charset="0"/>
              </a:rPr>
              <a:t>这样就使另外三个子棋盘转化为独立子问题。</a:t>
            </a:r>
          </a:p>
        </p:txBody>
      </p:sp>
    </p:spTree>
    <p:extLst>
      <p:ext uri="{BB962C8B-B14F-4D97-AF65-F5344CB8AC3E}">
        <p14:creationId xmlns:p14="http://schemas.microsoft.com/office/powerpoint/2010/main" val="427062392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8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8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8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8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build="p"/>
      <p:bldP spid="63898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2091B3C-4301-402E-AC96-B3E148516320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6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推广至</a:t>
            </a:r>
            <a:r>
              <a:rPr lang="en-US" altLang="zh-CN" smtClean="0"/>
              <a:t>k=1,2,3,4,</a:t>
            </a:r>
            <a:r>
              <a:rPr lang="en-US" altLang="zh-CN" smtClean="0">
                <a:latin typeface="Arial" pitchFamily="34" charset="0"/>
              </a:rPr>
              <a:t>…</a:t>
            </a:r>
            <a:r>
              <a:rPr lang="en-US" altLang="zh-CN" smtClean="0"/>
              <a:t>.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357437"/>
          </a:xfrm>
        </p:spPr>
        <p:txBody>
          <a:bodyPr/>
          <a:lstStyle/>
          <a:p>
            <a:pPr eaLnBrk="1" hangingPunct="1"/>
            <a:r>
              <a:rPr lang="zh-CN" altLang="en-US" smtClean="0"/>
              <a:t>将</a:t>
            </a:r>
            <a:r>
              <a:rPr lang="en-US" altLang="zh-CN" smtClean="0"/>
              <a:t>2</a:t>
            </a:r>
            <a:r>
              <a:rPr lang="en-US" altLang="zh-CN" baseline="30000" smtClean="0"/>
              <a:t>k</a:t>
            </a:r>
            <a:r>
              <a:rPr lang="en-US" altLang="zh-CN" smtClean="0"/>
              <a:t>×2</a:t>
            </a:r>
            <a:r>
              <a:rPr lang="en-US" altLang="zh-CN" baseline="30000" smtClean="0"/>
              <a:t>k</a:t>
            </a:r>
            <a:r>
              <a:rPr lang="zh-CN" altLang="en-US" smtClean="0"/>
              <a:t>棋盘分割为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2</a:t>
            </a:r>
            <a:r>
              <a:rPr lang="en-US" altLang="zh-CN" baseline="30000" smtClean="0"/>
              <a:t>k-1</a:t>
            </a:r>
            <a:r>
              <a:rPr lang="en-US" altLang="zh-CN" smtClean="0"/>
              <a:t>×2</a:t>
            </a:r>
            <a:r>
              <a:rPr lang="en-US" altLang="zh-CN" baseline="30000" smtClean="0"/>
              <a:t>k-1</a:t>
            </a:r>
            <a:r>
              <a:rPr lang="en-US" altLang="zh-CN" smtClean="0"/>
              <a:t> </a:t>
            </a:r>
            <a:r>
              <a:rPr lang="zh-CN" altLang="en-US" smtClean="0"/>
              <a:t>子棋盘</a:t>
            </a:r>
            <a:r>
              <a:rPr lang="en-US" altLang="zh-CN" smtClean="0"/>
              <a:t>(a)</a:t>
            </a:r>
            <a:r>
              <a:rPr lang="zh-CN" altLang="en-US" smtClean="0"/>
              <a:t>所示。</a:t>
            </a:r>
          </a:p>
          <a:p>
            <a:pPr eaLnBrk="1" hangingPunct="1"/>
            <a:r>
              <a:rPr lang="zh-CN" altLang="en-US" smtClean="0"/>
              <a:t>特殊方格必位于</a:t>
            </a:r>
            <a:r>
              <a:rPr lang="en-US" altLang="zh-CN" smtClean="0"/>
              <a:t>4</a:t>
            </a:r>
            <a:r>
              <a:rPr lang="zh-CN" altLang="en-US" smtClean="0"/>
              <a:t>个较小子棋盘之一中，其余</a:t>
            </a:r>
            <a:r>
              <a:rPr lang="en-US" altLang="zh-CN" smtClean="0"/>
              <a:t>3</a:t>
            </a:r>
            <a:r>
              <a:rPr lang="zh-CN" altLang="en-US" smtClean="0"/>
              <a:t>个子棋盘中无特殊方格。</a:t>
            </a:r>
          </a:p>
        </p:txBody>
      </p:sp>
      <p:pic>
        <p:nvPicPr>
          <p:cNvPr id="640004" name="Picture 4" descr="t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4005263"/>
            <a:ext cx="547211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457200" y="2486025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zh-CN" altLang="en-US">
                <a:solidFill>
                  <a:srgbClr val="000000"/>
                </a:solidFill>
              </a:rPr>
              <a:t>为将这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个无特殊方格的子棋盘转化为特殊棋盘，可</a:t>
            </a:r>
            <a:r>
              <a:rPr lang="zh-CN" altLang="en-US">
                <a:solidFill>
                  <a:srgbClr val="FF0000"/>
                </a:solidFill>
              </a:rPr>
              <a:t>用一个三格板覆盖这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个子棋盘的会合处</a:t>
            </a:r>
            <a:r>
              <a:rPr lang="zh-CN" altLang="en-US">
                <a:solidFill>
                  <a:srgbClr val="000000"/>
                </a:solidFill>
              </a:rPr>
              <a:t>，如 </a:t>
            </a:r>
            <a:r>
              <a:rPr lang="en-US" altLang="zh-CN">
                <a:solidFill>
                  <a:srgbClr val="000000"/>
                </a:solidFill>
              </a:rPr>
              <a:t>(b)</a:t>
            </a:r>
            <a:r>
              <a:rPr lang="zh-CN" altLang="en-US">
                <a:solidFill>
                  <a:srgbClr val="000000"/>
                </a:solidFill>
              </a:rPr>
              <a:t>所示，从而将原问题转化为</a:t>
            </a:r>
            <a:r>
              <a:rPr lang="en-US" altLang="zh-CN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</a:rPr>
              <a:t>个较小规模的棋盘覆盖问题。</a:t>
            </a:r>
          </a:p>
        </p:txBody>
      </p:sp>
    </p:spTree>
    <p:extLst>
      <p:ext uri="{BB962C8B-B14F-4D97-AF65-F5344CB8AC3E}">
        <p14:creationId xmlns:p14="http://schemas.microsoft.com/office/powerpoint/2010/main" val="141739001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/>
      <p:bldP spid="6400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C74D9B31-41A1-4867-A4D3-F5067785D837}" type="slidenum">
              <a:rPr lang="en-US" altLang="zh-CN" smtClean="0">
                <a:solidFill>
                  <a:srgbClr val="000000"/>
                </a:solidFill>
                <a:latin typeface="Garamond" pitchFamily="18" charset="0"/>
              </a:rPr>
              <a:pPr/>
              <a:t>7</a:t>
            </a:fld>
            <a:endParaRPr lang="en-US" altLang="zh-CN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048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递归分解终止</a:t>
            </a:r>
            <a:r>
              <a:rPr lang="en-US" altLang="zh-CN" smtClean="0"/>
              <a:t>&amp;</a:t>
            </a:r>
            <a:r>
              <a:rPr lang="zh-CN" altLang="en-US" smtClean="0"/>
              <a:t>解决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3375"/>
            <a:ext cx="8709025" cy="457200"/>
          </a:xfrm>
        </p:spPr>
        <p:txBody>
          <a:bodyPr/>
          <a:lstStyle/>
          <a:p>
            <a:pPr eaLnBrk="1" hangingPunct="1"/>
            <a:r>
              <a:rPr lang="zh-CN" altLang="en-US" smtClean="0"/>
              <a:t>递归地使用这种分割，直至棋盘简化为</a:t>
            </a:r>
            <a:r>
              <a:rPr lang="en-US" altLang="zh-CN" smtClean="0"/>
              <a:t>……</a:t>
            </a:r>
            <a:r>
              <a:rPr lang="zh-CN" altLang="en-US" smtClean="0"/>
              <a:t>，以方便解决。 </a:t>
            </a:r>
          </a:p>
        </p:txBody>
      </p:sp>
      <p:pic>
        <p:nvPicPr>
          <p:cNvPr id="641028" name="Picture 4" descr="未命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825750"/>
            <a:ext cx="1752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1029" name="Picture 5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5068888"/>
            <a:ext cx="990600" cy="8810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1030" name="Group 6"/>
          <p:cNvGraphicFramePr>
            <a:graphicFrameLocks noGrp="1"/>
          </p:cNvGraphicFramePr>
          <p:nvPr/>
        </p:nvGraphicFramePr>
        <p:xfrm>
          <a:off x="2376488" y="5191125"/>
          <a:ext cx="609600" cy="6096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395288" y="434975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en-US" altLang="zh-CN">
                <a:solidFill>
                  <a:srgbClr val="000000"/>
                </a:solidFill>
              </a:rPr>
              <a:t>b </a:t>
            </a:r>
            <a:r>
              <a:rPr lang="zh-CN" altLang="en-US">
                <a:solidFill>
                  <a:srgbClr val="000000"/>
                </a:solidFill>
              </a:rPr>
              <a:t>直至棋盘简化为棋盘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×2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406400" y="2236788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en-US" altLang="zh-CN">
                <a:solidFill>
                  <a:srgbClr val="000000"/>
                </a:solidFill>
              </a:rPr>
              <a:t>a </a:t>
            </a:r>
            <a:r>
              <a:rPr lang="zh-CN" altLang="en-US">
                <a:solidFill>
                  <a:srgbClr val="000000"/>
                </a:solidFill>
              </a:rPr>
              <a:t>直至棋盘简化为棋盘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×2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； </a:t>
            </a:r>
          </a:p>
        </p:txBody>
      </p:sp>
      <p:sp>
        <p:nvSpPr>
          <p:cNvPr id="641045" name="Rectangle 21"/>
          <p:cNvSpPr>
            <a:spLocks noChangeArrowheads="1"/>
          </p:cNvSpPr>
          <p:nvPr/>
        </p:nvSpPr>
        <p:spPr bwMode="auto">
          <a:xfrm>
            <a:off x="4205288" y="2994025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zh-CN" altLang="en-US">
                <a:solidFill>
                  <a:srgbClr val="000000"/>
                </a:solidFill>
              </a:rPr>
              <a:t>解决：交汇处覆盖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块，其它子棋盘分别覆盖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块。</a:t>
            </a:r>
          </a:p>
        </p:txBody>
      </p:sp>
      <p:sp>
        <p:nvSpPr>
          <p:cNvPr id="641046" name="Rectangle 22"/>
          <p:cNvSpPr>
            <a:spLocks noChangeArrowheads="1"/>
          </p:cNvSpPr>
          <p:nvPr/>
        </p:nvSpPr>
        <p:spPr bwMode="auto">
          <a:xfrm>
            <a:off x="4205288" y="503555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3B812F"/>
              </a:buClr>
            </a:pPr>
            <a:r>
              <a:rPr lang="zh-CN" altLang="en-US">
                <a:solidFill>
                  <a:srgbClr val="000000"/>
                </a:solidFill>
              </a:rPr>
              <a:t>解决：交汇处覆盖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块，其它子棋盘无须处理。</a:t>
            </a:r>
          </a:p>
        </p:txBody>
      </p:sp>
      <p:sp>
        <p:nvSpPr>
          <p:cNvPr id="641047" name="Text Box 23"/>
          <p:cNvSpPr txBox="1">
            <a:spLocks noChangeArrowheads="1"/>
          </p:cNvSpPr>
          <p:nvPr/>
        </p:nvSpPr>
        <p:spPr bwMode="auto">
          <a:xfrm>
            <a:off x="6156325" y="73977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合并？</a:t>
            </a:r>
          </a:p>
        </p:txBody>
      </p:sp>
    </p:spTree>
    <p:extLst>
      <p:ext uri="{BB962C8B-B14F-4D97-AF65-F5344CB8AC3E}">
        <p14:creationId xmlns:p14="http://schemas.microsoft.com/office/powerpoint/2010/main" val="391035754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43" grpId="0"/>
      <p:bldP spid="641044" grpId="0"/>
      <p:bldP spid="641045" grpId="0"/>
      <p:bldP spid="641046" grpId="0"/>
      <p:bldP spid="6410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>
                <a:solidFill>
                  <a:srgbClr val="660066"/>
                </a:solidFill>
                <a:ea typeface="楷体_GB2312" pitchFamily="49" charset="-122"/>
              </a:rPr>
              <a:t>棋盘覆盖</a:t>
            </a:r>
            <a:endParaRPr lang="zh-CN" altLang="en-US" sz="4400" b="1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0" y="981075"/>
            <a:ext cx="6300788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public void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(int tr, int tc, int dr, int dc, int size)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(size == 1)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int t = tile++,  // L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型骨牌号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s = size/2;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分割棋盘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覆盖左上角子棋盘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(dr &lt; tr + s &amp;&amp; dc &lt; tc + 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特殊方格在此棋盘中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(tr, tc, dr, dc,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else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{//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此棋盘中无特殊方格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用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号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型骨牌覆盖右下角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board[tr + s - 1][tc + s - 1] = 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覆盖其余方格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(tr, tc, tr+s-1, tc+s-1, s);}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覆盖右上角子棋盘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if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(dr &lt; tr + s &amp;&amp; dc &gt;= tc + 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特殊方格在此棋盘中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(tr, tc+s, dr, dc,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else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{//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此棋盘中无特殊方格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用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号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型骨牌覆盖左下角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067175" y="1273175"/>
            <a:ext cx="507682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board[tr + s - 1][tc + s] = 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覆盖其余方格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(tr, tc+s, tr+s-1, tc+s, s);}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覆盖左下角子棋盘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(dr &gt;= tr + s &amp;&amp; dc &lt; tc + 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特殊方格在此棋盘中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(tr+s, tc, dr, dc,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else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{//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用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号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型骨牌覆盖右上角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board[tr + s][tc + s - 1] = 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覆盖其余方格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(tr+s, tc, tr+s, tc+s-1, s);}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覆盖右下角子棋盘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(dr &gt;= tr + s &amp;&amp; dc &gt;= tc + 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特殊方格在此棋盘中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(tr+s, tc+s, dr, dc,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else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{//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用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号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型骨牌覆盖左上角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board[tr + s][tc + s] = 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//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覆盖其余方格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  </a:t>
            </a:r>
            <a:r>
              <a:rPr lang="en-US" altLang="zh-CN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chessBoard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(tr+s, tc+s, tr+s, tc+s, s);}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}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43025" y="2503488"/>
            <a:ext cx="6988175" cy="1736725"/>
            <a:chOff x="846" y="1577"/>
            <a:chExt cx="4402" cy="1094"/>
          </a:xfrm>
        </p:grpSpPr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846" y="1577"/>
              <a:ext cx="4402" cy="10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ea typeface="黑体" pitchFamily="49" charset="-122"/>
                </a:rPr>
                <a:t>复杂度分析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b="1" dirty="0">
                <a:solidFill>
                  <a:srgbClr val="000000"/>
                </a:solidFill>
                <a:ea typeface="宋体" pitchFamily="2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a typeface="宋体" pitchFamily="2" charset="-122"/>
                </a:rPr>
                <a:t>T(n)=O(4</a:t>
              </a:r>
              <a:r>
                <a:rPr kumimoji="1" lang="en-US" altLang="zh-CN" sz="2400" baseline="30000" dirty="0">
                  <a:solidFill>
                    <a:srgbClr val="000000"/>
                  </a:solidFill>
                  <a:ea typeface="宋体" pitchFamily="2" charset="-122"/>
                </a:rPr>
                <a:t>k</a:t>
              </a:r>
              <a:r>
                <a:rPr kumimoji="1" lang="en-US" altLang="zh-CN" sz="2400" dirty="0">
                  <a:solidFill>
                    <a:srgbClr val="000000"/>
                  </a:solidFill>
                  <a:ea typeface="宋体" pitchFamily="2" charset="-122"/>
                </a:rPr>
                <a:t>) </a:t>
              </a:r>
              <a:r>
                <a:rPr kumimoji="1" lang="zh-CN" altLang="en-US" sz="2400" dirty="0">
                  <a:solidFill>
                    <a:srgbClr val="000000"/>
                  </a:solidFill>
                  <a:ea typeface="宋体" pitchFamily="2" charset="-122"/>
                </a:rPr>
                <a:t>，渐进意义下的最优算法</a:t>
              </a:r>
              <a:endParaRPr kumimoji="1" lang="zh-CN" altLang="en-US" sz="2400" b="1" dirty="0">
                <a:solidFill>
                  <a:srgbClr val="FF0000"/>
                </a:solidFill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131080" name="Object 8"/>
            <p:cNvGraphicFramePr>
              <a:graphicFrameLocks noChangeAspect="1"/>
            </p:cNvGraphicFramePr>
            <p:nvPr/>
          </p:nvGraphicFramePr>
          <p:xfrm>
            <a:off x="1701" y="1752"/>
            <a:ext cx="263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3" imgW="1955800" imgH="457200" progId="Equation.3">
                    <p:embed/>
                  </p:oleObj>
                </mc:Choice>
                <mc:Fallback>
                  <p:oleObj name="公式" r:id="rId3" imgW="1955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752"/>
                          <a:ext cx="2631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552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g-design">
  <a:themeElements>
    <a:clrScheme name="1_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1_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全屏显示(4:3)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Edge</vt:lpstr>
      <vt:lpstr>1_alg-design</vt:lpstr>
      <vt:lpstr>Microsoft 公式 3.0</vt:lpstr>
      <vt:lpstr>残缺棋盘问题（棋盘覆盖问题）</vt:lpstr>
      <vt:lpstr>分析</vt:lpstr>
      <vt:lpstr>k=2时分解</vt:lpstr>
      <vt:lpstr>使子问题相似原问题</vt:lpstr>
      <vt:lpstr>推广至k=2其它情况</vt:lpstr>
      <vt:lpstr>推广至k=1,2,3,4,….</vt:lpstr>
      <vt:lpstr>递归分解终止&amp;解决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残缺棋盘问题（棋盘覆盖问题）</dc:title>
  <dc:creator>DongQ</dc:creator>
  <cp:lastModifiedBy>DongQ</cp:lastModifiedBy>
  <cp:revision>1</cp:revision>
  <dcterms:created xsi:type="dcterms:W3CDTF">2018-09-17T03:41:45Z</dcterms:created>
  <dcterms:modified xsi:type="dcterms:W3CDTF">2018-09-17T03:42:29Z</dcterms:modified>
</cp:coreProperties>
</file>