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64862-1E2F-4706-82AA-ADF1B43719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F1641-FBC0-4126-B239-F3ED89545F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C2C32-C95A-408B-85CB-32C300E15B5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8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92583-3AAA-4D8D-8F09-AE7342EB93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7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A9D05-3BE2-47F1-B767-245BAB67804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2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C84E-E3A9-4DB7-99A9-71F2FD3C611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0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FE1EA-249D-41E1-97FB-8222A76FAE7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6AF0-4CB7-46B9-8ED4-E577E9B860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5F46F-1035-4A01-B5C7-F972567EDAD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DC6C4-0565-47C6-B530-EBCC20EAB5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3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AC344-96A2-4AE6-9DBD-EDEC8C0ADE3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380B2-EFCE-42EA-A6C1-BC31AE0C34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8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C46A9D-96E3-41E2-AC0C-D8BD0F0CA035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63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8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oleObject" Target="../embeddings/oleObject6.bin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7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3.wmf"/><Relationship Id="rId31" Type="http://schemas.openxmlformats.org/officeDocument/2006/relationships/image" Target="../media/image19.wmf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矩阵连乘问题</a:t>
            </a:r>
          </a:p>
        </p:txBody>
      </p:sp>
      <p:sp>
        <p:nvSpPr>
          <p:cNvPr id="2056" name="Rectangle 3"/>
          <p:cNvSpPr>
            <a:spLocks noChangeArrowheads="1"/>
          </p:cNvSpPr>
          <p:nvPr/>
        </p:nvSpPr>
        <p:spPr bwMode="auto">
          <a:xfrm>
            <a:off x="755650" y="15573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给定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个矩阵              ， 其中  与     是可乘的，             。考察这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个矩阵的连乘积          </a:t>
            </a: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由于矩阵乘法满足结合律，所以计算矩阵的连乘可以有许多不同的计算次序。这种计算次序可以用加括号的方式来确定。</a:t>
            </a: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若一个矩阵连乘积的计算次序完全确定，也就是说该连乘积已完全加括号，则可以依此次序反复调用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个矩阵相乘的标准算法计算出矩阵连乘积</a:t>
            </a:r>
            <a:endParaRPr lang="ja-JP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916238" y="1484313"/>
          <a:ext cx="20367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数式" r:id="rId3" imgW="863225" imgH="228501" progId="Equation.3">
                  <p:embed/>
                </p:oleObj>
              </mc:Choice>
              <mc:Fallback>
                <p:oleObj name="数式" r:id="rId3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84313"/>
                        <a:ext cx="20367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081713" y="1538288"/>
          <a:ext cx="3571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数式" r:id="rId5" imgW="165028" imgH="228501" progId="Equation.3">
                  <p:embed/>
                </p:oleObj>
              </mc:Choice>
              <mc:Fallback>
                <p:oleObj name="数式" r:id="rId5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1538288"/>
                        <a:ext cx="3571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6781800" y="1544638"/>
          <a:ext cx="5492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数式" r:id="rId7" imgW="253890" imgH="228501" progId="Equation.3">
                  <p:embed/>
                </p:oleObj>
              </mc:Choice>
              <mc:Fallback>
                <p:oleObj name="数式" r:id="rId7" imgW="25389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544638"/>
                        <a:ext cx="5492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1882775" y="1987550"/>
          <a:ext cx="16494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数式" r:id="rId9" imgW="876300" imgH="190500" progId="Equation.3">
                  <p:embed/>
                </p:oleObj>
              </mc:Choice>
              <mc:Fallback>
                <p:oleObj name="数式" r:id="rId9" imgW="8763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1987550"/>
                        <a:ext cx="164941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8"/>
          <p:cNvGraphicFramePr>
            <a:graphicFrameLocks noChangeAspect="1"/>
          </p:cNvGraphicFramePr>
          <p:nvPr/>
        </p:nvGraphicFramePr>
        <p:xfrm>
          <a:off x="3165475" y="2466975"/>
          <a:ext cx="15017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数式" r:id="rId11" imgW="583947" imgH="228501" progId="Equation.3">
                  <p:embed/>
                </p:oleObj>
              </mc:Choice>
              <mc:Fallback>
                <p:oleObj name="数式" r:id="rId11" imgW="5839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2466975"/>
                        <a:ext cx="15017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70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G:\360data\重要数据\桌面\未命名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0"/>
          <a:stretch>
            <a:fillRect/>
          </a:stretch>
        </p:blipFill>
        <p:spPr bwMode="auto">
          <a:xfrm>
            <a:off x="0" y="2590800"/>
            <a:ext cx="8694738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用动态规划法求最优解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31913" y="0"/>
            <a:ext cx="563403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36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graphicFrame>
        <p:nvGraphicFramePr>
          <p:cNvPr id="20513" name="Group 33"/>
          <p:cNvGraphicFramePr>
            <a:graphicFrameLocks noGrp="1"/>
          </p:cNvGraphicFramePr>
          <p:nvPr/>
        </p:nvGraphicFramePr>
        <p:xfrm>
          <a:off x="381000" y="1600200"/>
          <a:ext cx="5264150" cy="809625"/>
        </p:xfrm>
        <a:graphic>
          <a:graphicData uri="http://schemas.openxmlformats.org/drawingml/2006/table">
            <a:tbl>
              <a:tblPr/>
              <a:tblGrid>
                <a:gridCol w="890588"/>
                <a:gridCol w="889000"/>
                <a:gridCol w="754062"/>
                <a:gridCol w="754063"/>
                <a:gridCol w="889000"/>
                <a:gridCol w="1087437"/>
              </a:tblGrid>
              <a:tr h="396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A4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A5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A6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35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35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2" name="Rectangle 29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8194" name="Object 30"/>
          <p:cNvGraphicFramePr>
            <a:graphicFrameLocks noChangeAspect="1"/>
          </p:cNvGraphicFramePr>
          <p:nvPr/>
        </p:nvGraphicFramePr>
        <p:xfrm>
          <a:off x="228600" y="5410200"/>
          <a:ext cx="8636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4" imgW="4762500" imgH="711200" progId="Equation.3">
                  <p:embed/>
                </p:oleObj>
              </mc:Choice>
              <mc:Fallback>
                <p:oleObj name="公式" r:id="rId4" imgW="4762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410200"/>
                        <a:ext cx="8636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5" name="Picture 3" descr="G:\360data\重要数据\桌面\未命名0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0"/>
            <a:ext cx="28225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6600" y="36576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7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练习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31913" y="0"/>
            <a:ext cx="563403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36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graphicFrame>
        <p:nvGraphicFramePr>
          <p:cNvPr id="20513" name="Group 33"/>
          <p:cNvGraphicFramePr>
            <a:graphicFrameLocks noGrp="1"/>
          </p:cNvGraphicFramePr>
          <p:nvPr/>
        </p:nvGraphicFramePr>
        <p:xfrm>
          <a:off x="381000" y="1447800"/>
          <a:ext cx="4800600" cy="1036638"/>
        </p:xfrm>
        <a:graphic>
          <a:graphicData uri="http://schemas.openxmlformats.org/drawingml/2006/table">
            <a:tbl>
              <a:tblPr/>
              <a:tblGrid>
                <a:gridCol w="890588"/>
                <a:gridCol w="889000"/>
                <a:gridCol w="811212"/>
                <a:gridCol w="990600"/>
                <a:gridCol w="12192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64" marB="457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764" marB="45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marT="45764" marB="45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A4</a:t>
                      </a:r>
                    </a:p>
                  </a:txBody>
                  <a:tcPr marT="45764" marB="45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A5</a:t>
                      </a:r>
                    </a:p>
                  </a:txBody>
                  <a:tcPr marT="45764" marB="45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7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64" marB="457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78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64" marB="45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8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64" marB="45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64" marB="45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1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64" marB="45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88" name="Rectangle 29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14469"/>
              </p:ext>
            </p:extLst>
          </p:nvPr>
        </p:nvGraphicFramePr>
        <p:xfrm>
          <a:off x="200025" y="2895600"/>
          <a:ext cx="4981578" cy="26495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30263"/>
                <a:gridCol w="830263"/>
                <a:gridCol w="830263"/>
                <a:gridCol w="830263"/>
                <a:gridCol w="830263"/>
                <a:gridCol w="830263"/>
              </a:tblGrid>
              <a:tr h="381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 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1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2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3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4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5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</a:tr>
              <a:tr h="47188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1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0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168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288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468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828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</a:tr>
              <a:tr h="47188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2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0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280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700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1230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</a:tr>
              <a:tr h="47188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3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0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480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1000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</a:tr>
              <a:tr h="47188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4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0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600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</a:tr>
              <a:tr h="381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5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1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0</a:t>
                      </a:r>
                      <a:endParaRPr lang="zh-CN" sz="1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457" marR="62457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03817"/>
              </p:ext>
            </p:extLst>
          </p:nvPr>
        </p:nvGraphicFramePr>
        <p:xfrm>
          <a:off x="5638800" y="2895600"/>
          <a:ext cx="3241674" cy="26670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0279"/>
                <a:gridCol w="540279"/>
                <a:gridCol w="540279"/>
                <a:gridCol w="540279"/>
                <a:gridCol w="540279"/>
                <a:gridCol w="540279"/>
              </a:tblGrid>
              <a:tr h="444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 </a:t>
                      </a:r>
                      <a:endParaRPr lang="zh-CN" sz="105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105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5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  <a:tr h="444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</a:t>
                      </a:r>
                      <a:endParaRPr lang="zh-CN" sz="105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  <a:tr h="444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  <a:tr h="444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  <a:tr h="444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4</a:t>
                      </a:r>
                      <a:endParaRPr lang="zh-CN" sz="105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  <a:tr h="444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5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0</a:t>
                      </a:r>
                      <a:endParaRPr lang="zh-CN" sz="105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/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4800" y="5715000"/>
            <a:ext cx="41513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最少乘法次数为</a:t>
            </a:r>
            <a:r>
              <a:rPr lang="en-US" altLang="zh-CN" sz="2800" b="1">
                <a:solidFill>
                  <a:srgbClr val="000000"/>
                </a:solidFill>
              </a:rPr>
              <a:t>828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endParaRPr lang="en-US" altLang="zh-CN" sz="2800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相应的最优加括号方式为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79925" y="5948363"/>
          <a:ext cx="38338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1269449" imgH="304668" progId="Equation.DSMT4">
                  <p:embed/>
                </p:oleObj>
              </mc:Choice>
              <mc:Fallback>
                <p:oleObj name="Equation" r:id="rId3" imgW="126944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5948363"/>
                        <a:ext cx="383381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455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用动态规划法求最优解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31913" y="0"/>
            <a:ext cx="563403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36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1358900"/>
            <a:ext cx="84248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public static void 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matrixChain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(int [] p, int [][] m, int [][] s) {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int n=p.length-1;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(int i = 1; i &lt;= n; i++) m[i][i] = 0;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(int r = 2; r &lt;= n; r++)                  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\\ r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为矩阵链的长度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   for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(int i = 1; i &lt;= n - r+1; i++) {    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\\ i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为首矩阵的序号</a:t>
            </a:r>
            <a:endParaRPr lang="en-US" altLang="zh-CN" sz="2000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         int j=i+r-1;                               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\\ j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为尾矩阵的序号</a:t>
            </a:r>
            <a:endParaRPr lang="en-US" altLang="zh-CN" sz="2000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         m[i][j] = m[i+1][j]+ p[i-1]*p[i]*p[j];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\\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首先尝试在矩阵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处分开</a:t>
            </a:r>
            <a:endParaRPr lang="en-US" altLang="zh-CN" sz="2000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         s[i][j] = i;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(int k = i+1; k &lt; j; k++) {          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\\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然后尝试在矩阵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处分开</a:t>
            </a:r>
            <a:endParaRPr lang="en-US" altLang="zh-CN" sz="2000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               int t = m[i][k] + m[k+1][j] + p[i-1]*p[k]*p[j];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               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if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(t &lt; m[i][j]) {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                    m[i][j] = t;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                    s[i][j] = k;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               }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         }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     }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 }</a:t>
            </a:r>
          </a:p>
          <a:p>
            <a:pPr eaLnBrk="1" fontAlgn="base" hangingPunct="1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37893" name="Rectangle 2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3352800" y="4397375"/>
            <a:ext cx="5638800" cy="2308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算法复杂度分析：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算法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matrixChain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的主要计算量取决于算法中对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重循环。循环体内的计算量为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O(1)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，而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重循环的总次数为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O(n</a:t>
            </a:r>
            <a:r>
              <a:rPr lang="en-US" altLang="zh-CN" sz="2400" b="1" baseline="30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。因此算法的计算时间上界为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O(n</a:t>
            </a:r>
            <a:r>
              <a:rPr lang="en-US" altLang="zh-CN" sz="2400" b="1" baseline="30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。算法所占用的空间显然为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O(n</a:t>
            </a:r>
            <a:r>
              <a:rPr lang="en-US" altLang="zh-CN" sz="2400" b="1" baseline="30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67960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572000"/>
          </a:xfrm>
        </p:spPr>
        <p:txBody>
          <a:bodyPr/>
          <a:lstStyle/>
          <a:p>
            <a:r>
              <a:rPr lang="zh-CN" altLang="en-US" sz="2800" smtClean="0">
                <a:ea typeface="PMingLiU" pitchFamily="18" charset="-120"/>
              </a:rPr>
              <a:t>对于</a:t>
            </a:r>
            <a:r>
              <a:rPr lang="zh-TW" altLang="en-US" sz="2800" smtClean="0">
                <a:ea typeface="PMingLiU" pitchFamily="18" charset="-120"/>
              </a:rPr>
              <a:t> </a:t>
            </a:r>
            <a:r>
              <a:rPr lang="en-US" altLang="zh-TW" sz="2800" i="1" smtClean="0">
                <a:ea typeface="PMingLiU" pitchFamily="18" charset="-120"/>
              </a:rPr>
              <a:t>p</a:t>
            </a:r>
            <a:r>
              <a:rPr lang="en-US" altLang="zh-TW" sz="2800" smtClean="0">
                <a:ea typeface="PMingLiU" pitchFamily="18" charset="-120"/>
              </a:rPr>
              <a:t> × </a:t>
            </a:r>
            <a:r>
              <a:rPr lang="en-US" altLang="zh-TW" sz="2800" i="1" smtClean="0">
                <a:ea typeface="PMingLiU" pitchFamily="18" charset="-120"/>
              </a:rPr>
              <a:t>q</a:t>
            </a:r>
            <a:r>
              <a:rPr lang="en-US" altLang="zh-TW" sz="2800" smtClean="0">
                <a:ea typeface="PMingLiU" pitchFamily="18" charset="-120"/>
              </a:rPr>
              <a:t> </a:t>
            </a:r>
            <a:r>
              <a:rPr lang="zh-CN" altLang="en-US" sz="2800" smtClean="0">
                <a:ea typeface="PMingLiU" pitchFamily="18" charset="-120"/>
              </a:rPr>
              <a:t>矩阵</a:t>
            </a:r>
            <a:r>
              <a:rPr lang="zh-TW" altLang="en-US" sz="2800" smtClean="0">
                <a:ea typeface="PMingLiU" pitchFamily="18" charset="-120"/>
              </a:rPr>
              <a:t> </a:t>
            </a:r>
            <a:r>
              <a:rPr lang="en-US" altLang="zh-TW" sz="2800" i="1" smtClean="0">
                <a:ea typeface="PMingLiU" pitchFamily="18" charset="-120"/>
              </a:rPr>
              <a:t>A</a:t>
            </a:r>
            <a:r>
              <a:rPr lang="en-US" altLang="zh-TW" sz="2800" smtClean="0">
                <a:ea typeface="PMingLiU" pitchFamily="18" charset="-120"/>
              </a:rPr>
              <a:t> </a:t>
            </a:r>
            <a:r>
              <a:rPr lang="zh-CN" altLang="en-US" sz="2800" smtClean="0">
                <a:ea typeface="PMingLiU" pitchFamily="18" charset="-120"/>
              </a:rPr>
              <a:t>和 </a:t>
            </a:r>
            <a:r>
              <a:rPr lang="en-US" altLang="zh-TW" sz="2800" i="1" smtClean="0">
                <a:ea typeface="PMingLiU" pitchFamily="18" charset="-120"/>
              </a:rPr>
              <a:t>q</a:t>
            </a:r>
            <a:r>
              <a:rPr lang="en-US" altLang="zh-TW" sz="2800" smtClean="0">
                <a:ea typeface="PMingLiU" pitchFamily="18" charset="-120"/>
              </a:rPr>
              <a:t> × </a:t>
            </a:r>
            <a:r>
              <a:rPr lang="en-US" altLang="zh-TW" sz="2800" i="1" smtClean="0">
                <a:ea typeface="PMingLiU" pitchFamily="18" charset="-120"/>
              </a:rPr>
              <a:t>r</a:t>
            </a:r>
            <a:r>
              <a:rPr lang="en-US" altLang="zh-TW" sz="2800" smtClean="0">
                <a:ea typeface="PMingLiU" pitchFamily="18" charset="-120"/>
              </a:rPr>
              <a:t> </a:t>
            </a:r>
            <a:r>
              <a:rPr lang="zh-CN" altLang="en-US" sz="2800" smtClean="0">
                <a:ea typeface="PMingLiU" pitchFamily="18" charset="-120"/>
              </a:rPr>
              <a:t>矩阵</a:t>
            </a:r>
            <a:r>
              <a:rPr lang="zh-TW" altLang="en-US" sz="2800" smtClean="0">
                <a:ea typeface="PMingLiU" pitchFamily="18" charset="-120"/>
              </a:rPr>
              <a:t> </a:t>
            </a:r>
            <a:r>
              <a:rPr lang="en-US" altLang="zh-TW" sz="2800" i="1" smtClean="0">
                <a:ea typeface="PMingLiU" pitchFamily="18" charset="-120"/>
              </a:rPr>
              <a:t>B</a:t>
            </a:r>
            <a:r>
              <a:rPr lang="zh-CN" altLang="en-US" sz="2800" smtClean="0">
                <a:ea typeface="PMingLiU" pitchFamily="18" charset="-120"/>
              </a:rPr>
              <a:t>，</a:t>
            </a:r>
            <a:r>
              <a:rPr lang="en-US" altLang="zh-TW" sz="2800" i="1" smtClean="0">
                <a:ea typeface="PMingLiU" pitchFamily="18" charset="-120"/>
              </a:rPr>
              <a:t>A</a:t>
            </a:r>
            <a:r>
              <a:rPr lang="en-US" altLang="zh-TW" sz="2800" smtClean="0">
                <a:ea typeface="PMingLiU" pitchFamily="18" charset="-120"/>
              </a:rPr>
              <a:t> × </a:t>
            </a:r>
            <a:r>
              <a:rPr lang="en-US" altLang="zh-TW" sz="2800" i="1" smtClean="0">
                <a:ea typeface="PMingLiU" pitchFamily="18" charset="-120"/>
              </a:rPr>
              <a:t>B</a:t>
            </a:r>
            <a:r>
              <a:rPr lang="en-US" altLang="zh-TW" sz="2800" smtClean="0">
                <a:ea typeface="PMingLiU" pitchFamily="18" charset="-120"/>
              </a:rPr>
              <a:t> </a:t>
            </a:r>
            <a:r>
              <a:rPr lang="zh-CN" altLang="en-US" sz="2800" smtClean="0">
                <a:ea typeface="PMingLiU" pitchFamily="18" charset="-120"/>
              </a:rPr>
              <a:t>需要多少次乘法计算？</a:t>
            </a:r>
            <a:endParaRPr lang="en-US" altLang="zh-CN" sz="2800" smtClean="0">
              <a:ea typeface="PMingLiU" pitchFamily="18" charset="-120"/>
            </a:endParaRPr>
          </a:p>
          <a:p>
            <a:pPr>
              <a:buFont typeface="Wingdings" pitchFamily="2" charset="2"/>
              <a:buNone/>
            </a:pPr>
            <a:endParaRPr lang="en-US" altLang="zh-CN" sz="2800" b="1" i="1" smtClean="0"/>
          </a:p>
          <a:p>
            <a:pPr algn="ctr">
              <a:buFont typeface="Wingdings" pitchFamily="2" charset="2"/>
              <a:buNone/>
            </a:pPr>
            <a:r>
              <a:rPr lang="en-US" altLang="zh-CN" sz="2800" b="1" i="1" smtClean="0"/>
              <a:t>p</a:t>
            </a:r>
            <a:r>
              <a:rPr lang="en-US" altLang="zh-TW" sz="2800" smtClean="0">
                <a:ea typeface="PMingLiU" pitchFamily="18" charset="-120"/>
              </a:rPr>
              <a:t> × </a:t>
            </a:r>
            <a:r>
              <a:rPr lang="en-US" altLang="zh-TW" sz="2800" b="1" i="1" smtClean="0"/>
              <a:t>q</a:t>
            </a:r>
            <a:r>
              <a:rPr lang="en-US" altLang="zh-TW" sz="2800" smtClean="0">
                <a:ea typeface="PMingLiU" pitchFamily="18" charset="-120"/>
              </a:rPr>
              <a:t> × </a:t>
            </a:r>
            <a:r>
              <a:rPr lang="en-US" altLang="zh-TW" sz="2800" b="1" i="1" smtClean="0"/>
              <a:t>r</a:t>
            </a:r>
            <a:r>
              <a:rPr lang="en-US" altLang="zh-TW" sz="2800" b="1" smtClean="0"/>
              <a:t> </a:t>
            </a:r>
            <a:r>
              <a:rPr lang="zh-CN" altLang="en-US" sz="2800" b="1" smtClean="0"/>
              <a:t>次乘法计算</a:t>
            </a:r>
          </a:p>
          <a:p>
            <a:endParaRPr lang="en-US" altLang="zh-CN" sz="2800" smtClean="0">
              <a:ea typeface="PMingLiU" pitchFamily="18" charset="-120"/>
            </a:endParaRPr>
          </a:p>
          <a:p>
            <a:r>
              <a:rPr lang="zh-CN" altLang="en-US" sz="2800" smtClean="0">
                <a:ea typeface="PMingLiU" pitchFamily="18" charset="-120"/>
              </a:rPr>
              <a:t>例如</a:t>
            </a:r>
            <a:r>
              <a:rPr lang="en-US" altLang="zh-TW" sz="2800" smtClean="0">
                <a:ea typeface="PMingLiU" pitchFamily="18" charset="-120"/>
              </a:rPr>
              <a:t>: </a:t>
            </a:r>
            <a:r>
              <a:rPr lang="en-US" altLang="zh-TW" sz="2800" i="1" smtClean="0">
                <a:ea typeface="PMingLiU" pitchFamily="18" charset="-120"/>
              </a:rPr>
              <a:t>A</a:t>
            </a:r>
            <a:r>
              <a:rPr lang="en-US" altLang="zh-TW" sz="2800" smtClean="0">
                <a:ea typeface="PMingLiU" pitchFamily="18" charset="-120"/>
              </a:rPr>
              <a:t> </a:t>
            </a:r>
            <a:r>
              <a:rPr lang="zh-CN" altLang="en-US" sz="2800" smtClean="0">
                <a:ea typeface="PMingLiU" pitchFamily="18" charset="-120"/>
              </a:rPr>
              <a:t>和</a:t>
            </a:r>
            <a:r>
              <a:rPr lang="zh-TW" altLang="en-US" sz="2800" smtClean="0">
                <a:ea typeface="PMingLiU" pitchFamily="18" charset="-120"/>
              </a:rPr>
              <a:t> </a:t>
            </a:r>
            <a:r>
              <a:rPr lang="en-US" altLang="zh-TW" sz="2800" i="1" smtClean="0">
                <a:ea typeface="PMingLiU" pitchFamily="18" charset="-120"/>
              </a:rPr>
              <a:t>B</a:t>
            </a:r>
            <a:r>
              <a:rPr lang="en-US" altLang="zh-TW" sz="2800" smtClean="0">
                <a:ea typeface="PMingLiU" pitchFamily="18" charset="-120"/>
              </a:rPr>
              <a:t> </a:t>
            </a:r>
            <a:r>
              <a:rPr lang="zh-CN" altLang="en-US" sz="2800" smtClean="0">
                <a:ea typeface="PMingLiU" pitchFamily="18" charset="-120"/>
              </a:rPr>
              <a:t>分别是</a:t>
            </a:r>
            <a:r>
              <a:rPr lang="zh-TW" altLang="en-US" sz="2800" smtClean="0">
                <a:ea typeface="PMingLiU" pitchFamily="18" charset="-120"/>
              </a:rPr>
              <a:t> </a:t>
            </a:r>
            <a:r>
              <a:rPr lang="en-US" altLang="zh-TW" sz="2800" smtClean="0">
                <a:ea typeface="PMingLiU" pitchFamily="18" charset="-120"/>
              </a:rPr>
              <a:t>20 × 100, 100 × 10 </a:t>
            </a:r>
            <a:r>
              <a:rPr lang="zh-CN" altLang="en-US" sz="2800" smtClean="0">
                <a:ea typeface="PMingLiU" pitchFamily="18" charset="-120"/>
              </a:rPr>
              <a:t>矩阵</a:t>
            </a:r>
            <a:r>
              <a:rPr lang="en-US" altLang="zh-TW" sz="2800" smtClean="0">
                <a:ea typeface="PMingLiU" pitchFamily="18" charset="-120"/>
              </a:rPr>
              <a:t>, </a:t>
            </a:r>
            <a:r>
              <a:rPr lang="zh-CN" altLang="en-US" sz="2800" smtClean="0">
                <a:ea typeface="PMingLiU" pitchFamily="18" charset="-120"/>
              </a:rPr>
              <a:t>则乘法总数为</a:t>
            </a:r>
            <a:endParaRPr lang="en-US" altLang="zh-CN" sz="2800" smtClean="0">
              <a:ea typeface="PMingLiU" pitchFamily="18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800" smtClean="0">
                <a:ea typeface="PMingLiU" pitchFamily="18" charset="-120"/>
              </a:rPr>
              <a:t>                                                                                      			20 × 100 × 10 = 20000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矩阵乘法基础</a:t>
            </a:r>
          </a:p>
        </p:txBody>
      </p:sp>
    </p:spTree>
    <p:extLst>
      <p:ext uri="{BB962C8B-B14F-4D97-AF65-F5344CB8AC3E}">
        <p14:creationId xmlns:p14="http://schemas.microsoft.com/office/powerpoint/2010/main" val="42656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181600" y="3810000"/>
            <a:ext cx="283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2800">
                <a:solidFill>
                  <a:srgbClr val="000000"/>
                </a:solidFill>
                <a:ea typeface="PMingLiU" pitchFamily="18" charset="-120"/>
              </a:rPr>
              <a:t>( </a:t>
            </a:r>
            <a:r>
              <a:rPr lang="en-US" altLang="zh-TW" sz="2800" i="1">
                <a:solidFill>
                  <a:srgbClr val="000000"/>
                </a:solidFill>
                <a:ea typeface="PMingLiU" pitchFamily="18" charset="-120"/>
              </a:rPr>
              <a:t>A</a:t>
            </a:r>
            <a:r>
              <a:rPr lang="en-US" altLang="zh-TW" sz="2800" baseline="-25000">
                <a:solidFill>
                  <a:srgbClr val="000000"/>
                </a:solidFill>
                <a:ea typeface="PMingLiU" pitchFamily="18" charset="-120"/>
              </a:rPr>
              <a:t>1</a:t>
            </a:r>
            <a:r>
              <a:rPr lang="en-US" altLang="zh-TW" sz="2800">
                <a:solidFill>
                  <a:srgbClr val="000000"/>
                </a:solidFill>
                <a:ea typeface="PMingLiU" pitchFamily="18" charset="-120"/>
              </a:rPr>
              <a:t> × (</a:t>
            </a:r>
            <a:r>
              <a:rPr lang="en-US" altLang="zh-TW" sz="2800" i="1">
                <a:solidFill>
                  <a:srgbClr val="000000"/>
                </a:solidFill>
                <a:ea typeface="PMingLiU" pitchFamily="18" charset="-120"/>
              </a:rPr>
              <a:t>A</a:t>
            </a:r>
            <a:r>
              <a:rPr lang="en-US" altLang="zh-TW" sz="2800" baseline="-2500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800">
                <a:solidFill>
                  <a:srgbClr val="000000"/>
                </a:solidFill>
                <a:ea typeface="PMingLiU" pitchFamily="18" charset="-120"/>
              </a:rPr>
              <a:t> × </a:t>
            </a:r>
            <a:r>
              <a:rPr lang="en-US" altLang="zh-TW" sz="2800" i="1">
                <a:solidFill>
                  <a:srgbClr val="000000"/>
                </a:solidFill>
                <a:ea typeface="PMingLiU" pitchFamily="18" charset="-120"/>
              </a:rPr>
              <a:t>A</a:t>
            </a:r>
            <a:r>
              <a:rPr lang="en-US" altLang="zh-TW" sz="2800" baseline="-2500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zh-TW" sz="2800">
                <a:solidFill>
                  <a:srgbClr val="000000"/>
                </a:solidFill>
                <a:ea typeface="PMingLiU" pitchFamily="18" charset="-120"/>
              </a:rPr>
              <a:t>) )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990600"/>
          </a:xfrm>
        </p:spPr>
        <p:txBody>
          <a:bodyPr/>
          <a:lstStyle/>
          <a:p>
            <a:r>
              <a:rPr lang="zh-CN" altLang="en-US" sz="2800" smtClean="0">
                <a:ea typeface="PMingLiU" pitchFamily="18" charset="-120"/>
              </a:rPr>
              <a:t>如果</a:t>
            </a:r>
            <a:r>
              <a:rPr lang="zh-TW" altLang="en-US" sz="2800" smtClean="0">
                <a:ea typeface="PMingLiU" pitchFamily="18" charset="-120"/>
              </a:rPr>
              <a:t> </a:t>
            </a:r>
            <a:r>
              <a:rPr lang="en-US" altLang="zh-TW" sz="2800" i="1" smtClean="0">
                <a:ea typeface="PMingLiU" pitchFamily="18" charset="-120"/>
              </a:rPr>
              <a:t>A</a:t>
            </a:r>
            <a:r>
              <a:rPr lang="en-US" altLang="zh-TW" sz="2800" baseline="-25000" smtClean="0">
                <a:ea typeface="PMingLiU" pitchFamily="18" charset="-120"/>
              </a:rPr>
              <a:t>1</a:t>
            </a:r>
            <a:r>
              <a:rPr lang="en-US" altLang="zh-TW" sz="2800" smtClean="0">
                <a:ea typeface="PMingLiU" pitchFamily="18" charset="-120"/>
              </a:rPr>
              <a:t>, </a:t>
            </a:r>
            <a:r>
              <a:rPr lang="en-US" altLang="zh-TW" sz="2800" i="1" smtClean="0">
                <a:ea typeface="PMingLiU" pitchFamily="18" charset="-120"/>
              </a:rPr>
              <a:t>A</a:t>
            </a:r>
            <a:r>
              <a:rPr lang="en-US" altLang="zh-TW" sz="2800" baseline="-25000" smtClean="0">
                <a:ea typeface="PMingLiU" pitchFamily="18" charset="-120"/>
              </a:rPr>
              <a:t>2</a:t>
            </a:r>
            <a:r>
              <a:rPr lang="en-US" altLang="zh-TW" sz="2800" smtClean="0">
                <a:ea typeface="PMingLiU" pitchFamily="18" charset="-120"/>
              </a:rPr>
              <a:t> </a:t>
            </a:r>
            <a:r>
              <a:rPr lang="zh-CN" altLang="en-US" sz="2800" smtClean="0">
                <a:ea typeface="PMingLiU" pitchFamily="18" charset="-120"/>
              </a:rPr>
              <a:t>和</a:t>
            </a:r>
            <a:r>
              <a:rPr lang="en-US" altLang="zh-TW" sz="2800" smtClean="0">
                <a:ea typeface="PMingLiU" pitchFamily="18" charset="-120"/>
              </a:rPr>
              <a:t> </a:t>
            </a:r>
            <a:r>
              <a:rPr lang="en-US" altLang="zh-TW" sz="2800" i="1" smtClean="0">
                <a:ea typeface="PMingLiU" pitchFamily="18" charset="-120"/>
              </a:rPr>
              <a:t>A</a:t>
            </a:r>
            <a:r>
              <a:rPr lang="en-US" altLang="zh-TW" sz="2800" baseline="-25000" smtClean="0">
                <a:ea typeface="PMingLiU" pitchFamily="18" charset="-120"/>
              </a:rPr>
              <a:t>3</a:t>
            </a:r>
            <a:r>
              <a:rPr lang="en-US" altLang="zh-TW" sz="2800" smtClean="0">
                <a:ea typeface="PMingLiU" pitchFamily="18" charset="-120"/>
              </a:rPr>
              <a:t> </a:t>
            </a:r>
            <a:r>
              <a:rPr lang="zh-CN" altLang="en-US" sz="2800" smtClean="0">
                <a:ea typeface="PMingLiU" pitchFamily="18" charset="-120"/>
              </a:rPr>
              <a:t>是</a:t>
            </a:r>
            <a:r>
              <a:rPr lang="zh-TW" altLang="en-US" sz="2800" smtClean="0">
                <a:ea typeface="PMingLiU" pitchFamily="18" charset="-120"/>
              </a:rPr>
              <a:t> </a:t>
            </a:r>
            <a:r>
              <a:rPr lang="en-US" altLang="zh-TW" sz="2800" smtClean="0">
                <a:ea typeface="PMingLiU" pitchFamily="18" charset="-120"/>
              </a:rPr>
              <a:t>20 × 100, 100 × 10 </a:t>
            </a:r>
            <a:r>
              <a:rPr lang="zh-CN" altLang="en-US" sz="2800" smtClean="0">
                <a:ea typeface="PMingLiU" pitchFamily="18" charset="-120"/>
              </a:rPr>
              <a:t>和</a:t>
            </a:r>
            <a:r>
              <a:rPr lang="zh-TW" altLang="en-US" sz="2800" smtClean="0">
                <a:ea typeface="PMingLiU" pitchFamily="18" charset="-120"/>
              </a:rPr>
              <a:t> </a:t>
            </a:r>
            <a:r>
              <a:rPr lang="en-US" altLang="zh-TW" sz="2800" smtClean="0">
                <a:ea typeface="PMingLiU" pitchFamily="18" charset="-120"/>
              </a:rPr>
              <a:t>10 × 50 </a:t>
            </a:r>
            <a:r>
              <a:rPr lang="zh-CN" altLang="en-US" sz="2800" smtClean="0">
                <a:ea typeface="PMingLiU" pitchFamily="18" charset="-120"/>
              </a:rPr>
              <a:t>矩阵</a:t>
            </a:r>
            <a:r>
              <a:rPr lang="en-US" altLang="zh-TW" sz="2800" smtClean="0">
                <a:ea typeface="PMingLiU" pitchFamily="18" charset="-120"/>
              </a:rPr>
              <a:t>,  </a:t>
            </a:r>
            <a:r>
              <a:rPr lang="en-US" altLang="zh-TW" sz="2800" i="1" smtClean="0">
                <a:ea typeface="PMingLiU" pitchFamily="18" charset="-120"/>
              </a:rPr>
              <a:t>A</a:t>
            </a:r>
            <a:r>
              <a:rPr lang="en-US" altLang="zh-TW" sz="2800" baseline="-25000" smtClean="0">
                <a:ea typeface="PMingLiU" pitchFamily="18" charset="-120"/>
              </a:rPr>
              <a:t>1</a:t>
            </a:r>
            <a:r>
              <a:rPr lang="en-US" altLang="zh-TW" sz="2800" smtClean="0">
                <a:ea typeface="PMingLiU" pitchFamily="18" charset="-120"/>
              </a:rPr>
              <a:t> × </a:t>
            </a:r>
            <a:r>
              <a:rPr lang="en-US" altLang="zh-TW" sz="2800" i="1" smtClean="0">
                <a:ea typeface="PMingLiU" pitchFamily="18" charset="-120"/>
              </a:rPr>
              <a:t>A</a:t>
            </a:r>
            <a:r>
              <a:rPr lang="en-US" altLang="zh-TW" sz="2800" baseline="-25000" smtClean="0">
                <a:ea typeface="PMingLiU" pitchFamily="18" charset="-120"/>
              </a:rPr>
              <a:t>2</a:t>
            </a:r>
            <a:r>
              <a:rPr lang="en-US" altLang="zh-TW" sz="2800" smtClean="0">
                <a:ea typeface="PMingLiU" pitchFamily="18" charset="-120"/>
              </a:rPr>
              <a:t> × </a:t>
            </a:r>
            <a:r>
              <a:rPr lang="en-US" altLang="zh-TW" sz="2800" i="1" smtClean="0">
                <a:ea typeface="PMingLiU" pitchFamily="18" charset="-120"/>
              </a:rPr>
              <a:t>A</a:t>
            </a:r>
            <a:r>
              <a:rPr lang="en-US" altLang="zh-TW" sz="2800" baseline="-25000" smtClean="0">
                <a:ea typeface="PMingLiU" pitchFamily="18" charset="-120"/>
              </a:rPr>
              <a:t>3</a:t>
            </a:r>
            <a:r>
              <a:rPr lang="zh-CN" altLang="en-US" sz="2800" smtClean="0">
                <a:ea typeface="PMingLiU" pitchFamily="18" charset="-120"/>
              </a:rPr>
              <a:t>乘积运算次数是多少</a:t>
            </a:r>
            <a:r>
              <a:rPr lang="en-US" altLang="zh-TW" sz="2800" smtClean="0">
                <a:ea typeface="PMingLiU" pitchFamily="18" charset="-120"/>
              </a:rPr>
              <a:t>?</a:t>
            </a:r>
            <a:r>
              <a:rPr lang="en-US" altLang="zh-CN" sz="2800" smtClean="0">
                <a:ea typeface="PMingLiU" pitchFamily="18" charset="-120"/>
              </a:rPr>
              <a:t>     </a:t>
            </a:r>
            <a:endParaRPr lang="en-US" altLang="zh-TW" sz="2800" smtClean="0">
              <a:ea typeface="PMingLiU" pitchFamily="18" charset="-120"/>
            </a:endParaRPr>
          </a:p>
        </p:txBody>
      </p:sp>
      <p:sp>
        <p:nvSpPr>
          <p:cNvPr id="2" name="AutoShape 3"/>
          <p:cNvSpPr>
            <a:spLocks/>
          </p:cNvSpPr>
          <p:nvPr/>
        </p:nvSpPr>
        <p:spPr bwMode="auto">
          <a:xfrm rot="-5400000">
            <a:off x="1716087" y="4075113"/>
            <a:ext cx="169863" cy="858838"/>
          </a:xfrm>
          <a:prstGeom prst="leftBrace">
            <a:avLst>
              <a:gd name="adj1" fmla="val 421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rPr>
              <a:t>20 X 100 X 10 = 20000</a:t>
            </a: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 rot="5400000" flipV="1">
            <a:off x="2343150" y="3211513"/>
            <a:ext cx="236537" cy="960438"/>
          </a:xfrm>
          <a:prstGeom prst="leftBrace">
            <a:avLst>
              <a:gd name="adj1" fmla="val 338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28600" y="3048000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rPr>
              <a:t>20 X 10 X 50 = 10000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62000" y="5562600"/>
            <a:ext cx="2520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rPr>
              <a:t>30000 </a:t>
            </a:r>
            <a:r>
              <a:rPr kumimoji="1" lang="zh-CN" altLang="en-US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rPr>
              <a:t>次运算</a:t>
            </a:r>
          </a:p>
        </p:txBody>
      </p:sp>
      <p:sp>
        <p:nvSpPr>
          <p:cNvPr id="23560" name="AutoShape 8"/>
          <p:cNvSpPr>
            <a:spLocks/>
          </p:cNvSpPr>
          <p:nvPr/>
        </p:nvSpPr>
        <p:spPr bwMode="auto">
          <a:xfrm rot="-5400000">
            <a:off x="6405562" y="4075113"/>
            <a:ext cx="169863" cy="858838"/>
          </a:xfrm>
          <a:prstGeom prst="leftBrace">
            <a:avLst>
              <a:gd name="adj1" fmla="val 421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724400" y="4648200"/>
            <a:ext cx="441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rPr>
              <a:t>20 X 100 X 50 = 100000</a:t>
            </a:r>
          </a:p>
        </p:txBody>
      </p:sp>
      <p:sp>
        <p:nvSpPr>
          <p:cNvPr id="23562" name="AutoShape 10"/>
          <p:cNvSpPr>
            <a:spLocks/>
          </p:cNvSpPr>
          <p:nvPr/>
        </p:nvSpPr>
        <p:spPr bwMode="auto">
          <a:xfrm rot="5400000" flipV="1">
            <a:off x="6915150" y="3219450"/>
            <a:ext cx="236538" cy="960438"/>
          </a:xfrm>
          <a:prstGeom prst="leftBrace">
            <a:avLst>
              <a:gd name="adj1" fmla="val 338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715000" y="30480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rPr>
              <a:t>100X 10 X 50 = 50000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257800" y="5562600"/>
            <a:ext cx="2520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rPr>
              <a:t>150000 </a:t>
            </a:r>
            <a:r>
              <a:rPr kumimoji="1" lang="zh-CN" altLang="en-US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rPr>
              <a:t>次运算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矩阵乘法基础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5800" y="3810000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2800">
                <a:solidFill>
                  <a:srgbClr val="000000"/>
                </a:solidFill>
                <a:ea typeface="PMingLiU" pitchFamily="18" charset="-120"/>
              </a:rPr>
              <a:t>( (</a:t>
            </a:r>
            <a:r>
              <a:rPr lang="en-US" altLang="zh-TW" sz="2800" i="1">
                <a:solidFill>
                  <a:srgbClr val="000000"/>
                </a:solidFill>
                <a:ea typeface="PMingLiU" pitchFamily="18" charset="-120"/>
              </a:rPr>
              <a:t>A</a:t>
            </a:r>
            <a:r>
              <a:rPr lang="en-US" altLang="zh-TW" sz="2800" baseline="-25000">
                <a:solidFill>
                  <a:srgbClr val="000000"/>
                </a:solidFill>
                <a:ea typeface="PMingLiU" pitchFamily="18" charset="-120"/>
              </a:rPr>
              <a:t>1</a:t>
            </a:r>
            <a:r>
              <a:rPr lang="en-US" altLang="zh-TW" sz="2800">
                <a:solidFill>
                  <a:srgbClr val="000000"/>
                </a:solidFill>
                <a:ea typeface="PMingLiU" pitchFamily="18" charset="-120"/>
              </a:rPr>
              <a:t> × </a:t>
            </a:r>
            <a:r>
              <a:rPr lang="en-US" altLang="zh-TW" sz="2800" i="1">
                <a:solidFill>
                  <a:srgbClr val="000000"/>
                </a:solidFill>
                <a:ea typeface="PMingLiU" pitchFamily="18" charset="-120"/>
              </a:rPr>
              <a:t>A</a:t>
            </a:r>
            <a:r>
              <a:rPr lang="en-US" altLang="zh-TW" sz="2800" baseline="-2500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800">
                <a:solidFill>
                  <a:srgbClr val="000000"/>
                </a:solidFill>
                <a:ea typeface="PMingLiU" pitchFamily="18" charset="-120"/>
              </a:rPr>
              <a:t>) × </a:t>
            </a:r>
            <a:r>
              <a:rPr lang="en-US" altLang="zh-TW" sz="2800" i="1">
                <a:solidFill>
                  <a:srgbClr val="000000"/>
                </a:solidFill>
                <a:ea typeface="PMingLiU" pitchFamily="18" charset="-120"/>
              </a:rPr>
              <a:t>A</a:t>
            </a:r>
            <a:r>
              <a:rPr lang="en-US" altLang="zh-TW" sz="2800" baseline="-2500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zh-TW" sz="2800">
                <a:solidFill>
                  <a:srgbClr val="000000"/>
                </a:solidFill>
                <a:ea typeface="PMingLiU" pitchFamily="18" charset="-120"/>
              </a:rPr>
              <a:t> )</a:t>
            </a:r>
            <a:endParaRPr lang="zh-CN" alt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23556" grpId="0"/>
      <p:bldP spid="23557" grpId="0" animBg="1"/>
      <p:bldP spid="23558" grpId="0"/>
      <p:bldP spid="23559" grpId="0"/>
      <p:bldP spid="23560" grpId="0" animBg="1"/>
      <p:bldP spid="23561" grpId="0"/>
      <p:bldP spid="23562" grpId="0" animBg="1"/>
      <p:bldP spid="23563" grpId="0"/>
      <p:bldP spid="23564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22"/>
          <p:cNvSpPr>
            <a:spLocks noChangeArrowheads="1"/>
          </p:cNvSpPr>
          <p:nvPr/>
        </p:nvSpPr>
        <p:spPr bwMode="auto">
          <a:xfrm>
            <a:off x="1042988" y="1341438"/>
            <a:ext cx="7777162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完全加括号的矩阵连乘积可递归地定义为：</a:t>
            </a: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  <a:buFont typeface="Wingdings" pitchFamily="2" charset="2"/>
              <a:buChar char="u"/>
            </a:pP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  <a:buFont typeface="Wingdings" pitchFamily="2" charset="2"/>
              <a:buChar char="u"/>
            </a:pP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  <a:buFont typeface="Wingdings" pitchFamily="2" charset="2"/>
              <a:buChar char="u"/>
            </a:pP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  <a:buFont typeface="Wingdings" pitchFamily="2" charset="2"/>
              <a:buChar char="u"/>
            </a:pP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设有四个矩阵            ，它们的维数分别是：</a:t>
            </a: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  <a:buFont typeface="Wingdings" pitchFamily="2" charset="2"/>
              <a:buChar char="u"/>
            </a:pP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总共有五种完全加括号的方式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  <a:buFont typeface="Wingdings" pitchFamily="2" charset="2"/>
              <a:buChar char="u"/>
            </a:pPr>
            <a:endParaRPr lang="en-US" altLang="ja-JP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  <a:buFont typeface="Wingdings" pitchFamily="2" charset="2"/>
              <a:buChar char="u"/>
            </a:pPr>
            <a:endParaRPr lang="en-US" altLang="ja-JP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所需乘法次数</a:t>
            </a:r>
            <a:endParaRPr lang="ja-JP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完全加括号的矩阵连乘积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4125" y="1849438"/>
            <a:ext cx="6657975" cy="1604962"/>
            <a:chOff x="1062" y="1620"/>
            <a:chExt cx="4194" cy="1011"/>
          </a:xfrm>
        </p:grpSpPr>
        <p:sp>
          <p:nvSpPr>
            <p:cNvPr id="29713" name="Text Box 4"/>
            <p:cNvSpPr txBox="1">
              <a:spLocks noChangeArrowheads="1"/>
            </p:cNvSpPr>
            <p:nvPr/>
          </p:nvSpPr>
          <p:spPr bwMode="auto">
            <a:xfrm>
              <a:off x="1062" y="1620"/>
              <a:ext cx="419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（</a:t>
              </a:r>
              <a:r>
                <a:rPr kumimoji="1" lang="en-US" altLang="zh-CN" sz="2400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1</a:t>
              </a:r>
              <a:r>
                <a:rPr kumimoji="1" lang="zh-CN" altLang="en-US" sz="2400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）单个矩阵是完全加括号的；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（</a:t>
              </a:r>
              <a:r>
                <a:rPr kumimoji="1" lang="en-US" altLang="zh-CN" sz="2400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2</a:t>
              </a:r>
              <a:r>
                <a:rPr kumimoji="1" lang="zh-CN" altLang="en-US" sz="2400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）矩阵连乘积   是完全加括号的，则   可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       表示为</a:t>
              </a:r>
              <a:r>
                <a:rPr kumimoji="1" lang="en-US" altLang="zh-CN" sz="2400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2</a:t>
              </a:r>
              <a:r>
                <a:rPr kumimoji="1" lang="zh-CN" altLang="en-US" sz="2400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个完全加括号的矩阵连乘积   和  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       的乘积并加括号，即    </a:t>
              </a:r>
              <a:endParaRPr kumimoji="1" lang="ja-JP" altLang="en-US" sz="2400">
                <a:solidFill>
                  <a:srgbClr val="000000"/>
                </a:solidFill>
                <a:latin typeface="Verdana" pitchFamily="34" charset="0"/>
                <a:ea typeface="黑体" pitchFamily="49" charset="-122"/>
              </a:endParaRPr>
            </a:p>
          </p:txBody>
        </p:sp>
        <p:graphicFrame>
          <p:nvGraphicFramePr>
            <p:cNvPr id="29714" name="Object 5"/>
            <p:cNvGraphicFramePr>
              <a:graphicFrameLocks noChangeAspect="1"/>
            </p:cNvGraphicFramePr>
            <p:nvPr/>
          </p:nvGraphicFramePr>
          <p:xfrm>
            <a:off x="2570" y="1862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数式" r:id="rId3" imgW="152268" imgH="164957" progId="Equation.3">
                    <p:embed/>
                  </p:oleObj>
                </mc:Choice>
                <mc:Fallback>
                  <p:oleObj name="数式" r:id="rId3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1862"/>
                          <a:ext cx="2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5" name="Object 6"/>
            <p:cNvGraphicFramePr>
              <a:graphicFrameLocks noChangeAspect="1"/>
            </p:cNvGraphicFramePr>
            <p:nvPr/>
          </p:nvGraphicFramePr>
          <p:xfrm>
            <a:off x="4512" y="1857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数式" r:id="rId5" imgW="152268" imgH="164957" progId="Equation.3">
                    <p:embed/>
                  </p:oleObj>
                </mc:Choice>
                <mc:Fallback>
                  <p:oleObj name="数式" r:id="rId5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57"/>
                          <a:ext cx="2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7"/>
            <p:cNvGraphicFramePr>
              <a:graphicFrameLocks noChangeAspect="1"/>
            </p:cNvGraphicFramePr>
            <p:nvPr/>
          </p:nvGraphicFramePr>
          <p:xfrm>
            <a:off x="4614" y="2107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数式" r:id="rId6" imgW="152268" imgH="152268" progId="Equation.3">
                    <p:embed/>
                  </p:oleObj>
                </mc:Choice>
                <mc:Fallback>
                  <p:oleObj name="数式" r:id="rId6" imgW="152268" imgH="1522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4" y="2107"/>
                          <a:ext cx="22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7" name="Object 8"/>
            <p:cNvGraphicFramePr>
              <a:graphicFrameLocks noChangeAspect="1"/>
            </p:cNvGraphicFramePr>
            <p:nvPr/>
          </p:nvGraphicFramePr>
          <p:xfrm>
            <a:off x="5015" y="2096"/>
            <a:ext cx="22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数式" r:id="rId8" imgW="152202" imgH="177569" progId="Equation.3">
                    <p:embed/>
                  </p:oleObj>
                </mc:Choice>
                <mc:Fallback>
                  <p:oleObj name="数式" r:id="rId8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" y="2096"/>
                          <a:ext cx="22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8" name="Object 9"/>
            <p:cNvGraphicFramePr>
              <a:graphicFrameLocks noChangeAspect="1"/>
            </p:cNvGraphicFramePr>
            <p:nvPr/>
          </p:nvGraphicFramePr>
          <p:xfrm>
            <a:off x="3340" y="2332"/>
            <a:ext cx="89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数式" r:id="rId10" imgW="609336" imgH="203112" progId="Equation.3">
                    <p:embed/>
                  </p:oleObj>
                </mc:Choice>
                <mc:Fallback>
                  <p:oleObj name="数式" r:id="rId10" imgW="60933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2332"/>
                          <a:ext cx="89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3446463" y="3508375"/>
          <a:ext cx="16891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数式" r:id="rId12" imgW="660113" imgH="190417" progId="Equation.3">
                  <p:embed/>
                </p:oleObj>
              </mc:Choice>
              <mc:Fallback>
                <p:oleObj name="数式" r:id="rId12" imgW="660113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3508375"/>
                        <a:ext cx="16891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54163" y="4024313"/>
            <a:ext cx="6372225" cy="428625"/>
            <a:chOff x="824" y="2639"/>
            <a:chExt cx="4014" cy="270"/>
          </a:xfrm>
        </p:grpSpPr>
        <p:graphicFrame>
          <p:nvGraphicFramePr>
            <p:cNvPr id="29709" name="Object 12"/>
            <p:cNvGraphicFramePr>
              <a:graphicFrameLocks noChangeAspect="1"/>
            </p:cNvGraphicFramePr>
            <p:nvPr/>
          </p:nvGraphicFramePr>
          <p:xfrm>
            <a:off x="824" y="2665"/>
            <a:ext cx="97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数式" r:id="rId14" imgW="710891" imgH="177723" progId="Equation.3">
                    <p:embed/>
                  </p:oleObj>
                </mc:Choice>
                <mc:Fallback>
                  <p:oleObj name="数式" r:id="rId14" imgW="710891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665"/>
                          <a:ext cx="97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13"/>
            <p:cNvGraphicFramePr>
              <a:graphicFrameLocks noChangeAspect="1"/>
            </p:cNvGraphicFramePr>
            <p:nvPr/>
          </p:nvGraphicFramePr>
          <p:xfrm>
            <a:off x="1860" y="2660"/>
            <a:ext cx="95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数式" r:id="rId16" imgW="710891" imgH="177723" progId="Equation.3">
                    <p:embed/>
                  </p:oleObj>
                </mc:Choice>
                <mc:Fallback>
                  <p:oleObj name="数式" r:id="rId16" imgW="710891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660"/>
                          <a:ext cx="95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4"/>
            <p:cNvGraphicFramePr>
              <a:graphicFrameLocks noChangeAspect="1"/>
            </p:cNvGraphicFramePr>
            <p:nvPr/>
          </p:nvGraphicFramePr>
          <p:xfrm>
            <a:off x="2866" y="2649"/>
            <a:ext cx="101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数式" r:id="rId18" imgW="736280" imgH="177723" progId="Equation.3">
                    <p:embed/>
                  </p:oleObj>
                </mc:Choice>
                <mc:Fallback>
                  <p:oleObj name="数式" r:id="rId18" imgW="736280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2649"/>
                          <a:ext cx="1011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15"/>
            <p:cNvGraphicFramePr>
              <a:graphicFrameLocks noChangeAspect="1"/>
            </p:cNvGraphicFramePr>
            <p:nvPr/>
          </p:nvGraphicFramePr>
          <p:xfrm>
            <a:off x="3940" y="2639"/>
            <a:ext cx="89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数式" r:id="rId20" imgW="660113" imgH="177723" progId="Equation.3">
                    <p:embed/>
                  </p:oleObj>
                </mc:Choice>
                <mc:Fallback>
                  <p:oleObj name="数式" r:id="rId20" imgW="660113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2639"/>
                          <a:ext cx="89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5" name="Object 16"/>
          <p:cNvGraphicFramePr>
            <a:graphicFrameLocks noChangeAspect="1"/>
          </p:cNvGraphicFramePr>
          <p:nvPr/>
        </p:nvGraphicFramePr>
        <p:xfrm>
          <a:off x="2057400" y="4876800"/>
          <a:ext cx="17002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数式" r:id="rId22" imgW="787058" imgH="203112" progId="Equation.3">
                  <p:embed/>
                </p:oleObj>
              </mc:Choice>
              <mc:Fallback>
                <p:oleObj name="数式" r:id="rId22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17002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7"/>
          <p:cNvGraphicFramePr>
            <a:graphicFrameLocks noChangeAspect="1"/>
          </p:cNvGraphicFramePr>
          <p:nvPr/>
        </p:nvGraphicFramePr>
        <p:xfrm>
          <a:off x="2057400" y="5334000"/>
          <a:ext cx="17002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数式" r:id="rId24" imgW="787058" imgH="203112" progId="Equation.3">
                  <p:embed/>
                </p:oleObj>
              </mc:Choice>
              <mc:Fallback>
                <p:oleObj name="数式" r:id="rId24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0"/>
                        <a:ext cx="17002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8"/>
          <p:cNvGraphicFramePr>
            <a:graphicFrameLocks noChangeAspect="1"/>
          </p:cNvGraphicFramePr>
          <p:nvPr/>
        </p:nvGraphicFramePr>
        <p:xfrm>
          <a:off x="4191000" y="5334000"/>
          <a:ext cx="17002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数式" r:id="rId26" imgW="787058" imgH="203112" progId="Equation.3">
                  <p:embed/>
                </p:oleObj>
              </mc:Choice>
              <mc:Fallback>
                <p:oleObj name="数式" r:id="rId26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34000"/>
                        <a:ext cx="17002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9"/>
          <p:cNvGraphicFramePr>
            <a:graphicFrameLocks noChangeAspect="1"/>
          </p:cNvGraphicFramePr>
          <p:nvPr/>
        </p:nvGraphicFramePr>
        <p:xfrm>
          <a:off x="4191000" y="4876800"/>
          <a:ext cx="167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数式" r:id="rId28" imgW="774364" imgH="203112" progId="Equation.3">
                  <p:embed/>
                </p:oleObj>
              </mc:Choice>
              <mc:Fallback>
                <p:oleObj name="数式" r:id="rId28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76800"/>
                        <a:ext cx="16732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0"/>
          <p:cNvGraphicFramePr>
            <a:graphicFrameLocks noChangeAspect="1"/>
          </p:cNvGraphicFramePr>
          <p:nvPr/>
        </p:nvGraphicFramePr>
        <p:xfrm>
          <a:off x="6172200" y="4876800"/>
          <a:ext cx="167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数式" r:id="rId30" imgW="774364" imgH="203112" progId="Equation.3">
                  <p:embed/>
                </p:oleObj>
              </mc:Choice>
              <mc:Fallback>
                <p:oleObj name="数式" r:id="rId30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76800"/>
                        <a:ext cx="16732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1914525" y="6248400"/>
            <a:ext cx="590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ja-JP" altLang="en-US" sz="240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16000, 10500, 36000, 87500, 34500</a:t>
            </a:r>
          </a:p>
        </p:txBody>
      </p:sp>
    </p:spTree>
    <p:extLst>
      <p:ext uri="{BB962C8B-B14F-4D97-AF65-F5344CB8AC3E}">
        <p14:creationId xmlns:p14="http://schemas.microsoft.com/office/powerpoint/2010/main" val="207165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4213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矩阵连乘问题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59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给定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个矩阵｛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,A</a:t>
            </a:r>
            <a:r>
              <a:rPr lang="en-US" altLang="zh-CN" sz="2400" baseline="-250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,…,A</a:t>
            </a:r>
            <a:r>
              <a:rPr lang="en-US" altLang="zh-CN" sz="2400" baseline="-250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｝，其中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+1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是可乘的，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i=1,2 ,…,n-1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  <a:cs typeface="Times New Roman" pitchFamily="18" charset="0"/>
              </a:rPr>
              <a:t>。如何确定计算矩阵连乘积的计算次序，使得依此次序计算矩阵连乘积需要的数乘次数最少。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23850" y="2349500"/>
            <a:ext cx="83518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000000"/>
                </a:solidFill>
                <a:ea typeface="黑体" pitchFamily="49" charset="-122"/>
                <a:sym typeface="Wingdings" pitchFamily="2" charset="2"/>
              </a:rPr>
              <a:t>穷举法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：列举出所有可能的计算次序，并计算出每一种计算次序相应需要的数乘次数，从中找出一种数乘次数最少的计算次序。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3581400"/>
            <a:ext cx="8534400" cy="3170238"/>
            <a:chOff x="204" y="2341"/>
            <a:chExt cx="5307" cy="2074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204" y="2341"/>
              <a:ext cx="5307" cy="20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算法复杂度分析：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对于</a:t>
              </a:r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n</a:t>
              </a:r>
              <a:r>
                <a:rPr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个矩阵的连乘积，设其不同的计算次序数为</a:t>
              </a:r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P(n)</a:t>
              </a:r>
              <a:r>
                <a:rPr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。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由于每种加括号方式都可以分解为两个子矩阵链的加括号问题：</a:t>
              </a:r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(A</a:t>
              </a:r>
              <a:r>
                <a:rPr lang="en-US" altLang="zh-CN" sz="2400" baseline="-250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1</a:t>
              </a:r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...A</a:t>
              </a:r>
              <a:r>
                <a:rPr lang="en-US" altLang="zh-CN" sz="2400" baseline="-250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k</a:t>
              </a:r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)(A</a:t>
              </a:r>
              <a:r>
                <a:rPr lang="en-US" altLang="zh-CN" sz="2400" baseline="-250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k+1</a:t>
              </a:r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…A</a:t>
              </a:r>
              <a:r>
                <a:rPr lang="en-US" altLang="zh-CN" sz="2400" baseline="-250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n</a:t>
              </a:r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)</a:t>
              </a:r>
              <a:r>
                <a:rPr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可以得到关于</a:t>
              </a:r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P(n)</a:t>
              </a:r>
              <a:r>
                <a:rPr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的递推式如下：</a:t>
              </a:r>
              <a:endPara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8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28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657" y="3438"/>
            <a:ext cx="4546" cy="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公式" r:id="rId3" imgW="3276600" imgH="609600" progId="Equation.3">
                    <p:embed/>
                  </p:oleObj>
                </mc:Choice>
                <mc:Fallback>
                  <p:oleObj name="公式" r:id="rId3" imgW="32766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438"/>
                          <a:ext cx="4546" cy="8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8C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14563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341438" y="287338"/>
            <a:ext cx="5395912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矩阵连乘问题</a:t>
            </a:r>
            <a:endParaRPr lang="ja-JP" altLang="en-US" sz="4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3518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000000"/>
                </a:solidFill>
                <a:ea typeface="黑体" pitchFamily="49" charset="-122"/>
                <a:sym typeface="Wingdings" pitchFamily="2" charset="2"/>
              </a:rPr>
              <a:t>穷举法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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效率太低</a:t>
            </a:r>
            <a:endParaRPr lang="zh-CN" altLang="en-US" sz="2400" b="1">
              <a:solidFill>
                <a:srgbClr val="000000"/>
              </a:solidFill>
              <a:ea typeface="黑体" pitchFamily="49" charset="-122"/>
              <a:sym typeface="Wingdings" pitchFamily="2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000000"/>
                </a:solidFill>
                <a:ea typeface="黑体" pitchFamily="49" charset="-122"/>
                <a:sym typeface="Wingdings" pitchFamily="2" charset="2"/>
              </a:rPr>
              <a:t>动态规划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712788" y="2239963"/>
            <a:ext cx="741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将矩阵连乘积               简记为</a:t>
            </a:r>
            <a:r>
              <a:rPr kumimoji="1"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A[i:j] </a:t>
            </a: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，这里</a:t>
            </a:r>
            <a:r>
              <a:rPr kumimoji="1"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≤</a:t>
            </a:r>
            <a:r>
              <a:rPr kumimoji="1"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j     </a:t>
            </a:r>
            <a:endParaRPr kumimoji="1" lang="en-US" altLang="ja-JP" sz="2400">
              <a:solidFill>
                <a:srgbClr val="000000"/>
              </a:solidFill>
              <a:latin typeface="Verdana" pitchFamily="34" charset="0"/>
              <a:ea typeface="楷体_GB2312" pitchFamily="49" charset="-122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679700" y="2230438"/>
          <a:ext cx="15382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数式" r:id="rId3" imgW="647700" imgH="241300" progId="Equation.3">
                  <p:embed/>
                </p:oleObj>
              </mc:Choice>
              <mc:Fallback>
                <p:oleObj name="数式" r:id="rId3" imgW="647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230438"/>
                        <a:ext cx="15382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611188" y="2903538"/>
            <a:ext cx="7775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考察计算</a:t>
            </a:r>
            <a:r>
              <a:rPr kumimoji="1"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A[i:j]</a:t>
            </a: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的最优计算次序。设这个计算次序在矩阵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</a:t>
            </a:r>
            <a:r>
              <a:rPr kumimoji="1" lang="en-US" altLang="zh-CN" sz="2400" baseline="-250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k</a:t>
            </a: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</a:t>
            </a:r>
            <a:r>
              <a:rPr kumimoji="1" lang="en-US" altLang="zh-CN" sz="2400" baseline="-250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k+1</a:t>
            </a: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之间将矩阵链断开，</a:t>
            </a:r>
            <a:r>
              <a:rPr kumimoji="1"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≤k&lt;j</a:t>
            </a: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，则其相应完全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加括号方式为</a:t>
            </a:r>
            <a:endParaRPr kumimoji="1" lang="ja-JP" altLang="en-US" sz="2400">
              <a:solidFill>
                <a:srgbClr val="000000"/>
              </a:solidFill>
              <a:latin typeface="Verdana" pitchFamily="34" charset="0"/>
              <a:ea typeface="楷体_GB2312" pitchFamily="49" charset="-122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2647950" y="3635375"/>
          <a:ext cx="38909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数式" r:id="rId5" imgW="1638300" imgH="241300" progId="Equation.3">
                  <p:embed/>
                </p:oleObj>
              </mc:Choice>
              <mc:Fallback>
                <p:oleObj name="数式" r:id="rId5" imgW="1638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3635375"/>
                        <a:ext cx="38909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14375" y="4273550"/>
            <a:ext cx="7908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计算量：</a:t>
            </a:r>
            <a:r>
              <a:rPr kumimoji="1"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A[i:k]</a:t>
            </a: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的计算量加上</a:t>
            </a:r>
            <a:r>
              <a:rPr kumimoji="1"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A[k+1:j]</a:t>
            </a: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的计算量，再加上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A[i:k]</a:t>
            </a: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A[k+1:j]</a:t>
            </a:r>
            <a:r>
              <a:rPr kumimoji="1"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相乘的计算量</a:t>
            </a:r>
            <a:endParaRPr kumimoji="1" lang="ja-JP" altLang="en-US" sz="2400">
              <a:solidFill>
                <a:srgbClr val="000000"/>
              </a:solidFill>
              <a:latin typeface="Verdana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72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/>
      <p:bldP spid="51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分析最优解的结构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685800" y="1484313"/>
            <a:ext cx="777240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00007D"/>
              </a:buClr>
            </a:pPr>
            <a:r>
              <a:rPr lang="zh-CN" altLang="en-US" sz="28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特征：计算</a:t>
            </a:r>
            <a:r>
              <a:rPr lang="en-US" altLang="zh-CN" sz="28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A[i:j]</a:t>
            </a:r>
            <a:r>
              <a:rPr lang="zh-CN" altLang="en-US" sz="28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的最优次序所包含的计算矩阵子链 </a:t>
            </a:r>
            <a:r>
              <a:rPr lang="en-US" altLang="zh-CN" sz="28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A[i:k]</a:t>
            </a:r>
            <a:r>
              <a:rPr lang="zh-CN" altLang="en-US" sz="28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A[k+1:j]</a:t>
            </a:r>
            <a:r>
              <a:rPr lang="zh-CN" altLang="en-US" sz="28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的次序也是最优的。</a:t>
            </a:r>
            <a:endParaRPr lang="en-US" altLang="zh-CN" sz="2800">
              <a:solidFill>
                <a:srgbClr val="000000"/>
              </a:solidFill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4188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4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667000"/>
            <a:ext cx="7772400" cy="2057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00007D"/>
              </a:buClr>
            </a:pPr>
            <a:r>
              <a:rPr lang="zh-CN" altLang="en-US" sz="28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矩阵连乘计算次序问题的最优解包含着其子问题的最优解。这种性质称为</a:t>
            </a:r>
            <a:r>
              <a:rPr lang="zh-CN" altLang="en-US" sz="2800" b="1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最优子结构性质</a:t>
            </a:r>
            <a:r>
              <a:rPr lang="zh-CN" altLang="en-US" sz="28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。问题的最优子结构性质是该问题可用动态规划算法求解的显著特征。</a:t>
            </a:r>
            <a:endParaRPr lang="ja-JP" altLang="en-US" sz="2800">
              <a:solidFill>
                <a:srgbClr val="000000"/>
              </a:solidFill>
              <a:latin typeface="Verdana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478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建立递归关系</a:t>
            </a:r>
          </a:p>
        </p:txBody>
      </p:sp>
      <p:sp>
        <p:nvSpPr>
          <p:cNvPr id="6153" name="Rectangle 3"/>
          <p:cNvSpPr>
            <a:spLocks noChangeArrowheads="1"/>
          </p:cNvSpPr>
          <p:nvPr/>
        </p:nvSpPr>
        <p:spPr bwMode="auto">
          <a:xfrm>
            <a:off x="755650" y="11969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设计算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A[i:j]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1≤i≤j≤n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，所需要的最少数乘次数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m[i,j]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，则原问题的最优值为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m[1,n]         </a:t>
            </a: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当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i=j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时，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A[i:j]=Ai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，因此，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m[i,i]=0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i=1,2,…,n</a:t>
            </a: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当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i&lt;j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时，</a:t>
            </a: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endParaRPr lang="zh-CN" altLang="en-US" sz="2400">
              <a:solidFill>
                <a:srgbClr val="000000"/>
              </a:solidFill>
              <a:latin typeface="Verdana" pitchFamily="34" charset="0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endParaRPr lang="zh-CN" altLang="en-US" sz="2400">
              <a:solidFill>
                <a:srgbClr val="000000"/>
              </a:solidFill>
              <a:latin typeface="Verdana" pitchFamily="34" charset="0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endParaRPr lang="zh-CN" altLang="en-US" sz="2400">
              <a:solidFill>
                <a:srgbClr val="000000"/>
              </a:solidFill>
              <a:latin typeface="Verdana" pitchFamily="34" charset="0"/>
              <a:ea typeface="楷体_GB2312" pitchFamily="49" charset="-122"/>
            </a:endParaRP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可以递归地定义</a:t>
            </a:r>
            <a:r>
              <a:rPr lang="en-US" altLang="zh-CN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m[i,j]</a:t>
            </a:r>
            <a:r>
              <a: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为：</a:t>
            </a:r>
          </a:p>
          <a:p>
            <a:pPr eaLnBrk="1" fontAlgn="base" hangingPunct="1">
              <a:spcAft>
                <a:spcPct val="0"/>
              </a:spcAft>
              <a:buClr>
                <a:srgbClr val="9999CC"/>
              </a:buClr>
              <a:buSzPct val="50000"/>
            </a:pPr>
            <a:endParaRPr lang="ja-JP" altLang="en-US" sz="2400">
              <a:solidFill>
                <a:srgbClr val="000000"/>
              </a:solidFill>
              <a:latin typeface="Verdana" pitchFamily="34" charset="0"/>
              <a:ea typeface="楷体_GB2312" pitchFamily="49" charset="-122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14500" y="2935288"/>
          <a:ext cx="50085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数式" r:id="rId3" imgW="2336800" imgH="241300" progId="Equation.3">
                  <p:embed/>
                </p:oleObj>
              </mc:Choice>
              <mc:Fallback>
                <p:oleObj name="数式" r:id="rId3" imgW="2336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935288"/>
                        <a:ext cx="50085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63700" y="3367088"/>
            <a:ext cx="3768725" cy="577850"/>
            <a:chOff x="747" y="3562"/>
            <a:chExt cx="2374" cy="364"/>
          </a:xfrm>
        </p:grpSpPr>
        <p:sp>
          <p:nvSpPr>
            <p:cNvPr id="33803" name="Text Box 6"/>
            <p:cNvSpPr txBox="1">
              <a:spLocks noChangeArrowheads="1"/>
            </p:cNvSpPr>
            <p:nvPr/>
          </p:nvSpPr>
          <p:spPr bwMode="auto">
            <a:xfrm>
              <a:off x="747" y="3593"/>
              <a:ext cx="2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Verdana" pitchFamily="34" charset="0"/>
                  <a:ea typeface="黑体" pitchFamily="49" charset="-122"/>
                </a:rPr>
                <a:t>这里     的维数为         </a:t>
              </a:r>
              <a:endParaRPr kumimoji="1" lang="ja-JP" altLang="en-US" sz="2400">
                <a:solidFill>
                  <a:srgbClr val="000000"/>
                </a:solidFill>
                <a:latin typeface="Verdana" pitchFamily="34" charset="0"/>
                <a:ea typeface="黑体" pitchFamily="49" charset="-122"/>
              </a:endParaRPr>
            </a:p>
          </p:txBody>
        </p:sp>
        <p:graphicFrame>
          <p:nvGraphicFramePr>
            <p:cNvPr id="33804" name="Object 7"/>
            <p:cNvGraphicFramePr>
              <a:graphicFrameLocks noChangeAspect="1"/>
            </p:cNvGraphicFramePr>
            <p:nvPr/>
          </p:nvGraphicFramePr>
          <p:xfrm>
            <a:off x="1222" y="3584"/>
            <a:ext cx="24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数式" r:id="rId5" imgW="165028" imgH="228501" progId="Equation.3">
                    <p:embed/>
                  </p:oleObj>
                </mc:Choice>
                <mc:Fallback>
                  <p:oleObj name="数式" r:id="rId5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2" y="3584"/>
                          <a:ext cx="24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Object 8"/>
            <p:cNvGraphicFramePr>
              <a:graphicFrameLocks noChangeAspect="1"/>
            </p:cNvGraphicFramePr>
            <p:nvPr/>
          </p:nvGraphicFramePr>
          <p:xfrm>
            <a:off x="2342" y="3562"/>
            <a:ext cx="77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数式" r:id="rId7" imgW="520700" imgH="228600" progId="Equation.3">
                    <p:embed/>
                  </p:oleObj>
                </mc:Choice>
                <mc:Fallback>
                  <p:oleObj name="数式" r:id="rId7" imgW="520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" y="3562"/>
                          <a:ext cx="779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7" name="Object 9"/>
          <p:cNvGraphicFramePr>
            <a:graphicFrameLocks noChangeAspect="1"/>
          </p:cNvGraphicFramePr>
          <p:nvPr/>
        </p:nvGraphicFramePr>
        <p:xfrm>
          <a:off x="1273175" y="4748213"/>
          <a:ext cx="68580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数式" r:id="rId9" imgW="3200400" imgH="533400" progId="Equation.3">
                  <p:embed/>
                </p:oleObj>
              </mc:Choice>
              <mc:Fallback>
                <p:oleObj name="数式" r:id="rId9" imgW="3200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748213"/>
                        <a:ext cx="68580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176338" y="5908675"/>
            <a:ext cx="3594100" cy="474663"/>
            <a:chOff x="892" y="3924"/>
            <a:chExt cx="2264" cy="299"/>
          </a:xfrm>
        </p:grpSpPr>
        <p:sp>
          <p:nvSpPr>
            <p:cNvPr id="33800" name="Text Box 11"/>
            <p:cNvSpPr txBox="1">
              <a:spLocks noChangeArrowheads="1"/>
            </p:cNvSpPr>
            <p:nvPr/>
          </p:nvSpPr>
          <p:spPr bwMode="auto">
            <a:xfrm>
              <a:off x="892" y="3924"/>
              <a:ext cx="2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ja-JP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   </a:t>
              </a:r>
              <a:r>
                <a:rPr kumimoji="1"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的位置只有      </a:t>
              </a:r>
              <a:r>
                <a:rPr kumimoji="1"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种</a:t>
              </a:r>
              <a:r>
                <a:rPr kumimoji="1"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可能</a:t>
              </a:r>
              <a:endParaRPr kumimoji="1" lang="ja-JP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33801" name="Object 12"/>
            <p:cNvGraphicFramePr>
              <a:graphicFrameLocks noChangeAspect="1"/>
            </p:cNvGraphicFramePr>
            <p:nvPr/>
          </p:nvGraphicFramePr>
          <p:xfrm>
            <a:off x="940" y="3944"/>
            <a:ext cx="16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数式" r:id="rId11" imgW="126725" imgH="177415" progId="Equation.3">
                    <p:embed/>
                  </p:oleObj>
                </mc:Choice>
                <mc:Fallback>
                  <p:oleObj name="数式" r:id="rId11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3944"/>
                          <a:ext cx="16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13"/>
            <p:cNvGraphicFramePr>
              <a:graphicFrameLocks noChangeAspect="1"/>
            </p:cNvGraphicFramePr>
            <p:nvPr/>
          </p:nvGraphicFramePr>
          <p:xfrm>
            <a:off x="2095" y="3954"/>
            <a:ext cx="43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数式" r:id="rId13" imgW="304668" imgH="190417" progId="Equation.3">
                    <p:embed/>
                  </p:oleObj>
                </mc:Choice>
                <mc:Fallback>
                  <p:oleObj name="数式" r:id="rId13" imgW="304668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" y="3954"/>
                          <a:ext cx="43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2954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对象 1"/>
          <p:cNvGraphicFramePr>
            <a:graphicFrameLocks noChangeAspect="1"/>
          </p:cNvGraphicFramePr>
          <p:nvPr/>
        </p:nvGraphicFramePr>
        <p:xfrm>
          <a:off x="1341438" y="3886200"/>
          <a:ext cx="64579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BMP 图像" r:id="rId3" imgW="0" imgH="0" progId="PBrush">
                  <p:embed/>
                </p:oleObj>
              </mc:Choice>
              <mc:Fallback>
                <p:oleObj name="BMP 图像" r:id="rId3" imgW="0" imgH="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3886200"/>
                        <a:ext cx="64579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计算最优值</a:t>
            </a:r>
          </a:p>
        </p:txBody>
      </p:sp>
      <p:grpSp>
        <p:nvGrpSpPr>
          <p:cNvPr id="34820" name="组合 2"/>
          <p:cNvGrpSpPr>
            <a:grpSpLocks/>
          </p:cNvGrpSpPr>
          <p:nvPr/>
        </p:nvGrpSpPr>
        <p:grpSpPr bwMode="auto">
          <a:xfrm>
            <a:off x="684213" y="1120775"/>
            <a:ext cx="7772400" cy="2994025"/>
            <a:chOff x="684213" y="3940175"/>
            <a:chExt cx="7772400" cy="2994025"/>
          </a:xfrm>
        </p:grpSpPr>
        <p:sp>
          <p:nvSpPr>
            <p:cNvPr id="34822" name="Rectangle 3"/>
            <p:cNvSpPr>
              <a:spLocks noChangeArrowheads="1"/>
            </p:cNvSpPr>
            <p:nvPr/>
          </p:nvSpPr>
          <p:spPr bwMode="auto">
            <a:xfrm>
              <a:off x="684213" y="3940175"/>
              <a:ext cx="7772400" cy="299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Clr>
                  <a:srgbClr val="9999CC"/>
                </a:buClr>
                <a:buSzPct val="50000"/>
              </a:pPr>
              <a:r>
                <a:rPr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对于</a:t>
              </a:r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1≤i≤j≤n</a:t>
              </a:r>
              <a:r>
                <a:rPr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不同的有序对</a:t>
              </a:r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(i,j)</a:t>
              </a:r>
              <a:r>
                <a:rPr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对应于不同的子问题。因此，不同子问题的个数最多只有</a:t>
              </a:r>
            </a:p>
            <a:p>
              <a:pPr eaLnBrk="1" fontAlgn="base" hangingPunct="1">
                <a:spcAft>
                  <a:spcPct val="0"/>
                </a:spcAft>
                <a:buClr>
                  <a:srgbClr val="9999CC"/>
                </a:buClr>
                <a:buSzPct val="50000"/>
              </a:pPr>
              <a:endPara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endParaRPr>
            </a:p>
            <a:p>
              <a:pPr eaLnBrk="1" fontAlgn="base" hangingPunct="1">
                <a:spcAft>
                  <a:spcPct val="0"/>
                </a:spcAft>
                <a:buClr>
                  <a:srgbClr val="9999CC"/>
                </a:buClr>
                <a:buSzPct val="50000"/>
              </a:pPr>
              <a:endParaRPr lang="zh-CN" altLang="en-US" sz="240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endParaRPr>
            </a:p>
            <a:p>
              <a:pPr eaLnBrk="1" fontAlgn="base" hangingPunct="1">
                <a:spcAft>
                  <a:spcPct val="0"/>
                </a:spcAft>
                <a:buClr>
                  <a:srgbClr val="9999CC"/>
                </a:buClr>
                <a:buSzPct val="50000"/>
              </a:pPr>
              <a:r>
                <a:rPr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由此可见，在递归计算时，</a:t>
              </a:r>
              <a:r>
                <a:rPr lang="zh-CN" altLang="en-US" sz="2400" b="1">
                  <a:solidFill>
                    <a:srgbClr val="FF0000"/>
                  </a:solidFill>
                  <a:latin typeface="Verdana" pitchFamily="34" charset="0"/>
                  <a:ea typeface="黑体" pitchFamily="49" charset="-122"/>
                </a:rPr>
                <a:t>许多子问题被重复计算多次</a:t>
              </a:r>
              <a:r>
                <a:rPr lang="zh-CN" altLang="en-US" sz="2400">
                  <a:solidFill>
                    <a:srgbClr val="000000"/>
                  </a:solidFill>
                  <a:latin typeface="Verdana" pitchFamily="34" charset="0"/>
                  <a:ea typeface="楷体_GB2312" pitchFamily="49" charset="-122"/>
                </a:rPr>
                <a:t>。这也是该问题可用动态规划算法求解的显著特征</a:t>
              </a:r>
            </a:p>
          </p:txBody>
        </p:sp>
        <p:graphicFrame>
          <p:nvGraphicFramePr>
            <p:cNvPr id="34823" name="Object 4"/>
            <p:cNvGraphicFramePr>
              <a:graphicFrameLocks noChangeAspect="1"/>
            </p:cNvGraphicFramePr>
            <p:nvPr/>
          </p:nvGraphicFramePr>
          <p:xfrm>
            <a:off x="3124200" y="4724400"/>
            <a:ext cx="2224087" cy="1014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公式" r:id="rId5" imgW="1002865" imgH="457002" progId="Equation.3">
                    <p:embed/>
                  </p:oleObj>
                </mc:Choice>
                <mc:Fallback>
                  <p:oleObj name="公式" r:id="rId5" imgW="1002865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4724400"/>
                          <a:ext cx="2224087" cy="1014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81000" y="4038600"/>
            <a:ext cx="8153400" cy="2259013"/>
          </a:xfrm>
          <a:solidFill>
            <a:srgbClr val="FFC0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kern="1200" dirty="0">
                <a:latin typeface="Verdana" pitchFamily="34" charset="0"/>
                <a:ea typeface="楷体_GB2312" pitchFamily="49" charset="-122"/>
              </a:rPr>
              <a:t>用动态规划算法解此问题，可依据其递归式以自底向上的方式进行计算。在计算过程中，保存已解决的子问题答案。每个子问题只计算一次，而在后面需要时只要简单查一下，从而避免大量的重复计算，最终得到多项式时间的算法</a:t>
            </a:r>
          </a:p>
        </p:txBody>
      </p:sp>
    </p:spTree>
    <p:extLst>
      <p:ext uri="{BB962C8B-B14F-4D97-AF65-F5344CB8AC3E}">
        <p14:creationId xmlns:p14="http://schemas.microsoft.com/office/powerpoint/2010/main" val="390399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1218</Words>
  <Application>Microsoft Office PowerPoint</Application>
  <PresentationFormat>全屏显示(4:3)</PresentationFormat>
  <Paragraphs>195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Pixel</vt:lpstr>
      <vt:lpstr>数式</vt:lpstr>
      <vt:lpstr>公式</vt:lpstr>
      <vt:lpstr>BMP 图像</vt:lpstr>
      <vt:lpstr>Equation</vt:lpstr>
      <vt:lpstr>矩阵连乘问题</vt:lpstr>
      <vt:lpstr>矩阵乘法基础</vt:lpstr>
      <vt:lpstr>矩阵乘法基础</vt:lpstr>
      <vt:lpstr>完全加括号的矩阵连乘积</vt:lpstr>
      <vt:lpstr>PowerPoint 演示文稿</vt:lpstr>
      <vt:lpstr>PowerPoint 演示文稿</vt:lpstr>
      <vt:lpstr>分析最优解的结构</vt:lpstr>
      <vt:lpstr>建立递归关系</vt:lpstr>
      <vt:lpstr>计算最优值</vt:lpstr>
      <vt:lpstr>用动态规划法求最优解</vt:lpstr>
      <vt:lpstr>练习</vt:lpstr>
      <vt:lpstr>用动态规划法求最优解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矩阵连乘问题</dc:title>
  <dc:creator>DongQ</dc:creator>
  <cp:lastModifiedBy>DongQ</cp:lastModifiedBy>
  <cp:revision>2</cp:revision>
  <dcterms:created xsi:type="dcterms:W3CDTF">2018-09-17T03:46:22Z</dcterms:created>
  <dcterms:modified xsi:type="dcterms:W3CDTF">2018-09-25T05:49:05Z</dcterms:modified>
</cp:coreProperties>
</file>