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1pPr>
    <a:lvl2pPr marL="0" marR="0" indent="228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2pPr>
    <a:lvl3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3pPr>
    <a:lvl4pPr marL="0" marR="0" indent="685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4pPr>
    <a:lvl5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5pPr>
    <a:lvl6pPr marL="0" marR="0" indent="11430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6pPr>
    <a:lvl7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7pPr>
    <a:lvl8pPr marL="0" marR="0" indent="1600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8pPr>
    <a:lvl9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p:nvPr>
            <p:ph type="title"/>
          </p:nvPr>
        </p:nvSpPr>
        <p:spPr>
          <a:xfrm>
            <a:off x="1270000" y="2616200"/>
            <a:ext cx="10464800" cy="2540000"/>
          </a:xfrm>
          <a:prstGeom prst="rect">
            <a:avLst/>
          </a:prstGeom>
        </p:spPr>
        <p:txBody>
          <a:bodyPr anchor="b"/>
          <a:lstStyle/>
          <a:p>
            <a:pPr/>
            <a:r>
              <a:t>标题文本</a:t>
            </a:r>
          </a:p>
        </p:txBody>
      </p:sp>
      <p:sp>
        <p:nvSpPr>
          <p:cNvPr id="12" name="正文级别 1…"/>
          <p:cNvSpPr/>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5715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Type a quote here.”"/>
          <p:cNvSpPr/>
          <p:nvPr>
            <p:ph type="body" sz="quarter" idx="14"/>
          </p:nvPr>
        </p:nvSpPr>
        <p:spPr>
          <a:xfrm>
            <a:off x="1270000" y="4518049"/>
            <a:ext cx="10464800" cy="717502"/>
          </a:xfrm>
          <a:prstGeom prst="rect">
            <a:avLst/>
          </a:prstGeom>
        </p:spPr>
        <p:txBody>
          <a:bodyPr>
            <a:spAutoFit/>
          </a:bodyPr>
          <a:lstStyle>
            <a:lvl1pPr marL="0" indent="0" algn="ctr">
              <a:spcBef>
                <a:spcPts val="2400"/>
              </a:spcBef>
              <a:buSzTx/>
              <a:buNone/>
              <a:defRPr sz="3800"/>
            </a:lvl1pPr>
          </a:lstStyle>
          <a:p>
            <a:pPr/>
            <a:r>
              <a:t>“Type a quote here.”</a:t>
            </a:r>
          </a:p>
        </p:txBody>
      </p:sp>
      <p:sp>
        <p:nvSpPr>
          <p:cNvPr id="95"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a:ln w="88900"/>
        </p:spPr>
        <p:txBody>
          <a:bodyPr lIns="91439" tIns="45719" rIns="91439" bIns="45719" anchor="t">
            <a:noAutofit/>
          </a:bodyPr>
          <a:lstStyle/>
          <a:p>
            <a:pPr/>
          </a:p>
        </p:txBody>
      </p:sp>
      <p:sp>
        <p:nvSpPr>
          <p:cNvPr id="10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图像"/>
          <p:cNvSpPr/>
          <p:nvPr>
            <p:ph type="pic" idx="13"/>
          </p:nvPr>
        </p:nvSpPr>
        <p:spPr>
          <a:xfrm>
            <a:off x="1181100" y="1160942"/>
            <a:ext cx="10642600" cy="5511801"/>
          </a:xfrm>
          <a:prstGeom prst="rect">
            <a:avLst/>
          </a:prstGeom>
          <a:ln w="9525">
            <a:round/>
          </a:ln>
        </p:spPr>
        <p:txBody>
          <a:bodyPr lIns="91439" tIns="45719" rIns="91439" bIns="45719" anchor="t">
            <a:noAutofit/>
          </a:bodyPr>
          <a:lstStyle/>
          <a:p>
            <a:pPr/>
          </a:p>
        </p:txBody>
      </p:sp>
      <p:sp>
        <p:nvSpPr>
          <p:cNvPr id="21" name="标题文本"/>
          <p:cNvSpPr/>
          <p:nvPr>
            <p:ph type="title"/>
          </p:nvPr>
        </p:nvSpPr>
        <p:spPr>
          <a:xfrm>
            <a:off x="1181100" y="6794500"/>
            <a:ext cx="10642600" cy="1511300"/>
          </a:xfrm>
          <a:prstGeom prst="rect">
            <a:avLst/>
          </a:prstGeom>
        </p:spPr>
        <p:txBody>
          <a:bodyPr/>
          <a:lstStyle/>
          <a:p>
            <a:pPr/>
            <a:r>
              <a:t>标题文本</a:t>
            </a:r>
          </a:p>
        </p:txBody>
      </p:sp>
      <p:sp>
        <p:nvSpPr>
          <p:cNvPr id="22" name="正文级别 1…"/>
          <p:cNvSpPr/>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标题文本"/>
          <p:cNvSpPr/>
          <p:nvPr>
            <p:ph type="title"/>
          </p:nvPr>
        </p:nvSpPr>
        <p:spPr>
          <a:xfrm>
            <a:off x="1270000" y="3606800"/>
            <a:ext cx="10464800" cy="2540000"/>
          </a:xfrm>
          <a:prstGeom prst="rect">
            <a:avLst/>
          </a:prstGeom>
        </p:spPr>
        <p:txBody>
          <a:bodyPr/>
          <a:lstStyle/>
          <a:p>
            <a:pPr/>
            <a:r>
              <a:t>标题文本</a:t>
            </a:r>
          </a:p>
        </p:txBody>
      </p:sp>
      <p:sp>
        <p:nvSpPr>
          <p:cNvPr id="31"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图像"/>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pPr/>
          </a:p>
        </p:txBody>
      </p:sp>
      <p:sp>
        <p:nvSpPr>
          <p:cNvPr id="39" name="标题文本"/>
          <p:cNvSpPr/>
          <p:nvPr>
            <p:ph type="title"/>
          </p:nvPr>
        </p:nvSpPr>
        <p:spPr>
          <a:xfrm>
            <a:off x="609600" y="1155700"/>
            <a:ext cx="5994400" cy="3568700"/>
          </a:xfrm>
          <a:prstGeom prst="rect">
            <a:avLst/>
          </a:prstGeom>
        </p:spPr>
        <p:txBody>
          <a:bodyPr anchor="b"/>
          <a:lstStyle>
            <a:lvl1pPr>
              <a:defRPr sz="5800"/>
            </a:lvl1pPr>
          </a:lstStyle>
          <a:p>
            <a:pPr/>
            <a:r>
              <a:t>标题文本</a:t>
            </a:r>
          </a:p>
        </p:txBody>
      </p:sp>
      <p:sp>
        <p:nvSpPr>
          <p:cNvPr id="40" name="正文级别 1…"/>
          <p:cNvSpPr/>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标题文本"/>
          <p:cNvSpPr/>
          <p:nvPr>
            <p:ph type="title"/>
          </p:nvPr>
        </p:nvSpPr>
        <p:spPr>
          <a:prstGeom prst="rect">
            <a:avLst/>
          </a:prstGeom>
        </p:spPr>
        <p:txBody>
          <a:bodyPr/>
          <a:lstStyle/>
          <a:p>
            <a:pPr/>
            <a:r>
              <a:t>标题文本</a:t>
            </a:r>
          </a:p>
        </p:txBody>
      </p:sp>
      <p:sp>
        <p:nvSpPr>
          <p:cNvPr id="49"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标题文本"/>
          <p:cNvSpPr/>
          <p:nvPr>
            <p:ph type="title"/>
          </p:nvPr>
        </p:nvSpPr>
        <p:spPr>
          <a:prstGeom prst="rect">
            <a:avLst/>
          </a:prstGeom>
        </p:spPr>
        <p:txBody>
          <a:bodyPr/>
          <a:lstStyle/>
          <a:p>
            <a:pPr/>
            <a:r>
              <a:t>标题文本</a:t>
            </a:r>
          </a:p>
        </p:txBody>
      </p:sp>
      <p:sp>
        <p:nvSpPr>
          <p:cNvPr id="57" name="正文级别 1…"/>
          <p:cNvSpPr/>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图像"/>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pPr/>
          </a:p>
        </p:txBody>
      </p:sp>
      <p:sp>
        <p:nvSpPr>
          <p:cNvPr id="66" name="标题文本"/>
          <p:cNvSpPr/>
          <p:nvPr>
            <p:ph type="title"/>
          </p:nvPr>
        </p:nvSpPr>
        <p:spPr>
          <a:prstGeom prst="rect">
            <a:avLst/>
          </a:prstGeom>
        </p:spPr>
        <p:txBody>
          <a:bodyPr/>
          <a:lstStyle/>
          <a:p>
            <a:pPr/>
            <a:r>
              <a:t>标题文本</a:t>
            </a:r>
          </a:p>
        </p:txBody>
      </p:sp>
      <p:sp>
        <p:nvSpPr>
          <p:cNvPr id="67" name="正文级别 1…"/>
          <p:cNvSpPr/>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p:nvPr>
            <p:ph type="sldNum" sz="quarter" idx="2"/>
          </p:nvPr>
        </p:nvSpPr>
        <p:spPr>
          <a:xfrm>
            <a:off x="6256723" y="9197831"/>
            <a:ext cx="409839" cy="454170"/>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正文级别 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图像"/>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pPr/>
          </a:p>
        </p:txBody>
      </p:sp>
      <p:sp>
        <p:nvSpPr>
          <p:cNvPr id="84" name="图像"/>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pPr/>
          </a:p>
        </p:txBody>
      </p:sp>
      <p:sp>
        <p:nvSpPr>
          <p:cNvPr id="85" name="图像"/>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pPr/>
          </a:p>
        </p:txBody>
      </p:sp>
      <p:sp>
        <p:nvSpPr>
          <p:cNvPr id="86"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正文级别 1…"/>
          <p:cNvSpPr/>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正文级别 1</a:t>
            </a:r>
          </a:p>
          <a:p>
            <a:pPr lvl="1"/>
            <a:r>
              <a:t>正文级别 2</a:t>
            </a:r>
          </a:p>
          <a:p>
            <a:pPr lvl="2"/>
            <a:r>
              <a:t>正文级别 3</a:t>
            </a:r>
          </a:p>
          <a:p>
            <a:pPr lvl="3"/>
            <a:r>
              <a:t>正文级别 4</a:t>
            </a:r>
          </a:p>
          <a:p>
            <a:pPr lvl="4"/>
            <a:r>
              <a:t>正文级别 5</a:t>
            </a:r>
          </a:p>
        </p:txBody>
      </p:sp>
      <p:sp>
        <p:nvSpPr>
          <p:cNvPr id="3" name="标题文本"/>
          <p:cNvSpPr/>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幻灯片编号"/>
          <p:cNvSpPr/>
          <p:nvPr>
            <p:ph type="sldNum" sz="quarter" idx="2"/>
          </p:nvPr>
        </p:nvSpPr>
        <p:spPr>
          <a:xfrm>
            <a:off x="6297011" y="9197831"/>
            <a:ext cx="409839" cy="45417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1pPr>
      <a:lvl2pPr marL="1143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2pPr>
      <a:lvl3pPr marL="1714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3pPr>
      <a:lvl4pPr marL="2286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4pPr>
      <a:lvl5pPr marL="2857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5pPr>
      <a:lvl6pPr marL="3429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6pPr>
      <a:lvl7pPr marL="4000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7pPr>
      <a:lvl8pPr marL="4572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8pPr>
      <a:lvl9pPr marL="5143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2.jpe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hyperlink" Target="http://drp.meizu.com/#/" TargetMode="External"/><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4.jpeg"/><Relationship Id="rId17" Type="http://schemas.openxmlformats.org/officeDocument/2006/relationships/image" Target="../media/image24.png"/><Relationship Id="rId18" Type="http://schemas.openxmlformats.org/officeDocument/2006/relationships/image" Target="../media/image25.png"/><Relationship Id="rId19" Type="http://schemas.openxmlformats.org/officeDocument/2006/relationships/image" Target="../media/image26.png"/><Relationship Id="rId20" Type="http://schemas.openxmlformats.org/officeDocument/2006/relationships/image" Target="../media/image2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element-cn.eleme.io/#/zh-CN/component/layout"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8.png"/><Relationship Id="rId4" Type="http://schemas.openxmlformats.org/officeDocument/2006/relationships/image" Target="../media/image2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s://github.com/almasaeed2010/AdminLTE"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drp.meizu.com/#/generator/permission_resource" TargetMode="External"/><Relationship Id="rId3" Type="http://schemas.openxmlformats.org/officeDocument/2006/relationships/hyperlink" Target="http://drp.meizu.com/#/factory/permission_resourc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通用型后台模板"/>
          <p:cNvSpPr/>
          <p:nvPr>
            <p:ph type="ctrTitle"/>
          </p:nvPr>
        </p:nvSpPr>
        <p:spPr>
          <a:prstGeom prst="rect">
            <a:avLst/>
          </a:prstGeom>
        </p:spPr>
        <p:txBody>
          <a:bodyPr/>
          <a:lstStyle/>
          <a:p>
            <a:pPr/>
            <a:r>
              <a:t>通用型后台模板</a:t>
            </a:r>
          </a:p>
        </p:txBody>
      </p:sp>
      <p:sp>
        <p:nvSpPr>
          <p:cNvPr id="120" name="分享人： 邝利军"/>
          <p:cNvSpPr/>
          <p:nvPr/>
        </p:nvSpPr>
        <p:spPr>
          <a:xfrm>
            <a:off x="8671503" y="6118557"/>
            <a:ext cx="3256394" cy="742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分享人： 邝利军</a:t>
            </a:r>
          </a:p>
        </p:txBody>
      </p:sp>
      <p:sp>
        <p:nvSpPr>
          <p:cNvPr id="121" name="项目开发维护：前端组（包括黄学宇）"/>
          <p:cNvSpPr/>
          <p:nvPr/>
        </p:nvSpPr>
        <p:spPr>
          <a:xfrm>
            <a:off x="5619750" y="7239000"/>
            <a:ext cx="61595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项目开发维护：前端组（包括黄学宇）</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实现逻辑之整体架构图"/>
          <p:cNvSpPr/>
          <p:nvPr>
            <p:ph type="title"/>
          </p:nvPr>
        </p:nvSpPr>
        <p:spPr>
          <a:xfrm>
            <a:off x="1270000" y="203200"/>
            <a:ext cx="10464800" cy="879029"/>
          </a:xfrm>
          <a:prstGeom prst="rect">
            <a:avLst/>
          </a:prstGeom>
        </p:spPr>
        <p:txBody>
          <a:bodyPr/>
          <a:lstStyle>
            <a:lvl1pPr defTabSz="274320">
              <a:defRPr sz="4320"/>
            </a:lvl1pPr>
          </a:lstStyle>
          <a:p>
            <a:pPr/>
            <a:r>
              <a:t>实现逻辑之整体架构图</a:t>
            </a:r>
          </a:p>
        </p:txBody>
      </p:sp>
      <p:grpSp>
        <p:nvGrpSpPr>
          <p:cNvPr id="240" name="成组"/>
          <p:cNvGrpSpPr/>
          <p:nvPr/>
        </p:nvGrpSpPr>
        <p:grpSpPr>
          <a:xfrm>
            <a:off x="293836" y="1402001"/>
            <a:ext cx="12658541" cy="7817803"/>
            <a:chOff x="0" y="0"/>
            <a:chExt cx="12658540" cy="7817801"/>
          </a:xfrm>
        </p:grpSpPr>
        <p:sp>
          <p:nvSpPr>
            <p:cNvPr id="191" name="factory/:code"/>
            <p:cNvSpPr/>
            <p:nvPr/>
          </p:nvSpPr>
          <p:spPr>
            <a:xfrm>
              <a:off x="3042791" y="3995497"/>
              <a:ext cx="2336801" cy="879030"/>
            </a:xfrm>
            <a:prstGeom prst="roundRect">
              <a:avLst>
                <a:gd name="adj" fmla="val 21672"/>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2000">
                  <a:effectLst>
                    <a:outerShdw sx="100000" sy="100000" kx="0" ky="0" algn="b" rotWithShape="0" blurRad="63500" dist="25400" dir="2700000">
                      <a:srgbClr val="000000">
                        <a:alpha val="70000"/>
                      </a:srgbClr>
                    </a:outerShdw>
                  </a:effectLst>
                </a:defRPr>
              </a:pPr>
              <a:r>
                <a:t>factory/</a:t>
              </a:r>
              <a:r>
                <a:rPr>
                  <a:solidFill>
                    <a:srgbClr val="FF9300"/>
                  </a:solidFill>
                </a:rPr>
                <a:t>:code</a:t>
              </a:r>
            </a:p>
          </p:txBody>
        </p:sp>
        <p:sp>
          <p:nvSpPr>
            <p:cNvPr id="192" name="generator/:code"/>
            <p:cNvSpPr/>
            <p:nvPr/>
          </p:nvSpPr>
          <p:spPr>
            <a:xfrm>
              <a:off x="5688584" y="3995497"/>
              <a:ext cx="2409601" cy="879030"/>
            </a:xfrm>
            <a:prstGeom prst="roundRect">
              <a:avLst>
                <a:gd name="adj" fmla="val 21672"/>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1800">
                  <a:effectLst>
                    <a:outerShdw sx="100000" sy="100000" kx="0" ky="0" algn="b" rotWithShape="0" blurRad="63500" dist="25400" dir="2700000">
                      <a:srgbClr val="000000">
                        <a:alpha val="70000"/>
                      </a:srgbClr>
                    </a:outerShdw>
                  </a:effectLst>
                </a:defRPr>
              </a:pPr>
              <a:r>
                <a:t>generator/</a:t>
              </a:r>
              <a:r>
                <a:rPr>
                  <a:solidFill>
                    <a:srgbClr val="FF9300"/>
                  </a:solidFill>
                </a:rPr>
                <a:t>:code</a:t>
              </a:r>
              <a:endParaRPr>
                <a:solidFill>
                  <a:srgbClr val="FF9300"/>
                </a:solidFill>
              </a:endParaRPr>
            </a:p>
          </p:txBody>
        </p:sp>
        <p:sp>
          <p:nvSpPr>
            <p:cNvPr id="193" name="Element-UI"/>
            <p:cNvSpPr/>
            <p:nvPr/>
          </p:nvSpPr>
          <p:spPr>
            <a:xfrm>
              <a:off x="3351063" y="6938772"/>
              <a:ext cx="4737101" cy="879030"/>
            </a:xfrm>
            <a:prstGeom prst="roundRect">
              <a:avLst>
                <a:gd name="adj" fmla="val 21672"/>
              </a:avLst>
            </a:prstGeom>
            <a:blipFill rotWithShape="1">
              <a:blip r:embed="rId3"/>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300">
                  <a:effectLst>
                    <a:outerShdw sx="100000" sy="100000" kx="0" ky="0" algn="b" rotWithShape="0" blurRad="63500" dist="25400" dir="2700000">
                      <a:srgbClr val="000000">
                        <a:alpha val="70000"/>
                      </a:srgbClr>
                    </a:outerShdw>
                  </a:effectLst>
                </a:defRPr>
              </a:lvl1pPr>
            </a:lstStyle>
            <a:p>
              <a:pPr/>
              <a:r>
                <a:t>Element-UI</a:t>
              </a:r>
            </a:p>
          </p:txBody>
        </p:sp>
        <p:sp>
          <p:nvSpPr>
            <p:cNvPr id="194" name="库组件"/>
            <p:cNvSpPr/>
            <p:nvPr/>
          </p:nvSpPr>
          <p:spPr>
            <a:xfrm>
              <a:off x="4551746" y="5494097"/>
              <a:ext cx="2159150" cy="635299"/>
            </a:xfrm>
            <a:prstGeom prst="roundRect">
              <a:avLst>
                <a:gd name="adj" fmla="val 29986"/>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700">
                  <a:effectLst>
                    <a:outerShdw sx="100000" sy="100000" kx="0" ky="0" algn="b" rotWithShape="0" blurRad="63500" dist="25400" dir="2700000">
                      <a:srgbClr val="000000">
                        <a:alpha val="70000"/>
                      </a:srgbClr>
                    </a:outerShdw>
                  </a:effectLst>
                </a:defRPr>
              </a:lvl1pPr>
            </a:lstStyle>
            <a:p>
              <a:pPr/>
              <a:r>
                <a:t>库组件</a:t>
              </a:r>
            </a:p>
          </p:txBody>
        </p:sp>
        <p:sp>
          <p:nvSpPr>
            <p:cNvPr id="195" name="Vue-vrouter"/>
            <p:cNvSpPr/>
            <p:nvPr/>
          </p:nvSpPr>
          <p:spPr>
            <a:xfrm>
              <a:off x="4616660" y="2107563"/>
              <a:ext cx="2029322" cy="1416398"/>
            </a:xfrm>
            <a:prstGeom prst="ellipse">
              <a:avLst/>
            </a:prstGeom>
            <a:blipFill rotWithShape="1">
              <a:blip r:embed="rId3"/>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100">
                  <a:effectLst>
                    <a:outerShdw sx="100000" sy="100000" kx="0" ky="0" algn="b" rotWithShape="0" blurRad="63500" dist="25400" dir="2700000">
                      <a:srgbClr val="000000">
                        <a:alpha val="70000"/>
                      </a:srgbClr>
                    </a:outerShdw>
                  </a:effectLst>
                </a:defRPr>
              </a:lvl1pPr>
            </a:lstStyle>
            <a:p>
              <a:pPr/>
              <a:r>
                <a:t>Vue-vrouter</a:t>
              </a:r>
            </a:p>
          </p:txBody>
        </p:sp>
        <p:pic>
          <p:nvPicPr>
            <p:cNvPr id="196" name="线条" descr="线条"/>
            <p:cNvPicPr>
              <a:picLocks noChangeAspect="0"/>
            </p:cNvPicPr>
            <p:nvPr/>
          </p:nvPicPr>
          <p:blipFill>
            <a:blip r:embed="rId4">
              <a:extLst/>
            </a:blip>
            <a:stretch>
              <a:fillRect/>
            </a:stretch>
          </p:blipFill>
          <p:spPr>
            <a:xfrm rot="16200000">
              <a:off x="5167501" y="6380739"/>
              <a:ext cx="927641" cy="405069"/>
            </a:xfrm>
            <a:prstGeom prst="rect">
              <a:avLst/>
            </a:prstGeom>
            <a:effectLst/>
          </p:spPr>
        </p:pic>
        <p:pic>
          <p:nvPicPr>
            <p:cNvPr id="198" name="线条" descr="线条"/>
            <p:cNvPicPr>
              <a:picLocks noChangeAspect="0"/>
            </p:cNvPicPr>
            <p:nvPr/>
          </p:nvPicPr>
          <p:blipFill>
            <a:blip r:embed="rId5">
              <a:extLst/>
            </a:blip>
            <a:stretch>
              <a:fillRect/>
            </a:stretch>
          </p:blipFill>
          <p:spPr>
            <a:xfrm rot="16200000">
              <a:off x="3154326" y="5691083"/>
              <a:ext cx="2113730" cy="405070"/>
            </a:xfrm>
            <a:prstGeom prst="rect">
              <a:avLst/>
            </a:prstGeom>
            <a:effectLst/>
          </p:spPr>
        </p:pic>
        <p:pic>
          <p:nvPicPr>
            <p:cNvPr id="200" name="线条" descr="线条"/>
            <p:cNvPicPr>
              <a:picLocks noChangeAspect="0"/>
            </p:cNvPicPr>
            <p:nvPr/>
          </p:nvPicPr>
          <p:blipFill>
            <a:blip r:embed="rId5">
              <a:extLst/>
            </a:blip>
            <a:stretch>
              <a:fillRect/>
            </a:stretch>
          </p:blipFill>
          <p:spPr>
            <a:xfrm rot="16200000">
              <a:off x="5994587" y="5691083"/>
              <a:ext cx="2113730" cy="405070"/>
            </a:xfrm>
            <a:prstGeom prst="rect">
              <a:avLst/>
            </a:prstGeom>
            <a:effectLst/>
          </p:spPr>
        </p:pic>
        <p:pic>
          <p:nvPicPr>
            <p:cNvPr id="202" name="线条" descr="线条"/>
            <p:cNvPicPr>
              <a:picLocks noChangeAspect="0"/>
            </p:cNvPicPr>
            <p:nvPr/>
          </p:nvPicPr>
          <p:blipFill>
            <a:blip r:embed="rId6">
              <a:extLst/>
            </a:blip>
            <a:stretch>
              <a:fillRect/>
            </a:stretch>
          </p:blipFill>
          <p:spPr>
            <a:xfrm rot="12654542">
              <a:off x="4431483" y="4960068"/>
              <a:ext cx="1195593" cy="405070"/>
            </a:xfrm>
            <a:prstGeom prst="rect">
              <a:avLst/>
            </a:prstGeom>
            <a:effectLst/>
          </p:spPr>
        </p:pic>
        <p:pic>
          <p:nvPicPr>
            <p:cNvPr id="204" name="线条" descr="线条"/>
            <p:cNvPicPr>
              <a:picLocks noChangeAspect="0"/>
            </p:cNvPicPr>
            <p:nvPr/>
          </p:nvPicPr>
          <p:blipFill>
            <a:blip r:embed="rId7">
              <a:extLst/>
            </a:blip>
            <a:stretch>
              <a:fillRect/>
            </a:stretch>
          </p:blipFill>
          <p:spPr>
            <a:xfrm rot="19748829">
              <a:off x="5608311" y="4967612"/>
              <a:ext cx="1221410" cy="405069"/>
            </a:xfrm>
            <a:prstGeom prst="rect">
              <a:avLst/>
            </a:prstGeom>
            <a:effectLst/>
          </p:spPr>
        </p:pic>
        <p:sp>
          <p:nvSpPr>
            <p:cNvPr id="206" name="http://drp.meizu.com/#/(factory|generator|...)/(code)?"/>
            <p:cNvSpPr/>
            <p:nvPr/>
          </p:nvSpPr>
          <p:spPr>
            <a:xfrm>
              <a:off x="0" y="0"/>
              <a:ext cx="12212787" cy="6177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700"/>
              </a:pPr>
              <a:r>
                <a:rPr u="sng">
                  <a:hlinkClick r:id="rId8" invalidUrl="" action="" tgtFrame="" tooltip="" history="1" highlightClick="0" endSnd="0"/>
                </a:rPr>
                <a:t>http://drp.meizu.com/#/</a:t>
              </a:r>
              <a:r>
                <a:t>(</a:t>
              </a:r>
              <a:r>
                <a:rPr>
                  <a:solidFill>
                    <a:srgbClr val="FF9300"/>
                  </a:solidFill>
                </a:rPr>
                <a:t>factory|generator|...</a:t>
              </a:r>
              <a:r>
                <a:t>)</a:t>
              </a:r>
              <a:r>
                <a:t>/(</a:t>
              </a:r>
              <a:r>
                <a:rPr>
                  <a:solidFill>
                    <a:srgbClr val="FF9300"/>
                  </a:solidFill>
                </a:rPr>
                <a:t>code</a:t>
              </a:r>
              <a:r>
                <a:t>)?</a:t>
              </a:r>
            </a:p>
          </p:txBody>
        </p:sp>
        <p:pic>
          <p:nvPicPr>
            <p:cNvPr id="207" name="线条" descr="线条"/>
            <p:cNvPicPr>
              <a:picLocks noChangeAspect="0"/>
            </p:cNvPicPr>
            <p:nvPr/>
          </p:nvPicPr>
          <p:blipFill>
            <a:blip r:embed="rId9">
              <a:extLst/>
            </a:blip>
            <a:stretch>
              <a:fillRect/>
            </a:stretch>
          </p:blipFill>
          <p:spPr>
            <a:xfrm rot="8100000">
              <a:off x="4128757" y="3455335"/>
              <a:ext cx="1067137" cy="405069"/>
            </a:xfrm>
            <a:prstGeom prst="rect">
              <a:avLst/>
            </a:prstGeom>
            <a:effectLst/>
          </p:spPr>
        </p:pic>
        <p:pic>
          <p:nvPicPr>
            <p:cNvPr id="209" name="线条" descr="线条"/>
            <p:cNvPicPr>
              <a:picLocks noChangeAspect="0"/>
            </p:cNvPicPr>
            <p:nvPr/>
          </p:nvPicPr>
          <p:blipFill>
            <a:blip r:embed="rId10">
              <a:extLst/>
            </a:blip>
            <a:stretch>
              <a:fillRect/>
            </a:stretch>
          </p:blipFill>
          <p:spPr>
            <a:xfrm rot="1739350">
              <a:off x="6124790" y="3437904"/>
              <a:ext cx="1218765" cy="405070"/>
            </a:xfrm>
            <a:prstGeom prst="rect">
              <a:avLst/>
            </a:prstGeom>
            <a:effectLst/>
          </p:spPr>
        </p:pic>
        <p:sp>
          <p:nvSpPr>
            <p:cNvPr id="211" name="自定义页面"/>
            <p:cNvSpPr/>
            <p:nvPr/>
          </p:nvSpPr>
          <p:spPr>
            <a:xfrm>
              <a:off x="8327380" y="3995497"/>
              <a:ext cx="2052539" cy="879030"/>
            </a:xfrm>
            <a:prstGeom prst="roundRect">
              <a:avLst>
                <a:gd name="adj" fmla="val 21672"/>
              </a:avLst>
            </a:prstGeom>
            <a:blipFill rotWithShape="1">
              <a:blip r:embed="rId3"/>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300">
                  <a:effectLst>
                    <a:outerShdw sx="100000" sy="100000" kx="0" ky="0" algn="b" rotWithShape="0" blurRad="63500" dist="25400" dir="2700000">
                      <a:srgbClr val="000000">
                        <a:alpha val="70000"/>
                      </a:srgbClr>
                    </a:outerShdw>
                  </a:effectLst>
                </a:defRPr>
              </a:lvl1pPr>
            </a:lstStyle>
            <a:p>
              <a:pPr/>
              <a:r>
                <a:t>自定义页面</a:t>
              </a:r>
            </a:p>
          </p:txBody>
        </p:sp>
        <p:pic>
          <p:nvPicPr>
            <p:cNvPr id="212" name="线条" descr="线条"/>
            <p:cNvPicPr>
              <a:picLocks noChangeAspect="0"/>
            </p:cNvPicPr>
            <p:nvPr/>
          </p:nvPicPr>
          <p:blipFill>
            <a:blip r:embed="rId11">
              <a:extLst/>
            </a:blip>
            <a:stretch>
              <a:fillRect/>
            </a:stretch>
          </p:blipFill>
          <p:spPr>
            <a:xfrm rot="964611">
              <a:off x="6472954" y="3273574"/>
              <a:ext cx="3172649" cy="405069"/>
            </a:xfrm>
            <a:prstGeom prst="rect">
              <a:avLst/>
            </a:prstGeom>
            <a:effectLst/>
          </p:spPr>
        </p:pic>
        <p:pic>
          <p:nvPicPr>
            <p:cNvPr id="214" name="线条" descr="线条"/>
            <p:cNvPicPr>
              <a:picLocks noChangeAspect="0"/>
            </p:cNvPicPr>
            <p:nvPr/>
          </p:nvPicPr>
          <p:blipFill>
            <a:blip r:embed="rId12">
              <a:extLst/>
            </a:blip>
            <a:stretch>
              <a:fillRect/>
            </a:stretch>
          </p:blipFill>
          <p:spPr>
            <a:xfrm rot="20543956">
              <a:off x="6510986" y="5162714"/>
              <a:ext cx="2797104" cy="405069"/>
            </a:xfrm>
            <a:prstGeom prst="rect">
              <a:avLst/>
            </a:prstGeom>
            <a:effectLst/>
          </p:spPr>
        </p:pic>
        <p:pic>
          <p:nvPicPr>
            <p:cNvPr id="216" name="线条" descr="线条"/>
            <p:cNvPicPr>
              <a:picLocks noChangeAspect="0"/>
            </p:cNvPicPr>
            <p:nvPr/>
          </p:nvPicPr>
          <p:blipFill>
            <a:blip r:embed="rId13">
              <a:extLst/>
            </a:blip>
            <a:stretch>
              <a:fillRect/>
            </a:stretch>
          </p:blipFill>
          <p:spPr>
            <a:xfrm rot="18900000">
              <a:off x="7231433" y="5739016"/>
              <a:ext cx="2886003" cy="405070"/>
            </a:xfrm>
            <a:prstGeom prst="rect">
              <a:avLst/>
            </a:prstGeom>
            <a:effectLst/>
          </p:spPr>
        </p:pic>
        <p:sp>
          <p:nvSpPr>
            <p:cNvPr id="218" name="底层组件UI库"/>
            <p:cNvSpPr/>
            <p:nvPr/>
          </p:nvSpPr>
          <p:spPr>
            <a:xfrm>
              <a:off x="8394296" y="6981186"/>
              <a:ext cx="2918335" cy="79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lvl1pPr>
            </a:lstStyle>
            <a:p>
              <a:pPr/>
              <a:r>
                <a:t>底层组件UI库</a:t>
              </a:r>
            </a:p>
          </p:txBody>
        </p:sp>
        <p:sp>
          <p:nvSpPr>
            <p:cNvPr id="219" name="url解析"/>
            <p:cNvSpPr/>
            <p:nvPr/>
          </p:nvSpPr>
          <p:spPr>
            <a:xfrm>
              <a:off x="7522915" y="2094533"/>
              <a:ext cx="1816297" cy="8074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vl1pPr>
            </a:lstStyle>
            <a:p>
              <a:pPr/>
              <a:r>
                <a:t>url解析</a:t>
              </a:r>
            </a:p>
          </p:txBody>
        </p:sp>
        <p:sp>
          <p:nvSpPr>
            <p:cNvPr id="220" name="页面组件"/>
            <p:cNvSpPr/>
            <p:nvPr/>
          </p:nvSpPr>
          <p:spPr>
            <a:xfrm>
              <a:off x="10715440" y="4066712"/>
              <a:ext cx="1943101" cy="736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vl1pPr>
            </a:lstStyle>
            <a:p>
              <a:pPr/>
              <a:r>
                <a:t>页面组件</a:t>
              </a:r>
            </a:p>
          </p:txBody>
        </p:sp>
        <p:sp>
          <p:nvSpPr>
            <p:cNvPr id="221" name="配置数据"/>
            <p:cNvSpPr/>
            <p:nvPr/>
          </p:nvSpPr>
          <p:spPr>
            <a:xfrm>
              <a:off x="303464" y="5449598"/>
              <a:ext cx="1408014" cy="807460"/>
            </a:xfrm>
            <a:prstGeom prst="rect">
              <a:avLst/>
            </a:prstGeom>
            <a:solidFill>
              <a:schemeClr val="accent3">
                <a:satOff val="-7512"/>
                <a:lumOff val="-1479"/>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solidFill>
                    <a:srgbClr val="942192"/>
                  </a:solidFill>
                </a:defRPr>
              </a:lvl1pPr>
            </a:lstStyle>
            <a:p>
              <a:pPr/>
              <a:r>
                <a:t>配置数据</a:t>
              </a:r>
            </a:p>
          </p:txBody>
        </p:sp>
        <p:pic>
          <p:nvPicPr>
            <p:cNvPr id="222" name="线条" descr="线条"/>
            <p:cNvPicPr>
              <a:picLocks noChangeAspect="0"/>
            </p:cNvPicPr>
            <p:nvPr/>
          </p:nvPicPr>
          <p:blipFill>
            <a:blip r:embed="rId14">
              <a:extLst/>
            </a:blip>
            <a:stretch>
              <a:fillRect/>
            </a:stretch>
          </p:blipFill>
          <p:spPr>
            <a:xfrm rot="9636067">
              <a:off x="1004398" y="4867706"/>
              <a:ext cx="2308762" cy="405070"/>
            </a:xfrm>
            <a:prstGeom prst="rect">
              <a:avLst/>
            </a:prstGeom>
            <a:effectLst/>
          </p:spPr>
        </p:pic>
        <p:sp>
          <p:nvSpPr>
            <p:cNvPr id="224" name="生产"/>
            <p:cNvSpPr/>
            <p:nvPr/>
          </p:nvSpPr>
          <p:spPr>
            <a:xfrm>
              <a:off x="1921521" y="4473112"/>
              <a:ext cx="72390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lvl1pPr>
            </a:lstStyle>
            <a:p>
              <a:pPr/>
              <a:r>
                <a:t>生产</a:t>
              </a:r>
            </a:p>
          </p:txBody>
        </p:sp>
        <p:pic>
          <p:nvPicPr>
            <p:cNvPr id="225" name="线条" descr="线条"/>
            <p:cNvPicPr>
              <a:picLocks noChangeAspect="0"/>
            </p:cNvPicPr>
            <p:nvPr/>
          </p:nvPicPr>
          <p:blipFill>
            <a:blip r:embed="rId15">
              <a:extLst/>
            </a:blip>
            <a:stretch>
              <a:fillRect/>
            </a:stretch>
          </p:blipFill>
          <p:spPr>
            <a:xfrm rot="20746445">
              <a:off x="1564385" y="5172485"/>
              <a:ext cx="4635165" cy="405070"/>
            </a:xfrm>
            <a:prstGeom prst="rect">
              <a:avLst/>
            </a:prstGeom>
            <a:effectLst/>
          </p:spPr>
        </p:pic>
        <p:sp>
          <p:nvSpPr>
            <p:cNvPr id="227" name="加载"/>
            <p:cNvSpPr/>
            <p:nvPr/>
          </p:nvSpPr>
          <p:spPr>
            <a:xfrm>
              <a:off x="2239813" y="5233747"/>
              <a:ext cx="723901"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lvl1pPr>
            </a:lstStyle>
            <a:p>
              <a:pPr/>
              <a:r>
                <a:t>加载</a:t>
              </a:r>
            </a:p>
          </p:txBody>
        </p:sp>
        <p:sp>
          <p:nvSpPr>
            <p:cNvPr id="228" name="自定义组件"/>
            <p:cNvSpPr/>
            <p:nvPr/>
          </p:nvSpPr>
          <p:spPr>
            <a:xfrm>
              <a:off x="9749885" y="5405197"/>
              <a:ext cx="2159150" cy="635299"/>
            </a:xfrm>
            <a:prstGeom prst="roundRect">
              <a:avLst>
                <a:gd name="adj" fmla="val 29986"/>
              </a:avLst>
            </a:prstGeom>
            <a:blipFill rotWithShape="1">
              <a:blip r:embed="rId16"/>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effectLst>
                    <a:outerShdw sx="100000" sy="100000" kx="0" ky="0" algn="b" rotWithShape="0" blurRad="63500" dist="25400" dir="2700000">
                      <a:srgbClr val="000000">
                        <a:alpha val="70000"/>
                      </a:srgbClr>
                    </a:outerShdw>
                  </a:effectLst>
                </a:defRPr>
              </a:lvl1pPr>
            </a:lstStyle>
            <a:p>
              <a:pPr/>
              <a:r>
                <a:t>自定义组件</a:t>
              </a:r>
            </a:p>
          </p:txBody>
        </p:sp>
        <p:pic>
          <p:nvPicPr>
            <p:cNvPr id="229" name="线条" descr="线条"/>
            <p:cNvPicPr>
              <a:picLocks noChangeAspect="0"/>
            </p:cNvPicPr>
            <p:nvPr/>
          </p:nvPicPr>
          <p:blipFill>
            <a:blip r:embed="rId17">
              <a:extLst/>
            </a:blip>
            <a:stretch>
              <a:fillRect/>
            </a:stretch>
          </p:blipFill>
          <p:spPr>
            <a:xfrm rot="19537958">
              <a:off x="7748948" y="6525453"/>
              <a:ext cx="2752330" cy="405070"/>
            </a:xfrm>
            <a:prstGeom prst="rect">
              <a:avLst/>
            </a:prstGeom>
            <a:effectLst/>
          </p:spPr>
        </p:pic>
        <p:pic>
          <p:nvPicPr>
            <p:cNvPr id="231" name="线条" descr="线条"/>
            <p:cNvPicPr>
              <a:picLocks noChangeAspect="0"/>
            </p:cNvPicPr>
            <p:nvPr/>
          </p:nvPicPr>
          <p:blipFill>
            <a:blip r:embed="rId18">
              <a:extLst/>
            </a:blip>
            <a:stretch>
              <a:fillRect/>
            </a:stretch>
          </p:blipFill>
          <p:spPr>
            <a:xfrm rot="11866708">
              <a:off x="7415341" y="5006967"/>
              <a:ext cx="2495261" cy="405070"/>
            </a:xfrm>
            <a:prstGeom prst="rect">
              <a:avLst/>
            </a:prstGeom>
            <a:effectLst/>
          </p:spPr>
        </p:pic>
        <p:sp>
          <p:nvSpPr>
            <p:cNvPr id="233" name="页面组件"/>
            <p:cNvSpPr/>
            <p:nvPr/>
          </p:nvSpPr>
          <p:spPr>
            <a:xfrm>
              <a:off x="6849913" y="728058"/>
              <a:ext cx="1435101"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solidFill>
                    <a:srgbClr val="FF40FF"/>
                  </a:solidFill>
                </a:defRPr>
              </a:lvl1pPr>
            </a:lstStyle>
            <a:p>
              <a:pPr/>
              <a:r>
                <a:t>页面组件</a:t>
              </a:r>
            </a:p>
          </p:txBody>
        </p:sp>
        <p:sp>
          <p:nvSpPr>
            <p:cNvPr id="234" name="params"/>
            <p:cNvSpPr/>
            <p:nvPr/>
          </p:nvSpPr>
          <p:spPr>
            <a:xfrm>
              <a:off x="9904579" y="622213"/>
              <a:ext cx="1370969" cy="579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rgbClr val="FF40FF"/>
                  </a:solidFill>
                </a:defRPr>
              </a:lvl1pPr>
            </a:lstStyle>
            <a:p>
              <a:pPr/>
              <a:r>
                <a:t>params</a:t>
              </a:r>
            </a:p>
          </p:txBody>
        </p:sp>
        <p:sp>
          <p:nvSpPr>
            <p:cNvPr id="235" name="Code对应文件"/>
            <p:cNvSpPr/>
            <p:nvPr/>
          </p:nvSpPr>
          <p:spPr>
            <a:xfrm>
              <a:off x="22673" y="6367336"/>
              <a:ext cx="1969597" cy="4804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900">
                  <a:solidFill>
                    <a:srgbClr val="FF9300"/>
                  </a:solidFill>
                </a:defRPr>
              </a:lvl1pPr>
            </a:lstStyle>
            <a:p>
              <a:pPr/>
              <a:r>
                <a:t>Code对应文件</a:t>
              </a:r>
            </a:p>
          </p:txBody>
        </p:sp>
        <p:pic>
          <p:nvPicPr>
            <p:cNvPr id="236" name="线条" descr="线条"/>
            <p:cNvPicPr>
              <a:picLocks noChangeAspect="0"/>
            </p:cNvPicPr>
            <p:nvPr/>
          </p:nvPicPr>
          <p:blipFill>
            <a:blip r:embed="rId19">
              <a:extLst/>
            </a:blip>
            <a:stretch>
              <a:fillRect/>
            </a:stretch>
          </p:blipFill>
          <p:spPr>
            <a:xfrm rot="5400000">
              <a:off x="4898817" y="1223110"/>
              <a:ext cx="1465009" cy="405070"/>
            </a:xfrm>
            <a:prstGeom prst="rect">
              <a:avLst/>
            </a:prstGeom>
            <a:effectLst/>
          </p:spPr>
        </p:pic>
        <p:pic>
          <p:nvPicPr>
            <p:cNvPr id="238" name="线条" descr="线条"/>
            <p:cNvPicPr>
              <a:picLocks noChangeAspect="0"/>
            </p:cNvPicPr>
            <p:nvPr/>
          </p:nvPicPr>
          <p:blipFill>
            <a:blip r:embed="rId20">
              <a:extLst/>
            </a:blip>
            <a:stretch>
              <a:fillRect/>
            </a:stretch>
          </p:blipFill>
          <p:spPr>
            <a:xfrm rot="12468796">
              <a:off x="9639560" y="4896409"/>
              <a:ext cx="1298016" cy="405070"/>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40"/>
                                        </p:tgtEl>
                                        <p:attrNameLst>
                                          <p:attrName>style.visibility</p:attrName>
                                        </p:attrNameLst>
                                      </p:cBhvr>
                                      <p:to>
                                        <p:strVal val="visible"/>
                                      </p:to>
                                    </p:set>
                                    <p:animEffect filter="dissolve" transition="in">
                                      <p:cBhvr>
                                        <p:cTn id="7"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0"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实现逻辑之整体架构说明"/>
          <p:cNvSpPr/>
          <p:nvPr>
            <p:ph type="title"/>
          </p:nvPr>
        </p:nvSpPr>
        <p:spPr>
          <a:xfrm>
            <a:off x="1270000" y="203200"/>
            <a:ext cx="10464800" cy="826145"/>
          </a:xfrm>
          <a:prstGeom prst="rect">
            <a:avLst/>
          </a:prstGeom>
        </p:spPr>
        <p:txBody>
          <a:bodyPr/>
          <a:lstStyle>
            <a:lvl1pPr defTabSz="256031">
              <a:defRPr sz="4032"/>
            </a:lvl1pPr>
          </a:lstStyle>
          <a:p>
            <a:pPr/>
            <a:r>
              <a:t>实现逻辑之整体架构说明</a:t>
            </a:r>
          </a:p>
        </p:txBody>
      </p:sp>
      <p:sp>
        <p:nvSpPr>
          <p:cNvPr id="243" name="Vue 的原理，现代化的页面开发模式…"/>
          <p:cNvSpPr/>
          <p:nvPr>
            <p:ph type="body" idx="1"/>
          </p:nvPr>
        </p:nvSpPr>
        <p:spPr>
          <a:xfrm>
            <a:off x="566340" y="1380132"/>
            <a:ext cx="11872120" cy="8085635"/>
          </a:xfrm>
          <a:prstGeom prst="rect">
            <a:avLst/>
          </a:prstGeom>
        </p:spPr>
        <p:txBody>
          <a:bodyPr/>
          <a:lstStyle/>
          <a:p>
            <a:pPr marL="405383" indent="-405383" defTabSz="384047">
              <a:spcBef>
                <a:spcPts val="2600"/>
              </a:spcBef>
              <a:buBlip>
                <a:blip r:embed="rId2"/>
              </a:buBlip>
              <a:defRPr sz="2688"/>
            </a:pPr>
            <a:r>
              <a:t>Vue 的原理，现代化的页面开发模式</a:t>
            </a:r>
          </a:p>
          <a:p>
            <a:pPr marL="405383" indent="-405383" defTabSz="384047">
              <a:spcBef>
                <a:spcPts val="2600"/>
              </a:spcBef>
              <a:buBlip>
                <a:blip r:embed="rId2"/>
              </a:buBlip>
              <a:defRPr sz="2688"/>
            </a:pPr>
            <a:r>
              <a:t>视图与数据的分离，定义视图结构与模板组件，通过改变数据源来更新视图</a:t>
            </a:r>
          </a:p>
          <a:p>
            <a:pPr marL="405383" indent="-405383" defTabSz="384047">
              <a:spcBef>
                <a:spcPts val="2600"/>
              </a:spcBef>
              <a:buBlip>
                <a:blip r:embed="rId2"/>
              </a:buBlip>
              <a:defRPr sz="2688"/>
            </a:pPr>
            <a:r>
              <a:t>需要丰富的Vue的组件（采用了 </a:t>
            </a:r>
            <a:r>
              <a:rPr u="sng">
                <a:solidFill>
                  <a:srgbClr val="FF9300"/>
                </a:solidFill>
                <a:hlinkClick r:id="rId3" invalidUrl="" action="" tgtFrame="" tooltip="" history="1" highlightClick="0" endSnd="0"/>
              </a:rPr>
              <a:t>Element-UI</a:t>
            </a:r>
            <a:r>
              <a:t>)，根据页面逻辑与组件的数据来即可实现页面</a:t>
            </a:r>
          </a:p>
          <a:p>
            <a:pPr marL="405383" indent="-405383" defTabSz="384047">
              <a:spcBef>
                <a:spcPts val="2600"/>
              </a:spcBef>
              <a:buBlip>
                <a:blip r:embed="rId2"/>
              </a:buBlip>
              <a:defRPr sz="2688"/>
            </a:pPr>
            <a:r>
              <a:t>使用vue-router, vuex的实现单页面与状态共享</a:t>
            </a:r>
          </a:p>
          <a:p>
            <a:pPr marL="405383" indent="-405383" defTabSz="384047">
              <a:spcBef>
                <a:spcPts val="2600"/>
              </a:spcBef>
              <a:buBlip>
                <a:blip r:embed="rId2"/>
              </a:buBlip>
              <a:defRPr sz="2688"/>
            </a:pPr>
            <a:r>
              <a:t>定义合理的接口协议</a:t>
            </a:r>
          </a:p>
          <a:p>
            <a:pPr marL="405383" indent="-405383" defTabSz="384047">
              <a:spcBef>
                <a:spcPts val="2600"/>
              </a:spcBef>
              <a:buBlip>
                <a:blip r:embed="rId2"/>
              </a:buBlip>
              <a:defRPr sz="2688"/>
            </a:pPr>
            <a:r>
              <a:t>核心组件分离，由代码仓库来维护</a:t>
            </a:r>
          </a:p>
          <a:p>
            <a:pPr marL="405383" indent="-405383" defTabSz="384047">
              <a:spcBef>
                <a:spcPts val="2600"/>
              </a:spcBef>
              <a:buBlip>
                <a:blip r:embed="rId2"/>
              </a:buBlip>
              <a:defRPr sz="2688"/>
            </a:pPr>
            <a:r>
              <a:t>通用页面由factory页面生成数据，存储为数据文本，生成页面为generator页面，通过读取文本(get请求)，填充数据，进而视图展示</a:t>
            </a:r>
          </a:p>
          <a:p>
            <a:pPr marL="405383" indent="-405383" defTabSz="384047">
              <a:spcBef>
                <a:spcPts val="2600"/>
              </a:spcBef>
              <a:buBlip>
                <a:blip r:embed="rId2"/>
              </a:buBlip>
              <a:defRPr sz="2688"/>
            </a:pPr>
            <a:r>
              <a:t>从本质上来说，factory相当于数据的映射页面，generator即是数据的渲染结果页面</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2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2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2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24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lt" backwards="0">
                                    <p:tmAbs val="100"/>
                                  </p:iterate>
                                  <p:childTnLst>
                                    <p:set>
                                      <p:cBhvr>
                                        <p:cTn id="24" fill="hold"/>
                                        <p:tgtEl>
                                          <p:spTgt spid="24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lt" backwards="0">
                                    <p:tmAbs val="100"/>
                                  </p:iterate>
                                  <p:childTnLst>
                                    <p:set>
                                      <p:cBhvr>
                                        <p:cTn id="28" fill="hold"/>
                                        <p:tgtEl>
                                          <p:spTgt spid="24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lt" backwards="0">
                                    <p:tmAbs val="100"/>
                                  </p:iterate>
                                  <p:childTnLst>
                                    <p:set>
                                      <p:cBhvr>
                                        <p:cTn id="32" fill="hold"/>
                                        <p:tgtEl>
                                          <p:spTgt spid="24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lt" backwards="0">
                                    <p:tmAbs val="100"/>
                                  </p:iterate>
                                  <p:childTnLst>
                                    <p:set>
                                      <p:cBhvr>
                                        <p:cTn id="36" fill="hold"/>
                                        <p:tgtEl>
                                          <p:spTgt spid="24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3"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实现逻辑之代码结构图"/>
          <p:cNvSpPr/>
          <p:nvPr>
            <p:ph type="title"/>
          </p:nvPr>
        </p:nvSpPr>
        <p:spPr>
          <a:xfrm>
            <a:off x="1270000" y="203200"/>
            <a:ext cx="10464800" cy="826145"/>
          </a:xfrm>
          <a:prstGeom prst="rect">
            <a:avLst/>
          </a:prstGeom>
        </p:spPr>
        <p:txBody>
          <a:bodyPr/>
          <a:lstStyle>
            <a:lvl1pPr defTabSz="256031">
              <a:defRPr sz="4032"/>
            </a:lvl1pPr>
          </a:lstStyle>
          <a:p>
            <a:pPr/>
            <a:r>
              <a:t>实现逻辑之代码结构图</a:t>
            </a:r>
          </a:p>
        </p:txBody>
      </p:sp>
      <p:sp>
        <p:nvSpPr>
          <p:cNvPr id="246" name="椭圆形"/>
          <p:cNvSpPr/>
          <p:nvPr/>
        </p:nvSpPr>
        <p:spPr>
          <a:xfrm>
            <a:off x="1544042" y="1204317"/>
            <a:ext cx="10197059" cy="7803072"/>
          </a:xfrm>
          <a:prstGeom prst="ellipse">
            <a:avLst/>
          </a:prstGeom>
          <a:blipFill>
            <a:blip r:embed="rId2"/>
          </a:blip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grpSp>
        <p:nvGrpSpPr>
          <p:cNvPr id="254" name="成组"/>
          <p:cNvGrpSpPr/>
          <p:nvPr/>
        </p:nvGrpSpPr>
        <p:grpSpPr>
          <a:xfrm>
            <a:off x="2654300" y="2946400"/>
            <a:ext cx="4029869" cy="3020411"/>
            <a:chOff x="0" y="0"/>
            <a:chExt cx="4029868" cy="3020410"/>
          </a:xfrm>
        </p:grpSpPr>
        <p:sp>
          <p:nvSpPr>
            <p:cNvPr id="247" name="圆角矩形"/>
            <p:cNvSpPr/>
            <p:nvPr/>
          </p:nvSpPr>
          <p:spPr>
            <a:xfrm>
              <a:off x="0" y="0"/>
              <a:ext cx="4029869" cy="2565400"/>
            </a:xfrm>
            <a:prstGeom prst="roundRect">
              <a:avLst>
                <a:gd name="adj" fmla="val 12047"/>
              </a:avLst>
            </a:prstGeom>
            <a:blipFill rotWithShape="1">
              <a:blip r:embed="rId3"/>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p:spPr>
          <p:txBody>
            <a:bodyPr wrap="square" lIns="50800" tIns="50800" rIns="50800" bIns="50800" numCol="1" anchor="ctr">
              <a:noAutofit/>
            </a:bodyPr>
            <a:lstStyle/>
            <a:p>
              <a:pPr>
                <a:defRPr sz="3200">
                  <a:effectLst>
                    <a:outerShdw sx="100000" sy="100000" kx="0" ky="0" algn="b" rotWithShape="0" blurRad="63500" dist="25400" dir="2700000">
                      <a:srgbClr val="000000">
                        <a:alpha val="70000"/>
                      </a:srgbClr>
                    </a:outerShdw>
                  </a:effectLst>
                </a:defRPr>
              </a:pPr>
            </a:p>
          </p:txBody>
        </p:sp>
        <p:sp>
          <p:nvSpPr>
            <p:cNvPr id="248" name="Bm-generator"/>
            <p:cNvSpPr/>
            <p:nvPr/>
          </p:nvSpPr>
          <p:spPr>
            <a:xfrm>
              <a:off x="674565" y="129189"/>
              <a:ext cx="2680739" cy="579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lvl1pPr>
            </a:lstStyle>
            <a:p>
              <a:pPr/>
              <a:r>
                <a:t>Bm-generator</a:t>
              </a:r>
            </a:p>
          </p:txBody>
        </p:sp>
        <p:sp>
          <p:nvSpPr>
            <p:cNvPr id="249" name="node-modules"/>
            <p:cNvSpPr/>
            <p:nvPr/>
          </p:nvSpPr>
          <p:spPr>
            <a:xfrm>
              <a:off x="580248" y="2440589"/>
              <a:ext cx="2869373" cy="579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lvl1pPr>
            </a:lstStyle>
            <a:p>
              <a:pPr/>
              <a:r>
                <a:t>node-modules</a:t>
              </a:r>
            </a:p>
          </p:txBody>
        </p:sp>
        <p:sp>
          <p:nvSpPr>
            <p:cNvPr id="250" name="圆角矩形"/>
            <p:cNvSpPr/>
            <p:nvPr/>
          </p:nvSpPr>
          <p:spPr>
            <a:xfrm>
              <a:off x="203200" y="933127"/>
              <a:ext cx="1800870" cy="826146"/>
            </a:xfrm>
            <a:prstGeom prst="roundRect">
              <a:avLst>
                <a:gd name="adj" fmla="val 23059"/>
              </a:avLst>
            </a:prstGeom>
            <a:solidFill>
              <a:schemeClr val="accent6"/>
            </a:solidFill>
            <a:ln w="12700" cap="flat">
              <a:noFill/>
              <a:miter lim="400000"/>
            </a:ln>
            <a:effectLst>
              <a:outerShdw sx="100000" sy="100000" kx="0" ky="0" algn="b" rotWithShape="0" blurRad="63500" dist="0" dir="16200000">
                <a:srgbClr val="000000">
                  <a:alpha val="50000"/>
                </a:srgbClr>
              </a:outerShdw>
            </a:effectLst>
          </p:spPr>
          <p:txBody>
            <a:bodyPr wrap="square" lIns="50800" tIns="50800" rIns="50800" bIns="50800" numCol="1" anchor="ctr">
              <a:noAutofit/>
            </a:bodyPr>
            <a:lstStyle/>
            <a:p>
              <a:pPr>
                <a:defRPr sz="3200">
                  <a:effectLst>
                    <a:outerShdw sx="100000" sy="100000" kx="0" ky="0" algn="b" rotWithShape="0" blurRad="63500" dist="25400" dir="2700000">
                      <a:srgbClr val="000000">
                        <a:alpha val="70000"/>
                      </a:srgbClr>
                    </a:outerShdw>
                  </a:effectLst>
                </a:defRPr>
              </a:pPr>
            </a:p>
          </p:txBody>
        </p:sp>
        <p:sp>
          <p:nvSpPr>
            <p:cNvPr id="251" name="Factory…"/>
            <p:cNvSpPr/>
            <p:nvPr/>
          </p:nvSpPr>
          <p:spPr>
            <a:xfrm>
              <a:off x="244526" y="839884"/>
              <a:ext cx="1718218" cy="885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000"/>
              </a:pPr>
              <a:r>
                <a:t>Factory</a:t>
              </a:r>
            </a:p>
            <a:p>
              <a:pPr>
                <a:defRPr sz="2000"/>
              </a:pPr>
              <a:r>
                <a:t>generator</a:t>
              </a:r>
            </a:p>
          </p:txBody>
        </p:sp>
        <p:sp>
          <p:nvSpPr>
            <p:cNvPr id="252" name="Components"/>
            <p:cNvSpPr/>
            <p:nvPr/>
          </p:nvSpPr>
          <p:spPr>
            <a:xfrm>
              <a:off x="2133600" y="933127"/>
              <a:ext cx="1718218" cy="826146"/>
            </a:xfrm>
            <a:prstGeom prst="roundRect">
              <a:avLst>
                <a:gd name="adj" fmla="val 23059"/>
              </a:avLst>
            </a:prstGeom>
            <a:solidFill>
              <a:schemeClr val="accent6"/>
            </a:solid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700">
                  <a:effectLst>
                    <a:outerShdw sx="100000" sy="100000" kx="0" ky="0" algn="b" rotWithShape="0" blurRad="63500" dist="25400" dir="2700000">
                      <a:srgbClr val="000000">
                        <a:alpha val="70000"/>
                      </a:srgbClr>
                    </a:outerShdw>
                  </a:effectLst>
                </a:defRPr>
              </a:lvl1pPr>
            </a:lstStyle>
            <a:p>
              <a:pPr/>
              <a:r>
                <a:t>Components</a:t>
              </a:r>
            </a:p>
          </p:txBody>
        </p:sp>
        <p:sp>
          <p:nvSpPr>
            <p:cNvPr id="253" name="config,request等基础文件"/>
            <p:cNvSpPr/>
            <p:nvPr/>
          </p:nvSpPr>
          <p:spPr>
            <a:xfrm>
              <a:off x="256083" y="1970689"/>
              <a:ext cx="3568503" cy="488356"/>
            </a:xfrm>
            <a:prstGeom prst="roundRect">
              <a:avLst>
                <a:gd name="adj" fmla="val 39009"/>
              </a:avLst>
            </a:prstGeom>
            <a:solidFill>
              <a:schemeClr val="accent6"/>
            </a:solid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700"/>
              </a:lvl1pPr>
            </a:lstStyle>
            <a:p>
              <a:pPr/>
              <a:r>
                <a:t>config,request等基础文件</a:t>
              </a:r>
            </a:p>
          </p:txBody>
        </p:sp>
      </p:grpSp>
      <p:grpSp>
        <p:nvGrpSpPr>
          <p:cNvPr id="257" name="成组"/>
          <p:cNvGrpSpPr/>
          <p:nvPr/>
        </p:nvGrpSpPr>
        <p:grpSpPr>
          <a:xfrm>
            <a:off x="5302201" y="1456156"/>
            <a:ext cx="2680740" cy="1395317"/>
            <a:chOff x="0" y="0"/>
            <a:chExt cx="2680738" cy="1395316"/>
          </a:xfrm>
        </p:grpSpPr>
        <p:sp>
          <p:nvSpPr>
            <p:cNvPr id="255" name="Webpack, express"/>
            <p:cNvSpPr/>
            <p:nvPr/>
          </p:nvSpPr>
          <p:spPr>
            <a:xfrm>
              <a:off x="0" y="0"/>
              <a:ext cx="2680739" cy="885632"/>
            </a:xfrm>
            <a:prstGeom prst="roundRect">
              <a:avLst>
                <a:gd name="adj" fmla="val 21510"/>
              </a:avLst>
            </a:prstGeom>
            <a:solidFill>
              <a:srgbClr val="B7BAC0">
                <a:alpha val="5400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900">
                  <a:solidFill>
                    <a:srgbClr val="282A2F"/>
                  </a:solidFill>
                </a:defRPr>
              </a:lvl1pPr>
            </a:lstStyle>
            <a:p>
              <a:pPr/>
              <a:r>
                <a:t>Webpack, express</a:t>
              </a:r>
            </a:p>
          </p:txBody>
        </p:sp>
        <p:sp>
          <p:nvSpPr>
            <p:cNvPr id="256" name="build"/>
            <p:cNvSpPr/>
            <p:nvPr/>
          </p:nvSpPr>
          <p:spPr>
            <a:xfrm>
              <a:off x="909787" y="815494"/>
              <a:ext cx="1080091" cy="5798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lvl1pPr>
            </a:lstStyle>
            <a:p>
              <a:pPr/>
              <a:r>
                <a:t>build</a:t>
              </a:r>
            </a:p>
          </p:txBody>
        </p:sp>
      </p:grpSp>
      <p:sp>
        <p:nvSpPr>
          <p:cNvPr id="258" name="Base-manage"/>
          <p:cNvSpPr/>
          <p:nvPr/>
        </p:nvSpPr>
        <p:spPr>
          <a:xfrm>
            <a:off x="5349086" y="9053450"/>
            <a:ext cx="2586970" cy="579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Base-manage</a:t>
            </a:r>
          </a:p>
        </p:txBody>
      </p:sp>
      <p:grpSp>
        <p:nvGrpSpPr>
          <p:cNvPr id="271" name="成组"/>
          <p:cNvGrpSpPr/>
          <p:nvPr/>
        </p:nvGrpSpPr>
        <p:grpSpPr>
          <a:xfrm>
            <a:off x="3162300" y="6116411"/>
            <a:ext cx="7077224" cy="2444156"/>
            <a:chOff x="0" y="0"/>
            <a:chExt cx="7077223" cy="2444155"/>
          </a:xfrm>
        </p:grpSpPr>
        <p:sp>
          <p:nvSpPr>
            <p:cNvPr id="259" name="圆角矩形"/>
            <p:cNvSpPr/>
            <p:nvPr/>
          </p:nvSpPr>
          <p:spPr>
            <a:xfrm>
              <a:off x="0" y="0"/>
              <a:ext cx="7077224" cy="1930004"/>
            </a:xfrm>
            <a:prstGeom prst="roundRect">
              <a:avLst>
                <a:gd name="adj" fmla="val 13668"/>
              </a:avLst>
            </a:prstGeom>
            <a:blipFill rotWithShape="1">
              <a:blip r:embed="rId4"/>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p:spPr>
          <p:txBody>
            <a:bodyPr wrap="square" lIns="50800" tIns="50800" rIns="50800" bIns="50800" numCol="1" anchor="ctr">
              <a:noAutofit/>
            </a:bodyPr>
            <a:lstStyle/>
            <a:p>
              <a:pPr>
                <a:defRPr sz="3200">
                  <a:effectLst>
                    <a:outerShdw sx="100000" sy="100000" kx="0" ky="0" algn="b" rotWithShape="0" blurRad="63500" dist="25400" dir="2700000">
                      <a:srgbClr val="000000">
                        <a:alpha val="70000"/>
                      </a:srgbClr>
                    </a:outerShdw>
                  </a:effectLst>
                </a:defRPr>
              </a:pPr>
            </a:p>
          </p:txBody>
        </p:sp>
        <p:sp>
          <p:nvSpPr>
            <p:cNvPr id="260" name="Src"/>
            <p:cNvSpPr/>
            <p:nvPr/>
          </p:nvSpPr>
          <p:spPr>
            <a:xfrm>
              <a:off x="3152211" y="1864333"/>
              <a:ext cx="656121" cy="5798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lvl1pPr>
            </a:lstStyle>
            <a:p>
              <a:pPr/>
              <a:r>
                <a:t>Src</a:t>
              </a:r>
            </a:p>
          </p:txBody>
        </p:sp>
        <p:sp>
          <p:nvSpPr>
            <p:cNvPr id="261" name="Components"/>
            <p:cNvSpPr/>
            <p:nvPr/>
          </p:nvSpPr>
          <p:spPr>
            <a:xfrm>
              <a:off x="203200" y="1312443"/>
              <a:ext cx="1935805" cy="488356"/>
            </a:xfrm>
            <a:prstGeom prst="roundRect">
              <a:avLst>
                <a:gd name="adj" fmla="val 39009"/>
              </a:avLst>
            </a:prstGeom>
            <a:solidFill>
              <a:schemeClr val="accent6"/>
            </a:solid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700">
                  <a:effectLst>
                    <a:outerShdw sx="100000" sy="100000" kx="0" ky="0" algn="b" rotWithShape="0" blurRad="63500" dist="25400" dir="2700000">
                      <a:srgbClr val="000000">
                        <a:alpha val="70000"/>
                      </a:srgbClr>
                    </a:outerShdw>
                  </a:effectLst>
                </a:defRPr>
              </a:lvl1pPr>
            </a:lstStyle>
            <a:p>
              <a:pPr/>
              <a:r>
                <a:t>Components</a:t>
              </a:r>
            </a:p>
          </p:txBody>
        </p:sp>
        <p:sp>
          <p:nvSpPr>
            <p:cNvPr id="262" name="圆角矩形"/>
            <p:cNvSpPr/>
            <p:nvPr/>
          </p:nvSpPr>
          <p:spPr>
            <a:xfrm>
              <a:off x="203200" y="127000"/>
              <a:ext cx="3196581" cy="1005722"/>
            </a:xfrm>
            <a:prstGeom prst="roundRect">
              <a:avLst>
                <a:gd name="adj" fmla="val 20822"/>
              </a:avLst>
            </a:prstGeom>
            <a:solidFill>
              <a:schemeClr val="accent6"/>
            </a:solidFill>
            <a:ln w="12700" cap="flat">
              <a:noFill/>
              <a:miter lim="400000"/>
            </a:ln>
            <a:effectLst>
              <a:outerShdw sx="100000" sy="100000" kx="0" ky="0" algn="b" rotWithShape="0" blurRad="63500" dist="0" dir="16200000">
                <a:srgbClr val="000000">
                  <a:alpha val="50000"/>
                </a:srgbClr>
              </a:outerShdw>
            </a:effectLst>
          </p:spPr>
          <p:txBody>
            <a:bodyPr wrap="square" lIns="50800" tIns="50800" rIns="50800" bIns="50800" numCol="1" anchor="ctr">
              <a:noAutofit/>
            </a:bodyPr>
            <a:lstStyle/>
            <a:p>
              <a:pPr>
                <a:defRPr sz="1500">
                  <a:effectLst>
                    <a:outerShdw sx="100000" sy="100000" kx="0" ky="0" algn="b" rotWithShape="0" blurRad="63500" dist="25400" dir="2700000">
                      <a:srgbClr val="000000">
                        <a:alpha val="70000"/>
                      </a:srgbClr>
                    </a:outerShdw>
                  </a:effectLst>
                </a:defRPr>
              </a:pPr>
            </a:p>
          </p:txBody>
        </p:sp>
        <p:sp>
          <p:nvSpPr>
            <p:cNvPr id="263" name="App"/>
            <p:cNvSpPr/>
            <p:nvPr/>
          </p:nvSpPr>
          <p:spPr>
            <a:xfrm>
              <a:off x="1418153" y="0"/>
              <a:ext cx="766674" cy="579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lvl1pPr>
            </a:lstStyle>
            <a:p>
              <a:pPr/>
              <a:r>
                <a:t>App</a:t>
              </a:r>
            </a:p>
          </p:txBody>
        </p:sp>
        <p:sp>
          <p:nvSpPr>
            <p:cNvPr id="264" name="Header/content/sidebar"/>
            <p:cNvSpPr/>
            <p:nvPr/>
          </p:nvSpPr>
          <p:spPr>
            <a:xfrm>
              <a:off x="203200" y="565472"/>
              <a:ext cx="3196581" cy="4541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800"/>
              </a:lvl1pPr>
            </a:lstStyle>
            <a:p>
              <a:pPr/>
              <a:r>
                <a:t>Header/content/sidebar</a:t>
              </a:r>
            </a:p>
          </p:txBody>
        </p:sp>
        <p:sp>
          <p:nvSpPr>
            <p:cNvPr id="265" name="圆角矩形"/>
            <p:cNvSpPr/>
            <p:nvPr/>
          </p:nvSpPr>
          <p:spPr>
            <a:xfrm>
              <a:off x="3695700" y="127000"/>
              <a:ext cx="3196581" cy="1005722"/>
            </a:xfrm>
            <a:prstGeom prst="roundRect">
              <a:avLst>
                <a:gd name="adj" fmla="val 20822"/>
              </a:avLst>
            </a:prstGeom>
            <a:solidFill>
              <a:schemeClr val="accent6"/>
            </a:solidFill>
            <a:ln w="12700" cap="flat">
              <a:noFill/>
              <a:miter lim="400000"/>
            </a:ln>
            <a:effectLst>
              <a:outerShdw sx="100000" sy="100000" kx="0" ky="0" algn="b" rotWithShape="0" blurRad="63500" dist="0" dir="16200000">
                <a:srgbClr val="000000">
                  <a:alpha val="50000"/>
                </a:srgbClr>
              </a:outerShdw>
            </a:effectLst>
          </p:spPr>
          <p:txBody>
            <a:bodyPr wrap="square" lIns="50800" tIns="50800" rIns="50800" bIns="50800" numCol="1" anchor="ctr">
              <a:noAutofit/>
            </a:bodyPr>
            <a:lstStyle/>
            <a:p>
              <a:pPr>
                <a:defRPr sz="1500">
                  <a:effectLst>
                    <a:outerShdw sx="100000" sy="100000" kx="0" ky="0" algn="b" rotWithShape="0" blurRad="63500" dist="25400" dir="2700000">
                      <a:srgbClr val="000000">
                        <a:alpha val="70000"/>
                      </a:srgbClr>
                    </a:outerShdw>
                  </a:effectLst>
                </a:defRPr>
              </a:pPr>
            </a:p>
          </p:txBody>
        </p:sp>
        <p:sp>
          <p:nvSpPr>
            <p:cNvPr id="266" name="Screens"/>
            <p:cNvSpPr/>
            <p:nvPr/>
          </p:nvSpPr>
          <p:spPr>
            <a:xfrm>
              <a:off x="4559838" y="0"/>
              <a:ext cx="1468304" cy="579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lvl1pPr>
            </a:lstStyle>
            <a:p>
              <a:pPr/>
              <a:r>
                <a:t>Screens</a:t>
              </a:r>
            </a:p>
          </p:txBody>
        </p:sp>
        <p:sp>
          <p:nvSpPr>
            <p:cNvPr id="267" name="自定义页面组件"/>
            <p:cNvSpPr/>
            <p:nvPr/>
          </p:nvSpPr>
          <p:spPr>
            <a:xfrm>
              <a:off x="3810000" y="647395"/>
              <a:ext cx="3196581"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800"/>
              </a:lvl1pPr>
            </a:lstStyle>
            <a:p>
              <a:pPr/>
              <a:r>
                <a:t>自定义页面组件</a:t>
              </a:r>
            </a:p>
          </p:txBody>
        </p:sp>
        <p:sp>
          <p:nvSpPr>
            <p:cNvPr id="268" name="store"/>
            <p:cNvSpPr/>
            <p:nvPr/>
          </p:nvSpPr>
          <p:spPr>
            <a:xfrm>
              <a:off x="2372197" y="1312443"/>
              <a:ext cx="1138104" cy="488356"/>
            </a:xfrm>
            <a:prstGeom prst="roundRect">
              <a:avLst>
                <a:gd name="adj" fmla="val 39009"/>
              </a:avLst>
            </a:prstGeom>
            <a:solidFill>
              <a:schemeClr val="accent6"/>
            </a:solid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1700">
                  <a:effectLst>
                    <a:outerShdw sx="100000" sy="100000" kx="0" ky="0" algn="b" rotWithShape="0" blurRad="63500" dist="25400" dir="2700000">
                      <a:srgbClr val="000000">
                        <a:alpha val="70000"/>
                      </a:srgbClr>
                    </a:outerShdw>
                  </a:effectLst>
                </a:defRPr>
              </a:pPr>
              <a:r>
                <a:t>s</a:t>
              </a:r>
              <a:r>
                <a:t>tore</a:t>
              </a:r>
            </a:p>
            <a:p>
              <a:pPr>
                <a:defRPr sz="1700">
                  <a:effectLst>
                    <a:outerShdw sx="100000" sy="100000" kx="0" ky="0" algn="b" rotWithShape="0" blurRad="63500" dist="25400" dir="2700000">
                      <a:srgbClr val="000000">
                        <a:alpha val="70000"/>
                      </a:srgbClr>
                    </a:outerShdw>
                  </a:effectLst>
                </a:defRPr>
              </a:pPr>
            </a:p>
          </p:txBody>
        </p:sp>
        <p:sp>
          <p:nvSpPr>
            <p:cNvPr id="269" name="staticDatas"/>
            <p:cNvSpPr/>
            <p:nvPr/>
          </p:nvSpPr>
          <p:spPr>
            <a:xfrm>
              <a:off x="3748484" y="1312443"/>
              <a:ext cx="1718218" cy="488356"/>
            </a:xfrm>
            <a:prstGeom prst="roundRect">
              <a:avLst>
                <a:gd name="adj" fmla="val 39009"/>
              </a:avLst>
            </a:prstGeom>
            <a:solidFill>
              <a:schemeClr val="accent6"/>
            </a:solid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1700">
                  <a:effectLst>
                    <a:outerShdw sx="100000" sy="100000" kx="0" ky="0" algn="b" rotWithShape="0" blurRad="63500" dist="25400" dir="2700000">
                      <a:srgbClr val="000000">
                        <a:alpha val="70000"/>
                      </a:srgbClr>
                    </a:outerShdw>
                  </a:effectLst>
                </a:defRPr>
              </a:pPr>
              <a:r>
                <a:t>staticDatas</a:t>
              </a:r>
            </a:p>
            <a:p>
              <a:pPr>
                <a:defRPr sz="1700">
                  <a:effectLst>
                    <a:outerShdw sx="100000" sy="100000" kx="0" ky="0" algn="b" rotWithShape="0" blurRad="63500" dist="25400" dir="2700000">
                      <a:srgbClr val="000000">
                        <a:alpha val="70000"/>
                      </a:srgbClr>
                    </a:outerShdw>
                  </a:effectLst>
                </a:defRPr>
              </a:pPr>
            </a:p>
            <a:p>
              <a:pPr>
                <a:defRPr sz="1700">
                  <a:effectLst>
                    <a:outerShdw sx="100000" sy="100000" kx="0" ky="0" algn="b" rotWithShape="0" blurRad="63500" dist="25400" dir="2700000">
                      <a:srgbClr val="000000">
                        <a:alpha val="70000"/>
                      </a:srgbClr>
                    </a:outerShdw>
                  </a:effectLst>
                </a:defRPr>
              </a:pPr>
            </a:p>
          </p:txBody>
        </p:sp>
        <p:sp>
          <p:nvSpPr>
            <p:cNvPr id="270" name="router.js…"/>
            <p:cNvSpPr/>
            <p:nvPr/>
          </p:nvSpPr>
          <p:spPr>
            <a:xfrm>
              <a:off x="5528798" y="986889"/>
              <a:ext cx="1503498" cy="9108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100"/>
              </a:pPr>
              <a:r>
                <a:t>router.js</a:t>
              </a:r>
            </a:p>
            <a:p>
              <a:pPr>
                <a:defRPr sz="2100"/>
              </a:pPr>
              <a:r>
                <a:t>config.js</a:t>
              </a:r>
            </a:p>
          </p:txBody>
        </p:sp>
      </p:grpSp>
      <p:grpSp>
        <p:nvGrpSpPr>
          <p:cNvPr id="274" name="成组"/>
          <p:cNvGrpSpPr/>
          <p:nvPr/>
        </p:nvGrpSpPr>
        <p:grpSpPr>
          <a:xfrm>
            <a:off x="7241083" y="4559819"/>
            <a:ext cx="3568503" cy="1141134"/>
            <a:chOff x="0" y="0"/>
            <a:chExt cx="3568501" cy="1141133"/>
          </a:xfrm>
        </p:grpSpPr>
        <p:sp>
          <p:nvSpPr>
            <p:cNvPr id="272" name="pages"/>
            <p:cNvSpPr/>
            <p:nvPr/>
          </p:nvSpPr>
          <p:spPr>
            <a:xfrm>
              <a:off x="1215199" y="561312"/>
              <a:ext cx="1138103" cy="579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lvl1pPr>
            </a:lstStyle>
            <a:p>
              <a:pPr/>
              <a:r>
                <a:t>pages</a:t>
              </a:r>
            </a:p>
          </p:txBody>
        </p:sp>
        <p:sp>
          <p:nvSpPr>
            <p:cNvPr id="273" name="factories.js等配置数据"/>
            <p:cNvSpPr/>
            <p:nvPr/>
          </p:nvSpPr>
          <p:spPr>
            <a:xfrm>
              <a:off x="0" y="0"/>
              <a:ext cx="3568502" cy="724545"/>
            </a:xfrm>
            <a:prstGeom prst="roundRect">
              <a:avLst>
                <a:gd name="adj" fmla="val 28280"/>
              </a:avLst>
            </a:prstGeom>
            <a:solidFill>
              <a:schemeClr val="accent3">
                <a:satOff val="-7512"/>
                <a:lumOff val="-1479"/>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100">
                  <a:solidFill>
                    <a:srgbClr val="282A2F"/>
                  </a:solidFill>
                </a:defRPr>
              </a:lvl1pPr>
            </a:lstStyle>
            <a:p>
              <a:pPr/>
              <a:r>
                <a:t>factories.js等配置数据</a:t>
              </a:r>
            </a:p>
          </p:txBody>
        </p:sp>
      </p:grpSp>
      <p:grpSp>
        <p:nvGrpSpPr>
          <p:cNvPr id="277" name="成组"/>
          <p:cNvGrpSpPr/>
          <p:nvPr/>
        </p:nvGrpSpPr>
        <p:grpSpPr>
          <a:xfrm>
            <a:off x="7137400" y="3003227"/>
            <a:ext cx="3568502" cy="1183260"/>
            <a:chOff x="0" y="0"/>
            <a:chExt cx="3568501" cy="1183258"/>
          </a:xfrm>
        </p:grpSpPr>
        <p:sp>
          <p:nvSpPr>
            <p:cNvPr id="275" name="项目打包文件"/>
            <p:cNvSpPr/>
            <p:nvPr/>
          </p:nvSpPr>
          <p:spPr>
            <a:xfrm>
              <a:off x="0" y="0"/>
              <a:ext cx="3568502" cy="724545"/>
            </a:xfrm>
            <a:prstGeom prst="roundRect">
              <a:avLst>
                <a:gd name="adj" fmla="val 28280"/>
              </a:avLst>
            </a:prstGeom>
            <a:solidFill>
              <a:schemeClr val="accent3">
                <a:satOff val="-7512"/>
                <a:lumOff val="-1479"/>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solidFill>
                    <a:srgbClr val="282A2F"/>
                  </a:solidFill>
                </a:defRPr>
              </a:lvl1pPr>
            </a:lstStyle>
            <a:p>
              <a:pPr/>
              <a:r>
                <a:t>项目打包文件</a:t>
              </a:r>
            </a:p>
          </p:txBody>
        </p:sp>
        <p:sp>
          <p:nvSpPr>
            <p:cNvPr id="276" name="output"/>
            <p:cNvSpPr/>
            <p:nvPr/>
          </p:nvSpPr>
          <p:spPr>
            <a:xfrm>
              <a:off x="1127085" y="603437"/>
              <a:ext cx="1314332" cy="579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lvl1pPr>
            </a:lstStyle>
            <a:p>
              <a:pPr/>
              <a:r>
                <a:t>output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46"/>
                                        </p:tgtEl>
                                        <p:attrNameLst>
                                          <p:attrName>style.visibility</p:attrName>
                                        </p:attrNameLst>
                                      </p:cBhvr>
                                      <p:to>
                                        <p:strVal val="visible"/>
                                      </p:to>
                                    </p:set>
                                    <p:animEffect filter="dissolve" transition="in">
                                      <p:cBhvr>
                                        <p:cTn id="7" dur="1000"/>
                                        <p:tgtEl>
                                          <p:spTgt spid="24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57"/>
                                        </p:tgtEl>
                                        <p:attrNameLst>
                                          <p:attrName>style.visibility</p:attrName>
                                        </p:attrNameLst>
                                      </p:cBhvr>
                                      <p:to>
                                        <p:strVal val="visible"/>
                                      </p:to>
                                    </p:set>
                                    <p:animEffect filter="dissolve" transition="in">
                                      <p:cBhvr>
                                        <p:cTn id="12" dur="800"/>
                                        <p:tgtEl>
                                          <p:spTgt spid="25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54"/>
                                        </p:tgtEl>
                                        <p:attrNameLst>
                                          <p:attrName>style.visibility</p:attrName>
                                        </p:attrNameLst>
                                      </p:cBhvr>
                                      <p:to>
                                        <p:strVal val="visible"/>
                                      </p:to>
                                    </p:set>
                                    <p:animEffect filter="dissolve" transition="in">
                                      <p:cBhvr>
                                        <p:cTn id="17" dur="1000"/>
                                        <p:tgtEl>
                                          <p:spTgt spid="25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274"/>
                                        </p:tgtEl>
                                        <p:attrNameLst>
                                          <p:attrName>style.visibility</p:attrName>
                                        </p:attrNameLst>
                                      </p:cBhvr>
                                      <p:to>
                                        <p:strVal val="visible"/>
                                      </p:to>
                                    </p:set>
                                    <p:animEffect filter="dissolve" transition="in">
                                      <p:cBhvr>
                                        <p:cTn id="22" dur="1000"/>
                                        <p:tgtEl>
                                          <p:spTgt spid="27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271"/>
                                        </p:tgtEl>
                                        <p:attrNameLst>
                                          <p:attrName>style.visibility</p:attrName>
                                        </p:attrNameLst>
                                      </p:cBhvr>
                                      <p:to>
                                        <p:strVal val="visible"/>
                                      </p:to>
                                    </p:set>
                                    <p:animEffect filter="dissolve" transition="in">
                                      <p:cBhvr>
                                        <p:cTn id="27" dur="1000"/>
                                        <p:tgtEl>
                                          <p:spTgt spid="271"/>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77"/>
                                        </p:tgtEl>
                                        <p:attrNameLst>
                                          <p:attrName>style.visibility</p:attrName>
                                        </p:attrNameLst>
                                      </p:cBhvr>
                                      <p:to>
                                        <p:strVal val="visible"/>
                                      </p:to>
                                    </p:set>
                                    <p:animEffect filter="dissolve" transition="in">
                                      <p:cBhvr>
                                        <p:cTn id="32"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7" grpId="2"/>
      <p:bldP build="whole" bldLvl="1" animBg="1" rev="0" advAuto="0" spid="254" grpId="3"/>
      <p:bldP build="whole" bldLvl="1" animBg="1" rev="0" advAuto="0" spid="274" grpId="4"/>
      <p:bldP build="whole" bldLvl="1" animBg="1" rev="0" advAuto="0" spid="277" grpId="6"/>
      <p:bldP build="whole" bldLvl="1" animBg="1" rev="0" advAuto="0" spid="246" grpId="1"/>
      <p:bldP build="whole" bldLvl="1" animBg="1" rev="0" advAuto="0" spid="271" grpId="5"/>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实现逻辑之代码结构"/>
          <p:cNvSpPr/>
          <p:nvPr>
            <p:ph type="title"/>
          </p:nvPr>
        </p:nvSpPr>
        <p:spPr>
          <a:xfrm>
            <a:off x="1270000" y="203200"/>
            <a:ext cx="10464800" cy="826145"/>
          </a:xfrm>
          <a:prstGeom prst="rect">
            <a:avLst/>
          </a:prstGeom>
        </p:spPr>
        <p:txBody>
          <a:bodyPr/>
          <a:lstStyle>
            <a:lvl1pPr defTabSz="256031">
              <a:defRPr sz="4032"/>
            </a:lvl1pPr>
          </a:lstStyle>
          <a:p>
            <a:pPr/>
            <a:r>
              <a:t>实现逻辑之代码结构</a:t>
            </a:r>
          </a:p>
        </p:txBody>
      </p:sp>
      <p:sp>
        <p:nvSpPr>
          <p:cNvPr id="280" name="build， config 构建项目使用…"/>
          <p:cNvSpPr/>
          <p:nvPr>
            <p:ph type="body" sz="half" idx="1"/>
          </p:nvPr>
        </p:nvSpPr>
        <p:spPr>
          <a:xfrm>
            <a:off x="7084615" y="1380132"/>
            <a:ext cx="5680523" cy="8085635"/>
          </a:xfrm>
          <a:prstGeom prst="rect">
            <a:avLst/>
          </a:prstGeom>
        </p:spPr>
        <p:txBody>
          <a:bodyPr/>
          <a:lstStyle/>
          <a:p>
            <a:pPr>
              <a:buBlip>
                <a:blip r:embed="rId2"/>
              </a:buBlip>
            </a:pPr>
            <a:r>
              <a:t>build， config 构建项目使用</a:t>
            </a:r>
          </a:p>
          <a:p>
            <a:pPr>
              <a:buBlip>
                <a:blip r:embed="rId2"/>
              </a:buBlip>
            </a:pPr>
            <a:r>
              <a:t>pages 配置结果数据，用于页面视图的数据源</a:t>
            </a:r>
          </a:p>
          <a:p>
            <a:pPr>
              <a:buBlip>
                <a:blip r:embed="rId2"/>
              </a:buBlip>
            </a:pPr>
            <a:r>
              <a:t>output 打包后的文件目录</a:t>
            </a:r>
          </a:p>
          <a:p>
            <a:pPr>
              <a:buBlip>
                <a:blip r:embed="rId2"/>
              </a:buBlip>
            </a:pPr>
            <a:r>
              <a:t>src 项目的整体结构源文件与自定义的页面</a:t>
            </a:r>
          </a:p>
          <a:p>
            <a:pPr>
              <a:buBlip>
                <a:blip r:embed="rId2"/>
              </a:buBlip>
            </a:pPr>
            <a:r>
              <a:t>bm-genenrator 项目的核心组件（factory与generator）</a:t>
            </a:r>
          </a:p>
        </p:txBody>
      </p:sp>
      <p:pic>
        <p:nvPicPr>
          <p:cNvPr id="281" name="drp-project.png" descr="drp-project.png"/>
          <p:cNvPicPr>
            <a:picLocks noChangeAspect="1"/>
          </p:cNvPicPr>
          <p:nvPr/>
        </p:nvPicPr>
        <p:blipFill>
          <a:blip r:embed="rId3">
            <a:extLst/>
          </a:blip>
          <a:stretch>
            <a:fillRect/>
          </a:stretch>
        </p:blipFill>
        <p:spPr>
          <a:xfrm>
            <a:off x="144164" y="1297533"/>
            <a:ext cx="3073401" cy="8610601"/>
          </a:xfrm>
          <a:prstGeom prst="rect">
            <a:avLst/>
          </a:prstGeom>
          <a:ln w="88900">
            <a:miter lim="400000"/>
          </a:ln>
        </p:spPr>
      </p:pic>
      <p:pic>
        <p:nvPicPr>
          <p:cNvPr id="282" name="drp-generator.png" descr="drp-generator.png"/>
          <p:cNvPicPr>
            <a:picLocks noChangeAspect="1"/>
          </p:cNvPicPr>
          <p:nvPr/>
        </p:nvPicPr>
        <p:blipFill>
          <a:blip r:embed="rId4">
            <a:extLst/>
          </a:blip>
          <a:stretch>
            <a:fillRect/>
          </a:stretch>
        </p:blipFill>
        <p:spPr>
          <a:xfrm>
            <a:off x="3442940" y="1278532"/>
            <a:ext cx="3416301" cy="5867401"/>
          </a:xfrm>
          <a:prstGeom prst="rect">
            <a:avLst/>
          </a:prstGeom>
          <a:ln w="889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81"/>
                                        </p:tgtEl>
                                        <p:attrNameLst>
                                          <p:attrName>style.visibility</p:attrName>
                                        </p:attrNameLst>
                                      </p:cBhvr>
                                      <p:to>
                                        <p:strVal val="visible"/>
                                      </p:to>
                                    </p:set>
                                    <p:animEffect filter="box(out)" transition="in">
                                      <p:cBhvr>
                                        <p:cTn id="7" dur="1000"/>
                                        <p:tgtEl>
                                          <p:spTgt spid="28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82"/>
                                        </p:tgtEl>
                                        <p:attrNameLst>
                                          <p:attrName>style.visibility</p:attrName>
                                        </p:attrNameLst>
                                      </p:cBhvr>
                                      <p:to>
                                        <p:strVal val="visible"/>
                                      </p:to>
                                    </p:set>
                                    <p:animEffect filter="box(out)" transition="in">
                                      <p:cBhvr>
                                        <p:cTn id="12" dur="1000"/>
                                        <p:tgtEl>
                                          <p:spTgt spid="28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lt" backwards="0">
                                    <p:tmAbs val="100"/>
                                  </p:iterate>
                                  <p:childTnLst>
                                    <p:set>
                                      <p:cBhvr>
                                        <p:cTn id="16" fill="hold"/>
                                        <p:tgtEl>
                                          <p:spTgt spid="280">
                                            <p:bg/>
                                          </p:spTgt>
                                        </p:tgtEl>
                                        <p:attrNameLst>
                                          <p:attrName>style.visibility</p:attrName>
                                        </p:attrNameLst>
                                      </p:cBhvr>
                                      <p:to>
                                        <p:strVal val="visible"/>
                                      </p:to>
                                    </p:set>
                                  </p:childTnLst>
                                </p:cTn>
                              </p:par>
                              <p:par>
                                <p:cTn id="17" presetClass="entr" nodeType="withEffect" presetSubtype="0" presetID="1" grpId="3" fill="hold">
                                  <p:stCondLst>
                                    <p:cond delay="0"/>
                                  </p:stCondLst>
                                  <p:iterate type="lt" backwards="0">
                                    <p:tmAbs val="100"/>
                                  </p:iterate>
                                  <p:childTnLst>
                                    <p:set>
                                      <p:cBhvr>
                                        <p:cTn id="18" fill="hold"/>
                                        <p:tgtEl>
                                          <p:spTgt spid="28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3" fill="hold">
                                  <p:stCondLst>
                                    <p:cond delay="0"/>
                                  </p:stCondLst>
                                  <p:iterate type="lt" backwards="0">
                                    <p:tmAbs val="100"/>
                                  </p:iterate>
                                  <p:childTnLst>
                                    <p:set>
                                      <p:cBhvr>
                                        <p:cTn id="22" fill="hold"/>
                                        <p:tgtEl>
                                          <p:spTgt spid="28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3" fill="hold">
                                  <p:stCondLst>
                                    <p:cond delay="0"/>
                                  </p:stCondLst>
                                  <p:iterate type="lt" backwards="0">
                                    <p:tmAbs val="100"/>
                                  </p:iterate>
                                  <p:childTnLst>
                                    <p:set>
                                      <p:cBhvr>
                                        <p:cTn id="26" fill="hold"/>
                                        <p:tgtEl>
                                          <p:spTgt spid="28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3" fill="hold">
                                  <p:stCondLst>
                                    <p:cond delay="0"/>
                                  </p:stCondLst>
                                  <p:iterate type="lt" backwards="0">
                                    <p:tmAbs val="100"/>
                                  </p:iterate>
                                  <p:childTnLst>
                                    <p:set>
                                      <p:cBhvr>
                                        <p:cTn id="30" fill="hold"/>
                                        <p:tgtEl>
                                          <p:spTgt spid="28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3" fill="hold">
                                  <p:stCondLst>
                                    <p:cond delay="0"/>
                                  </p:stCondLst>
                                  <p:iterate type="lt" backwards="0">
                                    <p:tmAbs val="100"/>
                                  </p:iterate>
                                  <p:childTnLst>
                                    <p:set>
                                      <p:cBhvr>
                                        <p:cTn id="34" fill="hold"/>
                                        <p:tgtEl>
                                          <p:spTgt spid="28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2" grpId="2"/>
      <p:bldP build="p" bldLvl="5" animBg="1" rev="0" advAuto="0" spid="280" grpId="3"/>
      <p:bldP build="whole" bldLvl="1" animBg="1" rev="0" advAuto="0" spid="281"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实现逻辑之数据结构"/>
          <p:cNvSpPr/>
          <p:nvPr>
            <p:ph type="title"/>
          </p:nvPr>
        </p:nvSpPr>
        <p:spPr>
          <a:xfrm>
            <a:off x="1270000" y="203200"/>
            <a:ext cx="10464800" cy="810915"/>
          </a:xfrm>
          <a:prstGeom prst="rect">
            <a:avLst/>
          </a:prstGeom>
        </p:spPr>
        <p:txBody>
          <a:bodyPr/>
          <a:lstStyle>
            <a:lvl1pPr defTabSz="251460">
              <a:defRPr sz="3960"/>
            </a:lvl1pPr>
          </a:lstStyle>
          <a:p>
            <a:pPr/>
            <a:r>
              <a:t>实现逻辑之数据结构</a:t>
            </a:r>
          </a:p>
        </p:txBody>
      </p:sp>
      <p:sp>
        <p:nvSpPr>
          <p:cNvPr id="285" name="page: 页面配置…"/>
          <p:cNvSpPr/>
          <p:nvPr>
            <p:ph type="body" sz="half" idx="1"/>
          </p:nvPr>
        </p:nvSpPr>
        <p:spPr>
          <a:xfrm>
            <a:off x="7316589" y="1574800"/>
            <a:ext cx="5433715" cy="6604000"/>
          </a:xfrm>
          <a:prstGeom prst="rect">
            <a:avLst/>
          </a:prstGeom>
        </p:spPr>
        <p:txBody>
          <a:bodyPr/>
          <a:lstStyle/>
          <a:p>
            <a:pPr marL="514350" indent="-514350" defTabSz="411479">
              <a:spcBef>
                <a:spcPts val="3200"/>
              </a:spcBef>
              <a:buBlip>
                <a:blip r:embed="rId2"/>
              </a:buBlip>
              <a:defRPr sz="3239"/>
            </a:pPr>
            <a:r>
              <a:t>page: 页面配置</a:t>
            </a:r>
          </a:p>
          <a:p>
            <a:pPr marL="514350" indent="-514350" defTabSz="411479">
              <a:spcBef>
                <a:spcPts val="3200"/>
              </a:spcBef>
              <a:buBlip>
                <a:blip r:embed="rId2"/>
              </a:buBlip>
              <a:defRPr sz="3239"/>
            </a:pPr>
            <a:r>
              <a:t>searchForm: 搜索表单</a:t>
            </a:r>
          </a:p>
          <a:p>
            <a:pPr marL="514350" indent="-514350" defTabSz="411479">
              <a:spcBef>
                <a:spcPts val="3200"/>
              </a:spcBef>
              <a:buBlip>
                <a:blip r:embed="rId2"/>
              </a:buBlip>
              <a:defRPr sz="3239"/>
            </a:pPr>
            <a:r>
              <a:t>dataTable: 数据列表</a:t>
            </a:r>
          </a:p>
          <a:p>
            <a:pPr marL="514350" indent="-514350" defTabSz="411479">
              <a:spcBef>
                <a:spcPts val="3200"/>
              </a:spcBef>
              <a:buBlip>
                <a:blip r:embed="rId2"/>
              </a:buBlip>
              <a:defRPr sz="3239"/>
            </a:pPr>
            <a:r>
              <a:t>chart: 图表</a:t>
            </a:r>
          </a:p>
          <a:p>
            <a:pPr marL="514350" indent="-514350" defTabSz="411479">
              <a:spcBef>
                <a:spcPts val="3200"/>
              </a:spcBef>
              <a:buBlip>
                <a:blip r:embed="rId2"/>
              </a:buBlip>
              <a:defRPr sz="3239"/>
            </a:pPr>
            <a:r>
              <a:t>dialogs: 对话框</a:t>
            </a:r>
          </a:p>
          <a:p>
            <a:pPr marL="514350" indent="-514350" defTabSz="411479">
              <a:spcBef>
                <a:spcPts val="3200"/>
              </a:spcBef>
              <a:buBlip>
                <a:blip r:embed="rId2"/>
              </a:buBlip>
              <a:defRPr sz="3239"/>
            </a:pPr>
            <a:r>
              <a:t>对应 factory 的每个tab</a:t>
            </a:r>
          </a:p>
        </p:txBody>
      </p:sp>
      <p:pic>
        <p:nvPicPr>
          <p:cNvPr id="286" name="drp-data.png" descr="drp-data.png"/>
          <p:cNvPicPr>
            <a:picLocks noChangeAspect="1"/>
          </p:cNvPicPr>
          <p:nvPr/>
        </p:nvPicPr>
        <p:blipFill>
          <a:blip r:embed="rId3">
            <a:extLst/>
          </a:blip>
          <a:stretch>
            <a:fillRect/>
          </a:stretch>
        </p:blipFill>
        <p:spPr>
          <a:xfrm>
            <a:off x="213518" y="1574800"/>
            <a:ext cx="6565901" cy="6604000"/>
          </a:xfrm>
          <a:prstGeom prst="rect">
            <a:avLst/>
          </a:prstGeom>
          <a:ln w="889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86"/>
                                        </p:tgtEl>
                                        <p:attrNameLst>
                                          <p:attrName>style.visibility</p:attrName>
                                        </p:attrNameLst>
                                      </p:cBhvr>
                                      <p:to>
                                        <p:strVal val="visible"/>
                                      </p:to>
                                    </p:set>
                                    <p:animEffect filter="box(out)" transition="in">
                                      <p:cBhvr>
                                        <p:cTn id="7" dur="1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285">
                                            <p:bg/>
                                          </p:spTgt>
                                        </p:tgtEl>
                                        <p:attrNameLst>
                                          <p:attrName>style.visibility</p:attrName>
                                        </p:attrNameLst>
                                      </p:cBhvr>
                                      <p:to>
                                        <p:strVal val="visible"/>
                                      </p:to>
                                    </p:set>
                                  </p:childTnLst>
                                </p:cTn>
                              </p:par>
                              <p:par>
                                <p:cTn id="12" presetClass="entr" nodeType="withEffect" presetSubtype="0" presetID="1" grpId="2" fill="hold">
                                  <p:stCondLst>
                                    <p:cond delay="0"/>
                                  </p:stCondLst>
                                  <p:iterate type="lt" backwards="0">
                                    <p:tmAbs val="100"/>
                                  </p:iterate>
                                  <p:childTnLst>
                                    <p:set>
                                      <p:cBhvr>
                                        <p:cTn id="13" fill="hold"/>
                                        <p:tgtEl>
                                          <p:spTgt spid="28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2" fill="hold">
                                  <p:stCondLst>
                                    <p:cond delay="0"/>
                                  </p:stCondLst>
                                  <p:iterate type="lt" backwards="0">
                                    <p:tmAbs val="100"/>
                                  </p:iterate>
                                  <p:childTnLst>
                                    <p:set>
                                      <p:cBhvr>
                                        <p:cTn id="17" fill="hold"/>
                                        <p:tgtEl>
                                          <p:spTgt spid="28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2" fill="hold">
                                  <p:stCondLst>
                                    <p:cond delay="0"/>
                                  </p:stCondLst>
                                  <p:iterate type="lt" backwards="0">
                                    <p:tmAbs val="100"/>
                                  </p:iterate>
                                  <p:childTnLst>
                                    <p:set>
                                      <p:cBhvr>
                                        <p:cTn id="21" fill="hold"/>
                                        <p:tgtEl>
                                          <p:spTgt spid="28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2" fill="hold">
                                  <p:stCondLst>
                                    <p:cond delay="0"/>
                                  </p:stCondLst>
                                  <p:iterate type="lt" backwards="0">
                                    <p:tmAbs val="100"/>
                                  </p:iterate>
                                  <p:childTnLst>
                                    <p:set>
                                      <p:cBhvr>
                                        <p:cTn id="25" fill="hold"/>
                                        <p:tgtEl>
                                          <p:spTgt spid="285">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2" fill="hold">
                                  <p:stCondLst>
                                    <p:cond delay="0"/>
                                  </p:stCondLst>
                                  <p:iterate type="lt" backwards="0">
                                    <p:tmAbs val="100"/>
                                  </p:iterate>
                                  <p:childTnLst>
                                    <p:set>
                                      <p:cBhvr>
                                        <p:cTn id="29" fill="hold"/>
                                        <p:tgtEl>
                                          <p:spTgt spid="285">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2" fill="hold">
                                  <p:stCondLst>
                                    <p:cond delay="0"/>
                                  </p:stCondLst>
                                  <p:iterate type="lt" backwards="0">
                                    <p:tmAbs val="100"/>
                                  </p:iterate>
                                  <p:childTnLst>
                                    <p:set>
                                      <p:cBhvr>
                                        <p:cTn id="33" fill="hold"/>
                                        <p:tgtEl>
                                          <p:spTgt spid="28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5" grpId="2"/>
      <p:bldP build="whole" bldLvl="1" animBg="1" rev="0" advAuto="0" spid="286"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谢谢大家"/>
          <p:cNvSpPr/>
          <p:nvPr>
            <p:ph type="title"/>
          </p:nvPr>
        </p:nvSpPr>
        <p:spPr>
          <a:prstGeom prst="rect">
            <a:avLst/>
          </a:prstGeom>
        </p:spPr>
        <p:txBody>
          <a:bodyPr/>
          <a:lstStyle/>
          <a:p>
            <a:pPr/>
            <a:r>
              <a:t>谢谢大家</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后台的结构基本统一，基本包含导航，搜索框，列表，弹框…"/>
          <p:cNvSpPr/>
          <p:nvPr>
            <p:ph type="body" idx="1"/>
          </p:nvPr>
        </p:nvSpPr>
        <p:spPr>
          <a:prstGeom prst="rect">
            <a:avLst/>
          </a:prstGeom>
        </p:spPr>
        <p:txBody>
          <a:bodyPr/>
          <a:lstStyle/>
          <a:p>
            <a:pPr>
              <a:buBlip>
                <a:blip r:embed="rId2"/>
              </a:buBlip>
            </a:pPr>
            <a:r>
              <a:t>后台的结构基本统一，基本包含导航，搜索框，列表，弹框</a:t>
            </a:r>
          </a:p>
          <a:p>
            <a:pPr>
              <a:buBlip>
                <a:blip r:embed="rId2"/>
              </a:buBlip>
            </a:pPr>
            <a:r>
              <a:t>后台的组件也很统一，例如下拉框，上传图片等</a:t>
            </a:r>
          </a:p>
          <a:p>
            <a:pPr>
              <a:buBlip>
                <a:blip r:embed="rId2"/>
              </a:buBlip>
            </a:pPr>
            <a:r>
              <a:t>代码层次如何更高效的复用</a:t>
            </a:r>
          </a:p>
          <a:p>
            <a:pPr>
              <a:buBlip>
                <a:blip r:embed="rId2"/>
              </a:buBlip>
            </a:pPr>
            <a:r>
              <a:t>如何在这么统一的结构与功能中构建出一个能快速开发并好用的后台？</a:t>
            </a:r>
          </a:p>
        </p:txBody>
      </p:sp>
      <p:sp>
        <p:nvSpPr>
          <p:cNvPr id="124" name="一些思考"/>
          <p:cNvSpPr/>
          <p:nvPr>
            <p:ph type="title"/>
          </p:nvPr>
        </p:nvSpPr>
        <p:spPr>
          <a:prstGeom prst="rect">
            <a:avLst/>
          </a:prstGeom>
        </p:spPr>
        <p:txBody>
          <a:bodyPr/>
          <a:lstStyle/>
          <a:p>
            <a:pPr/>
            <a:r>
              <a:t>一些思考</a:t>
            </a:r>
          </a:p>
        </p:txBody>
      </p:sp>
      <p:pic>
        <p:nvPicPr>
          <p:cNvPr id="125" name="constructor.png" descr="constructor.png"/>
          <p:cNvPicPr>
            <a:picLocks noChangeAspect="1"/>
          </p:cNvPicPr>
          <p:nvPr/>
        </p:nvPicPr>
        <p:blipFill>
          <a:blip r:embed="rId3">
            <a:extLst/>
          </a:blip>
          <a:stretch>
            <a:fillRect/>
          </a:stretch>
        </p:blipFill>
        <p:spPr>
          <a:xfrm>
            <a:off x="0" y="2392250"/>
            <a:ext cx="13004800" cy="6974509"/>
          </a:xfrm>
          <a:prstGeom prst="rect">
            <a:avLst/>
          </a:prstGeom>
          <a:ln w="889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25"/>
                                        </p:tgtEl>
                                        <p:attrNameLst>
                                          <p:attrName>style.visibility</p:attrName>
                                        </p:attrNameLst>
                                      </p:cBhvr>
                                      <p:to>
                                        <p:strVal val="visible"/>
                                      </p:to>
                                    </p:set>
                                    <p:anim calcmode="lin" valueType="num">
                                      <p:cBhvr>
                                        <p:cTn id="7" dur="500" fill="hold"/>
                                        <p:tgtEl>
                                          <p:spTgt spid="125"/>
                                        </p:tgtEl>
                                        <p:attrNameLst>
                                          <p:attrName>ppt_w</p:attrName>
                                        </p:attrNameLst>
                                      </p:cBhvr>
                                      <p:tavLst>
                                        <p:tav tm="0">
                                          <p:val>
                                            <p:fltVal val="0"/>
                                          </p:val>
                                        </p:tav>
                                        <p:tav tm="100000">
                                          <p:val>
                                            <p:strVal val="#ppt_w"/>
                                          </p:val>
                                        </p:tav>
                                      </p:tavLst>
                                    </p:anim>
                                    <p:anim calcmode="lin" valueType="num">
                                      <p:cBhvr>
                                        <p:cTn id="8" dur="500" fill="hold"/>
                                        <p:tgtEl>
                                          <p:spTgt spid="12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xit" nodeType="clickEffect" presetSubtype="32" presetID="23" grpId="2" fill="hold">
                                  <p:stCondLst>
                                    <p:cond delay="0"/>
                                  </p:stCondLst>
                                  <p:iterate type="el" backwards="0">
                                    <p:tmAbs val="0"/>
                                  </p:iterate>
                                  <p:childTnLst>
                                    <p:anim calcmode="lin" valueType="num">
                                      <p:cBhvr>
                                        <p:cTn id="12" dur="750" fill="hold"/>
                                        <p:tgtEl>
                                          <p:spTgt spid="125"/>
                                        </p:tgtEl>
                                        <p:attrNameLst>
                                          <p:attrName>ppt_w</p:attrName>
                                        </p:attrNameLst>
                                      </p:cBhvr>
                                      <p:tavLst>
                                        <p:tav tm="0">
                                          <p:val>
                                            <p:strVal val="ppt_w"/>
                                          </p:val>
                                        </p:tav>
                                        <p:tav tm="100000">
                                          <p:val>
                                            <p:fltVal val="0"/>
                                          </p:val>
                                        </p:tav>
                                      </p:tavLst>
                                    </p:anim>
                                    <p:anim calcmode="lin" valueType="num">
                                      <p:cBhvr>
                                        <p:cTn id="13" dur="750" fill="hold"/>
                                        <p:tgtEl>
                                          <p:spTgt spid="125"/>
                                        </p:tgtEl>
                                        <p:attrNameLst>
                                          <p:attrName>ppt_h</p:attrName>
                                        </p:attrNameLst>
                                      </p:cBhvr>
                                      <p:tavLst>
                                        <p:tav tm="0">
                                          <p:val>
                                            <p:strVal val="ppt_h"/>
                                          </p:val>
                                        </p:tav>
                                        <p:tav tm="100000">
                                          <p:val>
                                            <p:fltVal val="0"/>
                                          </p:val>
                                        </p:tav>
                                      </p:tavLst>
                                    </p:anim>
                                    <p:set>
                                      <p:cBhvr>
                                        <p:cTn id="14" fill="hold">
                                          <p:stCondLst>
                                            <p:cond delay="749"/>
                                          </p:stCondLst>
                                        </p:cTn>
                                        <p:tgtEl>
                                          <p:spTgt spid="1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5" grpId="1"/>
      <p:bldP build="whole" bldLvl="1" animBg="1" rev="0" advAuto="0" spid="125" grpId="2"/>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目前的实现"/>
          <p:cNvSpPr/>
          <p:nvPr>
            <p:ph type="title"/>
          </p:nvPr>
        </p:nvSpPr>
        <p:spPr>
          <a:prstGeom prst="rect">
            <a:avLst/>
          </a:prstGeom>
        </p:spPr>
        <p:txBody>
          <a:bodyPr/>
          <a:lstStyle/>
          <a:p>
            <a:pPr/>
            <a:r>
              <a:t>目前的实现</a:t>
            </a:r>
          </a:p>
        </p:txBody>
      </p:sp>
      <p:sp>
        <p:nvSpPr>
          <p:cNvPr id="128" name="运营后台- juqery + bootstrap…"/>
          <p:cNvSpPr/>
          <p:nvPr>
            <p:ph type="body" sz="half" idx="1"/>
          </p:nvPr>
        </p:nvSpPr>
        <p:spPr>
          <a:xfrm>
            <a:off x="1270000" y="2768600"/>
            <a:ext cx="10464800" cy="4587727"/>
          </a:xfrm>
          <a:prstGeom prst="rect">
            <a:avLst/>
          </a:prstGeom>
        </p:spPr>
        <p:txBody>
          <a:bodyPr/>
          <a:lstStyle/>
          <a:p>
            <a:pPr>
              <a:buBlip>
                <a:blip r:embed="rId2"/>
              </a:buBlip>
            </a:pPr>
            <a:r>
              <a:t>运营后台- juqery + bootstrap</a:t>
            </a:r>
          </a:p>
          <a:p>
            <a:pPr>
              <a:buBlip>
                <a:blip r:embed="rId2"/>
              </a:buBlip>
            </a:pPr>
            <a:r>
              <a:t>Cpd管理后台- vue + jquery</a:t>
            </a:r>
          </a:p>
          <a:p>
            <a:pPr>
              <a:buBlip>
                <a:blip r:embed="rId2"/>
              </a:buBlip>
              <a:defRPr>
                <a:solidFill>
                  <a:srgbClr val="FF9300"/>
                </a:solidFill>
              </a:defRPr>
            </a:pPr>
            <a:r>
              <a:t>drp数据报表-vue2 + element-ui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28">
                                            <p:bg/>
                                          </p:spTgt>
                                        </p:tgtEl>
                                        <p:attrNameLst>
                                          <p:attrName>style.visibility</p:attrName>
                                        </p:attrNameLst>
                                      </p:cBhvr>
                                      <p:to>
                                        <p:strVal val="visible"/>
                                      </p:to>
                                    </p:set>
                                    <p:anim calcmode="lin" valueType="num">
                                      <p:cBhvr>
                                        <p:cTn id="7" dur="1000" fill="hold"/>
                                        <p:tgtEl>
                                          <p:spTgt spid="128">
                                            <p:bg/>
                                          </p:spTgt>
                                        </p:tgtEl>
                                        <p:attrNameLst>
                                          <p:attrName>ppt_x</p:attrName>
                                        </p:attrNameLst>
                                      </p:cBhvr>
                                      <p:tavLst>
                                        <p:tav tm="0">
                                          <p:val>
                                            <p:strVal val="0-#ppt_w/2"/>
                                          </p:val>
                                        </p:tav>
                                        <p:tav tm="100000">
                                          <p:val>
                                            <p:strVal val="#ppt_x"/>
                                          </p:val>
                                        </p:tav>
                                      </p:tavLst>
                                    </p:anim>
                                    <p:anim calcmode="lin" valueType="num">
                                      <p:cBhvr>
                                        <p:cTn id="8" dur="1000" fill="hold"/>
                                        <p:tgtEl>
                                          <p:spTgt spid="128">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28">
                                            <p:txEl>
                                              <p:pRg st="0" end="0"/>
                                            </p:txEl>
                                          </p:spTgt>
                                        </p:tgtEl>
                                        <p:attrNameLst>
                                          <p:attrName>style.visibility</p:attrName>
                                        </p:attrNameLst>
                                      </p:cBhvr>
                                      <p:to>
                                        <p:strVal val="visible"/>
                                      </p:to>
                                    </p:set>
                                    <p:anim calcmode="lin" valueType="num">
                                      <p:cBhvr>
                                        <p:cTn id="11" dur="1000" fill="hold"/>
                                        <p:tgtEl>
                                          <p:spTgt spid="128">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28">
                                            <p:txEl>
                                              <p:pRg st="1" end="1"/>
                                            </p:txEl>
                                          </p:spTgt>
                                        </p:tgtEl>
                                        <p:attrNameLst>
                                          <p:attrName>style.visibility</p:attrName>
                                        </p:attrNameLst>
                                      </p:cBhvr>
                                      <p:to>
                                        <p:strVal val="visible"/>
                                      </p:to>
                                    </p:set>
                                    <p:anim calcmode="lin" valueType="num">
                                      <p:cBhvr>
                                        <p:cTn id="17" dur="1000" fill="hold"/>
                                        <p:tgtEl>
                                          <p:spTgt spid="128">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28">
                                            <p:txEl>
                                              <p:pRg st="2" end="2"/>
                                            </p:txEl>
                                          </p:spTgt>
                                        </p:tgtEl>
                                        <p:attrNameLst>
                                          <p:attrName>style.visibility</p:attrName>
                                        </p:attrNameLst>
                                      </p:cBhvr>
                                      <p:to>
                                        <p:strVal val="visible"/>
                                      </p:to>
                                    </p:set>
                                    <p:anim calcmode="lin" valueType="num">
                                      <p:cBhvr>
                                        <p:cTn id="23" dur="1000" fill="hold"/>
                                        <p:tgtEl>
                                          <p:spTgt spid="128">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2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8"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后台的开发模式"/>
          <p:cNvSpPr/>
          <p:nvPr>
            <p:ph type="title"/>
          </p:nvPr>
        </p:nvSpPr>
        <p:spPr>
          <a:xfrm>
            <a:off x="1270000" y="203200"/>
            <a:ext cx="10464800" cy="1778695"/>
          </a:xfrm>
          <a:prstGeom prst="rect">
            <a:avLst/>
          </a:prstGeom>
        </p:spPr>
        <p:txBody>
          <a:bodyPr/>
          <a:lstStyle/>
          <a:p>
            <a:pPr/>
            <a:r>
              <a:t>后台的开发模式</a:t>
            </a:r>
          </a:p>
        </p:txBody>
      </p:sp>
      <p:grpSp>
        <p:nvGrpSpPr>
          <p:cNvPr id="153" name="成组"/>
          <p:cNvGrpSpPr/>
          <p:nvPr/>
        </p:nvGrpSpPr>
        <p:grpSpPr>
          <a:xfrm>
            <a:off x="1983903" y="1663700"/>
            <a:ext cx="9049694" cy="3835401"/>
            <a:chOff x="0" y="0"/>
            <a:chExt cx="9049692" cy="3835400"/>
          </a:xfrm>
        </p:grpSpPr>
        <p:sp>
          <p:nvSpPr>
            <p:cNvPr id="131" name="后台"/>
            <p:cNvSpPr/>
            <p:nvPr/>
          </p:nvSpPr>
          <p:spPr>
            <a:xfrm>
              <a:off x="2082800" y="1587499"/>
              <a:ext cx="1270000" cy="1270001"/>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后台</a:t>
              </a:r>
            </a:p>
          </p:txBody>
        </p:sp>
        <p:sp>
          <p:nvSpPr>
            <p:cNvPr id="132" name="Htm"/>
            <p:cNvSpPr/>
            <p:nvPr/>
          </p:nvSpPr>
          <p:spPr>
            <a:xfrm>
              <a:off x="0" y="1587499"/>
              <a:ext cx="1270000" cy="1270001"/>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effectLst>
                    <a:outerShdw sx="100000" sy="100000" kx="0" ky="0" algn="b" rotWithShape="0" blurRad="63500" dist="25400" dir="2700000">
                      <a:srgbClr val="000000">
                        <a:alpha val="70000"/>
                      </a:srgbClr>
                    </a:outerShdw>
                  </a:effectLst>
                </a:defRPr>
              </a:lvl1pPr>
            </a:lstStyle>
            <a:p>
              <a:pPr/>
              <a:r>
                <a:t>Htm</a:t>
              </a:r>
            </a:p>
          </p:txBody>
        </p:sp>
        <p:pic>
          <p:nvPicPr>
            <p:cNvPr id="133" name="线条" descr="线条"/>
            <p:cNvPicPr>
              <a:picLocks noChangeAspect="0"/>
            </p:cNvPicPr>
            <p:nvPr/>
          </p:nvPicPr>
          <p:blipFill>
            <a:blip r:embed="rId3">
              <a:extLst/>
            </a:blip>
            <a:stretch>
              <a:fillRect/>
            </a:stretch>
          </p:blipFill>
          <p:spPr>
            <a:xfrm>
              <a:off x="1200150" y="2019965"/>
              <a:ext cx="895072" cy="405070"/>
            </a:xfrm>
            <a:prstGeom prst="rect">
              <a:avLst/>
            </a:prstGeom>
            <a:effectLst/>
          </p:spPr>
        </p:pic>
        <p:sp>
          <p:nvSpPr>
            <p:cNvPr id="135" name="Html"/>
            <p:cNvSpPr/>
            <p:nvPr/>
          </p:nvSpPr>
          <p:spPr>
            <a:xfrm>
              <a:off x="5588000" y="1612899"/>
              <a:ext cx="1270000" cy="1270001"/>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effectLst>
                    <a:outerShdw sx="100000" sy="100000" kx="0" ky="0" algn="b" rotWithShape="0" blurRad="63500" dist="25400" dir="2700000">
                      <a:srgbClr val="000000">
                        <a:alpha val="70000"/>
                      </a:srgbClr>
                    </a:outerShdw>
                  </a:effectLst>
                </a:defRPr>
              </a:lvl1pPr>
            </a:lstStyle>
            <a:p>
              <a:pPr/>
              <a:r>
                <a:t>Html</a:t>
              </a:r>
            </a:p>
          </p:txBody>
        </p:sp>
        <p:pic>
          <p:nvPicPr>
            <p:cNvPr id="136" name="线条" descr="线条"/>
            <p:cNvPicPr>
              <a:picLocks noChangeAspect="0"/>
            </p:cNvPicPr>
            <p:nvPr/>
          </p:nvPicPr>
          <p:blipFill>
            <a:blip r:embed="rId4">
              <a:extLst/>
            </a:blip>
            <a:stretch>
              <a:fillRect/>
            </a:stretch>
          </p:blipFill>
          <p:spPr>
            <a:xfrm>
              <a:off x="3388989" y="2045365"/>
              <a:ext cx="2224133" cy="405070"/>
            </a:xfrm>
            <a:prstGeom prst="rect">
              <a:avLst/>
            </a:prstGeom>
            <a:effectLst/>
          </p:spPr>
        </p:pic>
        <p:sp>
          <p:nvSpPr>
            <p:cNvPr id="138" name="Js"/>
            <p:cNvSpPr/>
            <p:nvPr/>
          </p:nvSpPr>
          <p:spPr>
            <a:xfrm>
              <a:off x="7581900" y="101599"/>
              <a:ext cx="1270000" cy="1270001"/>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Js</a:t>
              </a:r>
            </a:p>
          </p:txBody>
        </p:sp>
        <p:sp>
          <p:nvSpPr>
            <p:cNvPr id="139" name="Css"/>
            <p:cNvSpPr/>
            <p:nvPr/>
          </p:nvSpPr>
          <p:spPr>
            <a:xfrm>
              <a:off x="7779692" y="1612899"/>
              <a:ext cx="1270001" cy="1270001"/>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Css</a:t>
              </a:r>
            </a:p>
          </p:txBody>
        </p:sp>
        <p:pic>
          <p:nvPicPr>
            <p:cNvPr id="140" name="线条" descr="线条"/>
            <p:cNvPicPr>
              <a:picLocks noChangeAspect="0"/>
            </p:cNvPicPr>
            <p:nvPr/>
          </p:nvPicPr>
          <p:blipFill>
            <a:blip r:embed="rId5">
              <a:extLst/>
            </a:blip>
            <a:stretch>
              <a:fillRect/>
            </a:stretch>
          </p:blipFill>
          <p:spPr>
            <a:xfrm rot="18454951">
              <a:off x="6522853" y="1607978"/>
              <a:ext cx="1579288" cy="88901"/>
            </a:xfrm>
            <a:prstGeom prst="rect">
              <a:avLst/>
            </a:prstGeom>
            <a:effectLst/>
          </p:spPr>
        </p:pic>
        <p:pic>
          <p:nvPicPr>
            <p:cNvPr id="142" name="线条" descr="线条"/>
            <p:cNvPicPr>
              <a:picLocks noChangeAspect="0"/>
            </p:cNvPicPr>
            <p:nvPr/>
          </p:nvPicPr>
          <p:blipFill>
            <a:blip r:embed="rId6">
              <a:extLst/>
            </a:blip>
            <a:stretch>
              <a:fillRect/>
            </a:stretch>
          </p:blipFill>
          <p:spPr>
            <a:xfrm>
              <a:off x="6800850" y="2228849"/>
              <a:ext cx="1023293" cy="88901"/>
            </a:xfrm>
            <a:prstGeom prst="rect">
              <a:avLst/>
            </a:prstGeom>
            <a:effectLst/>
          </p:spPr>
        </p:pic>
        <p:sp>
          <p:nvSpPr>
            <p:cNvPr id="144" name="输出"/>
            <p:cNvSpPr/>
            <p:nvPr/>
          </p:nvSpPr>
          <p:spPr>
            <a:xfrm>
              <a:off x="3991929" y="1555752"/>
              <a:ext cx="876301"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vl1pPr>
            </a:lstStyle>
            <a:p>
              <a:pPr/>
              <a:r>
                <a:t>输出</a:t>
              </a:r>
            </a:p>
          </p:txBody>
        </p:sp>
        <p:sp>
          <p:nvSpPr>
            <p:cNvPr id="145" name="服务端"/>
            <p:cNvSpPr/>
            <p:nvPr/>
          </p:nvSpPr>
          <p:spPr>
            <a:xfrm>
              <a:off x="975679" y="3175000"/>
              <a:ext cx="1295401" cy="66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服务端</a:t>
              </a:r>
            </a:p>
          </p:txBody>
        </p:sp>
        <p:sp>
          <p:nvSpPr>
            <p:cNvPr id="146" name="前端"/>
            <p:cNvSpPr/>
            <p:nvPr/>
          </p:nvSpPr>
          <p:spPr>
            <a:xfrm>
              <a:off x="6950546" y="3175000"/>
              <a:ext cx="901701" cy="66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前端</a:t>
              </a:r>
            </a:p>
          </p:txBody>
        </p:sp>
        <p:sp>
          <p:nvSpPr>
            <p:cNvPr id="147" name="后台"/>
            <p:cNvSpPr/>
            <p:nvPr/>
          </p:nvSpPr>
          <p:spPr>
            <a:xfrm>
              <a:off x="2082800" y="0"/>
              <a:ext cx="1270000" cy="1270000"/>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后台</a:t>
              </a:r>
            </a:p>
          </p:txBody>
        </p:sp>
        <p:pic>
          <p:nvPicPr>
            <p:cNvPr id="148" name="线条" descr="线条"/>
            <p:cNvPicPr>
              <a:picLocks noChangeAspect="0"/>
            </p:cNvPicPr>
            <p:nvPr/>
          </p:nvPicPr>
          <p:blipFill>
            <a:blip r:embed="rId4">
              <a:extLst/>
            </a:blip>
            <a:stretch>
              <a:fillRect/>
            </a:stretch>
          </p:blipFill>
          <p:spPr>
            <a:xfrm>
              <a:off x="5446390" y="518538"/>
              <a:ext cx="2224132" cy="405070"/>
            </a:xfrm>
            <a:prstGeom prst="rect">
              <a:avLst/>
            </a:prstGeom>
            <a:effectLst/>
          </p:spPr>
        </p:pic>
        <p:pic>
          <p:nvPicPr>
            <p:cNvPr id="150" name="线条" descr="线条"/>
            <p:cNvPicPr>
              <a:picLocks noChangeAspect="0"/>
            </p:cNvPicPr>
            <p:nvPr/>
          </p:nvPicPr>
          <p:blipFill>
            <a:blip r:embed="rId7">
              <a:extLst/>
            </a:blip>
            <a:stretch>
              <a:fillRect/>
            </a:stretch>
          </p:blipFill>
          <p:spPr>
            <a:xfrm rot="10800000">
              <a:off x="3327840" y="518538"/>
              <a:ext cx="2332701" cy="405070"/>
            </a:xfrm>
            <a:prstGeom prst="rect">
              <a:avLst/>
            </a:prstGeom>
            <a:effectLst/>
          </p:spPr>
        </p:pic>
        <p:sp>
          <p:nvSpPr>
            <p:cNvPr id="152" name="接口调用"/>
            <p:cNvSpPr/>
            <p:nvPr/>
          </p:nvSpPr>
          <p:spPr>
            <a:xfrm>
              <a:off x="4648200" y="12700"/>
              <a:ext cx="1638301" cy="635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vl1pPr>
            </a:lstStyle>
            <a:p>
              <a:pPr/>
              <a:r>
                <a:t>接口调用</a:t>
              </a:r>
            </a:p>
          </p:txBody>
        </p:sp>
      </p:grpSp>
      <p:grpSp>
        <p:nvGrpSpPr>
          <p:cNvPr id="169" name="成组"/>
          <p:cNvGrpSpPr/>
          <p:nvPr/>
        </p:nvGrpSpPr>
        <p:grpSpPr>
          <a:xfrm>
            <a:off x="2959583" y="5638800"/>
            <a:ext cx="8061314" cy="3479801"/>
            <a:chOff x="0" y="0"/>
            <a:chExt cx="8061312" cy="3479800"/>
          </a:xfrm>
        </p:grpSpPr>
        <p:sp>
          <p:nvSpPr>
            <p:cNvPr id="154" name="接口"/>
            <p:cNvSpPr/>
            <p:nvPr/>
          </p:nvSpPr>
          <p:spPr>
            <a:xfrm>
              <a:off x="12700" y="151705"/>
              <a:ext cx="1270001" cy="1270001"/>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接口</a:t>
              </a:r>
            </a:p>
          </p:txBody>
        </p:sp>
        <p:sp>
          <p:nvSpPr>
            <p:cNvPr id="155" name="Html"/>
            <p:cNvSpPr/>
            <p:nvPr/>
          </p:nvSpPr>
          <p:spPr>
            <a:xfrm>
              <a:off x="4612320" y="1257300"/>
              <a:ext cx="1270001" cy="12700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effectLst>
                    <a:outerShdw sx="100000" sy="100000" kx="0" ky="0" algn="b" rotWithShape="0" blurRad="63500" dist="25400" dir="2700000">
                      <a:srgbClr val="000000">
                        <a:alpha val="70000"/>
                      </a:srgbClr>
                    </a:outerShdw>
                  </a:effectLst>
                </a:defRPr>
              </a:lvl1pPr>
            </a:lstStyle>
            <a:p>
              <a:pPr/>
              <a:r>
                <a:t>Html</a:t>
              </a:r>
            </a:p>
          </p:txBody>
        </p:sp>
        <p:sp>
          <p:nvSpPr>
            <p:cNvPr id="156" name="Js"/>
            <p:cNvSpPr/>
            <p:nvPr/>
          </p:nvSpPr>
          <p:spPr>
            <a:xfrm>
              <a:off x="6771320" y="0"/>
              <a:ext cx="1270001" cy="1270000"/>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Js</a:t>
              </a:r>
            </a:p>
          </p:txBody>
        </p:sp>
        <p:sp>
          <p:nvSpPr>
            <p:cNvPr id="157" name="Css"/>
            <p:cNvSpPr/>
            <p:nvPr/>
          </p:nvSpPr>
          <p:spPr>
            <a:xfrm>
              <a:off x="6791312" y="1435100"/>
              <a:ext cx="1270001" cy="1270000"/>
            </a:xfrm>
            <a:prstGeom prst="ellipse">
              <a:avLst/>
            </a:prstGeom>
            <a:blipFill rotWithShape="1">
              <a:blip r:embed="rId2"/>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Css</a:t>
              </a:r>
            </a:p>
          </p:txBody>
        </p:sp>
        <p:pic>
          <p:nvPicPr>
            <p:cNvPr id="158" name="线条" descr="线条"/>
            <p:cNvPicPr>
              <a:picLocks noChangeAspect="0"/>
            </p:cNvPicPr>
            <p:nvPr/>
          </p:nvPicPr>
          <p:blipFill>
            <a:blip r:embed="rId5">
              <a:extLst/>
            </a:blip>
            <a:stretch>
              <a:fillRect/>
            </a:stretch>
          </p:blipFill>
          <p:spPr>
            <a:xfrm rot="18454951">
              <a:off x="5547172" y="1358902"/>
              <a:ext cx="1579288" cy="88901"/>
            </a:xfrm>
            <a:prstGeom prst="rect">
              <a:avLst/>
            </a:prstGeom>
            <a:effectLst/>
          </p:spPr>
        </p:pic>
        <p:pic>
          <p:nvPicPr>
            <p:cNvPr id="160" name="线条" descr="线条"/>
            <p:cNvPicPr>
              <a:picLocks noChangeAspect="0"/>
            </p:cNvPicPr>
            <p:nvPr/>
          </p:nvPicPr>
          <p:blipFill>
            <a:blip r:embed="rId6">
              <a:extLst/>
            </a:blip>
            <a:stretch>
              <a:fillRect/>
            </a:stretch>
          </p:blipFill>
          <p:spPr>
            <a:xfrm>
              <a:off x="5825170" y="2025650"/>
              <a:ext cx="1023293" cy="88900"/>
            </a:xfrm>
            <a:prstGeom prst="rect">
              <a:avLst/>
            </a:prstGeom>
            <a:effectLst/>
          </p:spPr>
        </p:pic>
        <p:sp>
          <p:nvSpPr>
            <p:cNvPr id="162" name="服务端"/>
            <p:cNvSpPr/>
            <p:nvPr/>
          </p:nvSpPr>
          <p:spPr>
            <a:xfrm>
              <a:off x="0" y="2819400"/>
              <a:ext cx="1295401" cy="66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服务端</a:t>
              </a:r>
            </a:p>
          </p:txBody>
        </p:sp>
        <p:sp>
          <p:nvSpPr>
            <p:cNvPr id="163" name="前端"/>
            <p:cNvSpPr/>
            <p:nvPr/>
          </p:nvSpPr>
          <p:spPr>
            <a:xfrm>
              <a:off x="5974866" y="2819400"/>
              <a:ext cx="901701" cy="66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前端</a:t>
              </a:r>
            </a:p>
          </p:txBody>
        </p:sp>
        <p:pic>
          <p:nvPicPr>
            <p:cNvPr id="164" name="线条" descr="线条"/>
            <p:cNvPicPr>
              <a:picLocks noChangeAspect="0"/>
            </p:cNvPicPr>
            <p:nvPr/>
          </p:nvPicPr>
          <p:blipFill>
            <a:blip r:embed="rId7">
              <a:extLst/>
            </a:blip>
            <a:stretch>
              <a:fillRect/>
            </a:stretch>
          </p:blipFill>
          <p:spPr>
            <a:xfrm rot="10800000">
              <a:off x="1251698" y="584171"/>
              <a:ext cx="2332701" cy="405070"/>
            </a:xfrm>
            <a:prstGeom prst="rect">
              <a:avLst/>
            </a:prstGeom>
            <a:effectLst/>
          </p:spPr>
        </p:pic>
        <p:pic>
          <p:nvPicPr>
            <p:cNvPr id="166" name="线条" descr="线条"/>
            <p:cNvPicPr>
              <a:picLocks noChangeAspect="0"/>
            </p:cNvPicPr>
            <p:nvPr/>
          </p:nvPicPr>
          <p:blipFill>
            <a:blip r:embed="rId8">
              <a:extLst/>
            </a:blip>
            <a:stretch>
              <a:fillRect/>
            </a:stretch>
          </p:blipFill>
          <p:spPr>
            <a:xfrm>
              <a:off x="3399544" y="581024"/>
              <a:ext cx="3389240" cy="405070"/>
            </a:xfrm>
            <a:prstGeom prst="rect">
              <a:avLst/>
            </a:prstGeom>
            <a:effectLst/>
          </p:spPr>
        </p:pic>
        <p:sp>
          <p:nvSpPr>
            <p:cNvPr id="168" name="接口调用"/>
            <p:cNvSpPr/>
            <p:nvPr/>
          </p:nvSpPr>
          <p:spPr>
            <a:xfrm>
              <a:off x="3101020" y="202505"/>
              <a:ext cx="1638301"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vl1pPr>
            </a:lstStyle>
            <a:p>
              <a:pPr/>
              <a:r>
                <a:t>接口调用</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3"/>
                                        </p:tgtEl>
                                        <p:attrNameLst>
                                          <p:attrName>style.visibility</p:attrName>
                                        </p:attrNameLst>
                                      </p:cBhvr>
                                      <p:to>
                                        <p:strVal val="visible"/>
                                      </p:to>
                                    </p:set>
                                    <p:animEffect filter="dissolve" transition="in">
                                      <p:cBhvr>
                                        <p:cTn id="7" dur="1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69"/>
                                        </p:tgtEl>
                                        <p:attrNameLst>
                                          <p:attrName>style.visibility</p:attrName>
                                        </p:attrNameLst>
                                      </p:cBhvr>
                                      <p:to>
                                        <p:strVal val="visible"/>
                                      </p:to>
                                    </p:set>
                                    <p:animEffect filter="dissolve" transition="in">
                                      <p:cBhvr>
                                        <p:cTn id="12" dur="1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9" grpId="2"/>
      <p:bldP build="whole" bldLvl="1" animBg="1" rev="0" advAuto="0" spid="153"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运营后台"/>
          <p:cNvSpPr/>
          <p:nvPr>
            <p:ph type="title"/>
          </p:nvPr>
        </p:nvSpPr>
        <p:spPr>
          <a:xfrm>
            <a:off x="1270000" y="203200"/>
            <a:ext cx="10464800" cy="2180680"/>
          </a:xfrm>
          <a:prstGeom prst="rect">
            <a:avLst/>
          </a:prstGeom>
        </p:spPr>
        <p:txBody>
          <a:bodyPr/>
          <a:lstStyle/>
          <a:p>
            <a:pPr/>
            <a:r>
              <a:t>运营后台</a:t>
            </a:r>
          </a:p>
        </p:txBody>
      </p:sp>
      <p:sp>
        <p:nvSpPr>
          <p:cNvPr id="172" name="整体来说是一个大杂烩 - （历史原因）…"/>
          <p:cNvSpPr/>
          <p:nvPr>
            <p:ph type="body" idx="1"/>
          </p:nvPr>
        </p:nvSpPr>
        <p:spPr>
          <a:xfrm>
            <a:off x="1270000" y="2654300"/>
            <a:ext cx="10464800" cy="5000923"/>
          </a:xfrm>
          <a:prstGeom prst="rect">
            <a:avLst/>
          </a:prstGeom>
        </p:spPr>
        <p:txBody>
          <a:bodyPr/>
          <a:lstStyle/>
          <a:p>
            <a:pPr>
              <a:buBlip>
                <a:blip r:embed="rId2"/>
              </a:buBlip>
            </a:pPr>
            <a:r>
              <a:t>整体来说是一个大杂烩 - （历史原因）</a:t>
            </a:r>
          </a:p>
          <a:p>
            <a:pPr>
              <a:buBlip>
                <a:blip r:embed="rId2"/>
              </a:buBlip>
            </a:pPr>
            <a:r>
              <a:t>前后端未分离</a:t>
            </a:r>
          </a:p>
          <a:p>
            <a:pPr>
              <a:buBlip>
                <a:blip r:embed="rId2"/>
              </a:buBlip>
            </a:pPr>
            <a:r>
              <a:t>存在</a:t>
            </a:r>
            <a:r>
              <a:rPr>
                <a:solidFill>
                  <a:srgbClr val="FF9300"/>
                </a:solidFill>
              </a:rPr>
              <a:t>4</a:t>
            </a:r>
            <a:r>
              <a:t>种开发模式</a:t>
            </a:r>
          </a:p>
          <a:p>
            <a:pPr>
              <a:buBlip>
                <a:blip r:embed="rId2"/>
              </a:buBlip>
            </a:pPr>
            <a:r>
              <a:t>各种补丁来维护</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2">
                                            <p:bg/>
                                          </p:spTgt>
                                        </p:tgtEl>
                                        <p:attrNameLst>
                                          <p:attrName>style.visibility</p:attrName>
                                        </p:attrNameLst>
                                      </p:cBhvr>
                                      <p:to>
                                        <p:strVal val="visible"/>
                                      </p:to>
                                    </p:set>
                                    <p:anim calcmode="lin" valueType="num">
                                      <p:cBhvr>
                                        <p:cTn id="7" dur="1000" fill="hold"/>
                                        <p:tgtEl>
                                          <p:spTgt spid="172">
                                            <p:bg/>
                                          </p:spTgt>
                                        </p:tgtEl>
                                        <p:attrNameLst>
                                          <p:attrName>ppt_x</p:attrName>
                                        </p:attrNameLst>
                                      </p:cBhvr>
                                      <p:tavLst>
                                        <p:tav tm="0">
                                          <p:val>
                                            <p:strVal val="0-#ppt_w/2"/>
                                          </p:val>
                                        </p:tav>
                                        <p:tav tm="100000">
                                          <p:val>
                                            <p:strVal val="#ppt_x"/>
                                          </p:val>
                                        </p:tav>
                                      </p:tavLst>
                                    </p:anim>
                                    <p:anim calcmode="lin" valueType="num">
                                      <p:cBhvr>
                                        <p:cTn id="8" dur="1000" fill="hold"/>
                                        <p:tgtEl>
                                          <p:spTgt spid="172">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2">
                                            <p:txEl>
                                              <p:pRg st="0" end="0"/>
                                            </p:txEl>
                                          </p:spTgt>
                                        </p:tgtEl>
                                        <p:attrNameLst>
                                          <p:attrName>style.visibility</p:attrName>
                                        </p:attrNameLst>
                                      </p:cBhvr>
                                      <p:to>
                                        <p:strVal val="visible"/>
                                      </p:to>
                                    </p:set>
                                    <p:anim calcmode="lin" valueType="num">
                                      <p:cBhvr>
                                        <p:cTn id="11" dur="1000" fill="hold"/>
                                        <p:tgtEl>
                                          <p:spTgt spid="172">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72">
                                            <p:txEl>
                                              <p:pRg st="1" end="1"/>
                                            </p:txEl>
                                          </p:spTgt>
                                        </p:tgtEl>
                                        <p:attrNameLst>
                                          <p:attrName>style.visibility</p:attrName>
                                        </p:attrNameLst>
                                      </p:cBhvr>
                                      <p:to>
                                        <p:strVal val="visible"/>
                                      </p:to>
                                    </p:set>
                                    <p:anim calcmode="lin" valueType="num">
                                      <p:cBhvr>
                                        <p:cTn id="17" dur="1000" fill="hold"/>
                                        <p:tgtEl>
                                          <p:spTgt spid="172">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72">
                                            <p:txEl>
                                              <p:pRg st="2" end="2"/>
                                            </p:txEl>
                                          </p:spTgt>
                                        </p:tgtEl>
                                        <p:attrNameLst>
                                          <p:attrName>style.visibility</p:attrName>
                                        </p:attrNameLst>
                                      </p:cBhvr>
                                      <p:to>
                                        <p:strVal val="visible"/>
                                      </p:to>
                                    </p:set>
                                    <p:anim calcmode="lin" valueType="num">
                                      <p:cBhvr>
                                        <p:cTn id="23" dur="1000" fill="hold"/>
                                        <p:tgtEl>
                                          <p:spTgt spid="172">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72">
                                            <p:txEl>
                                              <p:pRg st="3" end="3"/>
                                            </p:txEl>
                                          </p:spTgt>
                                        </p:tgtEl>
                                        <p:attrNameLst>
                                          <p:attrName>style.visibility</p:attrName>
                                        </p:attrNameLst>
                                      </p:cBhvr>
                                      <p:to>
                                        <p:strVal val="visible"/>
                                      </p:to>
                                    </p:set>
                                    <p:anim calcmode="lin" valueType="num">
                                      <p:cBhvr>
                                        <p:cTn id="29" dur="1000" fill="hold"/>
                                        <p:tgtEl>
                                          <p:spTgt spid="172">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7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cpd管理后台"/>
          <p:cNvSpPr/>
          <p:nvPr>
            <p:ph type="title"/>
          </p:nvPr>
        </p:nvSpPr>
        <p:spPr>
          <a:xfrm>
            <a:off x="1270000" y="203200"/>
            <a:ext cx="10464800" cy="1801615"/>
          </a:xfrm>
          <a:prstGeom prst="rect">
            <a:avLst/>
          </a:prstGeom>
        </p:spPr>
        <p:txBody>
          <a:bodyPr/>
          <a:lstStyle/>
          <a:p>
            <a:pPr/>
            <a:r>
              <a:t>cpd管理后台</a:t>
            </a:r>
          </a:p>
        </p:txBody>
      </p:sp>
      <p:sp>
        <p:nvSpPr>
          <p:cNvPr id="175" name="前后端分离…"/>
          <p:cNvSpPr/>
          <p:nvPr>
            <p:ph type="body" idx="1"/>
          </p:nvPr>
        </p:nvSpPr>
        <p:spPr>
          <a:xfrm>
            <a:off x="1270000" y="2273300"/>
            <a:ext cx="10464800" cy="6250484"/>
          </a:xfrm>
          <a:prstGeom prst="rect">
            <a:avLst/>
          </a:prstGeom>
        </p:spPr>
        <p:txBody>
          <a:bodyPr/>
          <a:lstStyle/>
          <a:p>
            <a:pPr marL="480059" indent="-480059" defTabSz="384047">
              <a:spcBef>
                <a:spcPts val="3000"/>
              </a:spcBef>
              <a:buBlip>
                <a:blip r:embed="rId2"/>
              </a:buBlip>
              <a:defRPr sz="3024"/>
            </a:pPr>
            <a:r>
              <a:t>前后端分离</a:t>
            </a:r>
          </a:p>
          <a:p>
            <a:pPr marL="480059" indent="-480059" defTabSz="384047">
              <a:spcBef>
                <a:spcPts val="3000"/>
              </a:spcBef>
              <a:buBlip>
                <a:blip r:embed="rId2"/>
              </a:buBlip>
              <a:defRPr sz="3024"/>
            </a:pPr>
            <a:r>
              <a:t>采用Vue - 现代化的构建用户界面的框架</a:t>
            </a:r>
          </a:p>
          <a:p>
            <a:pPr marL="480059" indent="-480059" defTabSz="384047">
              <a:spcBef>
                <a:spcPts val="3000"/>
              </a:spcBef>
              <a:buBlip>
                <a:blip r:embed="rId2"/>
              </a:buBlip>
              <a:defRPr sz="3024"/>
            </a:pPr>
            <a:r>
              <a:t>使用JQuery - 为了兼容性，也用了不少jquery的组件，导致了一些滥用</a:t>
            </a:r>
          </a:p>
          <a:p>
            <a:pPr marL="480059" indent="-480059" defTabSz="384047">
              <a:spcBef>
                <a:spcPts val="3000"/>
              </a:spcBef>
              <a:buBlip>
                <a:blip r:embed="rId2"/>
              </a:buBlip>
              <a:defRPr sz="3024"/>
            </a:pPr>
            <a:r>
              <a:t>样式采用了 </a:t>
            </a:r>
            <a:r>
              <a:rPr u="sng">
                <a:solidFill>
                  <a:srgbClr val="FF9300"/>
                </a:solidFill>
                <a:hlinkClick r:id="rId3" invalidUrl="" action="" tgtFrame="" tooltip="" history="1" highlightClick="0" endSnd="0"/>
              </a:rPr>
              <a:t>AdminLTE</a:t>
            </a:r>
            <a:endParaRPr>
              <a:solidFill>
                <a:srgbClr val="FF9300"/>
              </a:solidFill>
            </a:endParaRPr>
          </a:p>
          <a:p>
            <a:pPr marL="480059" indent="-480059" defTabSz="384047">
              <a:spcBef>
                <a:spcPts val="3000"/>
              </a:spcBef>
              <a:buBlip>
                <a:blip r:embed="rId2"/>
              </a:buBlip>
              <a:defRPr sz="3024"/>
            </a:pPr>
            <a:r>
              <a:t>也由于开发模式上，滥用了vuex等，开发上的重复工作量也不少，比如添加一个通用页面，需要更改四五个文件等</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5">
                                            <p:bg/>
                                          </p:spTgt>
                                        </p:tgtEl>
                                        <p:attrNameLst>
                                          <p:attrName>style.visibility</p:attrName>
                                        </p:attrNameLst>
                                      </p:cBhvr>
                                      <p:to>
                                        <p:strVal val="visible"/>
                                      </p:to>
                                    </p:set>
                                    <p:anim calcmode="lin" valueType="num">
                                      <p:cBhvr>
                                        <p:cTn id="7" dur="750" fill="hold"/>
                                        <p:tgtEl>
                                          <p:spTgt spid="175">
                                            <p:bg/>
                                          </p:spTgt>
                                        </p:tgtEl>
                                        <p:attrNameLst>
                                          <p:attrName>ppt_x</p:attrName>
                                        </p:attrNameLst>
                                      </p:cBhvr>
                                      <p:tavLst>
                                        <p:tav tm="0">
                                          <p:val>
                                            <p:strVal val="0-#ppt_w/2"/>
                                          </p:val>
                                        </p:tav>
                                        <p:tav tm="100000">
                                          <p:val>
                                            <p:strVal val="#ppt_x"/>
                                          </p:val>
                                        </p:tav>
                                      </p:tavLst>
                                    </p:anim>
                                    <p:anim calcmode="lin" valueType="num">
                                      <p:cBhvr>
                                        <p:cTn id="8" dur="750" fill="hold"/>
                                        <p:tgtEl>
                                          <p:spTgt spid="175">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5">
                                            <p:txEl>
                                              <p:pRg st="0" end="0"/>
                                            </p:txEl>
                                          </p:spTgt>
                                        </p:tgtEl>
                                        <p:attrNameLst>
                                          <p:attrName>style.visibility</p:attrName>
                                        </p:attrNameLst>
                                      </p:cBhvr>
                                      <p:to>
                                        <p:strVal val="visible"/>
                                      </p:to>
                                    </p:set>
                                    <p:anim calcmode="lin" valueType="num">
                                      <p:cBhvr>
                                        <p:cTn id="11" dur="750" fill="hold"/>
                                        <p:tgtEl>
                                          <p:spTgt spid="175">
                                            <p:txEl>
                                              <p:pRg st="0" end="0"/>
                                            </p:txEl>
                                          </p:spTgt>
                                        </p:tgtEl>
                                        <p:attrNameLst>
                                          <p:attrName>ppt_x</p:attrName>
                                        </p:attrNameLst>
                                      </p:cBhvr>
                                      <p:tavLst>
                                        <p:tav tm="0">
                                          <p:val>
                                            <p:strVal val="0-#ppt_w/2"/>
                                          </p:val>
                                        </p:tav>
                                        <p:tav tm="100000">
                                          <p:val>
                                            <p:strVal val="#ppt_x"/>
                                          </p:val>
                                        </p:tav>
                                      </p:tavLst>
                                    </p:anim>
                                    <p:anim calcmode="lin" valueType="num">
                                      <p:cBhvr>
                                        <p:cTn id="12" dur="750" fill="hold"/>
                                        <p:tgtEl>
                                          <p:spTgt spid="1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75">
                                            <p:txEl>
                                              <p:pRg st="1" end="1"/>
                                            </p:txEl>
                                          </p:spTgt>
                                        </p:tgtEl>
                                        <p:attrNameLst>
                                          <p:attrName>style.visibility</p:attrName>
                                        </p:attrNameLst>
                                      </p:cBhvr>
                                      <p:to>
                                        <p:strVal val="visible"/>
                                      </p:to>
                                    </p:set>
                                    <p:anim calcmode="lin" valueType="num">
                                      <p:cBhvr>
                                        <p:cTn id="17" dur="750" fill="hold"/>
                                        <p:tgtEl>
                                          <p:spTgt spid="175">
                                            <p:txEl>
                                              <p:pRg st="1" end="1"/>
                                            </p:txEl>
                                          </p:spTgt>
                                        </p:tgtEl>
                                        <p:attrNameLst>
                                          <p:attrName>ppt_x</p:attrName>
                                        </p:attrNameLst>
                                      </p:cBhvr>
                                      <p:tavLst>
                                        <p:tav tm="0">
                                          <p:val>
                                            <p:strVal val="0-#ppt_w/2"/>
                                          </p:val>
                                        </p:tav>
                                        <p:tav tm="100000">
                                          <p:val>
                                            <p:strVal val="#ppt_x"/>
                                          </p:val>
                                        </p:tav>
                                      </p:tavLst>
                                    </p:anim>
                                    <p:anim calcmode="lin" valueType="num">
                                      <p:cBhvr>
                                        <p:cTn id="18" dur="750" fill="hold"/>
                                        <p:tgtEl>
                                          <p:spTgt spid="1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75">
                                            <p:txEl>
                                              <p:pRg st="2" end="2"/>
                                            </p:txEl>
                                          </p:spTgt>
                                        </p:tgtEl>
                                        <p:attrNameLst>
                                          <p:attrName>style.visibility</p:attrName>
                                        </p:attrNameLst>
                                      </p:cBhvr>
                                      <p:to>
                                        <p:strVal val="visible"/>
                                      </p:to>
                                    </p:set>
                                    <p:anim calcmode="lin" valueType="num">
                                      <p:cBhvr>
                                        <p:cTn id="23" dur="750" fill="hold"/>
                                        <p:tgtEl>
                                          <p:spTgt spid="175">
                                            <p:txEl>
                                              <p:pRg st="2" end="2"/>
                                            </p:txEl>
                                          </p:spTgt>
                                        </p:tgtEl>
                                        <p:attrNameLst>
                                          <p:attrName>ppt_x</p:attrName>
                                        </p:attrNameLst>
                                      </p:cBhvr>
                                      <p:tavLst>
                                        <p:tav tm="0">
                                          <p:val>
                                            <p:strVal val="0-#ppt_w/2"/>
                                          </p:val>
                                        </p:tav>
                                        <p:tav tm="100000">
                                          <p:val>
                                            <p:strVal val="#ppt_x"/>
                                          </p:val>
                                        </p:tav>
                                      </p:tavLst>
                                    </p:anim>
                                    <p:anim calcmode="lin" valueType="num">
                                      <p:cBhvr>
                                        <p:cTn id="24" dur="750" fill="hold"/>
                                        <p:tgtEl>
                                          <p:spTgt spid="1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75">
                                            <p:txEl>
                                              <p:pRg st="3" end="3"/>
                                            </p:txEl>
                                          </p:spTgt>
                                        </p:tgtEl>
                                        <p:attrNameLst>
                                          <p:attrName>style.visibility</p:attrName>
                                        </p:attrNameLst>
                                      </p:cBhvr>
                                      <p:to>
                                        <p:strVal val="visible"/>
                                      </p:to>
                                    </p:set>
                                    <p:anim calcmode="lin" valueType="num">
                                      <p:cBhvr>
                                        <p:cTn id="29" dur="750" fill="hold"/>
                                        <p:tgtEl>
                                          <p:spTgt spid="175">
                                            <p:txEl>
                                              <p:pRg st="3" end="3"/>
                                            </p:txEl>
                                          </p:spTgt>
                                        </p:tgtEl>
                                        <p:attrNameLst>
                                          <p:attrName>ppt_x</p:attrName>
                                        </p:attrNameLst>
                                      </p:cBhvr>
                                      <p:tavLst>
                                        <p:tav tm="0">
                                          <p:val>
                                            <p:strVal val="0-#ppt_w/2"/>
                                          </p:val>
                                        </p:tav>
                                        <p:tav tm="100000">
                                          <p:val>
                                            <p:strVal val="#ppt_x"/>
                                          </p:val>
                                        </p:tav>
                                      </p:tavLst>
                                    </p:anim>
                                    <p:anim calcmode="lin" valueType="num">
                                      <p:cBhvr>
                                        <p:cTn id="30" dur="750" fill="hold"/>
                                        <p:tgtEl>
                                          <p:spTgt spid="1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175">
                                            <p:txEl>
                                              <p:pRg st="4" end="4"/>
                                            </p:txEl>
                                          </p:spTgt>
                                        </p:tgtEl>
                                        <p:attrNameLst>
                                          <p:attrName>style.visibility</p:attrName>
                                        </p:attrNameLst>
                                      </p:cBhvr>
                                      <p:to>
                                        <p:strVal val="visible"/>
                                      </p:to>
                                    </p:set>
                                    <p:anim calcmode="lin" valueType="num">
                                      <p:cBhvr>
                                        <p:cTn id="35" dur="750" fill="hold"/>
                                        <p:tgtEl>
                                          <p:spTgt spid="175">
                                            <p:txEl>
                                              <p:pRg st="4" end="4"/>
                                            </p:txEl>
                                          </p:spTgt>
                                        </p:tgtEl>
                                        <p:attrNameLst>
                                          <p:attrName>ppt_x</p:attrName>
                                        </p:attrNameLst>
                                      </p:cBhvr>
                                      <p:tavLst>
                                        <p:tav tm="0">
                                          <p:val>
                                            <p:strVal val="0-#ppt_w/2"/>
                                          </p:val>
                                        </p:tav>
                                        <p:tav tm="100000">
                                          <p:val>
                                            <p:strVal val="#ppt_x"/>
                                          </p:val>
                                        </p:tav>
                                      </p:tavLst>
                                    </p:anim>
                                    <p:anim calcmode="lin" valueType="num">
                                      <p:cBhvr>
                                        <p:cTn id="36" dur="750" fill="hold"/>
                                        <p:tgtEl>
                                          <p:spTgt spid="1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5"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drp数据报表"/>
          <p:cNvSpPr/>
          <p:nvPr>
            <p:ph type="title"/>
          </p:nvPr>
        </p:nvSpPr>
        <p:spPr>
          <a:xfrm>
            <a:off x="1270000" y="203200"/>
            <a:ext cx="10464800" cy="1684983"/>
          </a:xfrm>
          <a:prstGeom prst="rect">
            <a:avLst/>
          </a:prstGeom>
        </p:spPr>
        <p:txBody>
          <a:bodyPr/>
          <a:lstStyle/>
          <a:p>
            <a:pPr/>
            <a:r>
              <a:t>drp数据报表</a:t>
            </a:r>
          </a:p>
        </p:txBody>
      </p:sp>
      <p:sp>
        <p:nvSpPr>
          <p:cNvPr id="178" name="采用通用型模板，前后端分离…"/>
          <p:cNvSpPr/>
          <p:nvPr>
            <p:ph type="body" idx="1"/>
          </p:nvPr>
        </p:nvSpPr>
        <p:spPr>
          <a:xfrm>
            <a:off x="1270000" y="2037853"/>
            <a:ext cx="10464800" cy="6787258"/>
          </a:xfrm>
          <a:prstGeom prst="rect">
            <a:avLst/>
          </a:prstGeom>
        </p:spPr>
        <p:txBody>
          <a:bodyPr/>
          <a:lstStyle/>
          <a:p>
            <a:pPr>
              <a:buBlip>
                <a:blip r:embed="rId2"/>
              </a:buBlip>
            </a:pPr>
            <a:r>
              <a:t>采用通用型模板，前后端分离</a:t>
            </a:r>
          </a:p>
          <a:p>
            <a:pPr>
              <a:buBlip>
                <a:blip r:embed="rId2"/>
              </a:buBlip>
            </a:pPr>
            <a:r>
              <a:t>使用了Vue</a:t>
            </a:r>
          </a:p>
          <a:p>
            <a:pPr>
              <a:buBlip>
                <a:blip r:embed="rId2"/>
              </a:buBlip>
            </a:pPr>
            <a:r>
              <a:t>UI使用了</a:t>
            </a:r>
            <a:r>
              <a:rPr>
                <a:solidFill>
                  <a:srgbClr val="FF9300"/>
                </a:solidFill>
              </a:rPr>
              <a:t>Element-ui</a:t>
            </a:r>
            <a:r>
              <a:t>，界面元素高度统一</a:t>
            </a:r>
          </a:p>
          <a:p>
            <a:pPr>
              <a:buBlip>
                <a:blip r:embed="rId2"/>
              </a:buBlip>
            </a:pPr>
            <a:r>
              <a:t>开发形式上采用</a:t>
            </a:r>
            <a:r>
              <a:rPr>
                <a:solidFill>
                  <a:srgbClr val="FF9300"/>
                </a:solidFill>
              </a:rPr>
              <a:t>通用界面配置生成</a:t>
            </a:r>
            <a:r>
              <a:t>与</a:t>
            </a:r>
            <a:r>
              <a:rPr>
                <a:solidFill>
                  <a:srgbClr val="FF9300"/>
                </a:solidFill>
              </a:rPr>
              <a:t>自定义页面再开发</a:t>
            </a:r>
            <a:r>
              <a:t>的形式</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0" name="drp-common.png" descr="drp-common.png"/>
          <p:cNvPicPr>
            <a:picLocks noChangeAspect="1"/>
          </p:cNvPicPr>
          <p:nvPr/>
        </p:nvPicPr>
        <p:blipFill>
          <a:blip r:embed="rId2">
            <a:extLst/>
          </a:blip>
          <a:stretch>
            <a:fillRect/>
          </a:stretch>
        </p:blipFill>
        <p:spPr>
          <a:xfrm>
            <a:off x="0" y="2169264"/>
            <a:ext cx="13004800" cy="7368094"/>
          </a:xfrm>
          <a:prstGeom prst="rect">
            <a:avLst/>
          </a:prstGeom>
          <a:ln w="88900">
            <a:miter lim="400000"/>
          </a:ln>
        </p:spPr>
      </p:pic>
      <p:sp>
        <p:nvSpPr>
          <p:cNvPr id="181" name="drp数据报表通用页面结构"/>
          <p:cNvSpPr/>
          <p:nvPr>
            <p:ph type="title" idx="4294967295"/>
          </p:nvPr>
        </p:nvSpPr>
        <p:spPr>
          <a:xfrm>
            <a:off x="1270000" y="203200"/>
            <a:ext cx="10464800" cy="1684983"/>
          </a:xfrm>
          <a:prstGeom prst="rect">
            <a:avLst/>
          </a:prstGeom>
        </p:spPr>
        <p:txBody>
          <a:bodyPr/>
          <a:lstStyle>
            <a:lvl1pPr defTabSz="429768">
              <a:defRPr sz="6768"/>
            </a:lvl1pPr>
          </a:lstStyle>
          <a:p>
            <a:pPr/>
            <a:r>
              <a:t>drp数据报表通用页面结构</a:t>
            </a:r>
          </a:p>
        </p:txBody>
      </p:sp>
      <p:pic>
        <p:nvPicPr>
          <p:cNvPr id="182" name="drp-factory.png" descr="drp-factory.png"/>
          <p:cNvPicPr>
            <a:picLocks noChangeAspect="1"/>
          </p:cNvPicPr>
          <p:nvPr/>
        </p:nvPicPr>
        <p:blipFill>
          <a:blip r:embed="rId3">
            <a:extLst/>
          </a:blip>
          <a:stretch>
            <a:fillRect/>
          </a:stretch>
        </p:blipFill>
        <p:spPr>
          <a:xfrm>
            <a:off x="0" y="3181712"/>
            <a:ext cx="13004800" cy="6343224"/>
          </a:xfrm>
          <a:prstGeom prst="rect">
            <a:avLst/>
          </a:prstGeom>
          <a:ln w="88900">
            <a:miter lim="400000"/>
          </a:ln>
        </p:spPr>
      </p:pic>
      <p:pic>
        <p:nvPicPr>
          <p:cNvPr id="183" name="drp-factory2.png" descr="drp-factory2.png"/>
          <p:cNvPicPr>
            <a:picLocks noChangeAspect="1"/>
          </p:cNvPicPr>
          <p:nvPr/>
        </p:nvPicPr>
        <p:blipFill>
          <a:blip r:embed="rId4">
            <a:extLst/>
          </a:blip>
          <a:stretch>
            <a:fillRect/>
          </a:stretch>
        </p:blipFill>
        <p:spPr>
          <a:xfrm>
            <a:off x="0" y="1617460"/>
            <a:ext cx="13004800" cy="7198230"/>
          </a:xfrm>
          <a:prstGeom prst="rect">
            <a:avLst/>
          </a:prstGeom>
          <a:ln w="88900">
            <a:miter lim="400000"/>
          </a:ln>
        </p:spPr>
      </p:pic>
      <p:pic>
        <p:nvPicPr>
          <p:cNvPr id="184" name="drp-factory3.png" descr="drp-factory3.png"/>
          <p:cNvPicPr>
            <a:picLocks noChangeAspect="1"/>
          </p:cNvPicPr>
          <p:nvPr/>
        </p:nvPicPr>
        <p:blipFill>
          <a:blip r:embed="rId5">
            <a:extLst/>
          </a:blip>
          <a:stretch>
            <a:fillRect/>
          </a:stretch>
        </p:blipFill>
        <p:spPr>
          <a:xfrm>
            <a:off x="0" y="1597156"/>
            <a:ext cx="13004800" cy="7695243"/>
          </a:xfrm>
          <a:prstGeom prst="rect">
            <a:avLst/>
          </a:prstGeom>
          <a:ln w="889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0"/>
                                        </p:tgtEl>
                                        <p:attrNameLst>
                                          <p:attrName>style.visibility</p:attrName>
                                        </p:attrNameLst>
                                      </p:cBhvr>
                                      <p:to>
                                        <p:strVal val="visible"/>
                                      </p:to>
                                    </p:set>
                                    <p:animEffect filter="dissolve" transition="in">
                                      <p:cBhvr>
                                        <p:cTn id="7" dur="15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1000" fill="hold"/>
                                        <p:tgtEl>
                                          <p:spTgt spid="180"/>
                                        </p:tgtEl>
                                      </p:cBhvr>
                                    </p:animEffect>
                                    <p:set>
                                      <p:cBhvr>
                                        <p:cTn id="12" fill="hold">
                                          <p:stCondLst>
                                            <p:cond delay="999"/>
                                          </p:stCondLst>
                                        </p:cTn>
                                        <p:tgtEl>
                                          <p:spTgt spid="18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82"/>
                                        </p:tgtEl>
                                        <p:attrNameLst>
                                          <p:attrName>style.visibility</p:attrName>
                                        </p:attrNameLst>
                                      </p:cBhvr>
                                      <p:to>
                                        <p:strVal val="visible"/>
                                      </p:to>
                                    </p:set>
                                    <p:animEffect filter="dissolve" transition="in">
                                      <p:cBhvr>
                                        <p:cTn id="17" dur="10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Class="exit" nodeType="clickEffect" presetID="9" grpId="4" fill="hold">
                                  <p:stCondLst>
                                    <p:cond delay="0"/>
                                  </p:stCondLst>
                                  <p:iterate type="el" backwards="0">
                                    <p:tmAbs val="0"/>
                                  </p:iterate>
                                  <p:childTnLst>
                                    <p:animEffect filter="dissolve" transition="out">
                                      <p:cBhvr>
                                        <p:cTn id="21" dur="750" fill="hold"/>
                                        <p:tgtEl>
                                          <p:spTgt spid="182"/>
                                        </p:tgtEl>
                                      </p:cBhvr>
                                    </p:animEffect>
                                    <p:set>
                                      <p:cBhvr>
                                        <p:cTn id="22" fill="hold">
                                          <p:stCondLst>
                                            <p:cond delay="749"/>
                                          </p:stCondLst>
                                        </p:cTn>
                                        <p:tgtEl>
                                          <p:spTgt spid="18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83"/>
                                        </p:tgtEl>
                                        <p:attrNameLst>
                                          <p:attrName>style.visibility</p:attrName>
                                        </p:attrNameLst>
                                      </p:cBhvr>
                                      <p:to>
                                        <p:strVal val="visible"/>
                                      </p:to>
                                    </p:set>
                                    <p:animEffect filter="dissolve" transition="in">
                                      <p:cBhvr>
                                        <p:cTn id="27" dur="1000"/>
                                        <p:tgtEl>
                                          <p:spTgt spid="183"/>
                                        </p:tgtEl>
                                      </p:cBhvr>
                                    </p:animEffect>
                                  </p:childTnLst>
                                </p:cTn>
                              </p:par>
                            </p:childTnLst>
                          </p:cTn>
                        </p:par>
                      </p:childTnLst>
                    </p:cTn>
                  </p:par>
                  <p:par>
                    <p:cTn id="28" fill="hold">
                      <p:stCondLst>
                        <p:cond delay="indefinite"/>
                      </p:stCondLst>
                      <p:childTnLst>
                        <p:par>
                          <p:cTn id="29" fill="hold">
                            <p:stCondLst>
                              <p:cond delay="0"/>
                            </p:stCondLst>
                            <p:childTnLst>
                              <p:par>
                                <p:cTn id="30" presetClass="exit" nodeType="clickEffect" presetID="9" grpId="6" fill="hold">
                                  <p:stCondLst>
                                    <p:cond delay="0"/>
                                  </p:stCondLst>
                                  <p:iterate type="el" backwards="0">
                                    <p:tmAbs val="0"/>
                                  </p:iterate>
                                  <p:childTnLst>
                                    <p:animEffect filter="dissolve" transition="out">
                                      <p:cBhvr>
                                        <p:cTn id="31" dur="1000" fill="hold"/>
                                        <p:tgtEl>
                                          <p:spTgt spid="183"/>
                                        </p:tgtEl>
                                      </p:cBhvr>
                                    </p:animEffect>
                                    <p:set>
                                      <p:cBhvr>
                                        <p:cTn id="32" fill="hold">
                                          <p:stCondLst>
                                            <p:cond delay="999"/>
                                          </p:stCondLst>
                                        </p:cTn>
                                        <p:tgtEl>
                                          <p:spTgt spid="18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184"/>
                                        </p:tgtEl>
                                        <p:attrNameLst>
                                          <p:attrName>style.visibility</p:attrName>
                                        </p:attrNameLst>
                                      </p:cBhvr>
                                      <p:to>
                                        <p:strVal val="visible"/>
                                      </p:to>
                                    </p:set>
                                    <p:animEffect filter="dissolve" transition="in">
                                      <p:cBhvr>
                                        <p:cTn id="37" dur="1000"/>
                                        <p:tgtEl>
                                          <p:spTgt spid="184"/>
                                        </p:tgtEl>
                                      </p:cBhvr>
                                    </p:animEffect>
                                  </p:childTnLst>
                                </p:cTn>
                              </p:par>
                            </p:childTnLst>
                          </p:cTn>
                        </p:par>
                      </p:childTnLst>
                    </p:cTn>
                  </p:par>
                  <p:par>
                    <p:cTn id="38" fill="hold">
                      <p:stCondLst>
                        <p:cond delay="indefinite"/>
                      </p:stCondLst>
                      <p:childTnLst>
                        <p:par>
                          <p:cTn id="39" fill="hold">
                            <p:stCondLst>
                              <p:cond delay="0"/>
                            </p:stCondLst>
                            <p:childTnLst>
                              <p:par>
                                <p:cTn id="40" presetClass="exit" nodeType="clickEffect" presetID="9" grpId="8" fill="hold">
                                  <p:stCondLst>
                                    <p:cond delay="0"/>
                                  </p:stCondLst>
                                  <p:iterate type="el" backwards="0">
                                    <p:tmAbs val="0"/>
                                  </p:iterate>
                                  <p:childTnLst>
                                    <p:animEffect filter="dissolve" transition="out">
                                      <p:cBhvr>
                                        <p:cTn id="41" dur="1000" fill="hold"/>
                                        <p:tgtEl>
                                          <p:spTgt spid="184"/>
                                        </p:tgtEl>
                                      </p:cBhvr>
                                    </p:animEffect>
                                    <p:set>
                                      <p:cBhvr>
                                        <p:cTn id="42" fill="hold">
                                          <p:stCondLst>
                                            <p:cond delay="999"/>
                                          </p:stCondLst>
                                        </p:cTn>
                                        <p:tgtEl>
                                          <p:spTgt spid="1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 grpId="3"/>
      <p:bldP build="whole" bldLvl="1" animBg="1" rev="0" advAuto="0" spid="182" grpId="4"/>
      <p:bldP build="whole" bldLvl="1" animBg="1" rev="0" advAuto="0" spid="184" grpId="7"/>
      <p:bldP build="whole" bldLvl="1" animBg="1" rev="0" advAuto="0" spid="184" grpId="8"/>
      <p:bldP build="whole" bldLvl="1" animBg="1" rev="0" advAuto="0" spid="180" grpId="1"/>
      <p:bldP build="whole" bldLvl="1" animBg="1" rev="0" advAuto="0" spid="180" grpId="2"/>
      <p:bldP build="whole" bldLvl="1" animBg="1" rev="0" advAuto="0" spid="183" grpId="5"/>
      <p:bldP build="whole" bldLvl="1" animBg="1" rev="0" advAuto="0" spid="183" grpId="6"/>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如何使用"/>
          <p:cNvSpPr/>
          <p:nvPr>
            <p:ph type="title"/>
          </p:nvPr>
        </p:nvSpPr>
        <p:spPr>
          <a:xfrm>
            <a:off x="1270000" y="203200"/>
            <a:ext cx="10464800" cy="1038077"/>
          </a:xfrm>
          <a:prstGeom prst="rect">
            <a:avLst/>
          </a:prstGeom>
        </p:spPr>
        <p:txBody>
          <a:bodyPr/>
          <a:lstStyle>
            <a:lvl1pPr defTabSz="338327">
              <a:defRPr sz="5328"/>
            </a:lvl1pPr>
          </a:lstStyle>
          <a:p>
            <a:pPr/>
            <a:r>
              <a:t>如何使用</a:t>
            </a:r>
          </a:p>
        </p:txBody>
      </p:sp>
      <p:sp>
        <p:nvSpPr>
          <p:cNvPr id="187" name="权限管理的生成页面 http://drp.meizu.com/#/generator/permission_resource">
            <a:hlinkClick r:id="rId2" invalidUrl="" action="" tgtFrame="" tooltip="" history="1" highlightClick="0" endSnd="0"/>
          </p:cNvPr>
          <p:cNvSpPr/>
          <p:nvPr/>
        </p:nvSpPr>
        <p:spPr>
          <a:xfrm>
            <a:off x="355101" y="2292349"/>
            <a:ext cx="11949862" cy="1536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u="sng">
                <a:hlinkClick r:id="rId2" invalidUrl="" action="" tgtFrame="" tooltip="" history="1" highlightClick="0" endSnd="0"/>
              </a:rPr>
              <a:t>权限管理的生成页面</a:t>
            </a:r>
            <a:r>
              <a:t> http://drp.meizu.com/#/</a:t>
            </a:r>
            <a:r>
              <a:rPr>
                <a:solidFill>
                  <a:srgbClr val="FF9300"/>
                </a:solidFill>
              </a:rPr>
              <a:t>generator</a:t>
            </a:r>
            <a:r>
              <a:t>/permission_resource</a:t>
            </a:r>
          </a:p>
        </p:txBody>
      </p:sp>
      <p:sp>
        <p:nvSpPr>
          <p:cNvPr id="188" name="权限管理的生产页面 http://drp.meizu.com/#/factory/permission_resource">
            <a:hlinkClick r:id="rId2" invalidUrl="" action="" tgtFrame="" tooltip="" history="1" highlightClick="0" endSnd="0"/>
          </p:cNvPr>
          <p:cNvSpPr/>
          <p:nvPr/>
        </p:nvSpPr>
        <p:spPr>
          <a:xfrm>
            <a:off x="228101" y="5048249"/>
            <a:ext cx="11949862" cy="1536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u="sng">
                <a:hlinkClick r:id="rId3" invalidUrl="" action="" tgtFrame="" tooltip="" history="1" highlightClick="0" endSnd="0"/>
              </a:rPr>
              <a:t>权限管理的生产页面</a:t>
            </a:r>
            <a:r>
              <a:t> http://drp.meizu.com/#/</a:t>
            </a:r>
            <a:r>
              <a:rPr>
                <a:solidFill>
                  <a:srgbClr val="FF9300"/>
                </a:solidFill>
              </a:rPr>
              <a:t>factory</a:t>
            </a:r>
            <a:r>
              <a:t>/permission_resource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87"/>
                                        </p:tgtEl>
                                        <p:attrNameLst>
                                          <p:attrName>style.visibility</p:attrName>
                                        </p:attrNameLst>
                                      </p:cBhvr>
                                      <p:to>
                                        <p:strVal val="visible"/>
                                      </p:to>
                                    </p:set>
                                    <p:anim calcmode="lin" valueType="num">
                                      <p:cBhvr>
                                        <p:cTn id="7" dur="750" fill="hold"/>
                                        <p:tgtEl>
                                          <p:spTgt spid="187"/>
                                        </p:tgtEl>
                                        <p:attrNameLst>
                                          <p:attrName>ppt_w</p:attrName>
                                        </p:attrNameLst>
                                      </p:cBhvr>
                                      <p:tavLst>
                                        <p:tav tm="0">
                                          <p:val>
                                            <p:fltVal val="0"/>
                                          </p:val>
                                        </p:tav>
                                        <p:tav tm="100000">
                                          <p:val>
                                            <p:strVal val="#ppt_w"/>
                                          </p:val>
                                        </p:tav>
                                      </p:tavLst>
                                    </p:anim>
                                    <p:anim calcmode="lin" valueType="num">
                                      <p:cBhvr>
                                        <p:cTn id="8" dur="750" fill="hold"/>
                                        <p:tgtEl>
                                          <p:spTgt spid="18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88"/>
                                        </p:tgtEl>
                                        <p:attrNameLst>
                                          <p:attrName>style.visibility</p:attrName>
                                        </p:attrNameLst>
                                      </p:cBhvr>
                                      <p:to>
                                        <p:strVal val="visible"/>
                                      </p:to>
                                    </p:set>
                                    <p:anim calcmode="lin" valueType="num">
                                      <p:cBhvr>
                                        <p:cTn id="13" dur="750" fill="hold"/>
                                        <p:tgtEl>
                                          <p:spTgt spid="188"/>
                                        </p:tgtEl>
                                        <p:attrNameLst>
                                          <p:attrName>ppt_w</p:attrName>
                                        </p:attrNameLst>
                                      </p:cBhvr>
                                      <p:tavLst>
                                        <p:tav tm="0">
                                          <p:val>
                                            <p:fltVal val="0"/>
                                          </p:val>
                                        </p:tav>
                                        <p:tav tm="100000">
                                          <p:val>
                                            <p:strVal val="#ppt_w"/>
                                          </p:val>
                                        </p:tav>
                                      </p:tavLst>
                                    </p:anim>
                                    <p:anim calcmode="lin" valueType="num">
                                      <p:cBhvr>
                                        <p:cTn id="14" dur="750" fill="hold"/>
                                        <p:tgtEl>
                                          <p:spTgt spid="1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1"/>
      <p:bldP build="whole" bldLvl="1" animBg="1" rev="0" advAuto="0" spid="188" grpId="2"/>
    </p:bldLst>
  </p:timing>
</p:sld>
</file>

<file path=ppt/theme/_rels/theme1.xml.rels><?xml version="1.0" encoding="UTF-8" standalone="yes"?><Relationships xmlns="http://schemas.openxmlformats.org/package/2006/relationships"><Relationship Id="rId1" Type="http://schemas.openxmlformats.org/officeDocument/2006/relationships/image" Target="../media/image2.jpeg"/></Relationships>

</file>

<file path=ppt/theme/_rels/theme2.xml.rels><?xml version="1.0" encoding="UTF-8" standalone="yes"?><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