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sldIdLst>
    <p:sldId id="333" r:id="rId2"/>
    <p:sldId id="257" r:id="rId3"/>
    <p:sldId id="339" r:id="rId4"/>
    <p:sldId id="337" r:id="rId5"/>
    <p:sldId id="338" r:id="rId6"/>
    <p:sldId id="340" r:id="rId7"/>
    <p:sldId id="341" r:id="rId8"/>
    <p:sldId id="342" r:id="rId9"/>
    <p:sldId id="343" r:id="rId10"/>
    <p:sldId id="344" r:id="rId11"/>
    <p:sldId id="267" r:id="rId12"/>
    <p:sldId id="276" r:id="rId13"/>
    <p:sldId id="353" r:id="rId14"/>
    <p:sldId id="348" r:id="rId15"/>
    <p:sldId id="282" r:id="rId16"/>
    <p:sldId id="350" r:id="rId17"/>
    <p:sldId id="351" r:id="rId18"/>
    <p:sldId id="349" r:id="rId19"/>
    <p:sldId id="352" r:id="rId20"/>
    <p:sldId id="288" r:id="rId21"/>
    <p:sldId id="292" r:id="rId22"/>
    <p:sldId id="296" r:id="rId23"/>
    <p:sldId id="345" r:id="rId24"/>
    <p:sldId id="346" r:id="rId25"/>
    <p:sldId id="336" r:id="rId26"/>
    <p:sldId id="300" r:id="rId27"/>
    <p:sldId id="347" r:id="rId28"/>
    <p:sldId id="304" r:id="rId29"/>
    <p:sldId id="308" r:id="rId30"/>
    <p:sldId id="312" r:id="rId31"/>
    <p:sldId id="317" r:id="rId32"/>
    <p:sldId id="334" r:id="rId33"/>
    <p:sldId id="326" r:id="rId34"/>
    <p:sldId id="331" r:id="rId35"/>
    <p:sldId id="33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385" autoAdjust="0"/>
  </p:normalViewPr>
  <p:slideViewPr>
    <p:cSldViewPr>
      <p:cViewPr>
        <p:scale>
          <a:sx n="112" d="100"/>
          <a:sy n="112" d="100"/>
        </p:scale>
        <p:origin x="2274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6216A-1B0C-4BDB-8269-8974E986E9AF}" type="datetimeFigureOut">
              <a:rPr lang="en-US" smtClean="0"/>
              <a:pPr/>
              <a:t>11/6/2009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7023A-F293-4D0B-951C-31F4D9E37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2E22-2B1F-411D-9BBA-A390ABBF885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2E22-2B1F-411D-9BBA-A390ABBF885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2E22-2B1F-411D-9BBA-A390ABBF885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2E22-2B1F-411D-9BBA-A390ABBF885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2E22-2B1F-411D-9BBA-A390ABBF885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05DAF-3CDE-48B7-B5AF-9A946FAF701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05DAF-3CDE-48B7-B5AF-9A946FAF701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05DAF-3CDE-48B7-B5AF-9A946FAF701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05DAF-3CDE-48B7-B5AF-9A946FAF701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 descr="FrameAnnualRpt2"/>
          <p:cNvPicPr>
            <a:picLocks noChangeAspect="1" noChangeArrowheads="1"/>
          </p:cNvPicPr>
          <p:nvPr/>
        </p:nvPicPr>
        <p:blipFill>
          <a:blip r:embed="rId2" cstate="print"/>
          <a:srcRect l="620" t="33992" r="-253" b="3644"/>
          <a:stretch>
            <a:fillRect/>
          </a:stretch>
        </p:blipFill>
        <p:spPr bwMode="auto">
          <a:xfrm>
            <a:off x="2420938" y="2968625"/>
            <a:ext cx="1781175" cy="184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2275" name="Picture 3" descr="nuke2"/>
          <p:cNvPicPr>
            <a:picLocks noChangeAspect="1" noChangeArrowheads="1"/>
          </p:cNvPicPr>
          <p:nvPr/>
        </p:nvPicPr>
        <p:blipFill>
          <a:blip r:embed="rId3" cstate="print"/>
          <a:srcRect l="18964" t="7425" r="13565" b="46468"/>
          <a:stretch>
            <a:fillRect/>
          </a:stretch>
        </p:blipFill>
        <p:spPr bwMode="auto">
          <a:xfrm>
            <a:off x="4375150" y="2976563"/>
            <a:ext cx="1789113" cy="1836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2276" name="Picture 4" descr="ArcYar-040"/>
          <p:cNvPicPr>
            <a:picLocks noChangeAspect="1" noChangeArrowheads="1"/>
          </p:cNvPicPr>
          <p:nvPr/>
        </p:nvPicPr>
        <p:blipFill>
          <a:blip r:embed="rId4" cstate="print"/>
          <a:srcRect l="6506" t="4802" r="35686" b="9285"/>
          <a:stretch>
            <a:fillRect/>
          </a:stretch>
        </p:blipFill>
        <p:spPr bwMode="auto">
          <a:xfrm>
            <a:off x="6324600" y="2984500"/>
            <a:ext cx="1846263" cy="181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22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7772400" cy="762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209800"/>
            <a:ext cx="5410200" cy="6858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822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533400" cy="6858000"/>
          </a:xfrm>
          <a:prstGeom prst="rect">
            <a:avLst/>
          </a:prstGeom>
          <a:noFill/>
        </p:spPr>
      </p:pic>
      <p:pic>
        <p:nvPicPr>
          <p:cNvPr id="182280" name="Picture 8"/>
          <p:cNvPicPr>
            <a:picLocks noChangeAspect="1" noChangeArrowheads="1"/>
          </p:cNvPicPr>
          <p:nvPr/>
        </p:nvPicPr>
        <p:blipFill>
          <a:blip r:embed="rId6" cstate="print"/>
          <a:srcRect t="12758" b="19202"/>
          <a:stretch>
            <a:fillRect/>
          </a:stretch>
        </p:blipFill>
        <p:spPr bwMode="auto">
          <a:xfrm>
            <a:off x="5624513" y="5872163"/>
            <a:ext cx="3276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463550" y="561975"/>
            <a:ext cx="6294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rgbClr val="003399"/>
                </a:solidFill>
                <a:latin typeface="Arial" pitchFamily="34" charset="0"/>
              </a:rPr>
              <a:t>Process, Power and Marine Division</a:t>
            </a: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11/6/2009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4975" y="180975"/>
            <a:ext cx="2209800" cy="5748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80975"/>
            <a:ext cx="6480175" cy="5748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11/6/2009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EDF7-5A40-4F07-8EB2-07630336F21F}" type="datetimeFigureOut">
              <a:rPr lang="en-US" smtClean="0"/>
              <a:pPr/>
              <a:t>11/6/2009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11/6/2009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11/6/2009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75" y="1479550"/>
            <a:ext cx="43434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79550"/>
            <a:ext cx="43434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11/6/2009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11/6/2009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11/6/2009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11/6/2009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11/6/2009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11/6/2009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80975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575" y="1479550"/>
            <a:ext cx="88392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81253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</p:spPr>
      </p:pic>
      <p:pic>
        <p:nvPicPr>
          <p:cNvPr id="181254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553200"/>
            <a:ext cx="9144000" cy="320675"/>
          </a:xfrm>
          <a:prstGeom prst="rect">
            <a:avLst/>
          </a:prstGeom>
          <a:noFill/>
        </p:spPr>
      </p:pic>
      <p:sp>
        <p:nvSpPr>
          <p:cNvPr id="1812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12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5575" y="6503988"/>
            <a:ext cx="480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rgbClr val="084B88"/>
                </a:solidFill>
                <a:latin typeface="Arial Narrow" pitchFamily="34" charset="0"/>
              </a:defRPr>
            </a:lvl1pPr>
          </a:lstStyle>
          <a:p>
            <a:fld id="{8084EDF7-5A40-4F07-8EB2-07630336F21F}" type="datetimeFigureOut">
              <a:rPr lang="en-US" smtClean="0"/>
              <a:pPr/>
              <a:t>11/6/2009</a:t>
            </a:fld>
            <a:endParaRPr lang="en-US"/>
          </a:p>
        </p:txBody>
      </p:sp>
      <p:pic>
        <p:nvPicPr>
          <p:cNvPr id="181257" name="Picture 9" descr="SP 3D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10400" y="457200"/>
            <a:ext cx="2066925" cy="485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advClick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84B88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4B88"/>
        </a:buClr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084B88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SmartPlant</a:t>
            </a:r>
            <a:r>
              <a:rPr lang="en-US" dirty="0" smtClean="0">
                <a:latin typeface="Calibri" pitchFamily="34" charset="0"/>
              </a:rPr>
              <a:t> 3D Drawings Creation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Global Services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– </a:t>
            </a:r>
            <a:fld id="{B7EA260B-A304-472E-811B-9AF48C708756}" type="slidenum">
              <a:rPr lang="en-US"/>
              <a:pPr>
                <a:defRPr/>
              </a:pPr>
              <a:t>10</a:t>
            </a:fld>
            <a:r>
              <a:rPr lang="en-US"/>
              <a:t> –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User Interface</a:t>
            </a:r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279400" y="3017838"/>
            <a:ext cx="785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Drawing</a:t>
            </a:r>
          </a:p>
          <a:p>
            <a:r>
              <a:rPr lang="en-US" sz="1200" b="1"/>
              <a:t>Icons</a:t>
            </a:r>
            <a:endParaRPr lang="en-GB" sz="1200" b="1"/>
          </a:p>
        </p:txBody>
      </p:sp>
      <p:pic>
        <p:nvPicPr>
          <p:cNvPr id="3297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1763" y="1252538"/>
            <a:ext cx="6065837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9733" name="Line 5"/>
          <p:cNvSpPr>
            <a:spLocks noChangeShapeType="1"/>
          </p:cNvSpPr>
          <p:nvPr/>
        </p:nvSpPr>
        <p:spPr bwMode="auto">
          <a:xfrm flipV="1">
            <a:off x="673100" y="1987550"/>
            <a:ext cx="898525" cy="1030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Composed Drawing Workflow – Drawing Console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>
                <a:latin typeface="Calibri" pitchFamily="34" charset="0"/>
              </a:rPr>
              <a:t>Create New Drawing</a:t>
            </a:r>
          </a:p>
          <a:p>
            <a:pPr lvl="1"/>
            <a:r>
              <a:rPr lang="en-US" baseline="0" dirty="0" smtClean="0">
                <a:latin typeface="Calibri" pitchFamily="34" charset="0"/>
              </a:rPr>
              <a:t>Name the drawing</a:t>
            </a:r>
          </a:p>
          <a:p>
            <a:pPr lvl="1"/>
            <a:r>
              <a:rPr lang="en-US" baseline="0" dirty="0" smtClean="0">
                <a:latin typeface="Calibri" pitchFamily="34" charset="0"/>
              </a:rPr>
              <a:t>Choose Layout Template</a:t>
            </a:r>
          </a:p>
          <a:p>
            <a:pPr lvl="1"/>
            <a:r>
              <a:rPr lang="en-US" baseline="0" dirty="0" smtClean="0">
                <a:latin typeface="Calibri" pitchFamily="34" charset="0"/>
              </a:rPr>
              <a:t>Choose Border Template</a:t>
            </a:r>
          </a:p>
          <a:p>
            <a:r>
              <a:rPr lang="en-US" dirty="0" smtClean="0">
                <a:latin typeface="Calibri" pitchFamily="34" charset="0"/>
              </a:rPr>
              <a:t>Set Drawing Properties</a:t>
            </a:r>
          </a:p>
          <a:p>
            <a:r>
              <a:rPr lang="en-US" dirty="0" smtClean="0">
                <a:latin typeface="Calibri" pitchFamily="34" charset="0"/>
              </a:rPr>
              <a:t>Update Drawing</a:t>
            </a:r>
          </a:p>
          <a:p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Composed Drawing Workflow – Drawing 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Place Graphic View and choose view style, scale and orientation </a:t>
            </a:r>
          </a:p>
          <a:p>
            <a:r>
              <a:rPr lang="en-US" dirty="0" smtClean="0">
                <a:latin typeface="Calibri" pitchFamily="34" charset="0"/>
              </a:rPr>
              <a:t>Place Report View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Update View 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Composed Drawing Workflow – 3D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Place Volumes (Space Management)</a:t>
            </a:r>
          </a:p>
          <a:p>
            <a:r>
              <a:rPr lang="en-US" dirty="0" smtClean="0">
                <a:latin typeface="Calibri" pitchFamily="34" charset="0"/>
              </a:rPr>
              <a:t>Associate Views to other Views, Volumes and Filters (Any 3D Task)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© 2004. Intergraph Corporation. All Rights Reserved.</a:t>
            </a: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361113" cy="62865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Drawing View Reports</a:t>
            </a:r>
          </a:p>
        </p:txBody>
      </p:sp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2209800" y="1295400"/>
          <a:ext cx="4572000" cy="5238750"/>
        </p:xfrm>
        <a:graphic>
          <a:graphicData uri="http://schemas.openxmlformats.org/presentationml/2006/ole">
            <p:oleObj spid="_x0000_s4098" name="Bitmap Image" r:id="rId4" imgW="4571429" imgH="5238095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Snapshot View 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Snapshot View in 3D</a:t>
            </a:r>
          </a:p>
          <a:p>
            <a:pPr lvl="1"/>
            <a:r>
              <a:rPr lang="en-US" baseline="0" dirty="0" smtClean="0">
                <a:latin typeface="Calibri" pitchFamily="34" charset="0"/>
              </a:rPr>
              <a:t>Impact of Clipped 3D View</a:t>
            </a:r>
          </a:p>
          <a:p>
            <a:pPr lvl="1"/>
            <a:r>
              <a:rPr lang="en-US" baseline="0" dirty="0" smtClean="0">
                <a:latin typeface="Calibri" pitchFamily="34" charset="0"/>
              </a:rPr>
              <a:t>Impact of Workspace Filter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Impact of Hidden Objects</a:t>
            </a:r>
          </a:p>
          <a:p>
            <a:pPr lvl="1"/>
            <a:r>
              <a:rPr lang="en-US" baseline="0" dirty="0" smtClean="0">
                <a:latin typeface="Calibri" pitchFamily="34" charset="0"/>
              </a:rPr>
              <a:t>Preview Option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Place view on 2D Sheet</a:t>
            </a:r>
          </a:p>
          <a:p>
            <a:pPr marR="0" lvl="0" rtl="0"/>
            <a:r>
              <a:rPr lang="en-US" dirty="0" smtClean="0">
                <a:latin typeface="Calibri" pitchFamily="34" charset="0"/>
              </a:rPr>
              <a:t>Update View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Snapshot - Impact of Clipped View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4568825" cy="44497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If the 3D view is clipped – the view matches dimensions of the clipping volume</a:t>
            </a:r>
          </a:p>
          <a:p>
            <a:r>
              <a:rPr lang="en-US" dirty="0" smtClean="0">
                <a:latin typeface="Calibri" pitchFamily="34" charset="0"/>
              </a:rPr>
              <a:t>If the 3D view is not clipped -  the volume matches dimensions of the 3D window</a:t>
            </a:r>
          </a:p>
          <a:p>
            <a:endParaRPr lang="en-US" dirty="0">
              <a:latin typeface="Calibri" pitchFamily="34" charset="0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962400"/>
            <a:ext cx="4114800" cy="222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447800"/>
            <a:ext cx="288427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Snapshot – Impact of Workspace Filter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 smtClean="0">
                <a:solidFill>
                  <a:srgbClr val="00B050"/>
                </a:solidFill>
                <a:latin typeface="Calibri" pitchFamily="34" charset="0"/>
              </a:rPr>
              <a:t>definition </a:t>
            </a:r>
            <a:r>
              <a:rPr lang="en-US" dirty="0" smtClean="0">
                <a:latin typeface="Calibri" pitchFamily="34" charset="0"/>
              </a:rPr>
              <a:t>of the workspace filter is stored with the snapshot view, not the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result </a:t>
            </a:r>
            <a:r>
              <a:rPr lang="en-US" dirty="0" smtClean="0">
                <a:latin typeface="Calibri" pitchFamily="34" charset="0"/>
              </a:rPr>
              <a:t>of the filter  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e.g. if the workspace filter definition is all nested objects under U01 system, this is what is remembered, not the list of objects returned by the filter when the snapshot is made 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as a result if additional objects are modeled that belong to U01 system and the drawing is updated, they will appear on the updated drawing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© 2004. Intergraph Corporation. All Rights Reserved.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123113" cy="73977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Snapshot – Impact of Hidden Objects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3095625" y="2108200"/>
          <a:ext cx="5129213" cy="3957638"/>
        </p:xfrm>
        <a:graphic>
          <a:graphicData uri="http://schemas.openxmlformats.org/presentationml/2006/ole">
            <p:oleObj spid="_x0000_s5122" name="Bitmap Image" r:id="rId4" imgW="4210638" imgH="3247619" progId="PBrush">
              <p:embed/>
            </p:oleObj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484188" y="1322388"/>
          <a:ext cx="2482850" cy="2495550"/>
        </p:xfrm>
        <a:graphic>
          <a:graphicData uri="http://schemas.openxmlformats.org/presentationml/2006/ole">
            <p:oleObj spid="_x0000_s5123" name="Bitmap Image" r:id="rId5" imgW="5525271" imgH="5552381" progId="PBrush">
              <p:embed/>
            </p:oleObj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487363" y="3995738"/>
          <a:ext cx="2441575" cy="2481262"/>
        </p:xfrm>
        <a:graphic>
          <a:graphicData uri="http://schemas.openxmlformats.org/presentationml/2006/ole">
            <p:oleObj spid="_x0000_s5124" name="Bitmap Image" r:id="rId6" imgW="5601482" imgH="569523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Snapshot – Preview Option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479550"/>
            <a:ext cx="3959225" cy="4449763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Preview option shows preview of graphics (using 3D VHL) before placement</a:t>
            </a:r>
          </a:p>
          <a:p>
            <a:r>
              <a:rPr lang="en-US" sz="2800" dirty="0" smtClean="0">
                <a:latin typeface="Calibri" pitchFamily="34" charset="0"/>
              </a:rPr>
              <a:t>This can be used for large drawings that do not update in 2D VHL due to size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133600"/>
            <a:ext cx="4767032" cy="29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Classes of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Orthographic Drawings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Composed – Composed and Snapshot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By Query – Volume and DBQ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3D Outputs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3D Model Data (</a:t>
            </a:r>
            <a:r>
              <a:rPr lang="en-US" baseline="0" dirty="0" err="1" smtClean="0">
                <a:latin typeface="Calibri" pitchFamily="34" charset="0"/>
              </a:rPr>
              <a:t>vue</a:t>
            </a:r>
            <a:r>
              <a:rPr lang="en-US" baseline="0" dirty="0" smtClean="0">
                <a:latin typeface="Calibri" pitchFamily="34" charset="0"/>
              </a:rPr>
              <a:t> and XML files)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SAT file</a:t>
            </a:r>
          </a:p>
          <a:p>
            <a:pPr marR="0" lvl="1" rtl="0"/>
            <a:r>
              <a:rPr lang="en-US" baseline="0" dirty="0" err="1" smtClean="0">
                <a:latin typeface="Calibri" pitchFamily="34" charset="0"/>
              </a:rPr>
              <a:t>MicroStation</a:t>
            </a:r>
            <a:r>
              <a:rPr lang="en-US" baseline="0" dirty="0" smtClean="0">
                <a:latin typeface="Calibri" pitchFamily="34" charset="0"/>
              </a:rPr>
              <a:t> 3D DGN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Piping Isometric Drawings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Spreadsheet Reports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Volume Placement Methods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Two Points, Four Points, By Selection, By Grids and Planes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Volume Along Single Segment Path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Use of Global </a:t>
            </a:r>
            <a:r>
              <a:rPr lang="en-US" baseline="0" dirty="0" err="1" smtClean="0">
                <a:latin typeface="Calibri" pitchFamily="34" charset="0"/>
              </a:rPr>
              <a:t>vs</a:t>
            </a:r>
            <a:r>
              <a:rPr lang="en-US" baseline="0" dirty="0" smtClean="0">
                <a:latin typeface="Calibri" pitchFamily="34" charset="0"/>
              </a:rPr>
              <a:t> Object coordinate system for view orientation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Section and Detail View Workflows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Place cutting plane, place section view and update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Place detail envelope, place detail view and update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Volumes automatically created in 3D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Volume Drawing 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Add New Component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Create New Volume and choose type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Create Drawing</a:t>
            </a:r>
          </a:p>
          <a:p>
            <a:pPr marR="0" lvl="0" rtl="0"/>
            <a:r>
              <a:rPr lang="en-US" dirty="0" smtClean="0">
                <a:latin typeface="Calibri" pitchFamily="34" charset="0"/>
              </a:rPr>
              <a:t>Set Drawing Properties</a:t>
            </a:r>
            <a:endParaRPr lang="en-US" baseline="0" dirty="0" smtClean="0">
              <a:latin typeface="Calibri" pitchFamily="34" charset="0"/>
            </a:endParaRP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Update Drawing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© 2004. Intergraph Corporation. All Rights Reserved.</a:t>
            </a: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330200" y="1257300"/>
          <a:ext cx="2767013" cy="1457325"/>
        </p:xfrm>
        <a:graphic>
          <a:graphicData uri="http://schemas.openxmlformats.org/presentationml/2006/ole">
            <p:oleObj spid="_x0000_s1026" name="Bitmap Image" r:id="rId4" imgW="3580952" imgH="1886213" progId="PBrush">
              <p:embed/>
            </p:oleObj>
          </a:graphicData>
        </a:graphic>
      </p:graphicFrame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6400800" cy="654050"/>
          </a:xfrm>
        </p:spPr>
        <p:txBody>
          <a:bodyPr/>
          <a:lstStyle/>
          <a:p>
            <a:r>
              <a:rPr lang="en-US">
                <a:latin typeface="Calibri" pitchFamily="34" charset="0"/>
              </a:rPr>
              <a:t>Drawings by Volume Placement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323850" y="2916238"/>
          <a:ext cx="4283075" cy="3111500"/>
        </p:xfrm>
        <a:graphic>
          <a:graphicData uri="http://schemas.openxmlformats.org/presentationml/2006/ole">
            <p:oleObj spid="_x0000_s1027" name="Bitmap Image" r:id="rId5" imgW="9752381" imgH="7085714" progId="PBrush">
              <p:embed/>
            </p:oleObj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6711950" y="971550"/>
          <a:ext cx="2508250" cy="1630363"/>
        </p:xfrm>
        <a:graphic>
          <a:graphicData uri="http://schemas.openxmlformats.org/presentationml/2006/ole">
            <p:oleObj spid="_x0000_s1028" name="Bitmap Image" r:id="rId6" imgW="8287907" imgH="5380952" progId="PBrush">
              <p:embed/>
            </p:oleObj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5842000" y="2332038"/>
          <a:ext cx="2554288" cy="1660525"/>
        </p:xfrm>
        <a:graphic>
          <a:graphicData uri="http://schemas.openxmlformats.org/presentationml/2006/ole">
            <p:oleObj spid="_x0000_s1029" name="Bitmap Image" r:id="rId7" imgW="8306960" imgH="5401429" progId="PBrush">
              <p:embed/>
            </p:oleObj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4954588" y="3627438"/>
          <a:ext cx="2516187" cy="1638300"/>
        </p:xfrm>
        <a:graphic>
          <a:graphicData uri="http://schemas.openxmlformats.org/presentationml/2006/ole">
            <p:oleObj spid="_x0000_s1030" name="Bitmap Image" r:id="rId8" imgW="8295238" imgH="5401429" progId="PBrush">
              <p:embed/>
            </p:oleObj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3944938" y="4768850"/>
          <a:ext cx="2557462" cy="1660525"/>
        </p:xfrm>
        <a:graphic>
          <a:graphicData uri="http://schemas.openxmlformats.org/presentationml/2006/ole">
            <p:oleObj spid="_x0000_s1031" name="Bitmap Image" r:id="rId9" imgW="8287907" imgH="5380952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© 2004. Intergraph Corporation. All Rights Reserved.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685800"/>
            <a:ext cx="8934450" cy="423863"/>
          </a:xfrm>
        </p:spPr>
        <p:txBody>
          <a:bodyPr/>
          <a:lstStyle/>
          <a:p>
            <a:r>
              <a:rPr lang="en-US">
                <a:latin typeface="Calibri" pitchFamily="34" charset="0"/>
              </a:rPr>
              <a:t>Drawing with a Keyplan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06513" y="1741488"/>
          <a:ext cx="6859587" cy="4459287"/>
        </p:xfrm>
        <a:graphic>
          <a:graphicData uri="http://schemas.openxmlformats.org/presentationml/2006/ole">
            <p:oleObj spid="_x0000_s2050" name="Bitmap Image" r:id="rId4" imgW="8306960" imgH="540142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Volume and Composed Drawing Comparison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1"/>
          <a:ext cx="7924800" cy="4604168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3962400"/>
                <a:gridCol w="3962400"/>
              </a:tblGrid>
              <a:tr h="195747">
                <a:tc>
                  <a:txBody>
                    <a:bodyPr/>
                    <a:lstStyle/>
                    <a:p>
                      <a:r>
                        <a:rPr lang="en-US" dirty="0" smtClean="0"/>
                        <a:t>Composed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Volume</a:t>
                      </a:r>
                      <a:endParaRPr lang="en-US" dirty="0"/>
                    </a:p>
                  </a:txBody>
                  <a:tcPr/>
                </a:tc>
              </a:tr>
              <a:tr h="195747">
                <a:tc>
                  <a:txBody>
                    <a:bodyPr/>
                    <a:lstStyle/>
                    <a:p>
                      <a:r>
                        <a:rPr lang="en-US" dirty="0" smtClean="0"/>
                        <a:t>One Volume Per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Volume Per Drawing</a:t>
                      </a:r>
                      <a:endParaRPr lang="en-US" dirty="0"/>
                    </a:p>
                  </a:txBody>
                  <a:tcPr/>
                </a:tc>
              </a:tr>
              <a:tr h="782988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can be associated to multiple views in different drawings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Views number and</a:t>
                      </a:r>
                      <a:r>
                        <a:rPr lang="en-US" baseline="0" dirty="0" smtClean="0"/>
                        <a:t> arrangement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Volume cannot be shared between drawings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Views</a:t>
                      </a:r>
                      <a:r>
                        <a:rPr lang="en-US" baseline="0" dirty="0" smtClean="0"/>
                        <a:t> number and arrangement fixed</a:t>
                      </a:r>
                      <a:endParaRPr lang="en-US" dirty="0"/>
                    </a:p>
                  </a:txBody>
                  <a:tcPr/>
                </a:tc>
              </a:tr>
              <a:tr h="247424">
                <a:tc>
                  <a:txBody>
                    <a:bodyPr/>
                    <a:lstStyle/>
                    <a:p>
                      <a:r>
                        <a:rPr lang="en-US" dirty="0" smtClean="0"/>
                        <a:t>Can add section and detail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Cannot</a:t>
                      </a:r>
                      <a:r>
                        <a:rPr lang="en-US" baseline="0" dirty="0" smtClean="0"/>
                        <a:t> add section and detail views</a:t>
                      </a:r>
                      <a:endParaRPr lang="en-US" dirty="0"/>
                    </a:p>
                  </a:txBody>
                  <a:tcPr/>
                </a:tc>
              </a:tr>
              <a:tr h="489368">
                <a:tc>
                  <a:txBody>
                    <a:bodyPr/>
                    <a:lstStyle/>
                    <a:p>
                      <a:r>
                        <a:rPr lang="en-US" dirty="0" smtClean="0"/>
                        <a:t>View content determined by </a:t>
                      </a:r>
                      <a:r>
                        <a:rPr lang="en-US" baseline="0" dirty="0" smtClean="0"/>
                        <a:t>style,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filter</a:t>
                      </a:r>
                      <a:r>
                        <a:rPr lang="en-US" baseline="0" dirty="0" smtClean="0"/>
                        <a:t> and volume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content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determined by style and</a:t>
                      </a:r>
                      <a:r>
                        <a:rPr lang="en-US" baseline="0" dirty="0" smtClean="0"/>
                        <a:t> volume</a:t>
                      </a:r>
                      <a:endParaRPr lang="en-US" dirty="0"/>
                    </a:p>
                  </a:txBody>
                  <a:tcPr/>
                </a:tc>
              </a:tr>
              <a:tr h="489368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separate association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Association automatic</a:t>
                      </a:r>
                      <a:endParaRPr lang="en-US" dirty="0"/>
                    </a:p>
                  </a:txBody>
                  <a:tcPr/>
                </a:tc>
              </a:tr>
              <a:tr h="342557">
                <a:tc>
                  <a:txBody>
                    <a:bodyPr/>
                    <a:lstStyle/>
                    <a:p>
                      <a:r>
                        <a:rPr lang="en-US" dirty="0" smtClean="0"/>
                        <a:t>Match lines and key plans require volumes to be placed</a:t>
                      </a:r>
                      <a:r>
                        <a:rPr lang="en-US" baseline="0" dirty="0" smtClean="0"/>
                        <a:t> under same parent folder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lines and key plans automatic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Drawing By Query 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Add DBQ Manager and setup filter and package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Run Query and Create Drawings</a:t>
            </a:r>
          </a:p>
          <a:p>
            <a:pPr marR="0" lvl="0" rtl="0"/>
            <a:r>
              <a:rPr lang="en-US" dirty="0" smtClean="0">
                <a:latin typeface="Calibri" pitchFamily="34" charset="0"/>
              </a:rPr>
              <a:t>Set Drawing Properties</a:t>
            </a:r>
            <a:endParaRPr lang="en-US" baseline="0" dirty="0" smtClean="0">
              <a:latin typeface="Calibri" pitchFamily="34" charset="0"/>
            </a:endParaRP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Update Drawing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© 2004. Intergraph Corporation. All Rights Reserved.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533400"/>
            <a:ext cx="8934450" cy="4238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Sample DBQ Output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587750" y="1355725"/>
          <a:ext cx="3833813" cy="2959100"/>
        </p:xfrm>
        <a:graphic>
          <a:graphicData uri="http://schemas.openxmlformats.org/presentationml/2006/ole">
            <p:oleObj spid="_x0000_s3074" name="Bitmap Image" r:id="rId4" imgW="6885714" imgH="5315692" progId="PBrush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847725" y="4348163"/>
          <a:ext cx="2554288" cy="1809750"/>
        </p:xfrm>
        <a:graphic>
          <a:graphicData uri="http://schemas.openxmlformats.org/presentationml/2006/ole">
            <p:oleObj spid="_x0000_s3075" name="Bitmap Image" r:id="rId5" imgW="4839375" imgH="3428571" progId="PBrush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765175" y="1357313"/>
          <a:ext cx="2590800" cy="1825625"/>
        </p:xfrm>
        <a:graphic>
          <a:graphicData uri="http://schemas.openxmlformats.org/presentationml/2006/ole">
            <p:oleObj spid="_x0000_s3076" name="Bitmap Image" r:id="rId6" imgW="4839375" imgH="3409524" progId="PBrush">
              <p:embed/>
            </p:oleObj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872038" y="4378325"/>
          <a:ext cx="2563812" cy="1817688"/>
        </p:xfrm>
        <a:graphic>
          <a:graphicData uri="http://schemas.openxmlformats.org/presentationml/2006/ole">
            <p:oleObj spid="_x0000_s3077" name="Bitmap Image" r:id="rId7" imgW="4839375" imgH="342857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aseline="0" dirty="0" err="1" smtClean="0">
                <a:latin typeface="Calibri" pitchFamily="34" charset="0"/>
              </a:rPr>
              <a:t>MicroStation</a:t>
            </a:r>
            <a:r>
              <a:rPr lang="en-US" baseline="0" dirty="0" smtClean="0">
                <a:latin typeface="Calibri" pitchFamily="34" charset="0"/>
              </a:rPr>
              <a:t> 3D DGN 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Add New Component and Setup seed and view style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Create New Volume 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Update Drawing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3D Model Data and SAT 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Add 3D Model Data Component and choose type and location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Setup Filter and Create Drawing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Update Drawing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– </a:t>
            </a:r>
            <a:fld id="{08303A54-2F09-479F-8724-AD796FC4E826}" type="slidenum">
              <a:rPr lang="en-US"/>
              <a:pPr>
                <a:defRPr/>
              </a:pPr>
              <a:t>3</a:t>
            </a:fld>
            <a:r>
              <a:rPr lang="en-US"/>
              <a:t> –</a:t>
            </a:r>
          </a:p>
        </p:txBody>
      </p:sp>
      <p:pic>
        <p:nvPicPr>
          <p:cNvPr id="311298" name="Picture 35" descr="ingr_logo_web_4in_72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2288" y="4054475"/>
            <a:ext cx="75723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1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Calibri" pitchFamily="34" charset="0"/>
              </a:rPr>
              <a:t>Composed Drawings</a:t>
            </a: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1355725" y="1739900"/>
            <a:ext cx="3778250" cy="2633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1574800" y="1928813"/>
            <a:ext cx="1663700" cy="1179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1574800" y="3503613"/>
            <a:ext cx="1663700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303" name="Rectangle 7"/>
          <p:cNvSpPr>
            <a:spLocks noChangeArrowheads="1"/>
          </p:cNvSpPr>
          <p:nvPr/>
        </p:nvSpPr>
        <p:spPr bwMode="auto">
          <a:xfrm>
            <a:off x="3757613" y="1928813"/>
            <a:ext cx="923925" cy="1179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304" name="Text Box 8"/>
          <p:cNvSpPr txBox="1">
            <a:spLocks noChangeArrowheads="1"/>
          </p:cNvSpPr>
          <p:nvPr/>
        </p:nvSpPr>
        <p:spPr bwMode="auto">
          <a:xfrm>
            <a:off x="2189163" y="2363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3995738" y="2363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2</a:t>
            </a:r>
          </a:p>
        </p:txBody>
      </p:sp>
      <p:sp>
        <p:nvSpPr>
          <p:cNvPr id="311306" name="Text Box 10"/>
          <p:cNvSpPr txBox="1">
            <a:spLocks noChangeArrowheads="1"/>
          </p:cNvSpPr>
          <p:nvPr/>
        </p:nvSpPr>
        <p:spPr bwMode="auto">
          <a:xfrm>
            <a:off x="2100263" y="3587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3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42000" y="4373563"/>
            <a:ext cx="698500" cy="774700"/>
            <a:chOff x="3983" y="2579"/>
            <a:chExt cx="440" cy="488"/>
          </a:xfrm>
        </p:grpSpPr>
        <p:sp>
          <p:nvSpPr>
            <p:cNvPr id="311308" name="Line 12"/>
            <p:cNvSpPr>
              <a:spLocks noChangeShapeType="1"/>
            </p:cNvSpPr>
            <p:nvPr/>
          </p:nvSpPr>
          <p:spPr bwMode="auto">
            <a:xfrm>
              <a:off x="3983" y="2755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09" name="Line 13"/>
            <p:cNvSpPr>
              <a:spLocks noChangeShapeType="1"/>
            </p:cNvSpPr>
            <p:nvPr/>
          </p:nvSpPr>
          <p:spPr bwMode="auto">
            <a:xfrm>
              <a:off x="4286" y="2755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10" name="Line 14"/>
            <p:cNvSpPr>
              <a:spLocks noChangeShapeType="1"/>
            </p:cNvSpPr>
            <p:nvPr/>
          </p:nvSpPr>
          <p:spPr bwMode="auto">
            <a:xfrm>
              <a:off x="3983" y="2755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11" name="Line 15"/>
            <p:cNvSpPr>
              <a:spLocks noChangeShapeType="1"/>
            </p:cNvSpPr>
            <p:nvPr/>
          </p:nvSpPr>
          <p:spPr bwMode="auto">
            <a:xfrm>
              <a:off x="3983" y="3067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12" name="Line 16"/>
            <p:cNvSpPr>
              <a:spLocks noChangeShapeType="1"/>
            </p:cNvSpPr>
            <p:nvPr/>
          </p:nvSpPr>
          <p:spPr bwMode="auto">
            <a:xfrm>
              <a:off x="4423" y="2579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13" name="Line 17"/>
            <p:cNvSpPr>
              <a:spLocks noChangeShapeType="1"/>
            </p:cNvSpPr>
            <p:nvPr/>
          </p:nvSpPr>
          <p:spPr bwMode="auto">
            <a:xfrm>
              <a:off x="4120" y="2579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14" name="Line 18"/>
            <p:cNvSpPr>
              <a:spLocks noChangeShapeType="1"/>
            </p:cNvSpPr>
            <p:nvPr/>
          </p:nvSpPr>
          <p:spPr bwMode="auto">
            <a:xfrm flipV="1">
              <a:off x="3983" y="2579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15" name="Line 19"/>
            <p:cNvSpPr>
              <a:spLocks noChangeShapeType="1"/>
            </p:cNvSpPr>
            <p:nvPr/>
          </p:nvSpPr>
          <p:spPr bwMode="auto">
            <a:xfrm flipV="1">
              <a:off x="4286" y="2579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16" name="Line 20"/>
            <p:cNvSpPr>
              <a:spLocks noChangeShapeType="1"/>
            </p:cNvSpPr>
            <p:nvPr/>
          </p:nvSpPr>
          <p:spPr bwMode="auto">
            <a:xfrm flipV="1">
              <a:off x="4286" y="2887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317" name="Text Box 21"/>
          <p:cNvSpPr txBox="1">
            <a:spLocks noChangeArrowheads="1"/>
          </p:cNvSpPr>
          <p:nvPr/>
        </p:nvSpPr>
        <p:spPr bwMode="auto">
          <a:xfrm>
            <a:off x="6011863" y="4322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311318" name="Text Box 22"/>
          <p:cNvSpPr txBox="1">
            <a:spLocks noChangeArrowheads="1"/>
          </p:cNvSpPr>
          <p:nvPr/>
        </p:nvSpPr>
        <p:spPr bwMode="auto">
          <a:xfrm>
            <a:off x="5903913" y="4684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3</a:t>
            </a:r>
          </a:p>
        </p:txBody>
      </p:sp>
      <p:sp>
        <p:nvSpPr>
          <p:cNvPr id="311319" name="Text Box 23"/>
          <p:cNvSpPr txBox="1">
            <a:spLocks noChangeArrowheads="1"/>
          </p:cNvSpPr>
          <p:nvPr/>
        </p:nvSpPr>
        <p:spPr bwMode="auto">
          <a:xfrm>
            <a:off x="6635750" y="3590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2</a:t>
            </a:r>
          </a:p>
        </p:txBody>
      </p:sp>
      <p:sp>
        <p:nvSpPr>
          <p:cNvPr id="311320" name="Line 24"/>
          <p:cNvSpPr>
            <a:spLocks noChangeShapeType="1"/>
          </p:cNvSpPr>
          <p:nvPr/>
        </p:nvSpPr>
        <p:spPr bwMode="auto">
          <a:xfrm flipH="1" flipV="1">
            <a:off x="3028950" y="3870325"/>
            <a:ext cx="2813050" cy="706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321" name="Rectangle 25"/>
          <p:cNvSpPr>
            <a:spLocks noChangeArrowheads="1"/>
          </p:cNvSpPr>
          <p:nvPr/>
        </p:nvSpPr>
        <p:spPr bwMode="auto">
          <a:xfrm>
            <a:off x="1433513" y="1839913"/>
            <a:ext cx="3646487" cy="2401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322" name="Rectangle 26"/>
          <p:cNvSpPr>
            <a:spLocks noChangeArrowheads="1"/>
          </p:cNvSpPr>
          <p:nvPr/>
        </p:nvSpPr>
        <p:spPr bwMode="auto">
          <a:xfrm>
            <a:off x="4175125" y="3870325"/>
            <a:ext cx="90487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323" name="Text Box 27"/>
          <p:cNvSpPr txBox="1">
            <a:spLocks noChangeArrowheads="1"/>
          </p:cNvSpPr>
          <p:nvPr/>
        </p:nvSpPr>
        <p:spPr bwMode="auto">
          <a:xfrm>
            <a:off x="5218113" y="5338763"/>
            <a:ext cx="192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Multiple Volumes</a:t>
            </a:r>
          </a:p>
        </p:txBody>
      </p:sp>
      <p:sp>
        <p:nvSpPr>
          <p:cNvPr id="311324" name="Text Box 28"/>
          <p:cNvSpPr txBox="1">
            <a:spLocks noChangeArrowheads="1"/>
          </p:cNvSpPr>
          <p:nvPr/>
        </p:nvSpPr>
        <p:spPr bwMode="auto">
          <a:xfrm>
            <a:off x="1582738" y="4576763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Multiple Views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573838" y="3279775"/>
            <a:ext cx="698500" cy="774700"/>
            <a:chOff x="3983" y="2579"/>
            <a:chExt cx="440" cy="488"/>
          </a:xfrm>
        </p:grpSpPr>
        <p:sp>
          <p:nvSpPr>
            <p:cNvPr id="311326" name="Line 30"/>
            <p:cNvSpPr>
              <a:spLocks noChangeShapeType="1"/>
            </p:cNvSpPr>
            <p:nvPr/>
          </p:nvSpPr>
          <p:spPr bwMode="auto">
            <a:xfrm>
              <a:off x="3983" y="2755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27" name="Line 31"/>
            <p:cNvSpPr>
              <a:spLocks noChangeShapeType="1"/>
            </p:cNvSpPr>
            <p:nvPr/>
          </p:nvSpPr>
          <p:spPr bwMode="auto">
            <a:xfrm>
              <a:off x="4286" y="2755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28" name="Line 32"/>
            <p:cNvSpPr>
              <a:spLocks noChangeShapeType="1"/>
            </p:cNvSpPr>
            <p:nvPr/>
          </p:nvSpPr>
          <p:spPr bwMode="auto">
            <a:xfrm>
              <a:off x="3983" y="2755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29" name="Line 33"/>
            <p:cNvSpPr>
              <a:spLocks noChangeShapeType="1"/>
            </p:cNvSpPr>
            <p:nvPr/>
          </p:nvSpPr>
          <p:spPr bwMode="auto">
            <a:xfrm>
              <a:off x="3983" y="3067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30" name="Line 34"/>
            <p:cNvSpPr>
              <a:spLocks noChangeShapeType="1"/>
            </p:cNvSpPr>
            <p:nvPr/>
          </p:nvSpPr>
          <p:spPr bwMode="auto">
            <a:xfrm>
              <a:off x="4423" y="2579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31" name="Line 35"/>
            <p:cNvSpPr>
              <a:spLocks noChangeShapeType="1"/>
            </p:cNvSpPr>
            <p:nvPr/>
          </p:nvSpPr>
          <p:spPr bwMode="auto">
            <a:xfrm>
              <a:off x="4120" y="2579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32" name="Line 36"/>
            <p:cNvSpPr>
              <a:spLocks noChangeShapeType="1"/>
            </p:cNvSpPr>
            <p:nvPr/>
          </p:nvSpPr>
          <p:spPr bwMode="auto">
            <a:xfrm flipV="1">
              <a:off x="3983" y="2579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33" name="Line 37"/>
            <p:cNvSpPr>
              <a:spLocks noChangeShapeType="1"/>
            </p:cNvSpPr>
            <p:nvPr/>
          </p:nvSpPr>
          <p:spPr bwMode="auto">
            <a:xfrm flipV="1">
              <a:off x="4286" y="2579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34" name="Line 38"/>
            <p:cNvSpPr>
              <a:spLocks noChangeShapeType="1"/>
            </p:cNvSpPr>
            <p:nvPr/>
          </p:nvSpPr>
          <p:spPr bwMode="auto">
            <a:xfrm flipV="1">
              <a:off x="4286" y="2887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335" name="Line 39"/>
          <p:cNvSpPr>
            <a:spLocks noChangeShapeType="1"/>
          </p:cNvSpPr>
          <p:nvPr/>
        </p:nvSpPr>
        <p:spPr bwMode="auto">
          <a:xfrm flipH="1" flipV="1">
            <a:off x="3028950" y="2874963"/>
            <a:ext cx="281305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336" name="Line 40"/>
          <p:cNvSpPr>
            <a:spLocks noChangeShapeType="1"/>
          </p:cNvSpPr>
          <p:nvPr/>
        </p:nvSpPr>
        <p:spPr bwMode="auto">
          <a:xfrm flipH="1" flipV="1">
            <a:off x="4332288" y="2730500"/>
            <a:ext cx="2208212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err="1" smtClean="0">
                <a:latin typeface="Calibri" pitchFamily="34" charset="0"/>
              </a:rPr>
              <a:t>SmartSketch</a:t>
            </a:r>
            <a:r>
              <a:rPr lang="en-US" baseline="0" dirty="0" smtClean="0">
                <a:latin typeface="Calibri" pitchFamily="34" charset="0"/>
              </a:rPr>
              <a:t>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Layers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Text 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Dimensioning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Symbol Explorer</a:t>
            </a:r>
          </a:p>
          <a:p>
            <a:pPr marR="0" lvl="0" rtl="0"/>
            <a:r>
              <a:rPr lang="en-US" dirty="0" smtClean="0">
                <a:latin typeface="Calibri" pitchFamily="34" charset="0"/>
              </a:rPr>
              <a:t>2D </a:t>
            </a:r>
            <a:r>
              <a:rPr lang="en-US" dirty="0" err="1" smtClean="0">
                <a:latin typeface="Calibri" pitchFamily="34" charset="0"/>
              </a:rPr>
              <a:t>PinPoint</a:t>
            </a:r>
            <a:endParaRPr lang="en-US" baseline="0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Align command on change toolbar</a:t>
            </a:r>
          </a:p>
          <a:p>
            <a:pPr marR="0" lvl="0" rtl="0"/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Label Placement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Workflow – select label, select object, click and place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Use of as-drawn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Leader option (inside or boundary)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Dimension Style Labels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Dimension Placement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Dimension Styles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Smart Dimension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Distance Between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Angle Between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2D Editing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Scaled Sketching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User-graphics and text placement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Moving </a:t>
            </a:r>
            <a:r>
              <a:rPr lang="en-US" dirty="0" smtClean="0">
                <a:latin typeface="Calibri" pitchFamily="34" charset="0"/>
              </a:rPr>
              <a:t>views on a sheet</a:t>
            </a:r>
          </a:p>
          <a:p>
            <a:r>
              <a:rPr lang="en-US" dirty="0" smtClean="0">
                <a:latin typeface="Calibri" pitchFamily="34" charset="0"/>
              </a:rPr>
              <a:t>Which label changes </a:t>
            </a:r>
            <a:r>
              <a:rPr lang="en-US" dirty="0" smtClean="0">
                <a:latin typeface="Calibri" pitchFamily="34" charset="0"/>
              </a:rPr>
              <a:t>are preserved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Label position on sheet relative to view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Label look and </a:t>
            </a:r>
            <a:r>
              <a:rPr lang="en-US" dirty="0" smtClean="0">
                <a:latin typeface="Calibri" pitchFamily="34" charset="0"/>
              </a:rPr>
              <a:t>feel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Save as DGN and DWG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Merge Reference option in itacad.ini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Miscellaneous Topics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2D/3D highlight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Batch Updates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84B88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>
                <a:latin typeface="Calibri" pitchFamily="34" charset="0"/>
              </a:rPr>
              <a:t>Troubleshooting</a:t>
            </a:r>
          </a:p>
          <a:p>
            <a:pPr marR="0" lvl="0" rtl="0"/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– </a:t>
            </a:r>
            <a:fld id="{4D059A95-E207-438F-AFD5-4D281CDE5DB5}" type="slidenum">
              <a:rPr lang="en-US"/>
              <a:pPr>
                <a:defRPr/>
              </a:pPr>
              <a:t>4</a:t>
            </a:fld>
            <a:r>
              <a:rPr lang="en-US"/>
              <a:t> –</a:t>
            </a:r>
          </a:p>
        </p:txBody>
      </p:sp>
      <p:pic>
        <p:nvPicPr>
          <p:cNvPr id="309302" name="Picture 35" descr="ingr_logo_web_4in_72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2288" y="4054475"/>
            <a:ext cx="75723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Calibri" pitchFamily="34" charset="0"/>
              </a:rPr>
              <a:t>Snapshot Drawings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1355725" y="1739900"/>
            <a:ext cx="3778250" cy="2633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1574800" y="1928813"/>
            <a:ext cx="1663700" cy="1179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54" name="Rectangle 6"/>
          <p:cNvSpPr>
            <a:spLocks noChangeArrowheads="1"/>
          </p:cNvSpPr>
          <p:nvPr/>
        </p:nvSpPr>
        <p:spPr bwMode="auto">
          <a:xfrm>
            <a:off x="1574800" y="3503613"/>
            <a:ext cx="1663700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3757613" y="1928813"/>
            <a:ext cx="923925" cy="1179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2189163" y="2363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3995738" y="2363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2</a:t>
            </a:r>
          </a:p>
        </p:txBody>
      </p:sp>
      <p:sp>
        <p:nvSpPr>
          <p:cNvPr id="309259" name="Text Box 11"/>
          <p:cNvSpPr txBox="1">
            <a:spLocks noChangeArrowheads="1"/>
          </p:cNvSpPr>
          <p:nvPr/>
        </p:nvSpPr>
        <p:spPr bwMode="auto">
          <a:xfrm>
            <a:off x="2100263" y="3587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3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842000" y="4373563"/>
            <a:ext cx="698500" cy="774700"/>
            <a:chOff x="3983" y="2579"/>
            <a:chExt cx="440" cy="488"/>
          </a:xfrm>
        </p:grpSpPr>
        <p:sp>
          <p:nvSpPr>
            <p:cNvPr id="309260" name="Line 12"/>
            <p:cNvSpPr>
              <a:spLocks noChangeShapeType="1"/>
            </p:cNvSpPr>
            <p:nvPr/>
          </p:nvSpPr>
          <p:spPr bwMode="auto">
            <a:xfrm>
              <a:off x="3983" y="2755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61" name="Line 13"/>
            <p:cNvSpPr>
              <a:spLocks noChangeShapeType="1"/>
            </p:cNvSpPr>
            <p:nvPr/>
          </p:nvSpPr>
          <p:spPr bwMode="auto">
            <a:xfrm>
              <a:off x="4286" y="2755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63" name="Line 15"/>
            <p:cNvSpPr>
              <a:spLocks noChangeShapeType="1"/>
            </p:cNvSpPr>
            <p:nvPr/>
          </p:nvSpPr>
          <p:spPr bwMode="auto">
            <a:xfrm>
              <a:off x="3983" y="2755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64" name="Line 16"/>
            <p:cNvSpPr>
              <a:spLocks noChangeShapeType="1"/>
            </p:cNvSpPr>
            <p:nvPr/>
          </p:nvSpPr>
          <p:spPr bwMode="auto">
            <a:xfrm>
              <a:off x="3983" y="3067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66" name="Line 18"/>
            <p:cNvSpPr>
              <a:spLocks noChangeShapeType="1"/>
            </p:cNvSpPr>
            <p:nvPr/>
          </p:nvSpPr>
          <p:spPr bwMode="auto">
            <a:xfrm>
              <a:off x="4423" y="2579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67" name="Line 19"/>
            <p:cNvSpPr>
              <a:spLocks noChangeShapeType="1"/>
            </p:cNvSpPr>
            <p:nvPr/>
          </p:nvSpPr>
          <p:spPr bwMode="auto">
            <a:xfrm>
              <a:off x="4120" y="2579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70" name="Line 22"/>
            <p:cNvSpPr>
              <a:spLocks noChangeShapeType="1"/>
            </p:cNvSpPr>
            <p:nvPr/>
          </p:nvSpPr>
          <p:spPr bwMode="auto">
            <a:xfrm flipV="1">
              <a:off x="3983" y="2579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71" name="Line 23"/>
            <p:cNvSpPr>
              <a:spLocks noChangeShapeType="1"/>
            </p:cNvSpPr>
            <p:nvPr/>
          </p:nvSpPr>
          <p:spPr bwMode="auto">
            <a:xfrm flipV="1">
              <a:off x="4286" y="2579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72" name="Line 24"/>
            <p:cNvSpPr>
              <a:spLocks noChangeShapeType="1"/>
            </p:cNvSpPr>
            <p:nvPr/>
          </p:nvSpPr>
          <p:spPr bwMode="auto">
            <a:xfrm flipV="1">
              <a:off x="4286" y="2887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538913" y="3179763"/>
            <a:ext cx="698500" cy="774700"/>
            <a:chOff x="3983" y="2579"/>
            <a:chExt cx="440" cy="488"/>
          </a:xfrm>
        </p:grpSpPr>
        <p:sp>
          <p:nvSpPr>
            <p:cNvPr id="309275" name="Line 27"/>
            <p:cNvSpPr>
              <a:spLocks noChangeShapeType="1"/>
            </p:cNvSpPr>
            <p:nvPr/>
          </p:nvSpPr>
          <p:spPr bwMode="auto">
            <a:xfrm>
              <a:off x="3983" y="2755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76" name="Line 28"/>
            <p:cNvSpPr>
              <a:spLocks noChangeShapeType="1"/>
            </p:cNvSpPr>
            <p:nvPr/>
          </p:nvSpPr>
          <p:spPr bwMode="auto">
            <a:xfrm>
              <a:off x="4286" y="2755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77" name="Line 29"/>
            <p:cNvSpPr>
              <a:spLocks noChangeShapeType="1"/>
            </p:cNvSpPr>
            <p:nvPr/>
          </p:nvSpPr>
          <p:spPr bwMode="auto">
            <a:xfrm>
              <a:off x="3983" y="2755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78" name="Line 30"/>
            <p:cNvSpPr>
              <a:spLocks noChangeShapeType="1"/>
            </p:cNvSpPr>
            <p:nvPr/>
          </p:nvSpPr>
          <p:spPr bwMode="auto">
            <a:xfrm>
              <a:off x="3983" y="3067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79" name="Line 31"/>
            <p:cNvSpPr>
              <a:spLocks noChangeShapeType="1"/>
            </p:cNvSpPr>
            <p:nvPr/>
          </p:nvSpPr>
          <p:spPr bwMode="auto">
            <a:xfrm>
              <a:off x="4423" y="2579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80" name="Line 32"/>
            <p:cNvSpPr>
              <a:spLocks noChangeShapeType="1"/>
            </p:cNvSpPr>
            <p:nvPr/>
          </p:nvSpPr>
          <p:spPr bwMode="auto">
            <a:xfrm>
              <a:off x="4120" y="2579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81" name="Line 33"/>
            <p:cNvSpPr>
              <a:spLocks noChangeShapeType="1"/>
            </p:cNvSpPr>
            <p:nvPr/>
          </p:nvSpPr>
          <p:spPr bwMode="auto">
            <a:xfrm flipV="1">
              <a:off x="3983" y="2579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82" name="Line 34"/>
            <p:cNvSpPr>
              <a:spLocks noChangeShapeType="1"/>
            </p:cNvSpPr>
            <p:nvPr/>
          </p:nvSpPr>
          <p:spPr bwMode="auto">
            <a:xfrm flipV="1">
              <a:off x="4286" y="2579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83" name="Line 35"/>
            <p:cNvSpPr>
              <a:spLocks noChangeShapeType="1"/>
            </p:cNvSpPr>
            <p:nvPr/>
          </p:nvSpPr>
          <p:spPr bwMode="auto">
            <a:xfrm flipV="1">
              <a:off x="4286" y="2887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7237413" y="4087813"/>
            <a:ext cx="698500" cy="774700"/>
            <a:chOff x="3983" y="2579"/>
            <a:chExt cx="440" cy="488"/>
          </a:xfrm>
        </p:grpSpPr>
        <p:sp>
          <p:nvSpPr>
            <p:cNvPr id="309285" name="Line 37"/>
            <p:cNvSpPr>
              <a:spLocks noChangeShapeType="1"/>
            </p:cNvSpPr>
            <p:nvPr/>
          </p:nvSpPr>
          <p:spPr bwMode="auto">
            <a:xfrm>
              <a:off x="3983" y="2755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86" name="Line 38"/>
            <p:cNvSpPr>
              <a:spLocks noChangeShapeType="1"/>
            </p:cNvSpPr>
            <p:nvPr/>
          </p:nvSpPr>
          <p:spPr bwMode="auto">
            <a:xfrm>
              <a:off x="4286" y="2755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87" name="Line 39"/>
            <p:cNvSpPr>
              <a:spLocks noChangeShapeType="1"/>
            </p:cNvSpPr>
            <p:nvPr/>
          </p:nvSpPr>
          <p:spPr bwMode="auto">
            <a:xfrm>
              <a:off x="3983" y="2755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88" name="Line 40"/>
            <p:cNvSpPr>
              <a:spLocks noChangeShapeType="1"/>
            </p:cNvSpPr>
            <p:nvPr/>
          </p:nvSpPr>
          <p:spPr bwMode="auto">
            <a:xfrm>
              <a:off x="3983" y="3067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89" name="Line 41"/>
            <p:cNvSpPr>
              <a:spLocks noChangeShapeType="1"/>
            </p:cNvSpPr>
            <p:nvPr/>
          </p:nvSpPr>
          <p:spPr bwMode="auto">
            <a:xfrm>
              <a:off x="4423" y="2579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90" name="Line 42"/>
            <p:cNvSpPr>
              <a:spLocks noChangeShapeType="1"/>
            </p:cNvSpPr>
            <p:nvPr/>
          </p:nvSpPr>
          <p:spPr bwMode="auto">
            <a:xfrm>
              <a:off x="4120" y="2579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91" name="Line 43"/>
            <p:cNvSpPr>
              <a:spLocks noChangeShapeType="1"/>
            </p:cNvSpPr>
            <p:nvPr/>
          </p:nvSpPr>
          <p:spPr bwMode="auto">
            <a:xfrm flipV="1">
              <a:off x="3983" y="2579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92" name="Line 44"/>
            <p:cNvSpPr>
              <a:spLocks noChangeShapeType="1"/>
            </p:cNvSpPr>
            <p:nvPr/>
          </p:nvSpPr>
          <p:spPr bwMode="auto">
            <a:xfrm flipV="1">
              <a:off x="4286" y="2579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293" name="Line 45"/>
            <p:cNvSpPr>
              <a:spLocks noChangeShapeType="1"/>
            </p:cNvSpPr>
            <p:nvPr/>
          </p:nvSpPr>
          <p:spPr bwMode="auto">
            <a:xfrm flipV="1">
              <a:off x="4286" y="2887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9294" name="Text Box 46"/>
          <p:cNvSpPr txBox="1">
            <a:spLocks noChangeArrowheads="1"/>
          </p:cNvSpPr>
          <p:nvPr/>
        </p:nvSpPr>
        <p:spPr bwMode="auto">
          <a:xfrm>
            <a:off x="7407275" y="4065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309295" name="Text Box 47"/>
          <p:cNvSpPr txBox="1">
            <a:spLocks noChangeArrowheads="1"/>
          </p:cNvSpPr>
          <p:nvPr/>
        </p:nvSpPr>
        <p:spPr bwMode="auto">
          <a:xfrm>
            <a:off x="6600825" y="35036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2</a:t>
            </a:r>
          </a:p>
        </p:txBody>
      </p:sp>
      <p:sp>
        <p:nvSpPr>
          <p:cNvPr id="309296" name="Text Box 48"/>
          <p:cNvSpPr txBox="1">
            <a:spLocks noChangeArrowheads="1"/>
          </p:cNvSpPr>
          <p:nvPr/>
        </p:nvSpPr>
        <p:spPr bwMode="auto">
          <a:xfrm>
            <a:off x="6262688" y="4576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3</a:t>
            </a:r>
          </a:p>
        </p:txBody>
      </p:sp>
      <p:sp>
        <p:nvSpPr>
          <p:cNvPr id="309297" name="Line 49"/>
          <p:cNvSpPr>
            <a:spLocks noChangeShapeType="1"/>
          </p:cNvSpPr>
          <p:nvPr/>
        </p:nvSpPr>
        <p:spPr bwMode="auto">
          <a:xfrm flipH="1" flipV="1">
            <a:off x="3028950" y="3870325"/>
            <a:ext cx="2813050" cy="706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98" name="Line 50"/>
          <p:cNvSpPr>
            <a:spLocks noChangeShapeType="1"/>
          </p:cNvSpPr>
          <p:nvPr/>
        </p:nvSpPr>
        <p:spPr bwMode="auto">
          <a:xfrm flipH="1" flipV="1">
            <a:off x="4516438" y="2730500"/>
            <a:ext cx="2022475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99" name="Line 51"/>
          <p:cNvSpPr>
            <a:spLocks noChangeShapeType="1"/>
          </p:cNvSpPr>
          <p:nvPr/>
        </p:nvSpPr>
        <p:spPr bwMode="auto">
          <a:xfrm flipH="1" flipV="1">
            <a:off x="3028950" y="2941638"/>
            <a:ext cx="4208463" cy="142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300" name="Rectangle 52"/>
          <p:cNvSpPr>
            <a:spLocks noChangeArrowheads="1"/>
          </p:cNvSpPr>
          <p:nvPr/>
        </p:nvSpPr>
        <p:spPr bwMode="auto">
          <a:xfrm>
            <a:off x="1433513" y="1839913"/>
            <a:ext cx="3646487" cy="2401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01" name="Rectangle 53"/>
          <p:cNvSpPr>
            <a:spLocks noChangeArrowheads="1"/>
          </p:cNvSpPr>
          <p:nvPr/>
        </p:nvSpPr>
        <p:spPr bwMode="auto">
          <a:xfrm>
            <a:off x="4175125" y="3870325"/>
            <a:ext cx="90487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03" name="Text Box 55"/>
          <p:cNvSpPr txBox="1">
            <a:spLocks noChangeArrowheads="1"/>
          </p:cNvSpPr>
          <p:nvPr/>
        </p:nvSpPr>
        <p:spPr bwMode="auto">
          <a:xfrm>
            <a:off x="5218113" y="5338763"/>
            <a:ext cx="192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Multiple Volumes</a:t>
            </a:r>
          </a:p>
        </p:txBody>
      </p:sp>
      <p:sp>
        <p:nvSpPr>
          <p:cNvPr id="309304" name="Text Box 56"/>
          <p:cNvSpPr txBox="1">
            <a:spLocks noChangeArrowheads="1"/>
          </p:cNvSpPr>
          <p:nvPr/>
        </p:nvSpPr>
        <p:spPr bwMode="auto">
          <a:xfrm>
            <a:off x="1582738" y="4576763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Multiple 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– </a:t>
            </a:r>
            <a:fld id="{0080CEA6-1D68-40C9-8E20-49155C578331}" type="slidenum">
              <a:rPr lang="en-US"/>
              <a:pPr>
                <a:defRPr/>
              </a:pPr>
              <a:t>5</a:t>
            </a:fld>
            <a:r>
              <a:rPr lang="en-US"/>
              <a:t> –</a:t>
            </a:r>
          </a:p>
        </p:txBody>
      </p:sp>
      <p:pic>
        <p:nvPicPr>
          <p:cNvPr id="310274" name="Picture 35" descr="ingr_logo_web_4in_72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2288" y="4054475"/>
            <a:ext cx="75723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Calibri" pitchFamily="34" charset="0"/>
              </a:rPr>
              <a:t>Volume Drawings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1355725" y="1739900"/>
            <a:ext cx="3778250" cy="2633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1574800" y="1928813"/>
            <a:ext cx="1663700" cy="1179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1574800" y="3503613"/>
            <a:ext cx="1663700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3757613" y="1928813"/>
            <a:ext cx="923925" cy="1179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2189163" y="2363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310281" name="Text Box 9"/>
          <p:cNvSpPr txBox="1">
            <a:spLocks noChangeArrowheads="1"/>
          </p:cNvSpPr>
          <p:nvPr/>
        </p:nvSpPr>
        <p:spPr bwMode="auto">
          <a:xfrm>
            <a:off x="3995738" y="2363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2</a:t>
            </a:r>
          </a:p>
        </p:txBody>
      </p:sp>
      <p:sp>
        <p:nvSpPr>
          <p:cNvPr id="310282" name="Text Box 10"/>
          <p:cNvSpPr txBox="1">
            <a:spLocks noChangeArrowheads="1"/>
          </p:cNvSpPr>
          <p:nvPr/>
        </p:nvSpPr>
        <p:spPr bwMode="auto">
          <a:xfrm>
            <a:off x="2100263" y="3587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3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42000" y="4373563"/>
            <a:ext cx="698500" cy="774700"/>
            <a:chOff x="3983" y="2579"/>
            <a:chExt cx="440" cy="488"/>
          </a:xfrm>
        </p:grpSpPr>
        <p:sp>
          <p:nvSpPr>
            <p:cNvPr id="310284" name="Line 12"/>
            <p:cNvSpPr>
              <a:spLocks noChangeShapeType="1"/>
            </p:cNvSpPr>
            <p:nvPr/>
          </p:nvSpPr>
          <p:spPr bwMode="auto">
            <a:xfrm>
              <a:off x="3983" y="2755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85" name="Line 13"/>
            <p:cNvSpPr>
              <a:spLocks noChangeShapeType="1"/>
            </p:cNvSpPr>
            <p:nvPr/>
          </p:nvSpPr>
          <p:spPr bwMode="auto">
            <a:xfrm>
              <a:off x="4286" y="2755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86" name="Line 14"/>
            <p:cNvSpPr>
              <a:spLocks noChangeShapeType="1"/>
            </p:cNvSpPr>
            <p:nvPr/>
          </p:nvSpPr>
          <p:spPr bwMode="auto">
            <a:xfrm>
              <a:off x="3983" y="2755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87" name="Line 15"/>
            <p:cNvSpPr>
              <a:spLocks noChangeShapeType="1"/>
            </p:cNvSpPr>
            <p:nvPr/>
          </p:nvSpPr>
          <p:spPr bwMode="auto">
            <a:xfrm>
              <a:off x="3983" y="3067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88" name="Line 16"/>
            <p:cNvSpPr>
              <a:spLocks noChangeShapeType="1"/>
            </p:cNvSpPr>
            <p:nvPr/>
          </p:nvSpPr>
          <p:spPr bwMode="auto">
            <a:xfrm>
              <a:off x="4423" y="2579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89" name="Line 17"/>
            <p:cNvSpPr>
              <a:spLocks noChangeShapeType="1"/>
            </p:cNvSpPr>
            <p:nvPr/>
          </p:nvSpPr>
          <p:spPr bwMode="auto">
            <a:xfrm>
              <a:off x="4120" y="2579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90" name="Line 18"/>
            <p:cNvSpPr>
              <a:spLocks noChangeShapeType="1"/>
            </p:cNvSpPr>
            <p:nvPr/>
          </p:nvSpPr>
          <p:spPr bwMode="auto">
            <a:xfrm flipV="1">
              <a:off x="3983" y="2579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91" name="Line 19"/>
            <p:cNvSpPr>
              <a:spLocks noChangeShapeType="1"/>
            </p:cNvSpPr>
            <p:nvPr/>
          </p:nvSpPr>
          <p:spPr bwMode="auto">
            <a:xfrm flipV="1">
              <a:off x="4286" y="2579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92" name="Line 20"/>
            <p:cNvSpPr>
              <a:spLocks noChangeShapeType="1"/>
            </p:cNvSpPr>
            <p:nvPr/>
          </p:nvSpPr>
          <p:spPr bwMode="auto">
            <a:xfrm flipV="1">
              <a:off x="4286" y="2887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0313" name="Text Box 41"/>
          <p:cNvSpPr txBox="1">
            <a:spLocks noChangeArrowheads="1"/>
          </p:cNvSpPr>
          <p:nvPr/>
        </p:nvSpPr>
        <p:spPr bwMode="auto">
          <a:xfrm>
            <a:off x="6011863" y="4322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310314" name="Text Box 42"/>
          <p:cNvSpPr txBox="1">
            <a:spLocks noChangeArrowheads="1"/>
          </p:cNvSpPr>
          <p:nvPr/>
        </p:nvSpPr>
        <p:spPr bwMode="auto">
          <a:xfrm>
            <a:off x="5903913" y="4684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2</a:t>
            </a:r>
          </a:p>
        </p:txBody>
      </p:sp>
      <p:sp>
        <p:nvSpPr>
          <p:cNvPr id="310315" name="Text Box 43"/>
          <p:cNvSpPr txBox="1">
            <a:spLocks noChangeArrowheads="1"/>
          </p:cNvSpPr>
          <p:nvPr/>
        </p:nvSpPr>
        <p:spPr bwMode="auto">
          <a:xfrm>
            <a:off x="6262688" y="4576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3</a:t>
            </a:r>
          </a:p>
        </p:txBody>
      </p:sp>
      <p:sp>
        <p:nvSpPr>
          <p:cNvPr id="310316" name="Line 44"/>
          <p:cNvSpPr>
            <a:spLocks noChangeShapeType="1"/>
          </p:cNvSpPr>
          <p:nvPr/>
        </p:nvSpPr>
        <p:spPr bwMode="auto">
          <a:xfrm flipH="1" flipV="1">
            <a:off x="3028950" y="3870325"/>
            <a:ext cx="2813050" cy="706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19" name="Rectangle 47"/>
          <p:cNvSpPr>
            <a:spLocks noChangeArrowheads="1"/>
          </p:cNvSpPr>
          <p:nvPr/>
        </p:nvSpPr>
        <p:spPr bwMode="auto">
          <a:xfrm>
            <a:off x="1433513" y="1839913"/>
            <a:ext cx="3646487" cy="2401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20" name="Rectangle 48"/>
          <p:cNvSpPr>
            <a:spLocks noChangeArrowheads="1"/>
          </p:cNvSpPr>
          <p:nvPr/>
        </p:nvSpPr>
        <p:spPr bwMode="auto">
          <a:xfrm>
            <a:off x="4175125" y="3870325"/>
            <a:ext cx="90487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21" name="Text Box 49"/>
          <p:cNvSpPr txBox="1">
            <a:spLocks noChangeArrowheads="1"/>
          </p:cNvSpPr>
          <p:nvPr/>
        </p:nvSpPr>
        <p:spPr bwMode="auto">
          <a:xfrm>
            <a:off x="5218113" y="5338763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Single Volume</a:t>
            </a:r>
          </a:p>
        </p:txBody>
      </p:sp>
      <p:sp>
        <p:nvSpPr>
          <p:cNvPr id="310322" name="Text Box 50"/>
          <p:cNvSpPr txBox="1">
            <a:spLocks noChangeArrowheads="1"/>
          </p:cNvSpPr>
          <p:nvPr/>
        </p:nvSpPr>
        <p:spPr bwMode="auto">
          <a:xfrm>
            <a:off x="1582738" y="4576763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Multiple Views</a:t>
            </a:r>
          </a:p>
        </p:txBody>
      </p:sp>
      <p:sp>
        <p:nvSpPr>
          <p:cNvPr id="310323" name="Line 51"/>
          <p:cNvSpPr>
            <a:spLocks noChangeShapeType="1"/>
          </p:cNvSpPr>
          <p:nvPr/>
        </p:nvSpPr>
        <p:spPr bwMode="auto">
          <a:xfrm flipH="1" flipV="1">
            <a:off x="2832100" y="2886075"/>
            <a:ext cx="3009900" cy="148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24" name="Line 52"/>
          <p:cNvSpPr>
            <a:spLocks noChangeShapeType="1"/>
          </p:cNvSpPr>
          <p:nvPr/>
        </p:nvSpPr>
        <p:spPr bwMode="auto">
          <a:xfrm flipH="1" flipV="1">
            <a:off x="4332288" y="2730500"/>
            <a:ext cx="1882775" cy="159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– </a:t>
            </a:r>
            <a:fld id="{4295C437-AE25-4685-91CF-35B640500F65}" type="slidenum">
              <a:rPr lang="en-US"/>
              <a:pPr>
                <a:defRPr/>
              </a:pPr>
              <a:t>6</a:t>
            </a:fld>
            <a:r>
              <a:rPr lang="en-US"/>
              <a:t> –</a:t>
            </a:r>
          </a:p>
        </p:txBody>
      </p:sp>
      <p:pic>
        <p:nvPicPr>
          <p:cNvPr id="312322" name="Picture 35" descr="ingr_logo_web_4in_72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2288" y="4054475"/>
            <a:ext cx="75723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Calibri" pitchFamily="34" charset="0"/>
              </a:rPr>
              <a:t>Drawings by Database Query</a:t>
            </a:r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1355725" y="1739900"/>
            <a:ext cx="3778250" cy="2633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1574800" y="1928813"/>
            <a:ext cx="1663700" cy="1179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1574800" y="3503613"/>
            <a:ext cx="1663700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3757613" y="1928813"/>
            <a:ext cx="923925" cy="1179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8" name="Text Box 8"/>
          <p:cNvSpPr txBox="1">
            <a:spLocks noChangeArrowheads="1"/>
          </p:cNvSpPr>
          <p:nvPr/>
        </p:nvSpPr>
        <p:spPr bwMode="auto">
          <a:xfrm>
            <a:off x="2189163" y="2363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312329" name="Text Box 9"/>
          <p:cNvSpPr txBox="1">
            <a:spLocks noChangeArrowheads="1"/>
          </p:cNvSpPr>
          <p:nvPr/>
        </p:nvSpPr>
        <p:spPr bwMode="auto">
          <a:xfrm>
            <a:off x="3995738" y="2363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2</a:t>
            </a:r>
          </a:p>
        </p:txBody>
      </p:sp>
      <p:sp>
        <p:nvSpPr>
          <p:cNvPr id="312330" name="Text Box 10"/>
          <p:cNvSpPr txBox="1">
            <a:spLocks noChangeArrowheads="1"/>
          </p:cNvSpPr>
          <p:nvPr/>
        </p:nvSpPr>
        <p:spPr bwMode="auto">
          <a:xfrm>
            <a:off x="2100263" y="3587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3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42000" y="4373563"/>
            <a:ext cx="698500" cy="774700"/>
            <a:chOff x="3983" y="2579"/>
            <a:chExt cx="440" cy="488"/>
          </a:xfrm>
        </p:grpSpPr>
        <p:sp>
          <p:nvSpPr>
            <p:cNvPr id="312332" name="Line 12"/>
            <p:cNvSpPr>
              <a:spLocks noChangeShapeType="1"/>
            </p:cNvSpPr>
            <p:nvPr/>
          </p:nvSpPr>
          <p:spPr bwMode="auto">
            <a:xfrm>
              <a:off x="3983" y="2755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333" name="Line 13"/>
            <p:cNvSpPr>
              <a:spLocks noChangeShapeType="1"/>
            </p:cNvSpPr>
            <p:nvPr/>
          </p:nvSpPr>
          <p:spPr bwMode="auto">
            <a:xfrm>
              <a:off x="4286" y="2755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334" name="Line 14"/>
            <p:cNvSpPr>
              <a:spLocks noChangeShapeType="1"/>
            </p:cNvSpPr>
            <p:nvPr/>
          </p:nvSpPr>
          <p:spPr bwMode="auto">
            <a:xfrm>
              <a:off x="3983" y="2755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335" name="Line 15"/>
            <p:cNvSpPr>
              <a:spLocks noChangeShapeType="1"/>
            </p:cNvSpPr>
            <p:nvPr/>
          </p:nvSpPr>
          <p:spPr bwMode="auto">
            <a:xfrm>
              <a:off x="3983" y="3067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336" name="Line 16"/>
            <p:cNvSpPr>
              <a:spLocks noChangeShapeType="1"/>
            </p:cNvSpPr>
            <p:nvPr/>
          </p:nvSpPr>
          <p:spPr bwMode="auto">
            <a:xfrm>
              <a:off x="4423" y="2579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337" name="Line 17"/>
            <p:cNvSpPr>
              <a:spLocks noChangeShapeType="1"/>
            </p:cNvSpPr>
            <p:nvPr/>
          </p:nvSpPr>
          <p:spPr bwMode="auto">
            <a:xfrm>
              <a:off x="4120" y="2579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338" name="Line 18"/>
            <p:cNvSpPr>
              <a:spLocks noChangeShapeType="1"/>
            </p:cNvSpPr>
            <p:nvPr/>
          </p:nvSpPr>
          <p:spPr bwMode="auto">
            <a:xfrm flipV="1">
              <a:off x="3983" y="2579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339" name="Line 19"/>
            <p:cNvSpPr>
              <a:spLocks noChangeShapeType="1"/>
            </p:cNvSpPr>
            <p:nvPr/>
          </p:nvSpPr>
          <p:spPr bwMode="auto">
            <a:xfrm flipV="1">
              <a:off x="4286" y="2579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340" name="Line 20"/>
            <p:cNvSpPr>
              <a:spLocks noChangeShapeType="1"/>
            </p:cNvSpPr>
            <p:nvPr/>
          </p:nvSpPr>
          <p:spPr bwMode="auto">
            <a:xfrm flipV="1">
              <a:off x="4286" y="2887"/>
              <a:ext cx="13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2341" name="Text Box 21"/>
          <p:cNvSpPr txBox="1">
            <a:spLocks noChangeArrowheads="1"/>
          </p:cNvSpPr>
          <p:nvPr/>
        </p:nvSpPr>
        <p:spPr bwMode="auto">
          <a:xfrm>
            <a:off x="6011863" y="4322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5903913" y="4684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2</a:t>
            </a:r>
          </a:p>
        </p:txBody>
      </p:sp>
      <p:sp>
        <p:nvSpPr>
          <p:cNvPr id="312343" name="Text Box 23"/>
          <p:cNvSpPr txBox="1">
            <a:spLocks noChangeArrowheads="1"/>
          </p:cNvSpPr>
          <p:nvPr/>
        </p:nvSpPr>
        <p:spPr bwMode="auto">
          <a:xfrm>
            <a:off x="6262688" y="4576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3</a:t>
            </a:r>
          </a:p>
        </p:txBody>
      </p:sp>
      <p:sp>
        <p:nvSpPr>
          <p:cNvPr id="312344" name="Line 24"/>
          <p:cNvSpPr>
            <a:spLocks noChangeShapeType="1"/>
          </p:cNvSpPr>
          <p:nvPr/>
        </p:nvSpPr>
        <p:spPr bwMode="auto">
          <a:xfrm flipH="1" flipV="1">
            <a:off x="3028950" y="3870325"/>
            <a:ext cx="2813050" cy="706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45" name="Rectangle 25"/>
          <p:cNvSpPr>
            <a:spLocks noChangeArrowheads="1"/>
          </p:cNvSpPr>
          <p:nvPr/>
        </p:nvSpPr>
        <p:spPr bwMode="auto">
          <a:xfrm>
            <a:off x="1433513" y="1839913"/>
            <a:ext cx="3646487" cy="2401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46" name="Rectangle 26"/>
          <p:cNvSpPr>
            <a:spLocks noChangeArrowheads="1"/>
          </p:cNvSpPr>
          <p:nvPr/>
        </p:nvSpPr>
        <p:spPr bwMode="auto">
          <a:xfrm>
            <a:off x="4175125" y="3870325"/>
            <a:ext cx="90487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47" name="Text Box 27"/>
          <p:cNvSpPr txBox="1">
            <a:spLocks noChangeArrowheads="1"/>
          </p:cNvSpPr>
          <p:nvPr/>
        </p:nvSpPr>
        <p:spPr bwMode="auto">
          <a:xfrm>
            <a:off x="5218113" y="5338763"/>
            <a:ext cx="2228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Single Volume as</a:t>
            </a:r>
          </a:p>
          <a:p>
            <a:r>
              <a:rPr lang="en-GB"/>
              <a:t>Defined by the Filter</a:t>
            </a:r>
          </a:p>
        </p:txBody>
      </p:sp>
      <p:sp>
        <p:nvSpPr>
          <p:cNvPr id="312348" name="Text Box 28"/>
          <p:cNvSpPr txBox="1">
            <a:spLocks noChangeArrowheads="1"/>
          </p:cNvSpPr>
          <p:nvPr/>
        </p:nvSpPr>
        <p:spPr bwMode="auto">
          <a:xfrm>
            <a:off x="1582738" y="4576763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Multiple Views</a:t>
            </a:r>
          </a:p>
        </p:txBody>
      </p:sp>
      <p:sp>
        <p:nvSpPr>
          <p:cNvPr id="312349" name="Line 29"/>
          <p:cNvSpPr>
            <a:spLocks noChangeShapeType="1"/>
          </p:cNvSpPr>
          <p:nvPr/>
        </p:nvSpPr>
        <p:spPr bwMode="auto">
          <a:xfrm flipH="1" flipV="1">
            <a:off x="2832100" y="2886075"/>
            <a:ext cx="3009900" cy="148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50" name="Line 30"/>
          <p:cNvSpPr>
            <a:spLocks noChangeShapeType="1"/>
          </p:cNvSpPr>
          <p:nvPr/>
        </p:nvSpPr>
        <p:spPr bwMode="auto">
          <a:xfrm flipH="1" flipV="1">
            <a:off x="4332288" y="2730500"/>
            <a:ext cx="1882775" cy="159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– </a:t>
            </a:r>
            <a:fld id="{E8FB9318-B25A-4254-8CF3-C848F104026E}" type="slidenum">
              <a:rPr lang="en-US"/>
              <a:pPr>
                <a:defRPr/>
              </a:pPr>
              <a:t>7</a:t>
            </a:fld>
            <a:r>
              <a:rPr lang="en-US"/>
              <a:t> –</a:t>
            </a: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User Interface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76350" y="1263650"/>
            <a:ext cx="5805488" cy="4660900"/>
            <a:chOff x="212" y="635"/>
            <a:chExt cx="4361" cy="3477"/>
          </a:xfrm>
        </p:grpSpPr>
        <p:pic>
          <p:nvPicPr>
            <p:cNvPr id="319492" name="Picture 4" descr="ScreenShot0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" y="635"/>
              <a:ext cx="4361" cy="3477"/>
            </a:xfrm>
            <a:prstGeom prst="rect">
              <a:avLst/>
            </a:prstGeom>
            <a:noFill/>
          </p:spPr>
        </p:pic>
        <p:pic>
          <p:nvPicPr>
            <p:cNvPr id="31949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8" y="736"/>
              <a:ext cx="4349" cy="363"/>
            </a:xfrm>
            <a:prstGeom prst="rect">
              <a:avLst/>
            </a:prstGeom>
            <a:noFill/>
          </p:spPr>
        </p:pic>
      </p:grp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7259638" y="5300663"/>
            <a:ext cx="16557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Workspace Explorer</a:t>
            </a:r>
            <a:endParaRPr lang="en-GB" sz="1200" b="1"/>
          </a:p>
        </p:txBody>
      </p:sp>
      <p:sp>
        <p:nvSpPr>
          <p:cNvPr id="319495" name="Line 7"/>
          <p:cNvSpPr>
            <a:spLocks noChangeShapeType="1"/>
          </p:cNvSpPr>
          <p:nvPr/>
        </p:nvSpPr>
        <p:spPr bwMode="auto">
          <a:xfrm flipH="1" flipV="1">
            <a:off x="6965950" y="4835525"/>
            <a:ext cx="7175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7259638" y="2009775"/>
            <a:ext cx="1492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Pin Point controls</a:t>
            </a:r>
            <a:endParaRPr lang="en-GB" sz="1200" b="1"/>
          </a:p>
        </p:txBody>
      </p:sp>
      <p:sp>
        <p:nvSpPr>
          <p:cNvPr id="319497" name="Line 9"/>
          <p:cNvSpPr>
            <a:spLocks noChangeShapeType="1"/>
          </p:cNvSpPr>
          <p:nvPr/>
        </p:nvSpPr>
        <p:spPr bwMode="auto">
          <a:xfrm flipH="1" flipV="1">
            <a:off x="6796088" y="1668463"/>
            <a:ext cx="75565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498" name="Rectangle 10"/>
          <p:cNvSpPr>
            <a:spLocks noChangeArrowheads="1"/>
          </p:cNvSpPr>
          <p:nvPr/>
        </p:nvSpPr>
        <p:spPr bwMode="auto">
          <a:xfrm>
            <a:off x="7443788" y="1006475"/>
            <a:ext cx="1285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Standard Icons</a:t>
            </a:r>
            <a:endParaRPr lang="en-GB" sz="1200" b="1"/>
          </a:p>
        </p:txBody>
      </p:sp>
      <p:sp>
        <p:nvSpPr>
          <p:cNvPr id="319499" name="Line 11"/>
          <p:cNvSpPr>
            <a:spLocks noChangeShapeType="1"/>
          </p:cNvSpPr>
          <p:nvPr/>
        </p:nvSpPr>
        <p:spPr bwMode="auto">
          <a:xfrm flipH="1">
            <a:off x="6381750" y="1144588"/>
            <a:ext cx="1062038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500" name="Rectangle 12"/>
          <p:cNvSpPr>
            <a:spLocks noChangeArrowheads="1"/>
          </p:cNvSpPr>
          <p:nvPr/>
        </p:nvSpPr>
        <p:spPr bwMode="auto">
          <a:xfrm>
            <a:off x="161925" y="3960813"/>
            <a:ext cx="76835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Task</a:t>
            </a:r>
          </a:p>
          <a:p>
            <a:r>
              <a:rPr lang="en-US" sz="1200" b="1"/>
              <a:t>Specific</a:t>
            </a:r>
          </a:p>
          <a:p>
            <a:r>
              <a:rPr lang="en-US" sz="1200" b="1"/>
              <a:t>Icons</a:t>
            </a:r>
            <a:endParaRPr lang="en-GB" sz="1200" b="1"/>
          </a:p>
        </p:txBody>
      </p:sp>
      <p:sp>
        <p:nvSpPr>
          <p:cNvPr id="319501" name="Line 13"/>
          <p:cNvSpPr>
            <a:spLocks noChangeShapeType="1"/>
          </p:cNvSpPr>
          <p:nvPr/>
        </p:nvSpPr>
        <p:spPr bwMode="auto">
          <a:xfrm flipV="1">
            <a:off x="819150" y="3582988"/>
            <a:ext cx="393700" cy="465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502" name="Rectangle 14"/>
          <p:cNvSpPr>
            <a:spLocks noChangeArrowheads="1"/>
          </p:cNvSpPr>
          <p:nvPr/>
        </p:nvSpPr>
        <p:spPr bwMode="auto">
          <a:xfrm>
            <a:off x="2290763" y="6130925"/>
            <a:ext cx="9445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Status Bar</a:t>
            </a:r>
            <a:endParaRPr lang="en-GB" sz="1200" b="1"/>
          </a:p>
        </p:txBody>
      </p:sp>
      <p:sp>
        <p:nvSpPr>
          <p:cNvPr id="319503" name="Line 15"/>
          <p:cNvSpPr>
            <a:spLocks noChangeShapeType="1"/>
          </p:cNvSpPr>
          <p:nvPr/>
        </p:nvSpPr>
        <p:spPr bwMode="auto">
          <a:xfrm flipH="1" flipV="1">
            <a:off x="1704975" y="5924550"/>
            <a:ext cx="5857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504" name="Rectangle 16"/>
          <p:cNvSpPr>
            <a:spLocks noChangeArrowheads="1"/>
          </p:cNvSpPr>
          <p:nvPr/>
        </p:nvSpPr>
        <p:spPr bwMode="auto">
          <a:xfrm>
            <a:off x="161925" y="2674938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Select</a:t>
            </a:r>
          </a:p>
          <a:p>
            <a:r>
              <a:rPr lang="en-US" sz="1200" b="1"/>
              <a:t>Icon</a:t>
            </a:r>
            <a:endParaRPr lang="en-GB" sz="1200" b="1"/>
          </a:p>
        </p:txBody>
      </p:sp>
      <p:sp>
        <p:nvSpPr>
          <p:cNvPr id="319505" name="Line 17"/>
          <p:cNvSpPr>
            <a:spLocks noChangeShapeType="1"/>
          </p:cNvSpPr>
          <p:nvPr/>
        </p:nvSpPr>
        <p:spPr bwMode="auto">
          <a:xfrm flipV="1">
            <a:off x="525463" y="2009775"/>
            <a:ext cx="766762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506" name="Rectangle 18"/>
          <p:cNvSpPr>
            <a:spLocks noChangeArrowheads="1"/>
          </p:cNvSpPr>
          <p:nvPr/>
        </p:nvSpPr>
        <p:spPr bwMode="auto">
          <a:xfrm>
            <a:off x="217488" y="1885950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Select</a:t>
            </a:r>
          </a:p>
          <a:p>
            <a:r>
              <a:rPr lang="en-US" sz="1200" b="1"/>
              <a:t>Filter</a:t>
            </a:r>
            <a:endParaRPr lang="en-GB" sz="1200" b="1"/>
          </a:p>
        </p:txBody>
      </p:sp>
      <p:sp>
        <p:nvSpPr>
          <p:cNvPr id="319507" name="Line 19"/>
          <p:cNvSpPr>
            <a:spLocks noChangeShapeType="1"/>
          </p:cNvSpPr>
          <p:nvPr/>
        </p:nvSpPr>
        <p:spPr bwMode="auto">
          <a:xfrm flipV="1">
            <a:off x="792163" y="1797050"/>
            <a:ext cx="500062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508" name="Rectangle 20"/>
          <p:cNvSpPr>
            <a:spLocks noChangeArrowheads="1"/>
          </p:cNvSpPr>
          <p:nvPr/>
        </p:nvSpPr>
        <p:spPr bwMode="auto">
          <a:xfrm>
            <a:off x="287338" y="869950"/>
            <a:ext cx="1370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Standard Menus</a:t>
            </a:r>
            <a:endParaRPr lang="en-GB" sz="1200" b="1"/>
          </a:p>
        </p:txBody>
      </p:sp>
      <p:sp>
        <p:nvSpPr>
          <p:cNvPr id="319509" name="Line 21"/>
          <p:cNvSpPr>
            <a:spLocks noChangeShapeType="1"/>
          </p:cNvSpPr>
          <p:nvPr/>
        </p:nvSpPr>
        <p:spPr bwMode="auto">
          <a:xfrm>
            <a:off x="827088" y="1144588"/>
            <a:ext cx="4492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4364038" y="6140450"/>
            <a:ext cx="1393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Workspace Tabs</a:t>
            </a:r>
            <a:endParaRPr lang="en-GB" sz="1200" b="1"/>
          </a:p>
        </p:txBody>
      </p:sp>
      <p:sp>
        <p:nvSpPr>
          <p:cNvPr id="319511" name="Line 23"/>
          <p:cNvSpPr>
            <a:spLocks noChangeShapeType="1"/>
          </p:cNvSpPr>
          <p:nvPr/>
        </p:nvSpPr>
        <p:spPr bwMode="auto">
          <a:xfrm flipV="1">
            <a:off x="5757863" y="5807075"/>
            <a:ext cx="434975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– </a:t>
            </a:r>
            <a:fld id="{D9EB2D9F-A9F1-429E-BFB8-972F51FCDB4D}" type="slidenum">
              <a:rPr lang="en-US"/>
              <a:pPr>
                <a:defRPr/>
              </a:pPr>
              <a:t>8</a:t>
            </a:fld>
            <a:r>
              <a:rPr lang="en-US"/>
              <a:t> –</a:t>
            </a: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User Interface</a:t>
            </a:r>
          </a:p>
        </p:txBody>
      </p:sp>
      <p:sp>
        <p:nvSpPr>
          <p:cNvPr id="325644" name="Rectangle 12"/>
          <p:cNvSpPr>
            <a:spLocks noChangeArrowheads="1"/>
          </p:cNvSpPr>
          <p:nvPr/>
        </p:nvSpPr>
        <p:spPr bwMode="auto">
          <a:xfrm>
            <a:off x="161925" y="3960813"/>
            <a:ext cx="785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Drawing</a:t>
            </a:r>
          </a:p>
          <a:p>
            <a:r>
              <a:rPr lang="en-US" sz="1200" b="1"/>
              <a:t>Console</a:t>
            </a:r>
            <a:endParaRPr lang="en-GB" sz="1200" b="1"/>
          </a:p>
        </p:txBody>
      </p:sp>
      <p:pic>
        <p:nvPicPr>
          <p:cNvPr id="325656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0025" y="1458913"/>
            <a:ext cx="5786438" cy="433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5645" name="Line 13"/>
          <p:cNvSpPr>
            <a:spLocks noChangeShapeType="1"/>
          </p:cNvSpPr>
          <p:nvPr/>
        </p:nvSpPr>
        <p:spPr bwMode="auto">
          <a:xfrm flipV="1">
            <a:off x="947738" y="3017838"/>
            <a:ext cx="1239837" cy="1030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– </a:t>
            </a:r>
            <a:fld id="{11ACF69E-C41F-4105-A5FC-8681B47C55DD}" type="slidenum">
              <a:rPr lang="en-US"/>
              <a:pPr>
                <a:defRPr/>
              </a:pPr>
              <a:t>9</a:t>
            </a:fld>
            <a:r>
              <a:rPr lang="en-US"/>
              <a:t> –</a:t>
            </a: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User Interface</a:t>
            </a:r>
          </a:p>
        </p:txBody>
      </p:sp>
      <p:pic>
        <p:nvPicPr>
          <p:cNvPr id="3276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7900" y="1604963"/>
            <a:ext cx="6905625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B2 PPM PPT template">
  <a:themeElements>
    <a:clrScheme name="TB2 PPM PP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B2 PPM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B2 PPM P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B2 PPM P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B2 PPM P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B2 PPM P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B2 PPM P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B2 PPM P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B2 PPM P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B2 PPM P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B2 PPM P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B2 PPM P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B2 PPM P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SmartPlant 3D Drawings Configuration</Template>
  <TotalTime>1121</TotalTime>
  <Words>839</Words>
  <Application>Microsoft Office PowerPoint</Application>
  <PresentationFormat>On-screen Show (4:3)</PresentationFormat>
  <Paragraphs>223</Paragraphs>
  <Slides>35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TB2 PPM PPT template</vt:lpstr>
      <vt:lpstr>Bitmap Image</vt:lpstr>
      <vt:lpstr>SmartPlant 3D Drawings Creation</vt:lpstr>
      <vt:lpstr>Classes of Output</vt:lpstr>
      <vt:lpstr>Composed Drawings</vt:lpstr>
      <vt:lpstr>Snapshot Drawings</vt:lpstr>
      <vt:lpstr>Volume Drawings</vt:lpstr>
      <vt:lpstr>Drawings by Database Query</vt:lpstr>
      <vt:lpstr>User Interface</vt:lpstr>
      <vt:lpstr>User Interface</vt:lpstr>
      <vt:lpstr>User Interface</vt:lpstr>
      <vt:lpstr>User Interface</vt:lpstr>
      <vt:lpstr>Composed Drawing Workflow – Drawing Console</vt:lpstr>
      <vt:lpstr>Composed Drawing Workflow – Drawing Editor</vt:lpstr>
      <vt:lpstr>Composed Drawing Workflow – 3D</vt:lpstr>
      <vt:lpstr>Drawing View Reports</vt:lpstr>
      <vt:lpstr>Snapshot View Workflow</vt:lpstr>
      <vt:lpstr>Snapshot - Impact of Clipped View</vt:lpstr>
      <vt:lpstr>Snapshot – Impact of Workspace Filter</vt:lpstr>
      <vt:lpstr>Snapshot – Impact of Hidden Objects</vt:lpstr>
      <vt:lpstr>Snapshot – Preview Option</vt:lpstr>
      <vt:lpstr>Volume Placement Methods </vt:lpstr>
      <vt:lpstr>Section and Detail View Workflows</vt:lpstr>
      <vt:lpstr>Volume Drawing Workflow</vt:lpstr>
      <vt:lpstr>Drawings by Volume Placement</vt:lpstr>
      <vt:lpstr>Drawing with a Keyplan</vt:lpstr>
      <vt:lpstr>Volume and Composed Drawing Comparison</vt:lpstr>
      <vt:lpstr>Drawing By Query Workflow</vt:lpstr>
      <vt:lpstr>Sample DBQ Output</vt:lpstr>
      <vt:lpstr>MicroStation 3D DGN Workflow</vt:lpstr>
      <vt:lpstr>3D Model Data and SAT Workflow</vt:lpstr>
      <vt:lpstr>SmartSketch Basics</vt:lpstr>
      <vt:lpstr>Label Placement</vt:lpstr>
      <vt:lpstr>Dimension Placement</vt:lpstr>
      <vt:lpstr>2D Editing</vt:lpstr>
      <vt:lpstr>Save as DGN and DWG</vt:lpstr>
      <vt:lpstr>Miscellaneous Topics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SmartPlant 3D Drawings Creation</dc:title>
  <dc:creator>Suvrat Dongre</dc:creator>
  <cp:lastModifiedBy>Training</cp:lastModifiedBy>
  <cp:revision>122</cp:revision>
  <dcterms:created xsi:type="dcterms:W3CDTF">2009-02-10T21:59:30Z</dcterms:created>
  <dcterms:modified xsi:type="dcterms:W3CDTF">2009-11-06T23:14:40Z</dcterms:modified>
</cp:coreProperties>
</file>