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0"/>
  </p:notesMasterIdLst>
  <p:sldIdLst>
    <p:sldId id="333" r:id="rId2"/>
    <p:sldId id="510" r:id="rId3"/>
    <p:sldId id="337" r:id="rId4"/>
    <p:sldId id="511" r:id="rId5"/>
    <p:sldId id="512" r:id="rId6"/>
    <p:sldId id="514" r:id="rId7"/>
    <p:sldId id="515" r:id="rId8"/>
    <p:sldId id="516" r:id="rId9"/>
    <p:sldId id="517" r:id="rId10"/>
    <p:sldId id="518" r:id="rId11"/>
    <p:sldId id="548" r:id="rId12"/>
    <p:sldId id="348" r:id="rId13"/>
    <p:sldId id="536" r:id="rId14"/>
    <p:sldId id="537" r:id="rId15"/>
    <p:sldId id="349" r:id="rId16"/>
    <p:sldId id="478" r:id="rId17"/>
    <p:sldId id="479" r:id="rId18"/>
    <p:sldId id="483" r:id="rId19"/>
    <p:sldId id="484" r:id="rId20"/>
    <p:sldId id="485" r:id="rId21"/>
    <p:sldId id="486" r:id="rId22"/>
    <p:sldId id="474" r:id="rId23"/>
    <p:sldId id="482" r:id="rId24"/>
    <p:sldId id="480" r:id="rId25"/>
    <p:sldId id="481" r:id="rId26"/>
    <p:sldId id="368" r:id="rId27"/>
    <p:sldId id="500" r:id="rId28"/>
    <p:sldId id="487" r:id="rId29"/>
    <p:sldId id="488" r:id="rId30"/>
    <p:sldId id="490" r:id="rId31"/>
    <p:sldId id="489" r:id="rId32"/>
    <p:sldId id="491" r:id="rId33"/>
    <p:sldId id="492" r:id="rId34"/>
    <p:sldId id="493" r:id="rId35"/>
    <p:sldId id="549" r:id="rId36"/>
    <p:sldId id="494" r:id="rId37"/>
    <p:sldId id="502" r:id="rId38"/>
    <p:sldId id="385" r:id="rId39"/>
    <p:sldId id="550" r:id="rId40"/>
    <p:sldId id="495" r:id="rId41"/>
    <p:sldId id="499" r:id="rId42"/>
    <p:sldId id="501" r:id="rId43"/>
    <p:sldId id="496" r:id="rId44"/>
    <p:sldId id="551" r:id="rId45"/>
    <p:sldId id="497" r:id="rId46"/>
    <p:sldId id="547" r:id="rId47"/>
    <p:sldId id="391" r:id="rId48"/>
    <p:sldId id="498" r:id="rId49"/>
    <p:sldId id="395" r:id="rId50"/>
    <p:sldId id="396" r:id="rId51"/>
    <p:sldId id="503" r:id="rId52"/>
    <p:sldId id="519" r:id="rId53"/>
    <p:sldId id="504" r:id="rId54"/>
    <p:sldId id="505" r:id="rId55"/>
    <p:sldId id="506" r:id="rId56"/>
    <p:sldId id="507" r:id="rId57"/>
    <p:sldId id="409" r:id="rId58"/>
    <p:sldId id="412" r:id="rId59"/>
    <p:sldId id="415" r:id="rId60"/>
    <p:sldId id="417" r:id="rId61"/>
    <p:sldId id="552" r:id="rId62"/>
    <p:sldId id="420" r:id="rId63"/>
    <p:sldId id="423" r:id="rId64"/>
    <p:sldId id="509" r:id="rId65"/>
    <p:sldId id="520" r:id="rId66"/>
    <p:sldId id="521" r:id="rId67"/>
    <p:sldId id="522" r:id="rId68"/>
    <p:sldId id="545" r:id="rId69"/>
    <p:sldId id="542" r:id="rId70"/>
    <p:sldId id="543" r:id="rId71"/>
    <p:sldId id="523" r:id="rId72"/>
    <p:sldId id="524" r:id="rId73"/>
    <p:sldId id="546" r:id="rId74"/>
    <p:sldId id="553" r:id="rId75"/>
    <p:sldId id="436" r:id="rId76"/>
    <p:sldId id="554" r:id="rId77"/>
    <p:sldId id="440" r:id="rId78"/>
    <p:sldId id="476" r:id="rId79"/>
    <p:sldId id="555" r:id="rId80"/>
    <p:sldId id="448" r:id="rId81"/>
    <p:sldId id="538" r:id="rId82"/>
    <p:sldId id="539" r:id="rId83"/>
    <p:sldId id="540" r:id="rId84"/>
    <p:sldId id="526" r:id="rId85"/>
    <p:sldId id="527" r:id="rId86"/>
    <p:sldId id="528" r:id="rId87"/>
    <p:sldId id="455" r:id="rId88"/>
    <p:sldId id="530" r:id="rId89"/>
    <p:sldId id="531" r:id="rId90"/>
    <p:sldId id="532" r:id="rId91"/>
    <p:sldId id="533" r:id="rId92"/>
    <p:sldId id="534" r:id="rId93"/>
    <p:sldId id="535" r:id="rId94"/>
    <p:sldId id="556" r:id="rId95"/>
    <p:sldId id="460" r:id="rId96"/>
    <p:sldId id="463" r:id="rId97"/>
    <p:sldId id="557" r:id="rId98"/>
    <p:sldId id="477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86385" autoAdjust="0"/>
  </p:normalViewPr>
  <p:slideViewPr>
    <p:cSldViewPr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6216A-1B0C-4BDB-8269-8974E986E9AF}" type="datetimeFigureOut">
              <a:rPr lang="en-US" smtClean="0"/>
              <a:pPr/>
              <a:t>4/4/2009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7023A-F293-4D0B-951C-31F4D9E37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2E22-2B1F-411D-9BBA-A390ABBF88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2E22-2B1F-411D-9BBA-A390ABBF88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EE4C-0AF3-42F7-AC60-2839E2070E1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BF7A3-6893-4713-9FEA-49621BC47C25}" type="slidenum">
              <a:rPr lang="en-US"/>
              <a:pPr/>
              <a:t>81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531A9-90FA-4B29-98D4-E4DA2E5F8E5D}" type="slidenum">
              <a:rPr lang="en-US"/>
              <a:pPr/>
              <a:t>82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A304F-0CE2-43AB-A14A-246E16DF4538}" type="slidenum">
              <a:rPr lang="en-US"/>
              <a:pPr/>
              <a:t>83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22E3B-C79B-4701-A0FF-47AAEE3D9E6C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22E3B-C79B-4701-A0FF-47AAEE3D9E6C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22E3B-C79B-4701-A0FF-47AAEE3D9E6C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7023A-F293-4D0B-951C-31F4D9E372D8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 descr="FrameAnnualRpt2"/>
          <p:cNvPicPr>
            <a:picLocks noChangeAspect="1" noChangeArrowheads="1"/>
          </p:cNvPicPr>
          <p:nvPr/>
        </p:nvPicPr>
        <p:blipFill>
          <a:blip r:embed="rId2"/>
          <a:srcRect l="620" t="33992" r="-253" b="3644"/>
          <a:stretch>
            <a:fillRect/>
          </a:stretch>
        </p:blipFill>
        <p:spPr bwMode="auto">
          <a:xfrm>
            <a:off x="2420938" y="2968625"/>
            <a:ext cx="1781175" cy="184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2275" name="Picture 3" descr="nuke2"/>
          <p:cNvPicPr>
            <a:picLocks noChangeAspect="1" noChangeArrowheads="1"/>
          </p:cNvPicPr>
          <p:nvPr/>
        </p:nvPicPr>
        <p:blipFill>
          <a:blip r:embed="rId3"/>
          <a:srcRect l="18964" t="7425" r="13565" b="46468"/>
          <a:stretch>
            <a:fillRect/>
          </a:stretch>
        </p:blipFill>
        <p:spPr bwMode="auto">
          <a:xfrm>
            <a:off x="4375150" y="2976563"/>
            <a:ext cx="1789113" cy="1836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2276" name="Picture 4" descr="ArcYar-040"/>
          <p:cNvPicPr>
            <a:picLocks noChangeAspect="1" noChangeArrowheads="1"/>
          </p:cNvPicPr>
          <p:nvPr/>
        </p:nvPicPr>
        <p:blipFill>
          <a:blip r:embed="rId4"/>
          <a:srcRect l="6506" t="4802" r="35686" b="9285"/>
          <a:stretch>
            <a:fillRect/>
          </a:stretch>
        </p:blipFill>
        <p:spPr bwMode="auto">
          <a:xfrm>
            <a:off x="6324600" y="2984500"/>
            <a:ext cx="1846263" cy="181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22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7772400" cy="762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209800"/>
            <a:ext cx="5410200" cy="6858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822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533400" cy="6858000"/>
          </a:xfrm>
          <a:prstGeom prst="rect">
            <a:avLst/>
          </a:prstGeom>
          <a:noFill/>
        </p:spPr>
      </p:pic>
      <p:pic>
        <p:nvPicPr>
          <p:cNvPr id="182280" name="Picture 8"/>
          <p:cNvPicPr>
            <a:picLocks noChangeAspect="1" noChangeArrowheads="1"/>
          </p:cNvPicPr>
          <p:nvPr/>
        </p:nvPicPr>
        <p:blipFill>
          <a:blip r:embed="rId6"/>
          <a:srcRect t="12758" b="19202"/>
          <a:stretch>
            <a:fillRect/>
          </a:stretch>
        </p:blipFill>
        <p:spPr bwMode="auto">
          <a:xfrm>
            <a:off x="5624513" y="5872163"/>
            <a:ext cx="3276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463550" y="561975"/>
            <a:ext cx="6294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rgbClr val="003399"/>
                </a:solidFill>
                <a:latin typeface="Arial" pitchFamily="34" charset="0"/>
              </a:rPr>
              <a:t>Process, Power and Marine Division</a:t>
            </a: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4/4/2009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4975" y="180975"/>
            <a:ext cx="2209800" cy="5748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80975"/>
            <a:ext cx="6480175" cy="5748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4/4/2009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EDF7-5A40-4F07-8EB2-07630336F21F}" type="datetimeFigureOut">
              <a:rPr lang="en-US" smtClean="0"/>
              <a:pPr/>
              <a:t>4/4/2009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457200"/>
            <a:ext cx="88392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858C0E41-6FD8-4F11-B2A4-B45B512781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55575" y="6503988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2004. Intergraph Corporation. All Rights Reserved.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798638"/>
            <a:ext cx="4343400" cy="4449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98638"/>
            <a:ext cx="4343400" cy="2147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98925"/>
            <a:ext cx="4343400" cy="2149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A9E0C7FD-5810-4DD4-B823-7BF95A4759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155575" y="6503988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2004. Intergraph Corporation. All Rights Reserved.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798638"/>
            <a:ext cx="4343400" cy="4449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343400" cy="4449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AB8B885-58A9-40D4-8DFB-6C4333AAEC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155575" y="6503988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2004. Intergraph Corporation.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4/4/2009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4/4/2009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75" y="1479550"/>
            <a:ext cx="43434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79550"/>
            <a:ext cx="43434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4/4/2009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4/4/2009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4/4/2009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4/4/2009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4/4/2009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084EDF7-5A40-4F07-8EB2-07630336F21F}" type="datetimeFigureOut">
              <a:rPr lang="en-US" smtClean="0"/>
              <a:pPr/>
              <a:t>4/4/2009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80975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575" y="1479550"/>
            <a:ext cx="88392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81253" name="Picture 5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</p:spPr>
      </p:pic>
      <p:pic>
        <p:nvPicPr>
          <p:cNvPr id="181254" name="Picture 6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6553200"/>
            <a:ext cx="9144000" cy="320675"/>
          </a:xfrm>
          <a:prstGeom prst="rect">
            <a:avLst/>
          </a:prstGeom>
          <a:noFill/>
        </p:spPr>
      </p:pic>
      <p:sp>
        <p:nvSpPr>
          <p:cNvPr id="1812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fld id="{8D72EA91-CA37-45DA-9453-96D62AA36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12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5575" y="6503988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rgbClr val="084B88"/>
                </a:solidFill>
                <a:latin typeface="Arial Narrow" pitchFamily="34" charset="0"/>
              </a:defRPr>
            </a:lvl1pPr>
          </a:lstStyle>
          <a:p>
            <a:fld id="{8084EDF7-5A40-4F07-8EB2-07630336F21F}" type="datetimeFigureOut">
              <a:rPr lang="en-US" smtClean="0"/>
              <a:pPr/>
              <a:t>4/4/2009</a:t>
            </a:fld>
            <a:endParaRPr lang="en-US"/>
          </a:p>
        </p:txBody>
      </p:sp>
      <p:pic>
        <p:nvPicPr>
          <p:cNvPr id="181257" name="Picture 9" descr="SP 3D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010400" y="457200"/>
            <a:ext cx="2066925" cy="485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ransition advClick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84B88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4B88"/>
        </a:buClr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84B88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2.png"/><Relationship Id="rId4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6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SmartPlant 3D Drawings Configuration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Global Services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New Drawing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2968625" cy="415924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“Fits” the drawing</a:t>
            </a:r>
            <a:r>
              <a:rPr lang="en-US" baseline="0" dirty="0" smtClean="0">
                <a:latin typeface="Calibri" pitchFamily="34" charset="0"/>
              </a:rPr>
              <a:t> area from layout template into drawing area in border template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5" name="Picture 4" descr="PPT1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24000"/>
            <a:ext cx="5576411" cy="4166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Lab 1 and 2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Analysis of drawings for view style creation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Contents – Object Type and Classification</a:t>
            </a:r>
          </a:p>
          <a:p>
            <a:r>
              <a:rPr lang="en-US" dirty="0" smtClean="0">
                <a:latin typeface="Calibri" pitchFamily="34" charset="0"/>
              </a:rPr>
              <a:t>Graphics – Line style, thickness, color</a:t>
            </a:r>
          </a:p>
          <a:p>
            <a:r>
              <a:rPr lang="en-US" dirty="0" smtClean="0">
                <a:latin typeface="Calibri" pitchFamily="34" charset="0"/>
              </a:rPr>
              <a:t>Label – Data, Position and Graphics</a:t>
            </a:r>
          </a:p>
          <a:p>
            <a:r>
              <a:rPr lang="en-US" dirty="0" smtClean="0">
                <a:latin typeface="Calibri" pitchFamily="34" charset="0"/>
              </a:rPr>
              <a:t>Dimensions – Units, Position and Type</a:t>
            </a:r>
          </a:p>
          <a:p>
            <a:r>
              <a:rPr lang="en-US" dirty="0" smtClean="0">
                <a:latin typeface="Calibri" pitchFamily="34" charset="0"/>
              </a:rPr>
              <a:t>Miscellaneous - View Labels, North Arrows, </a:t>
            </a:r>
            <a:r>
              <a:rPr lang="en-US" dirty="0" err="1" smtClean="0">
                <a:latin typeface="Calibri" pitchFamily="34" charset="0"/>
              </a:rPr>
              <a:t>Matchlines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Title Blocks and Border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© 2004. Intergraph Corporation. All Rights Reserved.</a:t>
            </a:r>
          </a:p>
        </p:txBody>
      </p:sp>
      <p:pic>
        <p:nvPicPr>
          <p:cNvPr id="184323" name="Picture 3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447800"/>
            <a:ext cx="8287586" cy="4424363"/>
          </a:xfrm>
          <a:noFill/>
          <a:ln/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Example – Piping</a:t>
            </a:r>
            <a:r>
              <a:rPr lang="en-US" baseline="0" dirty="0" smtClean="0">
                <a:latin typeface="Calibri" pitchFamily="34" charset="0"/>
              </a:rPr>
              <a:t> Plan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© 2004. Intergraph Corporation. All Rights Reserved.</a:t>
            </a:r>
          </a:p>
        </p:txBody>
      </p:sp>
      <p:graphicFrame>
        <p:nvGraphicFramePr>
          <p:cNvPr id="185346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457200" y="1143000"/>
          <a:ext cx="8088483" cy="5337120"/>
        </p:xfrm>
        <a:graphic>
          <a:graphicData uri="http://schemas.openxmlformats.org/presentationml/2006/ole">
            <p:oleObj spid="_x0000_s277506" name="Bitmap Image" r:id="rId4" imgW="7695238" imgH="5076190" progId="PBrush">
              <p:embed/>
            </p:oleObj>
          </a:graphicData>
        </a:graphic>
      </p:graphicFrame>
      <p:sp>
        <p:nvSpPr>
          <p:cNvPr id="185348" name="AutoShape 4"/>
          <p:cNvSpPr>
            <a:spLocks noChangeArrowheads="1"/>
          </p:cNvSpPr>
          <p:nvPr/>
        </p:nvSpPr>
        <p:spPr bwMode="auto">
          <a:xfrm>
            <a:off x="609600" y="4876800"/>
            <a:ext cx="914400" cy="457200"/>
          </a:xfrm>
          <a:prstGeom prst="wedgeRoundRectCallout">
            <a:avLst>
              <a:gd name="adj1" fmla="val 77778"/>
              <a:gd name="adj2" fmla="val -5868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200"/>
              <a:t>North Arrow</a:t>
            </a:r>
          </a:p>
        </p:txBody>
      </p:sp>
      <p:sp>
        <p:nvSpPr>
          <p:cNvPr id="185349" name="AutoShape 5"/>
          <p:cNvSpPr>
            <a:spLocks noChangeArrowheads="1"/>
          </p:cNvSpPr>
          <p:nvPr/>
        </p:nvSpPr>
        <p:spPr bwMode="auto">
          <a:xfrm>
            <a:off x="5867400" y="2057400"/>
            <a:ext cx="1371600" cy="533400"/>
          </a:xfrm>
          <a:prstGeom prst="wedgeRoundRectCallout">
            <a:avLst>
              <a:gd name="adj1" fmla="val -103472"/>
              <a:gd name="adj2" fmla="val 10714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200"/>
              <a:t>Structure as reference style</a:t>
            </a:r>
          </a:p>
        </p:txBody>
      </p:sp>
      <p:sp>
        <p:nvSpPr>
          <p:cNvPr id="185350" name="AutoShape 6"/>
          <p:cNvSpPr>
            <a:spLocks noChangeArrowheads="1"/>
          </p:cNvSpPr>
          <p:nvPr/>
        </p:nvSpPr>
        <p:spPr bwMode="auto">
          <a:xfrm>
            <a:off x="7010400" y="2667000"/>
            <a:ext cx="1066800" cy="457200"/>
          </a:xfrm>
          <a:prstGeom prst="wedgeRoundRectCallout">
            <a:avLst>
              <a:gd name="adj1" fmla="val -99403"/>
              <a:gd name="adj2" fmla="val 729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200"/>
              <a:t>Grid Labels</a:t>
            </a:r>
          </a:p>
        </p:txBody>
      </p:sp>
      <p:sp>
        <p:nvSpPr>
          <p:cNvPr id="185351" name="AutoShape 7"/>
          <p:cNvSpPr>
            <a:spLocks noChangeArrowheads="1"/>
          </p:cNvSpPr>
          <p:nvPr/>
        </p:nvSpPr>
        <p:spPr bwMode="auto">
          <a:xfrm>
            <a:off x="7543800" y="4343400"/>
            <a:ext cx="914400" cy="304800"/>
          </a:xfrm>
          <a:prstGeom prst="wedgeRoundRectCallout">
            <a:avLst>
              <a:gd name="adj1" fmla="val -4514"/>
              <a:gd name="adj2" fmla="val 15520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200"/>
              <a:t>Key Plan</a:t>
            </a:r>
          </a:p>
        </p:txBody>
      </p:sp>
      <p:sp>
        <p:nvSpPr>
          <p:cNvPr id="185352" name="AutoShape 8"/>
          <p:cNvSpPr>
            <a:spLocks noChangeArrowheads="1"/>
          </p:cNvSpPr>
          <p:nvPr/>
        </p:nvSpPr>
        <p:spPr bwMode="auto">
          <a:xfrm>
            <a:off x="152400" y="2895600"/>
            <a:ext cx="1066800" cy="304800"/>
          </a:xfrm>
          <a:prstGeom prst="wedgeRoundRectCallout">
            <a:avLst>
              <a:gd name="adj1" fmla="val 82144"/>
              <a:gd name="adj2" fmla="val 20625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200"/>
              <a:t>Matchlines</a:t>
            </a:r>
          </a:p>
        </p:txBody>
      </p:sp>
      <p:sp>
        <p:nvSpPr>
          <p:cNvPr id="185353" name="AutoShape 9"/>
          <p:cNvSpPr>
            <a:spLocks noChangeArrowheads="1"/>
          </p:cNvSpPr>
          <p:nvPr/>
        </p:nvSpPr>
        <p:spPr bwMode="auto">
          <a:xfrm>
            <a:off x="4419600" y="1219200"/>
            <a:ext cx="1066800" cy="304800"/>
          </a:xfrm>
          <a:prstGeom prst="wedgeRoundRectCallout">
            <a:avLst>
              <a:gd name="adj1" fmla="val -76787"/>
              <a:gd name="adj2" fmla="val 4635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200"/>
              <a:t>Pipe Labels</a:t>
            </a:r>
          </a:p>
        </p:txBody>
      </p:sp>
      <p:sp>
        <p:nvSpPr>
          <p:cNvPr id="185354" name="AutoShape 10"/>
          <p:cNvSpPr>
            <a:spLocks noChangeArrowheads="1"/>
          </p:cNvSpPr>
          <p:nvPr/>
        </p:nvSpPr>
        <p:spPr bwMode="auto">
          <a:xfrm>
            <a:off x="2133600" y="1447800"/>
            <a:ext cx="1066800" cy="457200"/>
          </a:xfrm>
          <a:prstGeom prst="wedgeRoundRectCallout">
            <a:avLst>
              <a:gd name="adj1" fmla="val 21278"/>
              <a:gd name="adj2" fmla="val 33472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200"/>
              <a:t>Equipment Labels</a:t>
            </a:r>
          </a:p>
        </p:txBody>
      </p:sp>
      <p:sp>
        <p:nvSpPr>
          <p:cNvPr id="185355" name="AutoShape 11"/>
          <p:cNvSpPr>
            <a:spLocks noChangeArrowheads="1"/>
          </p:cNvSpPr>
          <p:nvPr/>
        </p:nvSpPr>
        <p:spPr bwMode="auto">
          <a:xfrm>
            <a:off x="2362200" y="5638800"/>
            <a:ext cx="1066800" cy="304800"/>
          </a:xfrm>
          <a:prstGeom prst="wedgeRoundRectCallout">
            <a:avLst>
              <a:gd name="adj1" fmla="val 33630"/>
              <a:gd name="adj2" fmla="val -15000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200"/>
              <a:t>Dimensions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Example Output</a:t>
            </a:r>
            <a:r>
              <a:rPr lang="en-US" baseline="0" dirty="0" smtClean="0">
                <a:latin typeface="Calibri" pitchFamily="34" charset="0"/>
              </a:rPr>
              <a:t> – Piping Plan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View Styles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Filter Behavior - Volume/Snapshot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Intersection Edges  - needed for fill style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Preserve Z Order</a:t>
            </a:r>
          </a:p>
          <a:p>
            <a:r>
              <a:rPr lang="en-US" dirty="0" smtClean="0">
                <a:latin typeface="Calibri" pitchFamily="34" charset="0"/>
              </a:rPr>
              <a:t>View Rules</a:t>
            </a:r>
          </a:p>
          <a:p>
            <a:r>
              <a:rPr lang="en-US" dirty="0" smtClean="0">
                <a:latin typeface="Calibri" pitchFamily="34" charset="0"/>
              </a:rPr>
              <a:t>North Arrows Rules</a:t>
            </a:r>
          </a:p>
          <a:p>
            <a:r>
              <a:rPr lang="en-US" dirty="0" err="1" smtClean="0">
                <a:latin typeface="Calibri" pitchFamily="34" charset="0"/>
              </a:rPr>
              <a:t>Matchline</a:t>
            </a:r>
            <a:r>
              <a:rPr lang="en-US" dirty="0" smtClean="0">
                <a:latin typeface="Calibri" pitchFamily="34" charset="0"/>
              </a:rPr>
              <a:t> Rules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Filter Behavior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949825" cy="4449763"/>
          </a:xfrm>
        </p:spPr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Volume/Snapshot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Volume means everything that’s in the volume that meets the style is on drawing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Snapshot means everything that’s in the volume is on drawing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Picture 3" descr="PPT8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514600"/>
            <a:ext cx="3276191" cy="2028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Intersection Edges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416425" cy="4449763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Edges Off for GA drawings</a:t>
            </a:r>
          </a:p>
          <a:p>
            <a:r>
              <a:rPr lang="en-US" sz="2400" dirty="0" smtClean="0">
                <a:latin typeface="Calibri" pitchFamily="34" charset="0"/>
              </a:rPr>
              <a:t>Edges Low for less detail</a:t>
            </a:r>
          </a:p>
          <a:p>
            <a:r>
              <a:rPr lang="en-US" sz="2400" dirty="0" smtClean="0">
                <a:latin typeface="Calibri" pitchFamily="34" charset="0"/>
              </a:rPr>
              <a:t>Edges High for hanger or equipment drawings or where a fill style is to be used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4" name="Picture 3" descr="PPT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981200"/>
            <a:ext cx="1790476" cy="1180952"/>
          </a:xfrm>
          <a:prstGeom prst="rect">
            <a:avLst/>
          </a:prstGeom>
        </p:spPr>
      </p:pic>
      <p:pic>
        <p:nvPicPr>
          <p:cNvPr id="6" name="Picture 5" descr="PPT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581400"/>
            <a:ext cx="4648200" cy="2280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View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3883025" cy="44497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Used to auto-label and set styles for section and details views that are placed on the parent view</a:t>
            </a:r>
          </a:p>
        </p:txBody>
      </p:sp>
      <p:pic>
        <p:nvPicPr>
          <p:cNvPr id="4" name="Picture 3" descr="PPTF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600200"/>
            <a:ext cx="4703268" cy="4104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View Rules Output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340225" cy="44497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The cutting plane line style, the section bubble format as well as the labeling for the section view itself are controlled by the view rules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Picture 3" descr="PPT11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76400"/>
            <a:ext cx="4191000" cy="755301"/>
          </a:xfrm>
          <a:prstGeom prst="rect">
            <a:avLst/>
          </a:prstGeom>
        </p:spPr>
      </p:pic>
      <p:pic>
        <p:nvPicPr>
          <p:cNvPr id="5" name="Picture 4" descr="PPT11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505200"/>
            <a:ext cx="3790582" cy="142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err="1" smtClean="0">
                <a:latin typeface="Calibri" pitchFamily="34" charset="0"/>
              </a:rPr>
              <a:t>SmartSketch</a:t>
            </a:r>
            <a:r>
              <a:rPr lang="en-US" baseline="0" dirty="0" smtClean="0">
                <a:latin typeface="Calibri" pitchFamily="34" charset="0"/>
              </a:rPr>
              <a:t>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Symbol Browser (2D)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Move sheet border (2D)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Import Option fit to sheet (2D)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North Arrows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949825" cy="44497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Allows you to position a north arrow in plan and elevation/section views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Picture 3" descr="PPT1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828800"/>
            <a:ext cx="2070249" cy="1861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err="1" smtClean="0">
                <a:latin typeface="Calibri" pitchFamily="34" charset="0"/>
              </a:rPr>
              <a:t>Matchline</a:t>
            </a:r>
            <a:r>
              <a:rPr lang="en-US" baseline="0" dirty="0" smtClean="0">
                <a:latin typeface="Calibri" pitchFamily="34" charset="0"/>
              </a:rPr>
              <a:t>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5330825" cy="4449763"/>
          </a:xfrm>
        </p:spPr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Allows you to label the coordinates of the </a:t>
            </a:r>
            <a:r>
              <a:rPr lang="en-US" baseline="0" dirty="0" err="1" smtClean="0">
                <a:latin typeface="Calibri" pitchFamily="34" charset="0"/>
              </a:rPr>
              <a:t>matchline</a:t>
            </a:r>
            <a:r>
              <a:rPr lang="en-US" baseline="0" dirty="0" smtClean="0">
                <a:latin typeface="Calibri" pitchFamily="34" charset="0"/>
              </a:rPr>
              <a:t> and the name of the </a:t>
            </a:r>
            <a:r>
              <a:rPr lang="en-US" baseline="0" dirty="0" err="1" smtClean="0">
                <a:latin typeface="Calibri" pitchFamily="34" charset="0"/>
              </a:rPr>
              <a:t>neighbouring</a:t>
            </a:r>
            <a:r>
              <a:rPr lang="en-US" baseline="0" dirty="0" smtClean="0">
                <a:latin typeface="Calibri" pitchFamily="34" charset="0"/>
              </a:rPr>
              <a:t> drawing</a:t>
            </a:r>
          </a:p>
          <a:p>
            <a:pPr marR="0" lvl="0" rtl="0"/>
            <a:r>
              <a:rPr lang="en-US" dirty="0" smtClean="0">
                <a:latin typeface="Calibri" pitchFamily="34" charset="0"/>
              </a:rPr>
              <a:t>The dimension anchor rule will add the </a:t>
            </a:r>
            <a:r>
              <a:rPr lang="en-US" dirty="0" err="1" smtClean="0">
                <a:latin typeface="Calibri" pitchFamily="34" charset="0"/>
              </a:rPr>
              <a:t>matchline</a:t>
            </a:r>
            <a:r>
              <a:rPr lang="en-US" dirty="0" smtClean="0">
                <a:latin typeface="Calibri" pitchFamily="34" charset="0"/>
              </a:rPr>
              <a:t> to the set of objects that gets dimensioned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Picture 3" descr="PPT1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676400"/>
            <a:ext cx="2904762" cy="1200000"/>
          </a:xfrm>
          <a:prstGeom prst="rect">
            <a:avLst/>
          </a:prstGeom>
        </p:spPr>
      </p:pic>
      <p:pic>
        <p:nvPicPr>
          <p:cNvPr id="5" name="Picture 4" descr="PPT12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200400"/>
            <a:ext cx="2204819" cy="1291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View Style Rows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Tests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Filter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Orientation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Clipping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Actions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Graphic Rule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Label Rule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Dimension Rule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Filters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Many catalog filters delivered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09800"/>
            <a:ext cx="393850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143000" y="4800600"/>
            <a:ext cx="2590800" cy="990600"/>
          </a:xfrm>
          <a:prstGeom prst="wedgeRoundRectCallout">
            <a:avLst>
              <a:gd name="adj1" fmla="val 836"/>
              <a:gd name="adj2" fmla="val -11152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Filter by properties </a:t>
            </a:r>
          </a:p>
          <a:p>
            <a:pPr algn="ctr"/>
            <a:r>
              <a:rPr lang="en-US" dirty="0"/>
              <a:t>(=, &lt;, &gt;, &lt;=, &gt;=, Contains, etc…)</a:t>
            </a:r>
          </a:p>
          <a:p>
            <a:pPr algn="ctr"/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800600" y="2209800"/>
            <a:ext cx="4038600" cy="3946283"/>
          </a:xfrm>
          <a:prstGeom prst="rect">
            <a:avLst/>
          </a:prstGeom>
          <a:noFill/>
          <a:ln/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553200" y="2743200"/>
            <a:ext cx="2209800" cy="1066800"/>
          </a:xfrm>
          <a:prstGeom prst="wedgeRoundRectCallout">
            <a:avLst>
              <a:gd name="adj1" fmla="val -72843"/>
              <a:gd name="adj2" fmla="val 4449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We deliver filters for all object types.</a:t>
            </a:r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Orientation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645025" cy="4449763"/>
          </a:xfrm>
        </p:spPr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Allows use of different rule application based on orientation in sheet of paper e.g. dimension horizontal pipes</a:t>
            </a:r>
            <a:r>
              <a:rPr lang="en-US" dirty="0" smtClean="0">
                <a:latin typeface="Calibri" pitchFamily="34" charset="0"/>
              </a:rPr>
              <a:t> to other horizontal pipes </a:t>
            </a:r>
            <a:endParaRPr lang="en-US" baseline="0" dirty="0" smtClean="0">
              <a:latin typeface="Calibri" pitchFamily="34" charset="0"/>
            </a:endParaRPr>
          </a:p>
        </p:txBody>
      </p:sp>
      <p:pic>
        <p:nvPicPr>
          <p:cNvPr id="4" name="Picture 3" descr="PPTB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752600"/>
            <a:ext cx="3523810" cy="2671429"/>
          </a:xfrm>
          <a:prstGeom prst="rect">
            <a:avLst/>
          </a:prstGeom>
        </p:spPr>
      </p:pic>
      <p:pic>
        <p:nvPicPr>
          <p:cNvPr id="5" name="Picture 4" descr="PPTB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4724400"/>
            <a:ext cx="4953000" cy="881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Clipping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873625" cy="4449763"/>
          </a:xfrm>
        </p:spPr>
        <p:txBody>
          <a:bodyPr/>
          <a:lstStyle/>
          <a:p>
            <a:pPr marR="0" lvl="0" rtl="0"/>
            <a:r>
              <a:rPr lang="en-US" dirty="0" smtClean="0">
                <a:latin typeface="Calibri" pitchFamily="34" charset="0"/>
              </a:rPr>
              <a:t>Used to </a:t>
            </a:r>
            <a:r>
              <a:rPr lang="en-US" dirty="0" err="1" smtClean="0">
                <a:latin typeface="Calibri" pitchFamily="34" charset="0"/>
              </a:rPr>
              <a:t>resymbolize</a:t>
            </a:r>
            <a:r>
              <a:rPr lang="en-US" dirty="0" smtClean="0">
                <a:latin typeface="Calibri" pitchFamily="34" charset="0"/>
              </a:rPr>
              <a:t> clipped ends of objects </a:t>
            </a:r>
          </a:p>
          <a:p>
            <a:pPr marR="0" lvl="0" rtl="0"/>
            <a:r>
              <a:rPr lang="en-US" dirty="0" smtClean="0">
                <a:latin typeface="Calibri" pitchFamily="34" charset="0"/>
              </a:rPr>
              <a:t>Used to label at the point of clipping, i.e. if clipped on the right, label on the right etc.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181600" y="1143000"/>
          <a:ext cx="3533942" cy="5181600"/>
        </p:xfrm>
        <a:graphic>
          <a:graphicData uri="http://schemas.openxmlformats.org/presentationml/2006/ole">
            <p:oleObj spid="_x0000_s1026" name="Bitmap Image" r:id="rId4" imgW="4819048" imgH="706666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Graphic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Visible/Hidden/Hidden by Self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Creating new line styles (2D)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Creating a new linear pattern (2D)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Layer	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Visible Fill Style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Creating new fill styles (2D)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Importing </a:t>
            </a:r>
            <a:r>
              <a:rPr lang="en-US" baseline="0" dirty="0" err="1" smtClean="0">
                <a:latin typeface="Calibri" pitchFamily="34" charset="0"/>
              </a:rPr>
              <a:t>Autocad</a:t>
            </a:r>
            <a:r>
              <a:rPr lang="en-US" baseline="0" dirty="0" smtClean="0">
                <a:latin typeface="Calibri" pitchFamily="34" charset="0"/>
              </a:rPr>
              <a:t> patterns (2D)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Clipped Solid Fill Style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Make clipped solid monolithic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Graphic Rules - continued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alibri" pitchFamily="34" charset="0"/>
              </a:rPr>
              <a:t>Show Centerline</a:t>
            </a:r>
          </a:p>
          <a:p>
            <a:r>
              <a:rPr lang="en-US" dirty="0" smtClean="0">
                <a:latin typeface="Calibri" pitchFamily="34" charset="0"/>
              </a:rPr>
              <a:t>Clipping</a:t>
            </a:r>
          </a:p>
          <a:p>
            <a:r>
              <a:rPr lang="en-US" dirty="0" smtClean="0">
                <a:latin typeface="Calibri" pitchFamily="34" charset="0"/>
              </a:rPr>
              <a:t>Make Transparent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Graphic Rules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66800" y="1371600"/>
          <a:ext cx="6835050" cy="4940300"/>
        </p:xfrm>
        <a:graphic>
          <a:graphicData uri="http://schemas.openxmlformats.org/presentationml/2006/ole">
            <p:oleObj spid="_x0000_s2050" name="Bitmap Image" r:id="rId4" imgW="5533333" imgH="400105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Graphic Rules - Examples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1295400" y="1371600"/>
            <a:ext cx="6781800" cy="5029200"/>
            <a:chOff x="381000" y="838200"/>
            <a:chExt cx="8763001" cy="601980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81000" y="838200"/>
              <a:ext cx="2895600" cy="320040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295400" y="3810000"/>
            <a:ext cx="2954338" cy="3048000"/>
          </p:xfrm>
          <a:graphic>
            <a:graphicData uri="http://schemas.openxmlformats.org/presentationml/2006/ole">
              <p:oleObj spid="_x0000_s3074" name="Bitmap Image" r:id="rId5" imgW="1219370" imgH="1257476" progId="PBrush">
                <p:embed/>
              </p:oleObj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4876800" y="3389313"/>
            <a:ext cx="4267200" cy="3468687"/>
          </p:xfrm>
          <a:graphic>
            <a:graphicData uri="http://schemas.openxmlformats.org/presentationml/2006/ole">
              <p:oleObj spid="_x0000_s3075" name="Bitmap Image" r:id="rId6" imgW="4382112" imgH="3561905" progId="PBrush">
                <p:embed/>
              </p:oleObj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4648200" y="990600"/>
            <a:ext cx="4495801" cy="2673350"/>
          </p:xfrm>
          <a:graphic>
            <a:graphicData uri="http://schemas.openxmlformats.org/presentationml/2006/ole">
              <p:oleObj spid="_x0000_s3076" name="Bitmap Image" r:id="rId7" imgW="3877216" imgH="2305372" progId="PBrush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2133600" y="3276600"/>
            <a:ext cx="4572000" cy="1325563"/>
          </p:xfrm>
          <a:graphic>
            <a:graphicData uri="http://schemas.openxmlformats.org/presentationml/2006/ole">
              <p:oleObj spid="_x0000_s3077" name="Bitmap Image" r:id="rId8" imgW="2924583" imgH="847843" progId="PBrush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Drawing 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Border Template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Drawing Area (2D)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Border Labels (2D)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Layout Template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Region (2D)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Views Layout (2D)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Graphic Rules – VHL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8302625" cy="4449763"/>
          </a:xfrm>
        </p:spPr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Visible – sets style for Visible edges of objects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Hidden – sets style for edges of objects hidden by other objects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Hidden by Self – sets style for edges of objects</a:t>
            </a:r>
            <a:r>
              <a:rPr lang="en-US" dirty="0" smtClean="0">
                <a:latin typeface="Calibri" pitchFamily="34" charset="0"/>
              </a:rPr>
              <a:t> hidden by other surfaces of the same object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Occluded – sets style for edges of objects completed occluded by </a:t>
            </a:r>
            <a:r>
              <a:rPr lang="en-US" baseline="0" dirty="0" err="1" smtClean="0">
                <a:latin typeface="Calibri" pitchFamily="34" charset="0"/>
              </a:rPr>
              <a:t>neighbouring</a:t>
            </a:r>
            <a:r>
              <a:rPr lang="en-US" baseline="0" dirty="0" smtClean="0">
                <a:latin typeface="Calibri" pitchFamily="34" charset="0"/>
              </a:rPr>
              <a:t>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Graphic Rules – Line Styles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8539021" cy="4302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Creating new line styles (2D)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" name="Picture 5" descr="PPT1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43000"/>
            <a:ext cx="7857360" cy="5467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Delivered Line Styles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Picture 3" descr="PPT1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143000"/>
            <a:ext cx="5951963" cy="5119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Delivered Named Styles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Picture 3" descr="PPT1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7924800" cy="5151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Lab 3 and 4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Layer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340225" cy="44497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Each graphic rule allows selection of a layer and creating geometry in the layer – if the layer is not present, it is created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76600"/>
            <a:ext cx="4419600" cy="277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295400"/>
            <a:ext cx="3280291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Make Transparent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035425" cy="4449763"/>
          </a:xfrm>
        </p:spPr>
        <p:txBody>
          <a:bodyPr/>
          <a:lstStyle/>
          <a:p>
            <a:pPr marR="0" lvl="0" rtl="0"/>
            <a:r>
              <a:rPr lang="en-US" dirty="0" smtClean="0">
                <a:latin typeface="Calibri" pitchFamily="34" charset="0"/>
              </a:rPr>
              <a:t>Make (Grating) Transparent for all objects in view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590800"/>
            <a:ext cx="38385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971800"/>
            <a:ext cx="39909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Aspects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Insulation aspect dotted green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44160"/>
            <a:ext cx="3886200" cy="327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1524000"/>
            <a:ext cx="1826488" cy="20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886200"/>
            <a:ext cx="2042105" cy="192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Lab 5, 6</a:t>
            </a:r>
            <a:r>
              <a:rPr lang="en-US" baseline="0" dirty="0" smtClean="0">
                <a:latin typeface="Calibri" pitchFamily="34" charset="0"/>
              </a:rPr>
              <a:t> and 7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Drawing Area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2740025" cy="44497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The border template contains the drawing area, used in conjunction with layout templates</a:t>
            </a:r>
          </a:p>
        </p:txBody>
      </p:sp>
      <p:pic>
        <p:nvPicPr>
          <p:cNvPr id="6" name="Picture 5" descr="PPT1A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95400"/>
            <a:ext cx="5990286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Visible Fill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416425" cy="4449763"/>
          </a:xfrm>
        </p:spPr>
        <p:txBody>
          <a:bodyPr/>
          <a:lstStyle/>
          <a:p>
            <a:pPr marR="0" lvl="0" rtl="0"/>
            <a:r>
              <a:rPr lang="en-US" dirty="0" smtClean="0">
                <a:latin typeface="Calibri" pitchFamily="34" charset="0"/>
              </a:rPr>
              <a:t>A fill style may be used to fill in the visible portion of an object.</a:t>
            </a:r>
          </a:p>
          <a:p>
            <a:pPr marR="0" lvl="0" rtl="0"/>
            <a:r>
              <a:rPr lang="en-US" dirty="0" smtClean="0">
                <a:latin typeface="Calibri" pitchFamily="34" charset="0"/>
              </a:rPr>
              <a:t>This is commonly used to show grating 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876800" y="1676400"/>
          <a:ext cx="4267200" cy="3324225"/>
        </p:xfrm>
        <a:graphic>
          <a:graphicData uri="http://schemas.openxmlformats.org/presentationml/2006/ole">
            <p:oleObj spid="_x0000_s4098" name="Shape2DServer Document" r:id="rId4" imgW="4267080" imgH="3324240" progId="Shape2DServer.Document">
              <p:embed/>
            </p:oleObj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724400"/>
            <a:ext cx="44291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Clipped Solid Fill Style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416425" cy="44497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A fill style is used to fill the portion of 3D solids which are clipped in the view</a:t>
            </a:r>
          </a:p>
          <a:p>
            <a:r>
              <a:rPr lang="en-US" dirty="0" smtClean="0">
                <a:latin typeface="Calibri" pitchFamily="34" charset="0"/>
              </a:rPr>
              <a:t>This is commonly used to indicate that material is being cut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362200"/>
            <a:ext cx="26384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Make clipped solid monolithic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645025" cy="44497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This option makes the fill for contiguous solids monolithic (removes edges of solids that would normally be shown)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25241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1066800"/>
            <a:ext cx="25241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Delivered Fill Styles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Picture 3" descr="PPT1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6" y="1447800"/>
            <a:ext cx="8907396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Lab 8</a:t>
            </a:r>
            <a:r>
              <a:rPr lang="en-US" baseline="0" dirty="0" smtClean="0">
                <a:latin typeface="Calibri" pitchFamily="34" charset="0"/>
              </a:rPr>
              <a:t> and 9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>
                <a:latin typeface="Calibri" pitchFamily="34" charset="0"/>
              </a:rPr>
              <a:t>Clipping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264025" cy="4449763"/>
          </a:xfrm>
        </p:spPr>
        <p:txBody>
          <a:bodyPr/>
          <a:lstStyle/>
          <a:p>
            <a:pPr marR="0" lvl="0" rtl="0"/>
            <a:r>
              <a:rPr lang="en-US" dirty="0" smtClean="0">
                <a:latin typeface="Calibri" pitchFamily="34" charset="0"/>
              </a:rPr>
              <a:t>The ladder is actually clipped in the 3D model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Setting Clipping = Off in the graphic rule treats it as if its not clipped for the drawing</a:t>
            </a:r>
          </a:p>
        </p:txBody>
      </p:sp>
      <p:pic>
        <p:nvPicPr>
          <p:cNvPr id="4362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371600"/>
            <a:ext cx="350351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62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3733800"/>
            <a:ext cx="3019425" cy="237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 bwMode="auto">
          <a:xfrm>
            <a:off x="4572000" y="1295400"/>
            <a:ext cx="914400" cy="91440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Replace</a:t>
            </a:r>
            <a:r>
              <a:rPr lang="en-US" baseline="0" dirty="0" smtClean="0">
                <a:latin typeface="Calibri" pitchFamily="34" charset="0"/>
              </a:rPr>
              <a:t> with Line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smtClean="0">
                <a:latin typeface="Calibri" pitchFamily="34" charset="0"/>
              </a:rPr>
              <a:t>Replace with line</a:t>
            </a:r>
          </a:p>
          <a:p>
            <a:pPr marR="0" lvl="0" rtl="0"/>
            <a:r>
              <a:rPr lang="en-US" baseline="0" smtClean="0">
                <a:latin typeface="Calibri" pitchFamily="34" charset="0"/>
              </a:rPr>
              <a:t>Replace with line and widget</a:t>
            </a:r>
          </a:p>
          <a:p>
            <a:pPr marR="0" lvl="0" rtl="0"/>
            <a:r>
              <a:rPr lang="en-US" baseline="0" smtClean="0">
                <a:latin typeface="Calibri" pitchFamily="34" charset="0"/>
              </a:rPr>
              <a:t>Widget graphics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Replace with symbol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Orientation Option – Orients symbol</a:t>
            </a:r>
            <a:r>
              <a:rPr lang="en-US" dirty="0" smtClean="0">
                <a:latin typeface="Calibri" pitchFamily="34" charset="0"/>
              </a:rPr>
              <a:t> according to 3D orientation or always fixed </a:t>
            </a:r>
            <a:endParaRPr lang="en-US" baseline="0" dirty="0" smtClean="0">
              <a:latin typeface="Calibri" pitchFamily="34" charset="0"/>
            </a:endParaRP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Symbol Reports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Parametric symbols driven by 3D model data values (2D)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Delivered Symbols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Picture 3" descr="PPT1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2380"/>
            <a:ext cx="8610600" cy="4470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Graphic Preparation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Common</a:t>
            </a:r>
          </a:p>
          <a:p>
            <a:r>
              <a:rPr lang="en-US" dirty="0" smtClean="0">
                <a:latin typeface="Calibri" pitchFamily="34" charset="0"/>
              </a:rPr>
              <a:t>Piping</a:t>
            </a:r>
          </a:p>
          <a:p>
            <a:r>
              <a:rPr lang="en-US" dirty="0" smtClean="0">
                <a:latin typeface="Calibri" pitchFamily="34" charset="0"/>
              </a:rPr>
              <a:t>Equipment</a:t>
            </a:r>
          </a:p>
          <a:p>
            <a:r>
              <a:rPr lang="en-US" dirty="0" smtClean="0">
                <a:latin typeface="Calibri" pitchFamily="34" charset="0"/>
              </a:rPr>
              <a:t>Hangers</a:t>
            </a:r>
          </a:p>
          <a:p>
            <a:r>
              <a:rPr lang="en-US" dirty="0" smtClean="0">
                <a:latin typeface="Calibri" pitchFamily="34" charset="0"/>
              </a:rPr>
              <a:t>Structure</a:t>
            </a:r>
          </a:p>
          <a:p>
            <a:r>
              <a:rPr lang="en-US" dirty="0" smtClean="0">
                <a:latin typeface="Calibri" pitchFamily="34" charset="0"/>
              </a:rPr>
              <a:t>Grids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Border Labels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2740025" cy="44497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The border template also contains drawing property labels for the title block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Picture 3" descr="PPT1B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990600"/>
            <a:ext cx="5638800" cy="5569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Common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Make </a:t>
            </a:r>
            <a:r>
              <a:rPr lang="en-US" baseline="0" dirty="0" err="1" smtClean="0">
                <a:latin typeface="Calibri" pitchFamily="34" charset="0"/>
              </a:rPr>
              <a:t>Drawable</a:t>
            </a:r>
            <a:endParaRPr lang="en-US" baseline="0" dirty="0" smtClean="0">
              <a:latin typeface="Calibri" pitchFamily="34" charset="0"/>
            </a:endParaRP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Exclude 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GetActual3DGeometry</a:t>
            </a:r>
          </a:p>
          <a:p>
            <a:pPr marR="0" lvl="0" rtl="0"/>
            <a:r>
              <a:rPr lang="en-US" baseline="0" dirty="0" err="1" smtClean="0">
                <a:latin typeface="Calibri" pitchFamily="34" charset="0"/>
              </a:rPr>
              <a:t>ReplaceWPoint</a:t>
            </a:r>
            <a:endParaRPr lang="en-US" baseline="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sz="3200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Make </a:t>
            </a:r>
            <a:r>
              <a:rPr lang="en-US" sz="3200" baseline="0" dirty="0" err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Drawable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1"/>
            <a:ext cx="5940425" cy="1949450"/>
          </a:xfrm>
        </p:spPr>
        <p:txBody>
          <a:bodyPr/>
          <a:lstStyle/>
          <a:p>
            <a:pPr lvl="0" rtl="0"/>
            <a:r>
              <a:rPr lang="en-US" sz="3200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Turns non </a:t>
            </a:r>
            <a:r>
              <a:rPr lang="en-US" sz="3200" baseline="0" dirty="0" err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drawable</a:t>
            </a: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 objects (like runs,  support assemblies and control points </a:t>
            </a:r>
            <a:r>
              <a:rPr lang="en-US" sz="3200" dirty="0" err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drawable</a:t>
            </a: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) allowing them to be labeled</a:t>
            </a:r>
          </a:p>
        </p:txBody>
      </p:sp>
      <p:pic>
        <p:nvPicPr>
          <p:cNvPr id="4" name="Picture 3" descr="PPT1E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05200"/>
            <a:ext cx="6038096" cy="2780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Make </a:t>
            </a:r>
            <a:r>
              <a:rPr lang="en-US" dirty="0" err="1" smtClean="0">
                <a:latin typeface="Calibri" pitchFamily="34" charset="0"/>
              </a:rPr>
              <a:t>Drawable</a:t>
            </a:r>
            <a:r>
              <a:rPr lang="en-US" dirty="0" smtClean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Picture 3" descr="PPT1E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3000"/>
            <a:ext cx="7900420" cy="2150900"/>
          </a:xfrm>
          <a:prstGeom prst="rect">
            <a:avLst/>
          </a:prstGeom>
        </p:spPr>
      </p:pic>
      <p:pic>
        <p:nvPicPr>
          <p:cNvPr id="5" name="Picture 4" descr="PPT1F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429000"/>
            <a:ext cx="5542858" cy="27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sz="3200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Exclude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492625" cy="4449763"/>
          </a:xfrm>
        </p:spPr>
        <p:txBody>
          <a:bodyPr/>
          <a:lstStyle/>
          <a:p>
            <a:pPr lvl="0" rtl="0"/>
            <a:r>
              <a:rPr lang="en-US" sz="3200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Excludes completely from the drawing</a:t>
            </a: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 objects specified – useful to throw out volumes or coordinate systems from drawings</a:t>
            </a:r>
            <a:endParaRPr lang="en-US" sz="3200" baseline="0" dirty="0" smtClean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sz="3200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GetActual3DGeometry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492625" cy="4449763"/>
          </a:xfrm>
        </p:spPr>
        <p:txBody>
          <a:bodyPr/>
          <a:lstStyle/>
          <a:p>
            <a:pPr lvl="0"/>
            <a:r>
              <a:rPr lang="en-US" sz="3200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 Some geometry is simplified</a:t>
            </a: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 by SP3D </a:t>
            </a:r>
            <a:r>
              <a:rPr lang="en-US" dirty="0" smtClean="0">
                <a:latin typeface="Calibri" pitchFamily="34" charset="0"/>
              </a:rPr>
              <a:t>(e.g. weld </a:t>
            </a:r>
            <a:r>
              <a:rPr lang="en-US" dirty="0" err="1" smtClean="0">
                <a:latin typeface="Calibri" pitchFamily="34" charset="0"/>
              </a:rPr>
              <a:t>toruses</a:t>
            </a:r>
            <a:r>
              <a:rPr lang="en-US" dirty="0" smtClean="0">
                <a:latin typeface="Calibri" pitchFamily="34" charset="0"/>
              </a:rPr>
              <a:t> to circles), </a:t>
            </a: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this wrapper allows us to get original geometry if required</a:t>
            </a:r>
            <a:endParaRPr lang="en-US" sz="3200" baseline="0" dirty="0" smtClean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676400"/>
            <a:ext cx="16002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sz="3200" baseline="0" dirty="0" err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ReplaceWPoint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264025" cy="4449763"/>
          </a:xfrm>
        </p:spPr>
        <p:txBody>
          <a:bodyPr/>
          <a:lstStyle/>
          <a:p>
            <a:pPr lvl="0" rtl="0"/>
            <a:r>
              <a:rPr lang="en-US" baseline="0" dirty="0" smtClean="0">
                <a:latin typeface="Calibri" pitchFamily="34" charset="0"/>
              </a:rPr>
              <a:t>Replaces the 3D object with a point at its origin or center of range allowing it to be labeled without being drawn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baseline="0" dirty="0" smtClean="0">
                <a:latin typeface="Calibri" pitchFamily="34" charset="0"/>
              </a:rPr>
              <a:t>Piping – for Single Line Drawings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err="1" smtClean="0">
                <a:latin typeface="Calibri" pitchFamily="34" charset="0"/>
              </a:rPr>
              <a:t>CappedNormalPipe</a:t>
            </a:r>
            <a:endParaRPr lang="en-US" baseline="0" dirty="0" smtClean="0">
              <a:latin typeface="Calibri" pitchFamily="34" charset="0"/>
            </a:endParaRPr>
          </a:p>
          <a:p>
            <a:pPr marR="0" lvl="0" rtl="0"/>
            <a:r>
              <a:rPr lang="en-US" baseline="0" dirty="0" err="1" smtClean="0">
                <a:latin typeface="Calibri" pitchFamily="34" charset="0"/>
              </a:rPr>
              <a:t>ElbowToArc</a:t>
            </a:r>
            <a:endParaRPr lang="en-US" baseline="0" dirty="0" smtClean="0">
              <a:latin typeface="Calibri" pitchFamily="34" charset="0"/>
            </a:endParaRPr>
          </a:p>
          <a:p>
            <a:pPr marR="0" lvl="0" rtl="0"/>
            <a:r>
              <a:rPr lang="en-US" baseline="0" dirty="0" err="1" smtClean="0">
                <a:latin typeface="Calibri" pitchFamily="34" charset="0"/>
              </a:rPr>
              <a:t>ElbowToSingleArc</a:t>
            </a:r>
            <a:endParaRPr lang="en-US" baseline="0" dirty="0" smtClean="0">
              <a:latin typeface="Calibri" pitchFamily="34" charset="0"/>
            </a:endParaRPr>
          </a:p>
          <a:p>
            <a:pPr marR="0" lvl="0" rtl="0"/>
            <a:r>
              <a:rPr lang="en-US" baseline="0" dirty="0" err="1" smtClean="0">
                <a:latin typeface="Calibri" pitchFamily="34" charset="0"/>
              </a:rPr>
              <a:t>PipeTurnFeatToArc</a:t>
            </a:r>
            <a:endParaRPr lang="en-US" baseline="0" dirty="0" smtClean="0">
              <a:latin typeface="Calibri" pitchFamily="34" charset="0"/>
            </a:endParaRPr>
          </a:p>
          <a:p>
            <a:pPr marR="0" lvl="0" rtl="0"/>
            <a:r>
              <a:rPr lang="en-US" baseline="0" dirty="0" err="1" smtClean="0">
                <a:latin typeface="Calibri" pitchFamily="34" charset="0"/>
              </a:rPr>
              <a:t>SlopedPipeWArcSymbol</a:t>
            </a:r>
            <a:endParaRPr lang="en-US" baseline="0" dirty="0" smtClean="0">
              <a:latin typeface="Calibri" pitchFamily="34" charset="0"/>
            </a:endParaRPr>
          </a:p>
          <a:p>
            <a:pPr marR="0" lvl="0" rtl="0"/>
            <a:r>
              <a:rPr lang="en-US" baseline="0" dirty="0" err="1" smtClean="0">
                <a:latin typeface="Calibri" pitchFamily="34" charset="0"/>
              </a:rPr>
              <a:t>PortsSeparator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Equipment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err="1" smtClean="0">
                <a:latin typeface="Calibri" pitchFamily="34" charset="0"/>
              </a:rPr>
              <a:t>EquipmentNozzleSeparator</a:t>
            </a:r>
            <a:endParaRPr lang="en-US" baseline="0" dirty="0" smtClean="0">
              <a:latin typeface="Calibri" pitchFamily="34" charset="0"/>
            </a:endParaRPr>
          </a:p>
          <a:p>
            <a:pPr marR="0" lvl="0" rtl="0"/>
            <a:r>
              <a:rPr lang="en-US" baseline="0" dirty="0" err="1" smtClean="0">
                <a:latin typeface="Calibri" pitchFamily="34" charset="0"/>
              </a:rPr>
              <a:t>DesignEquipmentPartSeparator</a:t>
            </a:r>
            <a:endParaRPr lang="en-US" baseline="0" dirty="0" smtClean="0">
              <a:latin typeface="Calibri" pitchFamily="34" charset="0"/>
            </a:endParaRPr>
          </a:p>
          <a:p>
            <a:pPr marR="0" lvl="0" rtl="0"/>
            <a:r>
              <a:rPr lang="en-US" baseline="0" dirty="0" err="1" smtClean="0">
                <a:latin typeface="Calibri" pitchFamily="34" charset="0"/>
              </a:rPr>
              <a:t>EnumerateEquipmentGraphicChildren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Hangers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err="1" smtClean="0">
                <a:latin typeface="Calibri" pitchFamily="34" charset="0"/>
              </a:rPr>
              <a:t>ReplaceSlopedPipeonHgrs</a:t>
            </a:r>
            <a:endParaRPr lang="en-US" baseline="0" dirty="0" smtClean="0">
              <a:latin typeface="Calibri" pitchFamily="34" charset="0"/>
            </a:endParaRPr>
          </a:p>
          <a:p>
            <a:pPr marR="0" lvl="0" rtl="0"/>
            <a:r>
              <a:rPr lang="en-US" baseline="0" dirty="0" err="1" smtClean="0">
                <a:latin typeface="Calibri" pitchFamily="34" charset="0"/>
              </a:rPr>
              <a:t>EnumerateHgrSupGraphicChildren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Structure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err="1" smtClean="0">
                <a:latin typeface="Calibri" pitchFamily="34" charset="0"/>
              </a:rPr>
              <a:t>StructOpeningtoX</a:t>
            </a:r>
            <a:endParaRPr lang="en-US" dirty="0" smtClean="0">
              <a:latin typeface="Calibri" pitchFamily="34" charset="0"/>
            </a:endParaRPr>
          </a:p>
          <a:p>
            <a:pPr lvl="1"/>
            <a:r>
              <a:rPr lang="en-US" dirty="0" err="1" smtClean="0">
                <a:latin typeface="Calibri" pitchFamily="34" charset="0"/>
              </a:rPr>
              <a:t>Resymbolizes</a:t>
            </a:r>
            <a:r>
              <a:rPr lang="en-US" dirty="0" smtClean="0">
                <a:latin typeface="Calibri" pitchFamily="34" charset="0"/>
              </a:rPr>
              <a:t> Openings as X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157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600200"/>
            <a:ext cx="16954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57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3810000"/>
            <a:ext cx="1905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1B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52600"/>
            <a:ext cx="5257800" cy="3354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Region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3197225" cy="44497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A region has a layout style that dictates view number and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Grids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err="1" smtClean="0">
                <a:latin typeface="Calibri" pitchFamily="34" charset="0"/>
              </a:rPr>
              <a:t>GridLinesDrawingWrapperEntity</a:t>
            </a:r>
            <a:endParaRPr lang="en-US" baseline="0" dirty="0" smtClean="0">
              <a:latin typeface="Calibri" pitchFamily="34" charset="0"/>
            </a:endParaRPr>
          </a:p>
          <a:p>
            <a:pPr marR="0" lvl="0" rtl="0"/>
            <a:r>
              <a:rPr lang="en-US" baseline="0" dirty="0" err="1" smtClean="0">
                <a:latin typeface="Calibri" pitchFamily="34" charset="0"/>
              </a:rPr>
              <a:t>PlaneGeometryDrawingWrapperEntity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Lab 10, 11 and 12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Label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Rules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Specify which labels are to be used in a view style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One rule may contain more than one label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Templates</a:t>
            </a:r>
          </a:p>
          <a:p>
            <a:pPr marR="0" lvl="1" rtl="0"/>
            <a:r>
              <a:rPr lang="en-US" dirty="0" smtClean="0">
                <a:latin typeface="Calibri" pitchFamily="34" charset="0"/>
              </a:rPr>
              <a:t>Contain all detailed information about the label such as content, positioning, and leader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Positioning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Point generator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This is used to place label points on objects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Geometric analyzer</a:t>
            </a:r>
          </a:p>
          <a:p>
            <a:pPr marR="0" lvl="1" rtl="0"/>
            <a:r>
              <a:rPr lang="en-US" baseline="0" dirty="0" smtClean="0">
                <a:latin typeface="Calibri" pitchFamily="34" charset="0"/>
              </a:rPr>
              <a:t>This</a:t>
            </a:r>
            <a:r>
              <a:rPr lang="en-US" dirty="0" smtClean="0">
                <a:latin typeface="Calibri" pitchFamily="34" charset="0"/>
              </a:rPr>
              <a:t> is used to set properties on label points or delete label points in case they are collinear or occluded</a:t>
            </a:r>
            <a:endParaRPr lang="en-US" baseline="0" dirty="0" smtClean="0">
              <a:latin typeface="Calibri" pitchFamily="34" charset="0"/>
            </a:endParaRP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Positioning module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This positions the label relative to the object</a:t>
            </a:r>
            <a:endParaRPr lang="en-US" baseline="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err="1" smtClean="0">
                <a:latin typeface="Calibri" pitchFamily="34" charset="0"/>
              </a:rPr>
              <a:t>DefaultLabelPointGenerator</a:t>
            </a:r>
            <a:r>
              <a:rPr lang="en-US" baseline="0" dirty="0" smtClean="0">
                <a:latin typeface="Calibri" pitchFamily="34" charset="0"/>
              </a:rPr>
              <a:t> </a:t>
            </a:r>
            <a:br>
              <a:rPr lang="en-US" baseline="0" dirty="0" smtClean="0">
                <a:latin typeface="Calibri" pitchFamily="34" charset="0"/>
              </a:rPr>
            </a:br>
            <a:r>
              <a:rPr lang="en-US" dirty="0" err="1" smtClean="0">
                <a:latin typeface="Calibri" pitchFamily="34" charset="0"/>
              </a:rPr>
              <a:t>DrawingPGControlPoint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4416425" cy="4449763"/>
          </a:xfrm>
        </p:spPr>
        <p:txBody>
          <a:bodyPr/>
          <a:lstStyle/>
          <a:p>
            <a:pPr lvl="0"/>
            <a:r>
              <a:rPr lang="en-US" baseline="0" dirty="0" smtClean="0">
                <a:latin typeface="Calibri" pitchFamily="34" charset="0"/>
              </a:rPr>
              <a:t>Point is generated at the control point if there is one, then at the origin if there is one and finally at the center of the 2D range 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625" y="2286000"/>
            <a:ext cx="37623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DrawingPGLinear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5178425" cy="44497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Places label points at each end of straight features and members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676400"/>
            <a:ext cx="458913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DrawingPGLocalCS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5635625" cy="44497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Places a label point at the position of the local coordinate system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981200"/>
            <a:ext cx="2724150" cy="193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Label Settings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48740"/>
          <a:ext cx="7162799" cy="4082384"/>
        </p:xfrm>
        <a:graphic>
          <a:graphicData uri="http://schemas.openxmlformats.org/drawingml/2006/table">
            <a:tbl>
              <a:tblPr/>
              <a:tblGrid>
                <a:gridCol w="1862328"/>
                <a:gridCol w="5300471"/>
              </a:tblGrid>
              <a:tr h="38704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&lt;</a:t>
                      </a:r>
                      <a:r>
                        <a:rPr lang="en-US" sz="1300" dirty="0" err="1" smtClean="0"/>
                        <a:t>labelOffset</a:t>
                      </a:r>
                      <a:r>
                        <a:rPr lang="en-US" sz="1300" dirty="0"/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Label reach in meters from the terminator to the closest text box corner.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1714">
                <a:tc>
                  <a:txBody>
                    <a:bodyPr/>
                    <a:lstStyle/>
                    <a:p>
                      <a:r>
                        <a:rPr lang="en-US" sz="1300"/>
                        <a:t>&lt;granularity&gt;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Attempted number of positions for text placement in clear space.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0 = Coarse - Reaches out at full text height increments within minimum and maximum offsets.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1 = Medium - Reaches out at one-half text height increments.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2 = Fine - Reaches out at one-third text height increments.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0571">
                <a:tc>
                  <a:txBody>
                    <a:bodyPr/>
                    <a:lstStyle/>
                    <a:p>
                      <a:r>
                        <a:rPr lang="en-US" sz="1300"/>
                        <a:t>&lt;perimeterOffset&gt;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Defines the offset in meters from the clipped view edge when MarginOnly is used to place the label.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0571">
                <a:tc>
                  <a:txBody>
                    <a:bodyPr/>
                    <a:lstStyle/>
                    <a:p>
                      <a:r>
                        <a:rPr lang="en-US" sz="1300"/>
                        <a:t>&lt;priority&gt;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Priority for labels relative to dimensions; setting = 1 for dimensions, 2 for labels. See note below.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r>
                        <a:rPr lang="en-US" sz="1300"/>
                        <a:t>&lt;maxfactor&gt;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300"/>
                        <a:t>Minimum and maximum scale factor in meters for the text size.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r>
                        <a:rPr lang="en-US" sz="1300"/>
                        <a:t>&lt;minfactor&gt;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524">
                <a:tc>
                  <a:txBody>
                    <a:bodyPr/>
                    <a:lstStyle/>
                    <a:p>
                      <a:r>
                        <a:rPr lang="en-US" sz="1300"/>
                        <a:t>&lt;minOffset&gt;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300"/>
                        <a:t>Minimum and maximum offset factor for clear space placement.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r>
                        <a:rPr lang="en-US" sz="1300" dirty="0"/>
                        <a:t>&lt;</a:t>
                      </a:r>
                      <a:r>
                        <a:rPr lang="en-US" sz="1300" dirty="0" err="1"/>
                        <a:t>maxOffset</a:t>
                      </a:r>
                      <a:r>
                        <a:rPr lang="en-US" sz="1300" dirty="0"/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Label Offset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The </a:t>
            </a:r>
            <a:r>
              <a:rPr lang="en-US" sz="2400" b="1" dirty="0" err="1" smtClean="0">
                <a:latin typeface="Calibri" pitchFamily="34" charset="0"/>
              </a:rPr>
              <a:t>labelOffset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setting determines the reach from the terminator to the closest text box corner. This value is represented in meters.</a:t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>&lt;</a:t>
            </a:r>
            <a:r>
              <a:rPr lang="en-US" sz="2400" dirty="0" err="1" smtClean="0">
                <a:latin typeface="Calibri" pitchFamily="34" charset="0"/>
              </a:rPr>
              <a:t>labelOffset</a:t>
            </a:r>
            <a:r>
              <a:rPr lang="en-US" sz="2400" dirty="0" smtClean="0">
                <a:latin typeface="Calibri" pitchFamily="34" charset="0"/>
              </a:rPr>
              <a:t>&gt;0.04&lt;/</a:t>
            </a:r>
            <a:r>
              <a:rPr lang="en-US" sz="2400" dirty="0" err="1" smtClean="0">
                <a:latin typeface="Calibri" pitchFamily="34" charset="0"/>
              </a:rPr>
              <a:t>labelOffset</a:t>
            </a:r>
            <a:r>
              <a:rPr lang="en-US" sz="2400" dirty="0" smtClean="0">
                <a:latin typeface="Calibri" pitchFamily="34" charset="0"/>
              </a:rPr>
              <a:t>&gt;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4812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505200"/>
            <a:ext cx="31813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Granularity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792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295400"/>
            <a:ext cx="491098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Black = Coarse (0)</a:t>
            </a:r>
          </a:p>
          <a:p>
            <a:r>
              <a:rPr lang="en-US" dirty="0" smtClean="0">
                <a:latin typeface="Calibri" pitchFamily="34" charset="0"/>
              </a:rPr>
              <a:t>Red = Medium (1)</a:t>
            </a:r>
          </a:p>
          <a:p>
            <a:r>
              <a:rPr lang="en-US" dirty="0" smtClean="0">
                <a:latin typeface="Calibri" pitchFamily="34" charset="0"/>
              </a:rPr>
              <a:t>Green = Fine (2)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alibri" pitchFamily="34" charset="0"/>
              </a:rPr>
              <a:t>Views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479550"/>
            <a:ext cx="2892425" cy="4449763"/>
          </a:xfrm>
        </p:spPr>
        <p:txBody>
          <a:bodyPr/>
          <a:lstStyle/>
          <a:p>
            <a:pPr lvl="0"/>
            <a:r>
              <a:rPr lang="en-US" dirty="0" smtClean="0">
                <a:latin typeface="Calibri" pitchFamily="34" charset="0"/>
              </a:rPr>
              <a:t> The view properties set the scale, look direction and margins</a:t>
            </a:r>
          </a:p>
        </p:txBody>
      </p:sp>
      <p:pic>
        <p:nvPicPr>
          <p:cNvPr id="4" name="Picture 3" descr="PPT1B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371600"/>
            <a:ext cx="5591283" cy="445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Perimeter Offset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The </a:t>
            </a:r>
            <a:r>
              <a:rPr lang="en-US" sz="2000" b="1" dirty="0" err="1" smtClean="0">
                <a:latin typeface="Calibri" pitchFamily="34" charset="0"/>
              </a:rPr>
              <a:t>perimeterOffset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option determines the offset that margin labels should be offset from the view border. The </a:t>
            </a:r>
            <a:r>
              <a:rPr lang="en-US" sz="2000" b="1" dirty="0" err="1" smtClean="0">
                <a:latin typeface="Calibri" pitchFamily="34" charset="0"/>
              </a:rPr>
              <a:t>DrawingGAMarginOnly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module must be used for the geometric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analyzer. 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&lt;</a:t>
            </a:r>
            <a:r>
              <a:rPr lang="en-US" sz="2000" dirty="0" err="1" smtClean="0">
                <a:latin typeface="Calibri" pitchFamily="34" charset="0"/>
              </a:rPr>
              <a:t>perimeterOffset</a:t>
            </a:r>
            <a:r>
              <a:rPr lang="en-US" sz="2000" dirty="0" smtClean="0">
                <a:latin typeface="Calibri" pitchFamily="34" charset="0"/>
              </a:rPr>
              <a:t>&gt;</a:t>
            </a:r>
            <a:r>
              <a:rPr lang="en-US" sz="2000" b="1" dirty="0" smtClean="0">
                <a:latin typeface="Calibri" pitchFamily="34" charset="0"/>
              </a:rPr>
              <a:t>0.055&lt;/</a:t>
            </a:r>
            <a:r>
              <a:rPr lang="en-US" sz="2000" b="1" dirty="0" err="1" smtClean="0">
                <a:latin typeface="Calibri" pitchFamily="34" charset="0"/>
              </a:rPr>
              <a:t>perimeterOffset</a:t>
            </a:r>
            <a:r>
              <a:rPr lang="en-US" sz="2000" b="1" dirty="0" smtClean="0">
                <a:latin typeface="Calibri" pitchFamily="34" charset="0"/>
              </a:rPr>
              <a:t>&gt;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4802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971800"/>
            <a:ext cx="50196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Label Layer</a:t>
            </a:r>
            <a:r>
              <a:rPr lang="en-US" baseline="0" dirty="0" smtClean="0">
                <a:latin typeface="Calibri" pitchFamily="34" charset="0"/>
              </a:rPr>
              <a:t> Settings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828800"/>
          <a:ext cx="6096000" cy="548640"/>
        </p:xfrm>
        <a:graphic>
          <a:graphicData uri="http://schemas.openxmlformats.org/drawingml/2006/table">
            <a:tbl>
              <a:tblPr/>
              <a:tblGrid>
                <a:gridCol w="1584960"/>
                <a:gridCol w="451104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&lt;labellayer&gt;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in which layer the label is placed.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Leader Settings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3768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590800"/>
            <a:ext cx="55149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Decides the kind of leader and its parameters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Positioning Settings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823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505200"/>
            <a:ext cx="3592886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23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1600200"/>
            <a:ext cx="51054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2209800"/>
          <a:ext cx="2362200" cy="303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</a:tblGrid>
              <a:tr h="276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Position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Value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Top Left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Top Middle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Top Right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Middle Left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Middle Middle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Middle Right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Bottom Left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Bottom Middle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Bottom Right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Calibri"/>
                          <a:cs typeface="Times New Roman"/>
                        </a:rPr>
                        <a:t>Control Point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Lab 13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Special Labeling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Grid Labels for Elevation Views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Control Point Labels for Arbitrary Coordinates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Coordinate Labels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Lab 14, 15, 16 and 17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Dimension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alibri" pitchFamily="34" charset="0"/>
              </a:rPr>
              <a:t>Rules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Specify which dimensions are to be used in a view style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Rules may contain anchoring rules</a:t>
            </a:r>
          </a:p>
          <a:p>
            <a:pPr lvl="0"/>
            <a:r>
              <a:rPr lang="en-US" dirty="0" smtClean="0">
                <a:latin typeface="Calibri" pitchFamily="34" charset="0"/>
              </a:rPr>
              <a:t>Templates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Contain all detailed information about the dimensions to be placed such as style, offset, units etc.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Positioning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Point generator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Geometric Analyzer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Content Module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Positioning module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Dimension Styles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Lab 18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View</a:t>
            </a:r>
            <a:r>
              <a:rPr lang="en-US" baseline="0" dirty="0" smtClean="0">
                <a:latin typeface="Calibri" pitchFamily="34" charset="0"/>
              </a:rPr>
              <a:t> Positioning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Picture 3" descr="PPT1B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8458200" cy="4472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Key Plan Style and </a:t>
            </a:r>
            <a:r>
              <a:rPr lang="en-US" baseline="0" dirty="0" err="1" smtClean="0">
                <a:latin typeface="Calibri" pitchFamily="34" charset="0"/>
              </a:rPr>
              <a:t>Matchlines</a:t>
            </a:r>
            <a:endParaRPr lang="en-US" baseline="0" dirty="0" smtClean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Key Plan Type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Coordinate System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Range Filter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Orientation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View Style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Pseudo Filters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6"/>
          <p:cNvSpPr>
            <a:spLocks noGrp="1"/>
          </p:cNvSpPr>
          <p:nvPr>
            <p:ph type="dt" sz="half" idx="11"/>
          </p:nvPr>
        </p:nvSpPr>
        <p:spPr>
          <a:xfrm>
            <a:off x="231775" y="6427788"/>
            <a:ext cx="4800600" cy="30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053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304800" y="1295400"/>
            <a:ext cx="5943600" cy="5202238"/>
          </a:xfrm>
          <a:noFill/>
          <a:ln/>
        </p:spPr>
      </p:pic>
      <p:pic>
        <p:nvPicPr>
          <p:cNvPr id="150531" name="Picture 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/>
          <a:srcRect/>
          <a:stretch>
            <a:fillRect/>
          </a:stretch>
        </p:blipFill>
        <p:spPr>
          <a:xfrm>
            <a:off x="228600" y="3886200"/>
            <a:ext cx="2776538" cy="2149475"/>
          </a:xfrm>
          <a:noFill/>
          <a:ln>
            <a:solidFill>
              <a:srgbClr val="FF3300"/>
            </a:solidFill>
          </a:ln>
        </p:spPr>
      </p:pic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267200"/>
            <a:ext cx="3209925" cy="21494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6019800" y="1066800"/>
          <a:ext cx="3009900" cy="3003550"/>
        </p:xfrm>
        <a:graphic>
          <a:graphicData uri="http://schemas.openxmlformats.org/presentationml/2006/ole">
            <p:oleObj spid="_x0000_s278530" name="Bitmap Image" r:id="rId7" imgW="4191585" imgH="4180952" progId="PBrush">
              <p:embed/>
            </p:oleObj>
          </a:graphicData>
        </a:graphic>
      </p:graphicFrame>
      <p:sp>
        <p:nvSpPr>
          <p:cNvPr id="150534" name="Line 6"/>
          <p:cNvSpPr>
            <a:spLocks noChangeShapeType="1"/>
          </p:cNvSpPr>
          <p:nvPr/>
        </p:nvSpPr>
        <p:spPr bwMode="auto">
          <a:xfrm flipH="1">
            <a:off x="1981200" y="3581400"/>
            <a:ext cx="3810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0535" name="Line 7"/>
          <p:cNvSpPr>
            <a:spLocks noChangeShapeType="1"/>
          </p:cNvSpPr>
          <p:nvPr/>
        </p:nvSpPr>
        <p:spPr bwMode="auto">
          <a:xfrm>
            <a:off x="3581400" y="3276600"/>
            <a:ext cx="1676400" cy="914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 flipV="1">
            <a:off x="4038600" y="2362200"/>
            <a:ext cx="198120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0537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781800" cy="1066800"/>
          </a:xfrm>
          <a:noFill/>
          <a:ln/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Key </a:t>
            </a:r>
            <a:r>
              <a:rPr lang="en-US" dirty="0" smtClean="0">
                <a:latin typeface="Calibri" pitchFamily="34" charset="0"/>
              </a:rPr>
              <a:t>Plan Types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" y="1295400"/>
            <a:ext cx="5747761" cy="5030788"/>
          </a:xfrm>
          <a:noFill/>
          <a:ln/>
        </p:spPr>
      </p:pic>
      <p:sp>
        <p:nvSpPr>
          <p:cNvPr id="152579" name="AutoShape 3"/>
          <p:cNvSpPr>
            <a:spLocks noChangeArrowheads="1"/>
          </p:cNvSpPr>
          <p:nvPr/>
        </p:nvSpPr>
        <p:spPr bwMode="auto">
          <a:xfrm>
            <a:off x="6172200" y="1219200"/>
            <a:ext cx="2819400" cy="685800"/>
          </a:xfrm>
          <a:prstGeom prst="wedgeRoundRectCallout">
            <a:avLst>
              <a:gd name="adj1" fmla="val -99213"/>
              <a:gd name="adj2" fmla="val 18958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The Type selection filters the grid.</a:t>
            </a:r>
          </a:p>
        </p:txBody>
      </p:sp>
      <p:sp>
        <p:nvSpPr>
          <p:cNvPr id="152580" name="AutoShape 4"/>
          <p:cNvSpPr>
            <a:spLocks noChangeArrowheads="1"/>
          </p:cNvSpPr>
          <p:nvPr/>
        </p:nvSpPr>
        <p:spPr bwMode="auto">
          <a:xfrm>
            <a:off x="6324600" y="2209800"/>
            <a:ext cx="2819400" cy="914400"/>
          </a:xfrm>
          <a:prstGeom prst="wedgeRoundRectCallout">
            <a:avLst>
              <a:gd name="adj1" fmla="val -114126"/>
              <a:gd name="adj2" fmla="val 7583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This shows a list of Coordinate Systems in the Model.</a:t>
            </a:r>
          </a:p>
        </p:txBody>
      </p:sp>
      <p:sp>
        <p:nvSpPr>
          <p:cNvPr id="152581" name="AutoShape 5"/>
          <p:cNvSpPr>
            <a:spLocks noChangeArrowheads="1"/>
          </p:cNvSpPr>
          <p:nvPr/>
        </p:nvSpPr>
        <p:spPr bwMode="auto">
          <a:xfrm>
            <a:off x="6324600" y="3810000"/>
            <a:ext cx="2819400" cy="914400"/>
          </a:xfrm>
          <a:prstGeom prst="wedgeRoundRectCallout">
            <a:avLst>
              <a:gd name="adj1" fmla="val -96097"/>
              <a:gd name="adj2" fmla="val -6871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This is the range to display beyond the highlighted volume.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781800" cy="1066800"/>
          </a:xfrm>
          <a:noFill/>
          <a:ln/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Key </a:t>
            </a:r>
            <a:r>
              <a:rPr lang="en-US" dirty="0" smtClean="0">
                <a:latin typeface="Calibri" pitchFamily="34" charset="0"/>
              </a:rPr>
              <a:t>Plan Style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457200" y="1676400"/>
          <a:ext cx="8458200" cy="2736566"/>
        </p:xfrm>
        <a:graphic>
          <a:graphicData uri="http://schemas.openxmlformats.org/presentationml/2006/ole">
            <p:oleObj spid="_x0000_s279554" name="Bitmap Image" r:id="rId4" imgW="7895238" imgH="2553056" progId="PBrush">
              <p:embed/>
            </p:oleObj>
          </a:graphicData>
        </a:graphic>
      </p:graphicFrame>
      <p:sp>
        <p:nvSpPr>
          <p:cNvPr id="154627" name="AutoShape 3"/>
          <p:cNvSpPr>
            <a:spLocks noChangeArrowheads="1"/>
          </p:cNvSpPr>
          <p:nvPr/>
        </p:nvSpPr>
        <p:spPr bwMode="auto">
          <a:xfrm>
            <a:off x="457200" y="4724400"/>
            <a:ext cx="4191000" cy="1905000"/>
          </a:xfrm>
          <a:prstGeom prst="wedgeRoundRectCallout">
            <a:avLst>
              <a:gd name="adj1" fmla="val -19703"/>
              <a:gd name="adj2" fmla="val -7076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This is </a:t>
            </a:r>
            <a:r>
              <a:rPr lang="en-US" dirty="0" smtClean="0"/>
              <a:t>a </a:t>
            </a:r>
            <a:r>
              <a:rPr lang="en-US" dirty="0"/>
              <a:t>pseudo filter.  There is another one called “</a:t>
            </a:r>
            <a:r>
              <a:rPr lang="en-US" sz="1200" dirty="0"/>
              <a:t>KEY_PLAN_ADJACENT_ELEMENT</a:t>
            </a:r>
            <a:r>
              <a:rPr lang="en-US" dirty="0"/>
              <a:t>”.  It allows you to set the </a:t>
            </a:r>
            <a:r>
              <a:rPr lang="en-US" dirty="0" err="1"/>
              <a:t>symbology</a:t>
            </a:r>
            <a:r>
              <a:rPr lang="en-US" dirty="0"/>
              <a:t> for the surrounding volumes (if this were a Natural or Normalized type). </a:t>
            </a:r>
          </a:p>
        </p:txBody>
      </p:sp>
      <p:sp>
        <p:nvSpPr>
          <p:cNvPr id="154628" name="AutoShape 4"/>
          <p:cNvSpPr>
            <a:spLocks noChangeArrowheads="1"/>
          </p:cNvSpPr>
          <p:nvPr/>
        </p:nvSpPr>
        <p:spPr bwMode="auto">
          <a:xfrm>
            <a:off x="6096000" y="4572000"/>
            <a:ext cx="2819400" cy="990600"/>
          </a:xfrm>
          <a:prstGeom prst="wedgeRoundRectCallout">
            <a:avLst>
              <a:gd name="adj1" fmla="val -20944"/>
              <a:gd name="adj2" fmla="val -8156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This is a delivered label.  It centers the volume name.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781800" cy="1066800"/>
          </a:xfrm>
          <a:noFill/>
          <a:ln/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Key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6781800" cy="1143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Range Filter – Grid Systems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Orientation - Plan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2946" name="AutoShape 2" descr="mk:@MSITStore:C:\Program%20Files\Common%20Files\Intergraph\SmartPlant\Help\DrawingsHelp409.chm::/82420.png"/>
          <p:cNvSpPr>
            <a:spLocks noChangeAspect="1" noChangeArrowheads="1"/>
          </p:cNvSpPr>
          <p:nvPr/>
        </p:nvSpPr>
        <p:spPr bwMode="auto">
          <a:xfrm>
            <a:off x="155575" y="-1012825"/>
            <a:ext cx="2647950" cy="21145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76400"/>
            <a:ext cx="40290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362200"/>
            <a:ext cx="47434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6781800" cy="1143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Range Filter – Equipment and Members Orientation - Plan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09800"/>
            <a:ext cx="48196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905000"/>
            <a:ext cx="3686175" cy="345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Range Filter – Equipment and Members Orientation - Isometric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44005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133600"/>
            <a:ext cx="3393506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Drawings by 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Where and what filters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Creating a package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Navigation Rules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Embedded Reports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781800" cy="1143000"/>
          </a:xfrm>
          <a:noFill/>
          <a:ln/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Drawings by Query</a:t>
            </a:r>
          </a:p>
        </p:txBody>
      </p:sp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000250"/>
            <a:ext cx="838200" cy="838200"/>
          </a:xfrm>
          <a:prstGeom prst="rect">
            <a:avLst/>
          </a:prstGeom>
          <a:noFill/>
        </p:spPr>
      </p:pic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5867400" y="15240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FF3300"/>
                </a:solidFill>
              </a:rPr>
              <a:t>Where do you want to look?</a:t>
            </a:r>
          </a:p>
        </p:txBody>
      </p:sp>
      <p:pic>
        <p:nvPicPr>
          <p:cNvPr id="13927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438400"/>
            <a:ext cx="928688" cy="990600"/>
          </a:xfrm>
          <a:prstGeom prst="rect">
            <a:avLst/>
          </a:prstGeom>
          <a:noFill/>
        </p:spPr>
      </p:pic>
      <p:pic>
        <p:nvPicPr>
          <p:cNvPr id="13927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4724400"/>
            <a:ext cx="1223963" cy="1152525"/>
          </a:xfrm>
          <a:prstGeom prst="rect">
            <a:avLst/>
          </a:prstGeom>
          <a:noFill/>
        </p:spPr>
      </p:pic>
      <p:pic>
        <p:nvPicPr>
          <p:cNvPr id="13927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2209800"/>
            <a:ext cx="1895475" cy="1495425"/>
          </a:xfrm>
          <a:prstGeom prst="rect">
            <a:avLst/>
          </a:prstGeom>
          <a:noFill/>
        </p:spPr>
      </p:pic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2819400" y="26670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>
            <a:off x="2590800" y="2895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685800" y="28194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Template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3124200" y="34290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Filter</a:t>
            </a:r>
          </a:p>
          <a:p>
            <a:r>
              <a:rPr lang="en-US" i="1" dirty="0">
                <a:solidFill>
                  <a:schemeClr val="accent2"/>
                </a:solidFill>
              </a:rPr>
              <a:t>Defining </a:t>
            </a:r>
            <a:r>
              <a:rPr lang="en-US" b="1" i="1" dirty="0">
                <a:solidFill>
                  <a:srgbClr val="FF3300"/>
                </a:solidFill>
              </a:rPr>
              <a:t>“What”</a:t>
            </a:r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1981200" y="5867400"/>
            <a:ext cx="197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Drawing Package</a:t>
            </a:r>
          </a:p>
        </p:txBody>
      </p:sp>
      <p:sp>
        <p:nvSpPr>
          <p:cNvPr id="139279" name="AutoShape 15"/>
          <p:cNvSpPr>
            <a:spLocks/>
          </p:cNvSpPr>
          <p:nvPr/>
        </p:nvSpPr>
        <p:spPr bwMode="auto">
          <a:xfrm rot="5400000">
            <a:off x="2819400" y="1981200"/>
            <a:ext cx="381000" cy="49530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Rectangle 16"/>
          <p:cNvSpPr>
            <a:spLocks noChangeArrowheads="1"/>
          </p:cNvSpPr>
          <p:nvPr/>
        </p:nvSpPr>
        <p:spPr bwMode="auto">
          <a:xfrm>
            <a:off x="609600" y="1524000"/>
            <a:ext cx="4884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FF3300"/>
                </a:solidFill>
              </a:rPr>
              <a:t>What do you want to document?</a:t>
            </a:r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>
            <a:off x="5791200" y="1600200"/>
            <a:ext cx="0" cy="5257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82" name="Text Box 18"/>
          <p:cNvSpPr txBox="1">
            <a:spLocks noChangeArrowheads="1"/>
          </p:cNvSpPr>
          <p:nvPr/>
        </p:nvSpPr>
        <p:spPr bwMode="auto">
          <a:xfrm>
            <a:off x="1371600" y="1295400"/>
            <a:ext cx="295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chemeClr val="accent2"/>
                </a:solidFill>
              </a:rPr>
              <a:t>ADMINISTRATIVE SETUP</a:t>
            </a:r>
          </a:p>
        </p:txBody>
      </p:sp>
      <p:pic>
        <p:nvPicPr>
          <p:cNvPr id="139283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1000" y="1981200"/>
            <a:ext cx="842963" cy="793750"/>
          </a:xfrm>
          <a:prstGeom prst="rect">
            <a:avLst/>
          </a:prstGeom>
          <a:noFill/>
        </p:spPr>
      </p:pic>
      <p:sp>
        <p:nvSpPr>
          <p:cNvPr id="139284" name="Line 20"/>
          <p:cNvSpPr>
            <a:spLocks noChangeShapeType="1"/>
          </p:cNvSpPr>
          <p:nvPr/>
        </p:nvSpPr>
        <p:spPr bwMode="auto">
          <a:xfrm>
            <a:off x="7620000" y="222885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85" name="Line 21"/>
          <p:cNvSpPr>
            <a:spLocks noChangeShapeType="1"/>
          </p:cNvSpPr>
          <p:nvPr/>
        </p:nvSpPr>
        <p:spPr bwMode="auto">
          <a:xfrm>
            <a:off x="7391400" y="245745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6096000" y="2914650"/>
            <a:ext cx="1905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Filter</a:t>
            </a:r>
          </a:p>
          <a:p>
            <a:r>
              <a:rPr lang="en-US" i="1" dirty="0">
                <a:solidFill>
                  <a:schemeClr val="accent2"/>
                </a:solidFill>
              </a:rPr>
              <a:t>that answers </a:t>
            </a:r>
          </a:p>
          <a:p>
            <a:r>
              <a:rPr lang="en-US" i="1" dirty="0">
                <a:solidFill>
                  <a:schemeClr val="accent2"/>
                </a:solidFill>
              </a:rPr>
              <a:t>the </a:t>
            </a:r>
            <a:r>
              <a:rPr lang="en-US" b="1" i="1" dirty="0">
                <a:solidFill>
                  <a:srgbClr val="FF3300"/>
                </a:solidFill>
              </a:rPr>
              <a:t>“Where” </a:t>
            </a:r>
            <a:r>
              <a:rPr lang="en-US" i="1" dirty="0">
                <a:solidFill>
                  <a:schemeClr val="accent2"/>
                </a:solidFill>
              </a:rPr>
              <a:t>question.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7772400" y="2895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Drawing Package</a:t>
            </a:r>
          </a:p>
        </p:txBody>
      </p:sp>
      <p:sp>
        <p:nvSpPr>
          <p:cNvPr id="139288" name="AutoShape 24"/>
          <p:cNvSpPr>
            <a:spLocks/>
          </p:cNvSpPr>
          <p:nvPr/>
        </p:nvSpPr>
        <p:spPr bwMode="auto">
          <a:xfrm rot="5400000">
            <a:off x="7315200" y="2762250"/>
            <a:ext cx="381000" cy="2819400"/>
          </a:xfrm>
          <a:prstGeom prst="rightBrace">
            <a:avLst>
              <a:gd name="adj1" fmla="val 6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6019800" y="12954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>
                <a:solidFill>
                  <a:schemeClr val="accent2"/>
                </a:solidFill>
              </a:rPr>
              <a:t>BY QUERY MANAGER</a:t>
            </a:r>
          </a:p>
        </p:txBody>
      </p:sp>
      <p:pic>
        <p:nvPicPr>
          <p:cNvPr id="17818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4419600"/>
            <a:ext cx="2651464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1371600" y="1143000"/>
          <a:ext cx="6324600" cy="5089326"/>
        </p:xfrm>
        <a:graphic>
          <a:graphicData uri="http://schemas.openxmlformats.org/presentationml/2006/ole">
            <p:oleObj spid="_x0000_s179202" name="Bitmap Image" r:id="rId4" imgW="6047619" imgH="4866667" progId="PBrush">
              <p:embed/>
            </p:oleObj>
          </a:graphicData>
        </a:graphic>
      </p:graphicFrame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Drawings by Query - Example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New Drawing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65405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Combines border template and layout template</a:t>
            </a:r>
          </a:p>
        </p:txBody>
      </p:sp>
      <p:pic>
        <p:nvPicPr>
          <p:cNvPr id="4" name="Picture 3" descr="PPT1B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52800"/>
            <a:ext cx="4035054" cy="3057171"/>
          </a:xfrm>
          <a:prstGeom prst="rect">
            <a:avLst/>
          </a:prstGeom>
        </p:spPr>
      </p:pic>
      <p:pic>
        <p:nvPicPr>
          <p:cNvPr id="5" name="Picture 4" descr="PPT1B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352800"/>
            <a:ext cx="4324283" cy="3048000"/>
          </a:xfrm>
          <a:prstGeom prst="rect">
            <a:avLst/>
          </a:prstGeom>
        </p:spPr>
      </p:pic>
      <p:pic>
        <p:nvPicPr>
          <p:cNvPr id="6" name="Picture 5" descr="PPT1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1752600"/>
            <a:ext cx="3124200" cy="14595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>
            <a:off x="4419600" y="2895600"/>
            <a:ext cx="2286000" cy="167640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2133600" y="3657600"/>
            <a:ext cx="1676400" cy="60960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1752600" y="1066801"/>
          <a:ext cx="5562600" cy="5030706"/>
        </p:xfrm>
        <a:graphic>
          <a:graphicData uri="http://schemas.openxmlformats.org/presentationml/2006/ole">
            <p:oleObj spid="_x0000_s180226" name="Bitmap Image" r:id="rId4" imgW="3885714" imgH="3514286" progId="PBrush">
              <p:embed/>
            </p:oleObj>
          </a:graphicData>
        </a:graphic>
      </p:graphicFrame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Drawings by Query - Example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Navigation Rules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479550"/>
            <a:ext cx="5330825" cy="44497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Navigation Rule defines content of drawing based on hierarchy or relationships of target object</a:t>
            </a:r>
          </a:p>
          <a:p>
            <a:r>
              <a:rPr lang="en-US" dirty="0" smtClean="0">
                <a:latin typeface="Calibri" pitchFamily="34" charset="0"/>
              </a:rPr>
              <a:t>Ensures that only objects which are related to target object appear in drawing and associated report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2667000"/>
            <a:ext cx="24860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No navigation rule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812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438400"/>
            <a:ext cx="2593084" cy="2346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12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438400"/>
            <a:ext cx="2459694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12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2438400"/>
            <a:ext cx="3071123" cy="24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Parts from other spool </a:t>
            </a:r>
            <a:r>
              <a:rPr lang="en-US" baseline="0" dirty="0" smtClean="0">
                <a:latin typeface="Calibri" pitchFamily="34" charset="0"/>
              </a:rPr>
              <a:t>appear in drawing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advClick="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With navigation rule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Parts from other </a:t>
            </a:r>
            <a:r>
              <a:rPr lang="en-US" baseline="0" dirty="0" smtClean="0">
                <a:latin typeface="Calibri" pitchFamily="34" charset="0"/>
              </a:rPr>
              <a:t>spool excluded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38400"/>
            <a:ext cx="2459694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2286000"/>
            <a:ext cx="2720641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67000"/>
            <a:ext cx="3137252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Lab 19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Batch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Setup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Operation/Monitoring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 pitchFamily="34" charset="0"/>
              </a:rPr>
              <a:t>Special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WBS based view styles</a:t>
            </a:r>
          </a:p>
          <a:p>
            <a:pPr marR="0" lvl="0" rtl="0"/>
            <a:r>
              <a:rPr lang="en-US" baseline="0" dirty="0" err="1" smtClean="0">
                <a:latin typeface="Calibri" pitchFamily="34" charset="0"/>
              </a:rPr>
              <a:t>MicroStation</a:t>
            </a:r>
            <a:r>
              <a:rPr lang="en-US" baseline="0" dirty="0" smtClean="0">
                <a:latin typeface="Calibri" pitchFamily="34" charset="0"/>
              </a:rPr>
              <a:t> DGN Output View Style</a:t>
            </a:r>
          </a:p>
          <a:p>
            <a:pPr lvl="0"/>
            <a:r>
              <a:rPr lang="en-US" dirty="0" smtClean="0">
                <a:latin typeface="Calibri" pitchFamily="34" charset="0"/>
              </a:rPr>
              <a:t>Search Folders</a:t>
            </a:r>
            <a:endParaRPr lang="en-US" baseline="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Lab 20,</a:t>
            </a:r>
            <a:r>
              <a:rPr lang="en-US" baseline="0" dirty="0" smtClean="0">
                <a:latin typeface="Calibri" pitchFamily="34" charset="0"/>
              </a:rPr>
              <a:t> 21 and 22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Troubleshooting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 pitchFamily="34" charset="0"/>
              </a:rPr>
              <a:t>Error logs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Flush Threshold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VHL Precision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Geometry Validation</a:t>
            </a:r>
          </a:p>
          <a:p>
            <a:pPr marR="0" lvl="0" rtl="0"/>
            <a:r>
              <a:rPr lang="en-US" baseline="0" dirty="0" smtClean="0">
                <a:latin typeface="Calibri" pitchFamily="34" charset="0"/>
              </a:rPr>
              <a:t>Tips for out of memory issues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Plant 3D Drawings Creation">
  <a:themeElements>
    <a:clrScheme name="TB2 PPM PP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B2 PPM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2 PPM P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2 PPM P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2 PPM P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2 PPM P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B2 PPM P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2 PPM P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2 PPM P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2 PPM P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2 PPM P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2 PPM P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B2 PPM P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SmartPlant 3D Drawings Creation</Template>
  <TotalTime>1963</TotalTime>
  <Words>1805</Words>
  <Application>Microsoft Office PowerPoint</Application>
  <PresentationFormat>On-screen Show (4:3)</PresentationFormat>
  <Paragraphs>433</Paragraphs>
  <Slides>98</Slides>
  <Notes>98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98</vt:i4>
      </vt:variant>
    </vt:vector>
  </HeadingPairs>
  <TitlesOfParts>
    <vt:vector size="101" baseType="lpstr">
      <vt:lpstr>SmartPlant 3D Drawings Creation</vt:lpstr>
      <vt:lpstr>Bitmap Image</vt:lpstr>
      <vt:lpstr>Shape2DServer Document</vt:lpstr>
      <vt:lpstr>SmartPlant 3D Drawings Configuration</vt:lpstr>
      <vt:lpstr>SmartSketch Basics</vt:lpstr>
      <vt:lpstr>Drawing Templates</vt:lpstr>
      <vt:lpstr>Drawing Area</vt:lpstr>
      <vt:lpstr>Border Labels</vt:lpstr>
      <vt:lpstr>Region</vt:lpstr>
      <vt:lpstr>Views</vt:lpstr>
      <vt:lpstr>View Positioning</vt:lpstr>
      <vt:lpstr>New Drawing</vt:lpstr>
      <vt:lpstr>New Drawing</vt:lpstr>
      <vt:lpstr>Lab 1 and 2</vt:lpstr>
      <vt:lpstr>Analysis of drawings for view style creation</vt:lpstr>
      <vt:lpstr>Example – Piping Plan</vt:lpstr>
      <vt:lpstr>Example Output – Piping Plan</vt:lpstr>
      <vt:lpstr>View Styles </vt:lpstr>
      <vt:lpstr>Filter Behavior</vt:lpstr>
      <vt:lpstr>Intersection Edges</vt:lpstr>
      <vt:lpstr>View Rules</vt:lpstr>
      <vt:lpstr>View Rules Output</vt:lpstr>
      <vt:lpstr>North Arrows Rules</vt:lpstr>
      <vt:lpstr>Matchline Rules</vt:lpstr>
      <vt:lpstr>View Style Rows</vt:lpstr>
      <vt:lpstr>Filters</vt:lpstr>
      <vt:lpstr>Orientation</vt:lpstr>
      <vt:lpstr>Clipping</vt:lpstr>
      <vt:lpstr>Graphic Rules</vt:lpstr>
      <vt:lpstr>Graphic Rules - continued</vt:lpstr>
      <vt:lpstr>Graphic Rules</vt:lpstr>
      <vt:lpstr>Graphic Rules - Examples</vt:lpstr>
      <vt:lpstr>Graphic Rules – VHL</vt:lpstr>
      <vt:lpstr>Graphic Rules – Line Styles</vt:lpstr>
      <vt:lpstr>Creating new line styles (2D)</vt:lpstr>
      <vt:lpstr>Delivered Line Styles</vt:lpstr>
      <vt:lpstr>Delivered Named Styles</vt:lpstr>
      <vt:lpstr>Lab 3 and 4</vt:lpstr>
      <vt:lpstr>Layer </vt:lpstr>
      <vt:lpstr>Make Transparent</vt:lpstr>
      <vt:lpstr>Aspects</vt:lpstr>
      <vt:lpstr>Lab 5, 6 and 7</vt:lpstr>
      <vt:lpstr>Visible Fill Style</vt:lpstr>
      <vt:lpstr>Clipped Solid Fill Style</vt:lpstr>
      <vt:lpstr>Make clipped solid monolithic</vt:lpstr>
      <vt:lpstr>Delivered Fill Styles</vt:lpstr>
      <vt:lpstr>Lab 8 and 9</vt:lpstr>
      <vt:lpstr>Clipping</vt:lpstr>
      <vt:lpstr>Replace with Line</vt:lpstr>
      <vt:lpstr>Replace with symbol</vt:lpstr>
      <vt:lpstr>Delivered Symbols</vt:lpstr>
      <vt:lpstr>Graphic Preparation Rules</vt:lpstr>
      <vt:lpstr>Common</vt:lpstr>
      <vt:lpstr>Make Drawable</vt:lpstr>
      <vt:lpstr>Make Drawable </vt:lpstr>
      <vt:lpstr>Exclude </vt:lpstr>
      <vt:lpstr>GetActual3DGeometry </vt:lpstr>
      <vt:lpstr>ReplaceWPoint</vt:lpstr>
      <vt:lpstr>Piping – for Single Line Drawings</vt:lpstr>
      <vt:lpstr>Equipment</vt:lpstr>
      <vt:lpstr>Hangers</vt:lpstr>
      <vt:lpstr>Structure </vt:lpstr>
      <vt:lpstr>Grids</vt:lpstr>
      <vt:lpstr>Lab 10, 11 and 12</vt:lpstr>
      <vt:lpstr>Label Rules</vt:lpstr>
      <vt:lpstr>Positioning</vt:lpstr>
      <vt:lpstr>DefaultLabelPointGenerator  DrawingPGControlPoint</vt:lpstr>
      <vt:lpstr>DrawingPGLinear</vt:lpstr>
      <vt:lpstr>DrawingPGLocalCS</vt:lpstr>
      <vt:lpstr>Label Settings</vt:lpstr>
      <vt:lpstr>Label Offset</vt:lpstr>
      <vt:lpstr>Granularity</vt:lpstr>
      <vt:lpstr>Perimeter Offset</vt:lpstr>
      <vt:lpstr>Label Layer Settings</vt:lpstr>
      <vt:lpstr>Leader Settings</vt:lpstr>
      <vt:lpstr>Positioning Settings</vt:lpstr>
      <vt:lpstr>Lab 13</vt:lpstr>
      <vt:lpstr>Special Labeling Techniques</vt:lpstr>
      <vt:lpstr>Lab 14, 15, 16 and 17</vt:lpstr>
      <vt:lpstr>Dimension Rules</vt:lpstr>
      <vt:lpstr>Positioning</vt:lpstr>
      <vt:lpstr>Lab 18</vt:lpstr>
      <vt:lpstr>Key Plan Style and Matchlines</vt:lpstr>
      <vt:lpstr>Key Plan Types</vt:lpstr>
      <vt:lpstr>Key Plan Style</vt:lpstr>
      <vt:lpstr>Key Plan</vt:lpstr>
      <vt:lpstr>Range Filter – Grid Systems Orientation - Plan</vt:lpstr>
      <vt:lpstr>Range Filter – Equipment and Members Orientation - Plan</vt:lpstr>
      <vt:lpstr>Range Filter – Equipment and Members Orientation - Isometric</vt:lpstr>
      <vt:lpstr>Drawings by Query</vt:lpstr>
      <vt:lpstr>Drawings by Query</vt:lpstr>
      <vt:lpstr>Drawings by Query - Example</vt:lpstr>
      <vt:lpstr>Drawings by Query - Example</vt:lpstr>
      <vt:lpstr>Navigation Rules</vt:lpstr>
      <vt:lpstr>No navigation rule</vt:lpstr>
      <vt:lpstr>With navigation rule</vt:lpstr>
      <vt:lpstr>Lab 19</vt:lpstr>
      <vt:lpstr>Batch Processing</vt:lpstr>
      <vt:lpstr>Special Topics</vt:lpstr>
      <vt:lpstr>Lab 20, 21 and 22</vt:lpstr>
      <vt:lpstr>Troubleshooting</vt:lpstr>
    </vt:vector>
  </TitlesOfParts>
  <Company>Intergraph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SmartPlant 3D Drawings Configuration</dc:title>
  <dc:creator>Suvrat Dongre</dc:creator>
  <cp:lastModifiedBy>Dongre, Suvrat N</cp:lastModifiedBy>
  <cp:revision>201</cp:revision>
  <dcterms:created xsi:type="dcterms:W3CDTF">2009-02-16T16:32:20Z</dcterms:created>
  <dcterms:modified xsi:type="dcterms:W3CDTF">2009-04-05T01:09:07Z</dcterms:modified>
</cp:coreProperties>
</file>