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1" r:id="rId3"/>
    <p:sldId id="262" r:id="rId4"/>
    <p:sldId id="264" r:id="rId5"/>
    <p:sldId id="263" r:id="rId6"/>
    <p:sldId id="265" r:id="rId7"/>
    <p:sldId id="266" r:id="rId8"/>
    <p:sldId id="267" r:id="rId9"/>
    <p:sldId id="257" r:id="rId10"/>
    <p:sldId id="269" r:id="rId11"/>
    <p:sldId id="270" r:id="rId12"/>
    <p:sldId id="268" r:id="rId13"/>
    <p:sldId id="272" r:id="rId14"/>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308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30E59D-FB89-4F15-87C9-FC670F5D6AFB}"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E71A3-8F07-44BC-9227-A27CE69E61BE}" type="slidenum">
              <a:rPr lang="en-US" smtClean="0"/>
              <a:t>‹#›</a:t>
            </a:fld>
            <a:endParaRPr lang="en-US"/>
          </a:p>
        </p:txBody>
      </p:sp>
    </p:spTree>
    <p:extLst>
      <p:ext uri="{BB962C8B-B14F-4D97-AF65-F5344CB8AC3E}">
        <p14:creationId xmlns:p14="http://schemas.microsoft.com/office/powerpoint/2010/main" val="776701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30E59D-FB89-4F15-87C9-FC670F5D6AFB}"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E71A3-8F07-44BC-9227-A27CE69E61BE}" type="slidenum">
              <a:rPr lang="en-US" smtClean="0"/>
              <a:t>‹#›</a:t>
            </a:fld>
            <a:endParaRPr lang="en-US"/>
          </a:p>
        </p:txBody>
      </p:sp>
    </p:spTree>
    <p:extLst>
      <p:ext uri="{BB962C8B-B14F-4D97-AF65-F5344CB8AC3E}">
        <p14:creationId xmlns:p14="http://schemas.microsoft.com/office/powerpoint/2010/main" val="2956817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30E59D-FB89-4F15-87C9-FC670F5D6AFB}"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E71A3-8F07-44BC-9227-A27CE69E61BE}" type="slidenum">
              <a:rPr lang="en-US" smtClean="0"/>
              <a:t>‹#›</a:t>
            </a:fld>
            <a:endParaRPr lang="en-US"/>
          </a:p>
        </p:txBody>
      </p:sp>
    </p:spTree>
    <p:extLst>
      <p:ext uri="{BB962C8B-B14F-4D97-AF65-F5344CB8AC3E}">
        <p14:creationId xmlns:p14="http://schemas.microsoft.com/office/powerpoint/2010/main" val="138811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30E59D-FB89-4F15-87C9-FC670F5D6AFB}"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E71A3-8F07-44BC-9227-A27CE69E61BE}" type="slidenum">
              <a:rPr lang="en-US" smtClean="0"/>
              <a:t>‹#›</a:t>
            </a:fld>
            <a:endParaRPr lang="en-US"/>
          </a:p>
        </p:txBody>
      </p:sp>
    </p:spTree>
    <p:extLst>
      <p:ext uri="{BB962C8B-B14F-4D97-AF65-F5344CB8AC3E}">
        <p14:creationId xmlns:p14="http://schemas.microsoft.com/office/powerpoint/2010/main" val="197366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30E59D-FB89-4F15-87C9-FC670F5D6AFB}"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E71A3-8F07-44BC-9227-A27CE69E61BE}" type="slidenum">
              <a:rPr lang="en-US" smtClean="0"/>
              <a:t>‹#›</a:t>
            </a:fld>
            <a:endParaRPr lang="en-US"/>
          </a:p>
        </p:txBody>
      </p:sp>
    </p:spTree>
    <p:extLst>
      <p:ext uri="{BB962C8B-B14F-4D97-AF65-F5344CB8AC3E}">
        <p14:creationId xmlns:p14="http://schemas.microsoft.com/office/powerpoint/2010/main" val="1885566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30E59D-FB89-4F15-87C9-FC670F5D6AFB}" type="datetimeFigureOut">
              <a:rPr lang="en-US" smtClean="0"/>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E71A3-8F07-44BC-9227-A27CE69E61BE}" type="slidenum">
              <a:rPr lang="en-US" smtClean="0"/>
              <a:t>‹#›</a:t>
            </a:fld>
            <a:endParaRPr lang="en-US"/>
          </a:p>
        </p:txBody>
      </p:sp>
    </p:spTree>
    <p:extLst>
      <p:ext uri="{BB962C8B-B14F-4D97-AF65-F5344CB8AC3E}">
        <p14:creationId xmlns:p14="http://schemas.microsoft.com/office/powerpoint/2010/main" val="3492099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30E59D-FB89-4F15-87C9-FC670F5D6AFB}" type="datetimeFigureOut">
              <a:rPr lang="en-US" smtClean="0"/>
              <a:t>6/28/2022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5E71A3-8F07-44BC-9227-A27CE69E61BE}" type="slidenum">
              <a:rPr lang="en-US" smtClean="0"/>
              <a:t>‹#›</a:t>
            </a:fld>
            <a:endParaRPr lang="en-US"/>
          </a:p>
        </p:txBody>
      </p:sp>
    </p:spTree>
    <p:extLst>
      <p:ext uri="{BB962C8B-B14F-4D97-AF65-F5344CB8AC3E}">
        <p14:creationId xmlns:p14="http://schemas.microsoft.com/office/powerpoint/2010/main" val="3868272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30E59D-FB89-4F15-87C9-FC670F5D6AFB}" type="datetimeFigureOut">
              <a:rPr lang="en-US" smtClean="0"/>
              <a:t>6/28/2022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5E71A3-8F07-44BC-9227-A27CE69E61BE}" type="slidenum">
              <a:rPr lang="en-US" smtClean="0"/>
              <a:t>‹#›</a:t>
            </a:fld>
            <a:endParaRPr lang="en-US"/>
          </a:p>
        </p:txBody>
      </p:sp>
    </p:spTree>
    <p:extLst>
      <p:ext uri="{BB962C8B-B14F-4D97-AF65-F5344CB8AC3E}">
        <p14:creationId xmlns:p14="http://schemas.microsoft.com/office/powerpoint/2010/main" val="4272895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30E59D-FB89-4F15-87C9-FC670F5D6AFB}" type="datetimeFigureOut">
              <a:rPr lang="en-US" smtClean="0"/>
              <a:t>6/28/2022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5E71A3-8F07-44BC-9227-A27CE69E61BE}" type="slidenum">
              <a:rPr lang="en-US" smtClean="0"/>
              <a:t>‹#›</a:t>
            </a:fld>
            <a:endParaRPr lang="en-US"/>
          </a:p>
        </p:txBody>
      </p:sp>
    </p:spTree>
    <p:extLst>
      <p:ext uri="{BB962C8B-B14F-4D97-AF65-F5344CB8AC3E}">
        <p14:creationId xmlns:p14="http://schemas.microsoft.com/office/powerpoint/2010/main" val="4285443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A30E59D-FB89-4F15-87C9-FC670F5D6AFB}" type="datetimeFigureOut">
              <a:rPr lang="en-US" smtClean="0"/>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E71A3-8F07-44BC-9227-A27CE69E61BE}" type="slidenum">
              <a:rPr lang="en-US" smtClean="0"/>
              <a:t>‹#›</a:t>
            </a:fld>
            <a:endParaRPr lang="en-US"/>
          </a:p>
        </p:txBody>
      </p:sp>
    </p:spTree>
    <p:extLst>
      <p:ext uri="{BB962C8B-B14F-4D97-AF65-F5344CB8AC3E}">
        <p14:creationId xmlns:p14="http://schemas.microsoft.com/office/powerpoint/2010/main" val="1530916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A30E59D-FB89-4F15-87C9-FC670F5D6AFB}" type="datetimeFigureOut">
              <a:rPr lang="en-US" smtClean="0"/>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E71A3-8F07-44BC-9227-A27CE69E61BE}" type="slidenum">
              <a:rPr lang="en-US" smtClean="0"/>
              <a:t>‹#›</a:t>
            </a:fld>
            <a:endParaRPr lang="en-US"/>
          </a:p>
        </p:txBody>
      </p:sp>
    </p:spTree>
    <p:extLst>
      <p:ext uri="{BB962C8B-B14F-4D97-AF65-F5344CB8AC3E}">
        <p14:creationId xmlns:p14="http://schemas.microsoft.com/office/powerpoint/2010/main" val="3279275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1A30E59D-FB89-4F15-87C9-FC670F5D6AFB}" type="datetimeFigureOut">
              <a:rPr lang="en-US" smtClean="0"/>
              <a:t>6/28/2022</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625E71A3-8F07-44BC-9227-A27CE69E61BE}" type="slidenum">
              <a:rPr lang="en-US" smtClean="0"/>
              <a:t>‹#›</a:t>
            </a:fld>
            <a:endParaRPr lang="en-US"/>
          </a:p>
        </p:txBody>
      </p:sp>
    </p:spTree>
    <p:extLst>
      <p:ext uri="{BB962C8B-B14F-4D97-AF65-F5344CB8AC3E}">
        <p14:creationId xmlns:p14="http://schemas.microsoft.com/office/powerpoint/2010/main" val="380536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arcgis.com/en/web-appbuilder/latest/create-apps/themes-tab.htm"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arcgis.com/en/web-appbuilder/latest/create-apps/widget-about.htm"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AD581-FA0E-290F-F821-41C8536197C6}"/>
              </a:ext>
            </a:extLst>
          </p:cNvPr>
          <p:cNvSpPr>
            <a:spLocks noGrp="1"/>
          </p:cNvSpPr>
          <p:nvPr>
            <p:ph type="title"/>
          </p:nvPr>
        </p:nvSpPr>
        <p:spPr/>
        <p:txBody>
          <a:bodyPr/>
          <a:lstStyle/>
          <a:p>
            <a:r>
              <a:rPr lang="en-US" dirty="0">
                <a:latin typeface="Arial Black" panose="020B0A04020102020204" pitchFamily="34" charset="0"/>
              </a:rPr>
              <a:t>AGOL WebApp Builder</a:t>
            </a:r>
          </a:p>
        </p:txBody>
      </p:sp>
      <p:sp>
        <p:nvSpPr>
          <p:cNvPr id="3" name="Content Placeholder 2">
            <a:extLst>
              <a:ext uri="{FF2B5EF4-FFF2-40B4-BE49-F238E27FC236}">
                <a16:creationId xmlns:a16="http://schemas.microsoft.com/office/drawing/2014/main" id="{0C309275-F970-B0AC-B87B-631DCE5CBB10}"/>
              </a:ext>
            </a:extLst>
          </p:cNvPr>
          <p:cNvSpPr>
            <a:spLocks noGrp="1"/>
          </p:cNvSpPr>
          <p:nvPr>
            <p:ph idx="1"/>
          </p:nvPr>
        </p:nvSpPr>
        <p:spPr/>
        <p:txBody>
          <a:bodyPr/>
          <a:lstStyle/>
          <a:p>
            <a:pPr marL="0" indent="0">
              <a:buNone/>
            </a:pPr>
            <a:r>
              <a:rPr lang="en-US" b="1" dirty="0">
                <a:latin typeface="Arial Black" panose="020B0A04020102020204" pitchFamily="34" charset="0"/>
              </a:rPr>
              <a:t>5 Basic Steps to Building an App</a:t>
            </a:r>
          </a:p>
          <a:p>
            <a:pPr marL="0" indent="0">
              <a:buNone/>
            </a:pPr>
            <a:endParaRPr lang="en-US" dirty="0">
              <a:latin typeface="Arial Black" panose="020B0A04020102020204" pitchFamily="34" charset="0"/>
            </a:endParaRPr>
          </a:p>
          <a:p>
            <a:pPr marL="0" indent="0">
              <a:buNone/>
            </a:pPr>
            <a:r>
              <a:rPr lang="en-US" sz="1800" dirty="0">
                <a:latin typeface="Arial" panose="020B0604020202020204" pitchFamily="34" charset="0"/>
                <a:cs typeface="Arial" panose="020B0604020202020204" pitchFamily="34" charset="0"/>
              </a:rPr>
              <a:t>What you select will depend greatly on what you want the application to do.  These are the basic steps to creating an application.  </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On the My Content tab of the content page, click Create, choose Web </a:t>
            </a:r>
            <a:r>
              <a:rPr lang="en-US" sz="1800" dirty="0" err="1">
                <a:latin typeface="Arial" panose="020B0604020202020204" pitchFamily="34" charset="0"/>
                <a:cs typeface="Arial" panose="020B0604020202020204" pitchFamily="34" charset="0"/>
              </a:rPr>
              <a:t>AppBuilder</a:t>
            </a:r>
            <a:r>
              <a:rPr lang="en-US" sz="1800" dirty="0">
                <a:latin typeface="Arial" panose="020B0604020202020204" pitchFamily="34" charset="0"/>
                <a:cs typeface="Arial" panose="020B0604020202020204" pitchFamily="34" charset="0"/>
              </a:rPr>
              <a:t>, and select 2D or 3D.</a:t>
            </a:r>
          </a:p>
          <a:p>
            <a:pPr marL="0" indent="0">
              <a:buNone/>
            </a:pPr>
            <a:r>
              <a:rPr lang="en-US" sz="1800" dirty="0">
                <a:latin typeface="Arial" panose="020B0604020202020204" pitchFamily="34" charset="0"/>
                <a:cs typeface="Arial" panose="020B0604020202020204" pitchFamily="34" charset="0"/>
              </a:rPr>
              <a:t>Open the item page for a map or scene, click Create Web App and choose Web </a:t>
            </a:r>
            <a:r>
              <a:rPr lang="en-US" sz="1800" dirty="0" err="1">
                <a:latin typeface="Arial" panose="020B0604020202020204" pitchFamily="34" charset="0"/>
                <a:cs typeface="Arial" panose="020B0604020202020204" pitchFamily="34" charset="0"/>
              </a:rPr>
              <a:t>AppBuilder</a:t>
            </a:r>
            <a:r>
              <a:rPr lang="en-US" sz="1800" dirty="0">
                <a:latin typeface="Arial" panose="020B0604020202020204" pitchFamily="34" charset="0"/>
                <a:cs typeface="Arial" panose="020B0604020202020204" pitchFamily="34" charset="0"/>
              </a:rPr>
              <a:t>.</a:t>
            </a:r>
          </a:p>
          <a:p>
            <a:pPr marL="0" indent="0">
              <a:buNone/>
            </a:pPr>
            <a:r>
              <a:rPr lang="en-US" sz="1800" dirty="0">
                <a:latin typeface="Arial" panose="020B0604020202020204" pitchFamily="34" charset="0"/>
                <a:cs typeface="Arial" panose="020B0604020202020204" pitchFamily="34" charset="0"/>
              </a:rPr>
              <a:t>Open a map in Map Viewer Classic, click the Share button, and click Create a Web App. In the window that opens, click the Web </a:t>
            </a:r>
            <a:r>
              <a:rPr lang="en-US" sz="1800" dirty="0" err="1">
                <a:latin typeface="Arial" panose="020B0604020202020204" pitchFamily="34" charset="0"/>
                <a:cs typeface="Arial" panose="020B0604020202020204" pitchFamily="34" charset="0"/>
              </a:rPr>
              <a:t>AppBuilder</a:t>
            </a:r>
            <a:r>
              <a:rPr lang="en-US" sz="1800" dirty="0">
                <a:latin typeface="Arial" panose="020B0604020202020204" pitchFamily="34" charset="0"/>
                <a:cs typeface="Arial" panose="020B0604020202020204" pitchFamily="34" charset="0"/>
              </a:rPr>
              <a:t> tab.</a:t>
            </a:r>
          </a:p>
        </p:txBody>
      </p:sp>
    </p:spTree>
    <p:extLst>
      <p:ext uri="{BB962C8B-B14F-4D97-AF65-F5344CB8AC3E}">
        <p14:creationId xmlns:p14="http://schemas.microsoft.com/office/powerpoint/2010/main" val="4242791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D9AC4D-98D3-408A-767B-B789A803D309}"/>
              </a:ext>
            </a:extLst>
          </p:cNvPr>
          <p:cNvPicPr>
            <a:picLocks noChangeAspect="1"/>
          </p:cNvPicPr>
          <p:nvPr/>
        </p:nvPicPr>
        <p:blipFill>
          <a:blip r:embed="rId2"/>
          <a:stretch>
            <a:fillRect/>
          </a:stretch>
        </p:blipFill>
        <p:spPr>
          <a:xfrm>
            <a:off x="0" y="1800596"/>
            <a:ext cx="6858000" cy="7335520"/>
          </a:xfrm>
          <a:prstGeom prst="rect">
            <a:avLst/>
          </a:prstGeom>
        </p:spPr>
      </p:pic>
      <p:sp>
        <p:nvSpPr>
          <p:cNvPr id="11" name="Content Placeholder 10">
            <a:extLst>
              <a:ext uri="{FF2B5EF4-FFF2-40B4-BE49-F238E27FC236}">
                <a16:creationId xmlns:a16="http://schemas.microsoft.com/office/drawing/2014/main" id="{3117F959-7641-5E91-1504-4E3F4F6912E9}"/>
              </a:ext>
            </a:extLst>
          </p:cNvPr>
          <p:cNvSpPr>
            <a:spLocks noGrp="1"/>
          </p:cNvSpPr>
          <p:nvPr>
            <p:ph idx="1"/>
          </p:nvPr>
        </p:nvSpPr>
        <p:spPr>
          <a:xfrm>
            <a:off x="471487" y="987765"/>
            <a:ext cx="5915025" cy="812831"/>
          </a:xfrm>
        </p:spPr>
        <p:txBody>
          <a:bodyPr>
            <a:normAutofit/>
          </a:bodyPr>
          <a:lstStyle/>
          <a:p>
            <a:pPr marL="0" indent="0">
              <a:buNone/>
            </a:pPr>
            <a:r>
              <a:rPr lang="en-US" sz="1100" dirty="0">
                <a:latin typeface="Arial" panose="020B0604020202020204" pitchFamily="34" charset="0"/>
                <a:cs typeface="Arial" panose="020B0604020202020204" pitchFamily="34" charset="0"/>
              </a:rPr>
              <a:t>Widgets are the backbone to </a:t>
            </a:r>
            <a:r>
              <a:rPr lang="en-US" sz="1100" dirty="0" err="1">
                <a:latin typeface="Arial" panose="020B0604020202020204" pitchFamily="34" charset="0"/>
                <a:cs typeface="Arial" panose="020B0604020202020204" pitchFamily="34" charset="0"/>
              </a:rPr>
              <a:t>WebApps</a:t>
            </a:r>
            <a:r>
              <a:rPr lang="en-US" sz="1100" dirty="0">
                <a:latin typeface="Arial" panose="020B0604020202020204" pitchFamily="34" charset="0"/>
                <a:cs typeface="Arial" panose="020B0604020202020204" pitchFamily="34" charset="0"/>
              </a:rPr>
              <a:t>.  Each theme comes with certain preloaded widgets that you can turn on and off. These are called “On-panel widgets” </a:t>
            </a:r>
          </a:p>
          <a:p>
            <a:pPr marL="0" indent="0">
              <a:buNone/>
            </a:pPr>
            <a:r>
              <a:rPr lang="en-US" sz="1100" i="1" dirty="0">
                <a:latin typeface="Arial" panose="020B0604020202020204" pitchFamily="34" charset="0"/>
                <a:cs typeface="Arial" panose="020B0604020202020204" pitchFamily="34" charset="0"/>
              </a:rPr>
              <a:t>Note: some of the on-panel widgets are cut off in the screen shot. </a:t>
            </a:r>
          </a:p>
          <a:p>
            <a:pPr marL="0" indent="0">
              <a:buNone/>
            </a:pPr>
            <a:endParaRPr lang="en-US" sz="1100" dirty="0">
              <a:latin typeface="Arial" panose="020B0604020202020204" pitchFamily="34" charset="0"/>
              <a:cs typeface="Arial" panose="020B0604020202020204" pitchFamily="34" charset="0"/>
            </a:endParaRPr>
          </a:p>
          <a:p>
            <a:pPr marL="0" indent="0">
              <a:buNone/>
            </a:pPr>
            <a:endParaRPr lang="en-US" sz="1100" dirty="0">
              <a:latin typeface="Arial" panose="020B0604020202020204" pitchFamily="34" charset="0"/>
              <a:cs typeface="Arial" panose="020B0604020202020204" pitchFamily="34" charset="0"/>
            </a:endParaRPr>
          </a:p>
          <a:p>
            <a:pPr marL="0" indent="0">
              <a:buNone/>
            </a:pPr>
            <a:endParaRPr lang="en-US" sz="1100" dirty="0">
              <a:latin typeface="Arial" panose="020B0604020202020204" pitchFamily="34" charset="0"/>
              <a:cs typeface="Arial" panose="020B0604020202020204" pitchFamily="34" charset="0"/>
            </a:endParaRPr>
          </a:p>
        </p:txBody>
      </p:sp>
      <p:sp>
        <p:nvSpPr>
          <p:cNvPr id="12" name="Title 1">
            <a:extLst>
              <a:ext uri="{FF2B5EF4-FFF2-40B4-BE49-F238E27FC236}">
                <a16:creationId xmlns:a16="http://schemas.microsoft.com/office/drawing/2014/main" id="{68C788F1-6971-53FF-1058-1924A93DDE89}"/>
              </a:ext>
            </a:extLst>
          </p:cNvPr>
          <p:cNvSpPr txBox="1">
            <a:spLocks/>
          </p:cNvSpPr>
          <p:nvPr/>
        </p:nvSpPr>
        <p:spPr>
          <a:xfrm>
            <a:off x="0" y="0"/>
            <a:ext cx="6858000" cy="881745"/>
          </a:xfrm>
          <a:prstGeom prst="rect">
            <a:avLst/>
          </a:prstGeom>
        </p:spPr>
        <p:txBody>
          <a:bodyPr vert="horz" lIns="91440" tIns="45720" rIns="91440" bIns="45720" rtlCol="0" anchor="ctr">
            <a:normAutofit fontScale="92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a:latin typeface="Arial Black" panose="020B0A04020102020204" pitchFamily="34" charset="0"/>
              </a:rPr>
              <a:t>5. Add your credits/attributes</a:t>
            </a:r>
          </a:p>
        </p:txBody>
      </p:sp>
      <p:sp>
        <p:nvSpPr>
          <p:cNvPr id="20" name="TextBox 19">
            <a:extLst>
              <a:ext uri="{FF2B5EF4-FFF2-40B4-BE49-F238E27FC236}">
                <a16:creationId xmlns:a16="http://schemas.microsoft.com/office/drawing/2014/main" id="{8A70F6AC-ED96-5EE0-ED41-4A5501E145A8}"/>
              </a:ext>
            </a:extLst>
          </p:cNvPr>
          <p:cNvSpPr txBox="1"/>
          <p:nvPr/>
        </p:nvSpPr>
        <p:spPr>
          <a:xfrm>
            <a:off x="1258800" y="2717659"/>
            <a:ext cx="3322219" cy="523220"/>
          </a:xfrm>
          <a:prstGeom prst="rect">
            <a:avLst/>
          </a:prstGeom>
          <a:solidFill>
            <a:schemeClr val="bg2"/>
          </a:solidFill>
          <a:ln>
            <a:solidFill>
              <a:schemeClr val="bg1">
                <a:lumMod val="50000"/>
              </a:schemeClr>
            </a:solidFill>
          </a:ln>
        </p:spPr>
        <p:txBody>
          <a:bodyPr wrap="square">
            <a:spAutoFit/>
          </a:bodyPr>
          <a:lstStyle/>
          <a:p>
            <a:r>
              <a:rPr lang="en-US" sz="1400" dirty="0">
                <a:solidFill>
                  <a:srgbClr val="FF0000"/>
                </a:solidFill>
                <a:latin typeface="Arial" panose="020B0604020202020204" pitchFamily="34" charset="0"/>
                <a:cs typeface="Arial" panose="020B0604020202020204" pitchFamily="34" charset="0"/>
              </a:rPr>
              <a:t>You can change/remove this. We don’t go to Urbana, so you should </a:t>
            </a:r>
            <a:r>
              <a:rPr lang="en-US" sz="1400" dirty="0">
                <a:solidFill>
                  <a:srgbClr val="FF0000"/>
                </a:solidFill>
                <a:latin typeface="Arial" panose="020B0604020202020204" pitchFamily="34" charset="0"/>
                <a:cs typeface="Arial" panose="020B0604020202020204" pitchFamily="34" charset="0"/>
                <a:sym typeface="Wingdings" panose="05000000000000000000" pitchFamily="2" charset="2"/>
              </a:rPr>
              <a:t></a:t>
            </a:r>
            <a:endParaRPr lang="en-US" sz="1400" dirty="0">
              <a:solidFill>
                <a:srgbClr val="FF0000"/>
              </a:solidFill>
              <a:latin typeface="Arial" panose="020B0604020202020204" pitchFamily="34" charset="0"/>
              <a:cs typeface="Arial" panose="020B0604020202020204" pitchFamily="34" charset="0"/>
            </a:endParaRPr>
          </a:p>
        </p:txBody>
      </p:sp>
      <p:cxnSp>
        <p:nvCxnSpPr>
          <p:cNvPr id="33" name="Straight Arrow Connector 32">
            <a:extLst>
              <a:ext uri="{FF2B5EF4-FFF2-40B4-BE49-F238E27FC236}">
                <a16:creationId xmlns:a16="http://schemas.microsoft.com/office/drawing/2014/main" id="{0B12A1D3-2B20-93D4-78A1-03AC98B4415F}"/>
              </a:ext>
            </a:extLst>
          </p:cNvPr>
          <p:cNvCxnSpPr>
            <a:cxnSpLocks/>
          </p:cNvCxnSpPr>
          <p:nvPr/>
        </p:nvCxnSpPr>
        <p:spPr>
          <a:xfrm flipH="1">
            <a:off x="3019922" y="3727295"/>
            <a:ext cx="721895"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EBB599A-6F16-CAEB-1D94-6E93E7ACAA3E}"/>
              </a:ext>
            </a:extLst>
          </p:cNvPr>
          <p:cNvSpPr txBox="1"/>
          <p:nvPr/>
        </p:nvSpPr>
        <p:spPr>
          <a:xfrm>
            <a:off x="3781671" y="3580420"/>
            <a:ext cx="1374608" cy="523220"/>
          </a:xfrm>
          <a:prstGeom prst="rect">
            <a:avLst/>
          </a:prstGeom>
          <a:solidFill>
            <a:schemeClr val="bg2"/>
          </a:solidFill>
          <a:ln>
            <a:solidFill>
              <a:schemeClr val="bg1">
                <a:lumMod val="50000"/>
              </a:schemeClr>
            </a:solidFill>
          </a:ln>
        </p:spPr>
        <p:txBody>
          <a:bodyPr wrap="square">
            <a:spAutoFit/>
          </a:bodyPr>
          <a:lstStyle/>
          <a:p>
            <a:r>
              <a:rPr lang="en-US" sz="1400" dirty="0">
                <a:solidFill>
                  <a:srgbClr val="FF0000"/>
                </a:solidFill>
                <a:latin typeface="Arial" panose="020B0604020202020204" pitchFamily="34" charset="0"/>
                <a:cs typeface="Arial" panose="020B0604020202020204" pitchFamily="34" charset="0"/>
              </a:rPr>
              <a:t>Change the subtitle</a:t>
            </a:r>
          </a:p>
        </p:txBody>
      </p:sp>
      <p:cxnSp>
        <p:nvCxnSpPr>
          <p:cNvPr id="37" name="Straight Arrow Connector 36">
            <a:extLst>
              <a:ext uri="{FF2B5EF4-FFF2-40B4-BE49-F238E27FC236}">
                <a16:creationId xmlns:a16="http://schemas.microsoft.com/office/drawing/2014/main" id="{0146F4C0-6127-4CFC-00D3-6812659D6474}"/>
              </a:ext>
            </a:extLst>
          </p:cNvPr>
          <p:cNvCxnSpPr>
            <a:cxnSpLocks/>
          </p:cNvCxnSpPr>
          <p:nvPr/>
        </p:nvCxnSpPr>
        <p:spPr>
          <a:xfrm flipH="1">
            <a:off x="617368" y="3112911"/>
            <a:ext cx="581276" cy="22881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95E4364-3B93-D776-E35C-BCC00650F7DD}"/>
              </a:ext>
            </a:extLst>
          </p:cNvPr>
          <p:cNvCxnSpPr>
            <a:cxnSpLocks/>
          </p:cNvCxnSpPr>
          <p:nvPr/>
        </p:nvCxnSpPr>
        <p:spPr>
          <a:xfrm flipH="1">
            <a:off x="2983825" y="4583716"/>
            <a:ext cx="721895"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32B7421-163B-B0B7-175D-EAFE7D9373E2}"/>
              </a:ext>
            </a:extLst>
          </p:cNvPr>
          <p:cNvSpPr txBox="1"/>
          <p:nvPr/>
        </p:nvSpPr>
        <p:spPr>
          <a:xfrm>
            <a:off x="3781671" y="4337751"/>
            <a:ext cx="2108526" cy="523220"/>
          </a:xfrm>
          <a:prstGeom prst="rect">
            <a:avLst/>
          </a:prstGeom>
          <a:solidFill>
            <a:schemeClr val="bg2"/>
          </a:solidFill>
          <a:ln>
            <a:solidFill>
              <a:schemeClr val="bg1">
                <a:lumMod val="50000"/>
              </a:schemeClr>
            </a:solidFill>
          </a:ln>
        </p:spPr>
        <p:txBody>
          <a:bodyPr wrap="square">
            <a:spAutoFit/>
          </a:bodyPr>
          <a:lstStyle/>
          <a:p>
            <a:r>
              <a:rPr lang="en-US" sz="1400" dirty="0">
                <a:solidFill>
                  <a:srgbClr val="FF0000"/>
                </a:solidFill>
                <a:latin typeface="Arial" panose="020B0604020202020204" pitchFamily="34" charset="0"/>
                <a:cs typeface="Arial" panose="020B0604020202020204" pitchFamily="34" charset="0"/>
              </a:rPr>
              <a:t>Add a link to an external site if you’d like</a:t>
            </a:r>
            <a:endParaRPr lang="en-US" sz="1400" i="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3017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647492-6A8A-62A6-123F-BAA7CD7D3A3C}"/>
              </a:ext>
            </a:extLst>
          </p:cNvPr>
          <p:cNvPicPr>
            <a:picLocks noChangeAspect="1"/>
          </p:cNvPicPr>
          <p:nvPr/>
        </p:nvPicPr>
        <p:blipFill>
          <a:blip r:embed="rId2"/>
          <a:stretch>
            <a:fillRect/>
          </a:stretch>
        </p:blipFill>
        <p:spPr>
          <a:xfrm>
            <a:off x="635417" y="1494081"/>
            <a:ext cx="5763126" cy="6706796"/>
          </a:xfrm>
          <a:prstGeom prst="rect">
            <a:avLst/>
          </a:prstGeom>
        </p:spPr>
      </p:pic>
      <p:sp>
        <p:nvSpPr>
          <p:cNvPr id="11" name="Content Placeholder 10">
            <a:extLst>
              <a:ext uri="{FF2B5EF4-FFF2-40B4-BE49-F238E27FC236}">
                <a16:creationId xmlns:a16="http://schemas.microsoft.com/office/drawing/2014/main" id="{3117F959-7641-5E91-1504-4E3F4F6912E9}"/>
              </a:ext>
            </a:extLst>
          </p:cNvPr>
          <p:cNvSpPr>
            <a:spLocks noGrp="1"/>
          </p:cNvSpPr>
          <p:nvPr>
            <p:ph idx="1"/>
          </p:nvPr>
        </p:nvSpPr>
        <p:spPr>
          <a:xfrm>
            <a:off x="471487" y="987765"/>
            <a:ext cx="5915025" cy="812831"/>
          </a:xfrm>
        </p:spPr>
        <p:txBody>
          <a:bodyPr>
            <a:normAutofit/>
          </a:bodyPr>
          <a:lstStyle/>
          <a:p>
            <a:pPr marL="0" indent="0">
              <a:buNone/>
            </a:pPr>
            <a:r>
              <a:rPr lang="en-US" sz="1400" dirty="0">
                <a:latin typeface="Arial" panose="020B0604020202020204" pitchFamily="34" charset="0"/>
                <a:cs typeface="Arial" panose="020B0604020202020204" pitchFamily="34" charset="0"/>
              </a:rPr>
              <a:t>Preview/Save/Launch your App</a:t>
            </a:r>
            <a:r>
              <a:rPr lang="en-US" sz="1400" i="1" dirty="0">
                <a:latin typeface="Arial" panose="020B0604020202020204" pitchFamily="34" charset="0"/>
                <a:cs typeface="Arial" panose="020B0604020202020204" pitchFamily="34" charset="0"/>
              </a:rPr>
              <a:t>. </a:t>
            </a:r>
          </a:p>
          <a:p>
            <a:pPr marL="0" indent="0">
              <a:buNone/>
            </a:pPr>
            <a:endParaRPr lang="en-US" sz="1100" dirty="0">
              <a:latin typeface="Arial" panose="020B0604020202020204" pitchFamily="34" charset="0"/>
              <a:cs typeface="Arial" panose="020B0604020202020204" pitchFamily="34" charset="0"/>
            </a:endParaRPr>
          </a:p>
          <a:p>
            <a:pPr marL="0" indent="0">
              <a:buNone/>
            </a:pPr>
            <a:endParaRPr lang="en-US" sz="1100" dirty="0">
              <a:latin typeface="Arial" panose="020B0604020202020204" pitchFamily="34" charset="0"/>
              <a:cs typeface="Arial" panose="020B0604020202020204" pitchFamily="34" charset="0"/>
            </a:endParaRPr>
          </a:p>
          <a:p>
            <a:pPr marL="0" indent="0">
              <a:buNone/>
            </a:pPr>
            <a:endParaRPr lang="en-US" sz="1100" dirty="0">
              <a:latin typeface="Arial" panose="020B0604020202020204" pitchFamily="34" charset="0"/>
              <a:cs typeface="Arial" panose="020B0604020202020204" pitchFamily="34" charset="0"/>
            </a:endParaRPr>
          </a:p>
        </p:txBody>
      </p:sp>
      <p:sp>
        <p:nvSpPr>
          <p:cNvPr id="12" name="Title 1">
            <a:extLst>
              <a:ext uri="{FF2B5EF4-FFF2-40B4-BE49-F238E27FC236}">
                <a16:creationId xmlns:a16="http://schemas.microsoft.com/office/drawing/2014/main" id="{68C788F1-6971-53FF-1058-1924A93DDE89}"/>
              </a:ext>
            </a:extLst>
          </p:cNvPr>
          <p:cNvSpPr txBox="1">
            <a:spLocks/>
          </p:cNvSpPr>
          <p:nvPr/>
        </p:nvSpPr>
        <p:spPr>
          <a:xfrm>
            <a:off x="0" y="0"/>
            <a:ext cx="6858000" cy="88174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a:latin typeface="Arial Black" panose="020B0A04020102020204" pitchFamily="34" charset="0"/>
              </a:rPr>
              <a:t>6. Finalize</a:t>
            </a:r>
          </a:p>
        </p:txBody>
      </p:sp>
      <p:cxnSp>
        <p:nvCxnSpPr>
          <p:cNvPr id="33" name="Straight Arrow Connector 32">
            <a:extLst>
              <a:ext uri="{FF2B5EF4-FFF2-40B4-BE49-F238E27FC236}">
                <a16:creationId xmlns:a16="http://schemas.microsoft.com/office/drawing/2014/main" id="{0B12A1D3-2B20-93D4-78A1-03AC98B4415F}"/>
              </a:ext>
            </a:extLst>
          </p:cNvPr>
          <p:cNvCxnSpPr>
            <a:cxnSpLocks/>
          </p:cNvCxnSpPr>
          <p:nvPr/>
        </p:nvCxnSpPr>
        <p:spPr>
          <a:xfrm flipV="1">
            <a:off x="2189740" y="8087043"/>
            <a:ext cx="0" cy="64543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146F4C0-6127-4CFC-00D3-6812659D6474}"/>
              </a:ext>
            </a:extLst>
          </p:cNvPr>
          <p:cNvCxnSpPr>
            <a:cxnSpLocks/>
          </p:cNvCxnSpPr>
          <p:nvPr/>
        </p:nvCxnSpPr>
        <p:spPr>
          <a:xfrm flipV="1">
            <a:off x="1150518" y="8087043"/>
            <a:ext cx="0" cy="64543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95E4364-3B93-D776-E35C-BCC00650F7DD}"/>
              </a:ext>
            </a:extLst>
          </p:cNvPr>
          <p:cNvCxnSpPr>
            <a:cxnSpLocks/>
          </p:cNvCxnSpPr>
          <p:nvPr/>
        </p:nvCxnSpPr>
        <p:spPr>
          <a:xfrm flipV="1">
            <a:off x="3188362" y="8087043"/>
            <a:ext cx="0" cy="64543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11233BB-0555-BAA5-EFF6-B050A89D569D}"/>
              </a:ext>
            </a:extLst>
          </p:cNvPr>
          <p:cNvSpPr txBox="1"/>
          <p:nvPr/>
        </p:nvSpPr>
        <p:spPr>
          <a:xfrm>
            <a:off x="3228962" y="8200877"/>
            <a:ext cx="2161185" cy="800219"/>
          </a:xfrm>
          <a:prstGeom prst="rect">
            <a:avLst/>
          </a:prstGeom>
          <a:noFill/>
        </p:spPr>
        <p:txBody>
          <a:bodyPr wrap="square">
            <a:spAutoFit/>
          </a:bodyPr>
          <a:lstStyle/>
          <a:p>
            <a:pPr marL="0" indent="0">
              <a:buNone/>
            </a:pPr>
            <a:r>
              <a:rPr lang="en-US" sz="1800" dirty="0">
                <a:latin typeface="Arial" panose="020B0604020202020204" pitchFamily="34" charset="0"/>
                <a:cs typeface="Arial" panose="020B0604020202020204" pitchFamily="34" charset="0"/>
              </a:rPr>
              <a:t>Save often!</a:t>
            </a:r>
            <a:r>
              <a:rPr lang="en-US" sz="1400" dirty="0">
                <a:latin typeface="Arial" panose="020B0604020202020204" pitchFamily="34" charset="0"/>
                <a:cs typeface="Arial" panose="020B0604020202020204" pitchFamily="34" charset="0"/>
              </a:rPr>
              <a:t> </a:t>
            </a:r>
          </a:p>
          <a:p>
            <a:pPr marL="0" indent="0">
              <a:buNone/>
            </a:pPr>
            <a:r>
              <a:rPr lang="en-US" sz="1400" dirty="0">
                <a:latin typeface="Arial" panose="020B0604020202020204" pitchFamily="34" charset="0"/>
                <a:cs typeface="Arial" panose="020B0604020202020204" pitchFamily="34" charset="0"/>
              </a:rPr>
              <a:t>Saving does not launch the application though</a:t>
            </a:r>
            <a:endParaRPr lang="en-US" sz="1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0593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EAEEF-7A54-3B2B-8A88-CA9F372ED5A1}"/>
              </a:ext>
            </a:extLst>
          </p:cNvPr>
          <p:cNvSpPr>
            <a:spLocks noGrp="1"/>
          </p:cNvSpPr>
          <p:nvPr>
            <p:ph type="title"/>
          </p:nvPr>
        </p:nvSpPr>
        <p:spPr/>
        <p:txBody>
          <a:bodyPr>
            <a:normAutofit/>
          </a:bodyPr>
          <a:lstStyle/>
          <a:p>
            <a:r>
              <a:rPr lang="en-US" sz="2800" dirty="0">
                <a:latin typeface="Arial" panose="020B0604020202020204" pitchFamily="34" charset="0"/>
                <a:cs typeface="Arial" panose="020B0604020202020204" pitchFamily="34" charset="0"/>
              </a:rPr>
              <a:t>Preview allows you to view the application on a variety of devices:</a:t>
            </a:r>
          </a:p>
        </p:txBody>
      </p:sp>
      <p:sp>
        <p:nvSpPr>
          <p:cNvPr id="3" name="Content Placeholder 2">
            <a:extLst>
              <a:ext uri="{FF2B5EF4-FFF2-40B4-BE49-F238E27FC236}">
                <a16:creationId xmlns:a16="http://schemas.microsoft.com/office/drawing/2014/main" id="{F800374B-6F99-D485-2CEE-46B96AC1F36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BB7018C-3BCA-486B-431D-BE55C2A0627E}"/>
              </a:ext>
            </a:extLst>
          </p:cNvPr>
          <p:cNvPicPr>
            <a:picLocks noChangeAspect="1"/>
          </p:cNvPicPr>
          <p:nvPr/>
        </p:nvPicPr>
        <p:blipFill>
          <a:blip r:embed="rId2"/>
          <a:stretch>
            <a:fillRect/>
          </a:stretch>
        </p:blipFill>
        <p:spPr>
          <a:xfrm>
            <a:off x="0" y="2266229"/>
            <a:ext cx="6858000" cy="4611542"/>
          </a:xfrm>
          <a:prstGeom prst="rect">
            <a:avLst/>
          </a:prstGeom>
        </p:spPr>
      </p:pic>
    </p:spTree>
    <p:extLst>
      <p:ext uri="{BB962C8B-B14F-4D97-AF65-F5344CB8AC3E}">
        <p14:creationId xmlns:p14="http://schemas.microsoft.com/office/powerpoint/2010/main" val="1115313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647492-6A8A-62A6-123F-BAA7CD7D3A3C}"/>
              </a:ext>
            </a:extLst>
          </p:cNvPr>
          <p:cNvPicPr>
            <a:picLocks noChangeAspect="1"/>
          </p:cNvPicPr>
          <p:nvPr/>
        </p:nvPicPr>
        <p:blipFill>
          <a:blip r:embed="rId2"/>
          <a:stretch>
            <a:fillRect/>
          </a:stretch>
        </p:blipFill>
        <p:spPr>
          <a:xfrm>
            <a:off x="635417" y="1494081"/>
            <a:ext cx="5763126" cy="6706796"/>
          </a:xfrm>
          <a:prstGeom prst="rect">
            <a:avLst/>
          </a:prstGeom>
        </p:spPr>
      </p:pic>
      <p:cxnSp>
        <p:nvCxnSpPr>
          <p:cNvPr id="37" name="Straight Arrow Connector 36">
            <a:extLst>
              <a:ext uri="{FF2B5EF4-FFF2-40B4-BE49-F238E27FC236}">
                <a16:creationId xmlns:a16="http://schemas.microsoft.com/office/drawing/2014/main" id="{0146F4C0-6127-4CFC-00D3-6812659D6474}"/>
              </a:ext>
            </a:extLst>
          </p:cNvPr>
          <p:cNvCxnSpPr>
            <a:cxnSpLocks/>
          </p:cNvCxnSpPr>
          <p:nvPr/>
        </p:nvCxnSpPr>
        <p:spPr>
          <a:xfrm flipV="1">
            <a:off x="1150518" y="8087043"/>
            <a:ext cx="0" cy="64543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11233BB-0555-BAA5-EFF6-B050A89D569D}"/>
              </a:ext>
            </a:extLst>
          </p:cNvPr>
          <p:cNvSpPr txBox="1"/>
          <p:nvPr/>
        </p:nvSpPr>
        <p:spPr>
          <a:xfrm>
            <a:off x="992606" y="584883"/>
            <a:ext cx="4872788" cy="646331"/>
          </a:xfrm>
          <a:prstGeom prst="rect">
            <a:avLst/>
          </a:prstGeom>
          <a:noFill/>
        </p:spPr>
        <p:txBody>
          <a:bodyPr wrap="square">
            <a:spAutoFit/>
          </a:bodyPr>
          <a:lstStyle/>
          <a:p>
            <a:pPr marL="0" indent="0">
              <a:buNone/>
            </a:pPr>
            <a:r>
              <a:rPr lang="en-US" sz="1800" dirty="0">
                <a:latin typeface="Arial" panose="020B0604020202020204" pitchFamily="34" charset="0"/>
                <a:cs typeface="Arial" panose="020B0604020202020204" pitchFamily="34" charset="0"/>
              </a:rPr>
              <a:t>Finally, after you have previewed, launch the application and you’re finished!</a:t>
            </a:r>
            <a:endParaRPr lang="en-US" sz="1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706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F7671AD-952E-BF24-FA7A-A73A48044863}"/>
              </a:ext>
            </a:extLst>
          </p:cNvPr>
          <p:cNvPicPr>
            <a:picLocks noChangeAspect="1"/>
          </p:cNvPicPr>
          <p:nvPr/>
        </p:nvPicPr>
        <p:blipFill>
          <a:blip r:embed="rId2"/>
          <a:stretch>
            <a:fillRect/>
          </a:stretch>
        </p:blipFill>
        <p:spPr>
          <a:xfrm>
            <a:off x="0" y="3235829"/>
            <a:ext cx="6858000" cy="2672342"/>
          </a:xfrm>
          <a:prstGeom prst="rect">
            <a:avLst/>
          </a:prstGeom>
          <a:ln>
            <a:solidFill>
              <a:srgbClr val="0070C0"/>
            </a:solidFill>
          </a:ln>
        </p:spPr>
      </p:pic>
      <p:sp>
        <p:nvSpPr>
          <p:cNvPr id="2" name="Title 1">
            <a:extLst>
              <a:ext uri="{FF2B5EF4-FFF2-40B4-BE49-F238E27FC236}">
                <a16:creationId xmlns:a16="http://schemas.microsoft.com/office/drawing/2014/main" id="{DF8AD581-FA0E-290F-F821-41C8536197C6}"/>
              </a:ext>
            </a:extLst>
          </p:cNvPr>
          <p:cNvSpPr>
            <a:spLocks noGrp="1"/>
          </p:cNvSpPr>
          <p:nvPr>
            <p:ph type="title"/>
          </p:nvPr>
        </p:nvSpPr>
        <p:spPr>
          <a:xfrm>
            <a:off x="0" y="0"/>
            <a:ext cx="6858000" cy="881745"/>
          </a:xfrm>
        </p:spPr>
        <p:txBody>
          <a:bodyPr/>
          <a:lstStyle/>
          <a:p>
            <a:r>
              <a:rPr lang="en-US" dirty="0">
                <a:latin typeface="Arial Black" panose="020B0A04020102020204" pitchFamily="34" charset="0"/>
              </a:rPr>
              <a:t>1. Create the App</a:t>
            </a:r>
          </a:p>
        </p:txBody>
      </p:sp>
      <p:sp>
        <p:nvSpPr>
          <p:cNvPr id="6" name="Oval 5">
            <a:extLst>
              <a:ext uri="{FF2B5EF4-FFF2-40B4-BE49-F238E27FC236}">
                <a16:creationId xmlns:a16="http://schemas.microsoft.com/office/drawing/2014/main" id="{CEB9ECDB-D328-424A-F23F-CB7AD5F0A6D6}"/>
              </a:ext>
            </a:extLst>
          </p:cNvPr>
          <p:cNvSpPr/>
          <p:nvPr/>
        </p:nvSpPr>
        <p:spPr>
          <a:xfrm>
            <a:off x="2701533" y="5489580"/>
            <a:ext cx="1836600" cy="43814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F339DD2-9DBA-6792-055F-37B8B2324198}"/>
              </a:ext>
            </a:extLst>
          </p:cNvPr>
          <p:cNvSpPr/>
          <p:nvPr/>
        </p:nvSpPr>
        <p:spPr>
          <a:xfrm>
            <a:off x="1421033" y="4219582"/>
            <a:ext cx="1316698" cy="43814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3117F959-7641-5E91-1504-4E3F4F6912E9}"/>
              </a:ext>
            </a:extLst>
          </p:cNvPr>
          <p:cNvSpPr>
            <a:spLocks noGrp="1"/>
          </p:cNvSpPr>
          <p:nvPr>
            <p:ph idx="1"/>
          </p:nvPr>
        </p:nvSpPr>
        <p:spPr>
          <a:xfrm>
            <a:off x="471488" y="1756834"/>
            <a:ext cx="5915025" cy="1630894"/>
          </a:xfrm>
        </p:spPr>
        <p:txBody>
          <a:bodyPr>
            <a:normAutofit/>
          </a:bodyPr>
          <a:lstStyle/>
          <a:p>
            <a:pPr marL="0" indent="0">
              <a:buNone/>
            </a:pPr>
            <a:r>
              <a:rPr lang="en-US" sz="1100" dirty="0">
                <a:latin typeface="Arial" panose="020B0604020202020204" pitchFamily="34" charset="0"/>
                <a:cs typeface="Arial" panose="020B0604020202020204" pitchFamily="34" charset="0"/>
              </a:rPr>
              <a:t>Three options to initiate a web app: </a:t>
            </a:r>
          </a:p>
          <a:p>
            <a:pPr marL="228600" indent="-228600">
              <a:buFont typeface="+mj-lt"/>
              <a:buAutoNum type="arabicPeriod"/>
            </a:pPr>
            <a:r>
              <a:rPr lang="en-US" sz="1100" dirty="0">
                <a:latin typeface="Arial" panose="020B0604020202020204" pitchFamily="34" charset="0"/>
                <a:cs typeface="Arial" panose="020B0604020202020204" pitchFamily="34" charset="0"/>
              </a:rPr>
              <a:t>Under your Content Page, click Create app, &amp; Choose Web </a:t>
            </a:r>
            <a:r>
              <a:rPr lang="en-US" sz="1100" dirty="0" err="1">
                <a:latin typeface="Arial" panose="020B0604020202020204" pitchFamily="34" charset="0"/>
                <a:cs typeface="Arial" panose="020B0604020202020204" pitchFamily="34" charset="0"/>
              </a:rPr>
              <a:t>AppBuilder</a:t>
            </a:r>
            <a:r>
              <a:rPr lang="en-US" sz="1100" dirty="0">
                <a:latin typeface="Arial" panose="020B0604020202020204" pitchFamily="34" charset="0"/>
                <a:cs typeface="Arial" panose="020B0604020202020204" pitchFamily="34" charset="0"/>
              </a:rPr>
              <a:t>, </a:t>
            </a:r>
          </a:p>
          <a:p>
            <a:pPr marL="228600" indent="-228600">
              <a:buFont typeface="+mj-lt"/>
              <a:buAutoNum type="arabicPeriod"/>
            </a:pPr>
            <a:r>
              <a:rPr lang="en-US" sz="1100" dirty="0">
                <a:latin typeface="Arial" panose="020B0604020202020204" pitchFamily="34" charset="0"/>
                <a:cs typeface="Arial" panose="020B0604020202020204" pitchFamily="34" charset="0"/>
              </a:rPr>
              <a:t>Open the item page for a map, click Create Web App and choose Web </a:t>
            </a:r>
            <a:r>
              <a:rPr lang="en-US" sz="1100" dirty="0" err="1">
                <a:latin typeface="Arial" panose="020B0604020202020204" pitchFamily="34" charset="0"/>
                <a:cs typeface="Arial" panose="020B0604020202020204" pitchFamily="34" charset="0"/>
              </a:rPr>
              <a:t>AppBuilder</a:t>
            </a:r>
            <a:r>
              <a:rPr lang="en-US" sz="1100" dirty="0">
                <a:latin typeface="Arial" panose="020B0604020202020204" pitchFamily="34" charset="0"/>
                <a:cs typeface="Arial" panose="020B0604020202020204" pitchFamily="34" charset="0"/>
              </a:rPr>
              <a:t>.</a:t>
            </a:r>
          </a:p>
          <a:p>
            <a:pPr marL="228600" indent="-228600">
              <a:buFont typeface="+mj-lt"/>
              <a:buAutoNum type="arabicPeriod"/>
            </a:pPr>
            <a:r>
              <a:rPr lang="en-US" sz="1100" dirty="0">
                <a:latin typeface="Arial" panose="020B0604020202020204" pitchFamily="34" charset="0"/>
                <a:cs typeface="Arial" panose="020B0604020202020204" pitchFamily="34" charset="0"/>
              </a:rPr>
              <a:t>Open a map in Map Viewer Classic, click the Share button, and click Create a Web App. In the window that opens, click the Web </a:t>
            </a:r>
            <a:r>
              <a:rPr lang="en-US" sz="1100" dirty="0" err="1">
                <a:latin typeface="Arial" panose="020B0604020202020204" pitchFamily="34" charset="0"/>
                <a:cs typeface="Arial" panose="020B0604020202020204" pitchFamily="34" charset="0"/>
              </a:rPr>
              <a:t>AppBuilder</a:t>
            </a:r>
            <a:r>
              <a:rPr lang="en-US" sz="1100" dirty="0">
                <a:latin typeface="Arial" panose="020B0604020202020204" pitchFamily="34" charset="0"/>
                <a:cs typeface="Arial" panose="020B0604020202020204" pitchFamily="34" charset="0"/>
              </a:rPr>
              <a:t> tab.</a:t>
            </a:r>
          </a:p>
        </p:txBody>
      </p:sp>
      <p:sp>
        <p:nvSpPr>
          <p:cNvPr id="15" name="TextBox 14">
            <a:extLst>
              <a:ext uri="{FF2B5EF4-FFF2-40B4-BE49-F238E27FC236}">
                <a16:creationId xmlns:a16="http://schemas.microsoft.com/office/drawing/2014/main" id="{1C3E1F00-EA57-6DFE-8BA0-500DCE079B8A}"/>
              </a:ext>
            </a:extLst>
          </p:cNvPr>
          <p:cNvSpPr txBox="1"/>
          <p:nvPr/>
        </p:nvSpPr>
        <p:spPr>
          <a:xfrm>
            <a:off x="2690244" y="4113505"/>
            <a:ext cx="577099" cy="369332"/>
          </a:xfrm>
          <a:prstGeom prst="rect">
            <a:avLst/>
          </a:prstGeom>
          <a:noFill/>
        </p:spPr>
        <p:txBody>
          <a:bodyPr wrap="square">
            <a:spAutoFit/>
          </a:bodyPr>
          <a:lstStyle/>
          <a:p>
            <a:r>
              <a:rPr lang="en-US" dirty="0">
                <a:solidFill>
                  <a:srgbClr val="FF0000"/>
                </a:solidFill>
                <a:latin typeface="Arial Black" panose="020B0A04020102020204" pitchFamily="34" charset="0"/>
              </a:rPr>
              <a:t>1.</a:t>
            </a:r>
            <a:endParaRPr lang="en-US" dirty="0">
              <a:solidFill>
                <a:srgbClr val="FF0000"/>
              </a:solidFill>
            </a:endParaRPr>
          </a:p>
        </p:txBody>
      </p:sp>
      <p:sp>
        <p:nvSpPr>
          <p:cNvPr id="16" name="TextBox 15">
            <a:extLst>
              <a:ext uri="{FF2B5EF4-FFF2-40B4-BE49-F238E27FC236}">
                <a16:creationId xmlns:a16="http://schemas.microsoft.com/office/drawing/2014/main" id="{6EB03730-E26E-C3F2-A469-5FF27906514C}"/>
              </a:ext>
            </a:extLst>
          </p:cNvPr>
          <p:cNvSpPr txBox="1"/>
          <p:nvPr/>
        </p:nvSpPr>
        <p:spPr>
          <a:xfrm>
            <a:off x="4622010" y="5358372"/>
            <a:ext cx="577099" cy="369332"/>
          </a:xfrm>
          <a:prstGeom prst="rect">
            <a:avLst/>
          </a:prstGeom>
          <a:noFill/>
        </p:spPr>
        <p:txBody>
          <a:bodyPr wrap="square">
            <a:spAutoFit/>
          </a:bodyPr>
          <a:lstStyle/>
          <a:p>
            <a:r>
              <a:rPr lang="en-US" dirty="0">
                <a:solidFill>
                  <a:srgbClr val="FF0000"/>
                </a:solidFill>
                <a:latin typeface="Arial Black" panose="020B0A04020102020204" pitchFamily="34" charset="0"/>
              </a:rPr>
              <a:t>2.</a:t>
            </a:r>
            <a:endParaRPr lang="en-US" dirty="0">
              <a:solidFill>
                <a:srgbClr val="FF0000"/>
              </a:solidFill>
            </a:endParaRPr>
          </a:p>
        </p:txBody>
      </p:sp>
      <p:pic>
        <p:nvPicPr>
          <p:cNvPr id="18" name="Picture 17">
            <a:extLst>
              <a:ext uri="{FF2B5EF4-FFF2-40B4-BE49-F238E27FC236}">
                <a16:creationId xmlns:a16="http://schemas.microsoft.com/office/drawing/2014/main" id="{539366C0-D90D-EA7F-F6EA-D003E9A29255}"/>
              </a:ext>
            </a:extLst>
          </p:cNvPr>
          <p:cNvPicPr>
            <a:picLocks noChangeAspect="1"/>
          </p:cNvPicPr>
          <p:nvPr/>
        </p:nvPicPr>
        <p:blipFill>
          <a:blip r:embed="rId3"/>
          <a:stretch>
            <a:fillRect/>
          </a:stretch>
        </p:blipFill>
        <p:spPr>
          <a:xfrm>
            <a:off x="0" y="6270632"/>
            <a:ext cx="6858000" cy="2472813"/>
          </a:xfrm>
          <a:prstGeom prst="rect">
            <a:avLst/>
          </a:prstGeom>
          <a:ln>
            <a:solidFill>
              <a:srgbClr val="0070C0"/>
            </a:solidFill>
          </a:ln>
        </p:spPr>
      </p:pic>
      <p:cxnSp>
        <p:nvCxnSpPr>
          <p:cNvPr id="22" name="Connector: Curved 21">
            <a:extLst>
              <a:ext uri="{FF2B5EF4-FFF2-40B4-BE49-F238E27FC236}">
                <a16:creationId xmlns:a16="http://schemas.microsoft.com/office/drawing/2014/main" id="{CD8DCA3B-2D7E-0565-0E87-289EB8883F28}"/>
              </a:ext>
            </a:extLst>
          </p:cNvPr>
          <p:cNvCxnSpPr>
            <a:cxnSpLocks/>
            <a:stCxn id="6" idx="4"/>
          </p:cNvCxnSpPr>
          <p:nvPr/>
        </p:nvCxnSpPr>
        <p:spPr>
          <a:xfrm rot="16200000" flipH="1">
            <a:off x="3340089" y="6207467"/>
            <a:ext cx="1940632" cy="1381145"/>
          </a:xfrm>
          <a:prstGeom prst="curvedConnector3">
            <a:avLst>
              <a:gd name="adj1" fmla="val 104099"/>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954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3117F959-7641-5E91-1504-4E3F4F6912E9}"/>
              </a:ext>
            </a:extLst>
          </p:cNvPr>
          <p:cNvSpPr>
            <a:spLocks noGrp="1"/>
          </p:cNvSpPr>
          <p:nvPr>
            <p:ph idx="1"/>
          </p:nvPr>
        </p:nvSpPr>
        <p:spPr>
          <a:xfrm>
            <a:off x="615867" y="881057"/>
            <a:ext cx="5915025" cy="497419"/>
          </a:xfrm>
        </p:spPr>
        <p:txBody>
          <a:bodyPr>
            <a:normAutofit lnSpcReduction="10000"/>
          </a:bodyPr>
          <a:lstStyle/>
          <a:p>
            <a:pPr marL="0" indent="0">
              <a:buNone/>
            </a:pPr>
            <a:r>
              <a:rPr lang="en-US" sz="1100" dirty="0">
                <a:latin typeface="Arial" panose="020B0604020202020204" pitchFamily="34" charset="0"/>
                <a:cs typeface="Arial" panose="020B0604020202020204" pitchFamily="34" charset="0"/>
              </a:rPr>
              <a:t>There are a lot of options, for the assignment use either Web App Builder or Configurable Apps.  If you feel very motivated to do another version, let me know.  The next set of instructions are for Web </a:t>
            </a:r>
            <a:r>
              <a:rPr lang="en-US" sz="1100" dirty="0" err="1">
                <a:latin typeface="Arial" panose="020B0604020202020204" pitchFamily="34" charset="0"/>
                <a:cs typeface="Arial" panose="020B0604020202020204" pitchFamily="34" charset="0"/>
              </a:rPr>
              <a:t>AppBuilder</a:t>
            </a:r>
            <a:r>
              <a:rPr lang="en-US" sz="1100" dirty="0">
                <a:latin typeface="Arial" panose="020B0604020202020204" pitchFamily="34" charset="0"/>
                <a:cs typeface="Arial" panose="020B0604020202020204" pitchFamily="34" charset="0"/>
              </a:rPr>
              <a:t>. </a:t>
            </a:r>
          </a:p>
          <a:p>
            <a:pPr marL="0" indent="0">
              <a:buNone/>
            </a:pPr>
            <a:endParaRPr lang="en-US" sz="1100" dirty="0">
              <a:latin typeface="Arial" panose="020B0604020202020204" pitchFamily="34" charset="0"/>
              <a:cs typeface="Arial" panose="020B0604020202020204" pitchFamily="34" charset="0"/>
            </a:endParaRPr>
          </a:p>
          <a:p>
            <a:pPr marL="0" indent="0">
              <a:buNone/>
            </a:pPr>
            <a:endParaRPr lang="en-US" sz="11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4F252E0-039D-97DA-D6DF-45FD3783FA01}"/>
              </a:ext>
            </a:extLst>
          </p:cNvPr>
          <p:cNvPicPr>
            <a:picLocks noChangeAspect="1"/>
          </p:cNvPicPr>
          <p:nvPr/>
        </p:nvPicPr>
        <p:blipFill>
          <a:blip r:embed="rId2"/>
          <a:stretch>
            <a:fillRect/>
          </a:stretch>
        </p:blipFill>
        <p:spPr>
          <a:xfrm>
            <a:off x="1233447" y="1712436"/>
            <a:ext cx="4086225" cy="6162675"/>
          </a:xfrm>
          <a:prstGeom prst="rect">
            <a:avLst/>
          </a:prstGeom>
        </p:spPr>
      </p:pic>
      <p:sp>
        <p:nvSpPr>
          <p:cNvPr id="14" name="Oval 13">
            <a:extLst>
              <a:ext uri="{FF2B5EF4-FFF2-40B4-BE49-F238E27FC236}">
                <a16:creationId xmlns:a16="http://schemas.microsoft.com/office/drawing/2014/main" id="{64E700C3-7AFE-5036-7CEB-987E5E7B44F6}"/>
              </a:ext>
            </a:extLst>
          </p:cNvPr>
          <p:cNvSpPr/>
          <p:nvPr/>
        </p:nvSpPr>
        <p:spPr>
          <a:xfrm>
            <a:off x="1263238" y="3228682"/>
            <a:ext cx="3721845" cy="85477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F57DFA6-9B50-E561-AAEF-16F0C42E7F6B}"/>
              </a:ext>
            </a:extLst>
          </p:cNvPr>
          <p:cNvSpPr/>
          <p:nvPr/>
        </p:nvSpPr>
        <p:spPr>
          <a:xfrm>
            <a:off x="1280170" y="6812904"/>
            <a:ext cx="3904034" cy="85477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5976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394538-8BC6-3EA6-9EE9-44339A81734C}"/>
              </a:ext>
            </a:extLst>
          </p:cNvPr>
          <p:cNvPicPr>
            <a:picLocks noChangeAspect="1"/>
          </p:cNvPicPr>
          <p:nvPr/>
        </p:nvPicPr>
        <p:blipFill>
          <a:blip r:embed="rId2"/>
          <a:stretch>
            <a:fillRect/>
          </a:stretch>
        </p:blipFill>
        <p:spPr>
          <a:xfrm>
            <a:off x="0" y="1879934"/>
            <a:ext cx="6858000" cy="7264066"/>
          </a:xfrm>
          <a:prstGeom prst="rect">
            <a:avLst/>
          </a:prstGeom>
        </p:spPr>
      </p:pic>
      <p:sp>
        <p:nvSpPr>
          <p:cNvPr id="11" name="Content Placeholder 10">
            <a:extLst>
              <a:ext uri="{FF2B5EF4-FFF2-40B4-BE49-F238E27FC236}">
                <a16:creationId xmlns:a16="http://schemas.microsoft.com/office/drawing/2014/main" id="{3117F959-7641-5E91-1504-4E3F4F6912E9}"/>
              </a:ext>
            </a:extLst>
          </p:cNvPr>
          <p:cNvSpPr>
            <a:spLocks noGrp="1"/>
          </p:cNvSpPr>
          <p:nvPr>
            <p:ph idx="1"/>
          </p:nvPr>
        </p:nvSpPr>
        <p:spPr>
          <a:xfrm>
            <a:off x="471487" y="665177"/>
            <a:ext cx="5915025" cy="345476"/>
          </a:xfrm>
        </p:spPr>
        <p:txBody>
          <a:bodyPr>
            <a:normAutofit fontScale="92500" lnSpcReduction="10000"/>
          </a:bodyPr>
          <a:lstStyle/>
          <a:p>
            <a:pPr marL="0" indent="0">
              <a:buNone/>
            </a:pPr>
            <a:r>
              <a:rPr lang="en-US" sz="1100" dirty="0">
                <a:latin typeface="Arial" panose="020B0604020202020204" pitchFamily="34" charset="0"/>
                <a:cs typeface="Arial" panose="020B0604020202020204" pitchFamily="34" charset="0"/>
              </a:rPr>
              <a:t>This is what your app looks like on load. To the left you have editing options for Theme, Map, Widget and Attributes. We will go over these one by one. </a:t>
            </a:r>
          </a:p>
          <a:p>
            <a:pPr marL="0" indent="0">
              <a:buNone/>
            </a:pPr>
            <a:endParaRPr lang="en-US" sz="1100" dirty="0">
              <a:latin typeface="Arial" panose="020B0604020202020204" pitchFamily="34" charset="0"/>
              <a:cs typeface="Arial" panose="020B0604020202020204" pitchFamily="34" charset="0"/>
            </a:endParaRPr>
          </a:p>
          <a:p>
            <a:pPr marL="0" indent="0">
              <a:buNone/>
            </a:pPr>
            <a:endParaRPr lang="en-US" sz="1100" dirty="0">
              <a:latin typeface="Arial" panose="020B0604020202020204" pitchFamily="34" charset="0"/>
              <a:cs typeface="Arial" panose="020B0604020202020204" pitchFamily="34" charset="0"/>
            </a:endParaRPr>
          </a:p>
        </p:txBody>
      </p:sp>
      <p:cxnSp>
        <p:nvCxnSpPr>
          <p:cNvPr id="10" name="Straight Arrow Connector 9">
            <a:extLst>
              <a:ext uri="{FF2B5EF4-FFF2-40B4-BE49-F238E27FC236}">
                <a16:creationId xmlns:a16="http://schemas.microsoft.com/office/drawing/2014/main" id="{B441A4CF-D1CE-AEAD-B7FE-BAB180957C21}"/>
              </a:ext>
            </a:extLst>
          </p:cNvPr>
          <p:cNvCxnSpPr>
            <a:cxnSpLocks/>
          </p:cNvCxnSpPr>
          <p:nvPr/>
        </p:nvCxnSpPr>
        <p:spPr>
          <a:xfrm>
            <a:off x="300789" y="1687429"/>
            <a:ext cx="0" cy="63185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79B7438-C74C-F730-ABCF-49482F03884E}"/>
              </a:ext>
            </a:extLst>
          </p:cNvPr>
          <p:cNvCxnSpPr>
            <a:cxnSpLocks/>
          </p:cNvCxnSpPr>
          <p:nvPr/>
        </p:nvCxnSpPr>
        <p:spPr>
          <a:xfrm>
            <a:off x="862263" y="1687429"/>
            <a:ext cx="0" cy="63185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E1E35E1-F147-A693-1000-942EBEEB295C}"/>
              </a:ext>
            </a:extLst>
          </p:cNvPr>
          <p:cNvCxnSpPr>
            <a:cxnSpLocks/>
          </p:cNvCxnSpPr>
          <p:nvPr/>
        </p:nvCxnSpPr>
        <p:spPr>
          <a:xfrm>
            <a:off x="1403684" y="1687429"/>
            <a:ext cx="0" cy="63185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824F1F5-F62F-9815-85A4-BDF527F6C909}"/>
              </a:ext>
            </a:extLst>
          </p:cNvPr>
          <p:cNvCxnSpPr>
            <a:cxnSpLocks/>
          </p:cNvCxnSpPr>
          <p:nvPr/>
        </p:nvCxnSpPr>
        <p:spPr>
          <a:xfrm>
            <a:off x="1969168" y="1662363"/>
            <a:ext cx="0" cy="63185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E7A70BB-486A-7071-BBAC-1F44A90667F7}"/>
              </a:ext>
            </a:extLst>
          </p:cNvPr>
          <p:cNvSpPr txBox="1"/>
          <p:nvPr/>
        </p:nvSpPr>
        <p:spPr>
          <a:xfrm>
            <a:off x="98713" y="1293031"/>
            <a:ext cx="2476045" cy="369332"/>
          </a:xfrm>
          <a:prstGeom prst="rect">
            <a:avLst/>
          </a:prstGeom>
          <a:noFill/>
        </p:spPr>
        <p:txBody>
          <a:bodyPr wrap="square">
            <a:spAutoFit/>
          </a:bodyPr>
          <a:lstStyle/>
          <a:p>
            <a:r>
              <a:rPr lang="en-US" dirty="0">
                <a:solidFill>
                  <a:srgbClr val="FF0000"/>
                </a:solidFill>
                <a:latin typeface="Arial Black" panose="020B0A04020102020204" pitchFamily="34" charset="0"/>
              </a:rPr>
              <a:t>2.    3. 	  4.     5. </a:t>
            </a:r>
            <a:endParaRPr lang="en-US" dirty="0">
              <a:solidFill>
                <a:srgbClr val="FF0000"/>
              </a:solidFill>
            </a:endParaRPr>
          </a:p>
        </p:txBody>
      </p:sp>
    </p:spTree>
    <p:extLst>
      <p:ext uri="{BB962C8B-B14F-4D97-AF65-F5344CB8AC3E}">
        <p14:creationId xmlns:p14="http://schemas.microsoft.com/office/powerpoint/2010/main" val="3138266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91ED0D2-8C5F-E9A5-0B1B-46F0173379E8}"/>
              </a:ext>
            </a:extLst>
          </p:cNvPr>
          <p:cNvPicPr>
            <a:picLocks noChangeAspect="1"/>
          </p:cNvPicPr>
          <p:nvPr/>
        </p:nvPicPr>
        <p:blipFill>
          <a:blip r:embed="rId2"/>
          <a:stretch>
            <a:fillRect/>
          </a:stretch>
        </p:blipFill>
        <p:spPr>
          <a:xfrm>
            <a:off x="-1" y="2042755"/>
            <a:ext cx="6858000" cy="6568539"/>
          </a:xfrm>
          <a:prstGeom prst="rect">
            <a:avLst/>
          </a:prstGeom>
        </p:spPr>
      </p:pic>
      <p:sp>
        <p:nvSpPr>
          <p:cNvPr id="11" name="Content Placeholder 10">
            <a:extLst>
              <a:ext uri="{FF2B5EF4-FFF2-40B4-BE49-F238E27FC236}">
                <a16:creationId xmlns:a16="http://schemas.microsoft.com/office/drawing/2014/main" id="{3117F959-7641-5E91-1504-4E3F4F6912E9}"/>
              </a:ext>
            </a:extLst>
          </p:cNvPr>
          <p:cNvSpPr>
            <a:spLocks noGrp="1"/>
          </p:cNvSpPr>
          <p:nvPr>
            <p:ph idx="1"/>
          </p:nvPr>
        </p:nvSpPr>
        <p:spPr>
          <a:xfrm>
            <a:off x="471487" y="987765"/>
            <a:ext cx="5915025" cy="812831"/>
          </a:xfrm>
        </p:spPr>
        <p:txBody>
          <a:bodyPr>
            <a:normAutofit/>
          </a:bodyPr>
          <a:lstStyle/>
          <a:p>
            <a:pPr marL="0" indent="0">
              <a:buNone/>
            </a:pPr>
            <a:r>
              <a:rPr lang="en-US" sz="1100" dirty="0">
                <a:latin typeface="Arial" panose="020B0604020202020204" pitchFamily="34" charset="0"/>
                <a:cs typeface="Arial" panose="020B0604020202020204" pitchFamily="34" charset="0"/>
              </a:rPr>
              <a:t>Theme affects the look, layout, and basic functionality of your app. On this tab you can choose the Theme, Color Style, and Layout</a:t>
            </a:r>
          </a:p>
          <a:p>
            <a:pPr marL="0" indent="0">
              <a:buNone/>
            </a:pPr>
            <a:r>
              <a:rPr lang="en-US" sz="1100" dirty="0">
                <a:latin typeface="Arial" panose="020B0604020202020204" pitchFamily="34" charset="0"/>
                <a:cs typeface="Arial" panose="020B0604020202020204" pitchFamily="34" charset="0"/>
              </a:rPr>
              <a:t>List of themes: </a:t>
            </a:r>
            <a:r>
              <a:rPr lang="en-US" sz="1100" dirty="0">
                <a:latin typeface="Arial" panose="020B0604020202020204" pitchFamily="34" charset="0"/>
                <a:cs typeface="Arial" panose="020B0604020202020204" pitchFamily="34" charset="0"/>
                <a:hlinkClick r:id="rId3"/>
              </a:rPr>
              <a:t>https://doc.arcgis.com/en/web-appbuilder/latest/create-apps/themes-tab.htm</a:t>
            </a:r>
            <a:r>
              <a:rPr lang="en-US" sz="1100" dirty="0">
                <a:latin typeface="Arial" panose="020B0604020202020204" pitchFamily="34" charset="0"/>
                <a:cs typeface="Arial" panose="020B0604020202020204" pitchFamily="34" charset="0"/>
              </a:rPr>
              <a:t> </a:t>
            </a:r>
          </a:p>
          <a:p>
            <a:pPr marL="0" indent="0">
              <a:buNone/>
            </a:pPr>
            <a:endParaRPr lang="en-US" sz="1100" dirty="0">
              <a:latin typeface="Arial" panose="020B0604020202020204" pitchFamily="34" charset="0"/>
              <a:cs typeface="Arial" panose="020B0604020202020204" pitchFamily="34" charset="0"/>
            </a:endParaRPr>
          </a:p>
          <a:p>
            <a:pPr marL="0" indent="0">
              <a:buNone/>
            </a:pPr>
            <a:endParaRPr lang="en-US" sz="1100" dirty="0">
              <a:latin typeface="Arial" panose="020B0604020202020204" pitchFamily="34" charset="0"/>
              <a:cs typeface="Arial" panose="020B0604020202020204" pitchFamily="34" charset="0"/>
            </a:endParaRPr>
          </a:p>
        </p:txBody>
      </p:sp>
      <p:sp>
        <p:nvSpPr>
          <p:cNvPr id="12" name="Title 1">
            <a:extLst>
              <a:ext uri="{FF2B5EF4-FFF2-40B4-BE49-F238E27FC236}">
                <a16:creationId xmlns:a16="http://schemas.microsoft.com/office/drawing/2014/main" id="{68C788F1-6971-53FF-1058-1924A93DDE89}"/>
              </a:ext>
            </a:extLst>
          </p:cNvPr>
          <p:cNvSpPr txBox="1">
            <a:spLocks/>
          </p:cNvSpPr>
          <p:nvPr/>
        </p:nvSpPr>
        <p:spPr>
          <a:xfrm>
            <a:off x="0" y="0"/>
            <a:ext cx="6858000" cy="88174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a:latin typeface="Arial Black" panose="020B0A04020102020204" pitchFamily="34" charset="0"/>
              </a:rPr>
              <a:t>2. Select the Theme</a:t>
            </a:r>
          </a:p>
        </p:txBody>
      </p:sp>
      <p:cxnSp>
        <p:nvCxnSpPr>
          <p:cNvPr id="15" name="Connector: Curved 14">
            <a:extLst>
              <a:ext uri="{FF2B5EF4-FFF2-40B4-BE49-F238E27FC236}">
                <a16:creationId xmlns:a16="http://schemas.microsoft.com/office/drawing/2014/main" id="{DF6FBA10-F3F3-55FD-E511-E2C304240609}"/>
              </a:ext>
            </a:extLst>
          </p:cNvPr>
          <p:cNvCxnSpPr>
            <a:cxnSpLocks/>
          </p:cNvCxnSpPr>
          <p:nvPr/>
        </p:nvCxnSpPr>
        <p:spPr>
          <a:xfrm rot="10800000">
            <a:off x="3429004" y="3392908"/>
            <a:ext cx="1046744" cy="629833"/>
          </a:xfrm>
          <a:prstGeom prst="curvedConnector3">
            <a:avLst>
              <a:gd name="adj1" fmla="val 11092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A70F6AC-ED96-5EE0-ED41-4A5501E145A8}"/>
              </a:ext>
            </a:extLst>
          </p:cNvPr>
          <p:cNvSpPr txBox="1"/>
          <p:nvPr/>
        </p:nvSpPr>
        <p:spPr>
          <a:xfrm>
            <a:off x="4475748" y="3653408"/>
            <a:ext cx="2105526" cy="738664"/>
          </a:xfrm>
          <a:prstGeom prst="rect">
            <a:avLst/>
          </a:prstGeom>
          <a:solidFill>
            <a:schemeClr val="bg2"/>
          </a:solidFill>
          <a:ln>
            <a:solidFill>
              <a:schemeClr val="bg1">
                <a:lumMod val="50000"/>
              </a:schemeClr>
            </a:solidFill>
          </a:ln>
        </p:spPr>
        <p:txBody>
          <a:bodyPr wrap="square">
            <a:spAutoFit/>
          </a:bodyPr>
          <a:lstStyle/>
          <a:p>
            <a:r>
              <a:rPr lang="en-US" sz="1400" dirty="0">
                <a:solidFill>
                  <a:srgbClr val="FF0000"/>
                </a:solidFill>
                <a:latin typeface="Arial" panose="020B0604020202020204" pitchFamily="34" charset="0"/>
                <a:cs typeface="Arial" panose="020B0604020202020204" pitchFamily="34" charset="0"/>
              </a:rPr>
              <a:t>Later we will add tools for the map viewer to use here</a:t>
            </a:r>
          </a:p>
        </p:txBody>
      </p:sp>
      <p:sp>
        <p:nvSpPr>
          <p:cNvPr id="23" name="TextBox 22">
            <a:extLst>
              <a:ext uri="{FF2B5EF4-FFF2-40B4-BE49-F238E27FC236}">
                <a16:creationId xmlns:a16="http://schemas.microsoft.com/office/drawing/2014/main" id="{B0B64B8C-31E5-FEEC-5A84-63FC474B2802}"/>
              </a:ext>
            </a:extLst>
          </p:cNvPr>
          <p:cNvSpPr txBox="1"/>
          <p:nvPr/>
        </p:nvSpPr>
        <p:spPr>
          <a:xfrm>
            <a:off x="4632159" y="4431622"/>
            <a:ext cx="2105526" cy="738664"/>
          </a:xfrm>
          <a:prstGeom prst="rect">
            <a:avLst/>
          </a:prstGeom>
          <a:solidFill>
            <a:schemeClr val="bg2"/>
          </a:solidFill>
          <a:ln>
            <a:solidFill>
              <a:schemeClr val="bg1">
                <a:lumMod val="50000"/>
              </a:schemeClr>
            </a:solidFill>
          </a:ln>
        </p:spPr>
        <p:txBody>
          <a:bodyPr wrap="square">
            <a:spAutoFit/>
          </a:bodyPr>
          <a:lstStyle/>
          <a:p>
            <a:r>
              <a:rPr lang="en-US" sz="1400" dirty="0">
                <a:solidFill>
                  <a:srgbClr val="FF0000"/>
                </a:solidFill>
                <a:latin typeface="Arial" panose="020B0604020202020204" pitchFamily="34" charset="0"/>
                <a:cs typeface="Arial" panose="020B0604020202020204" pitchFamily="34" charset="0"/>
              </a:rPr>
              <a:t>Note how the different themes organize the tools differently</a:t>
            </a:r>
          </a:p>
        </p:txBody>
      </p:sp>
      <p:cxnSp>
        <p:nvCxnSpPr>
          <p:cNvPr id="33" name="Straight Arrow Connector 32">
            <a:extLst>
              <a:ext uri="{FF2B5EF4-FFF2-40B4-BE49-F238E27FC236}">
                <a16:creationId xmlns:a16="http://schemas.microsoft.com/office/drawing/2014/main" id="{0B12A1D3-2B20-93D4-78A1-03AC98B4415F}"/>
              </a:ext>
            </a:extLst>
          </p:cNvPr>
          <p:cNvCxnSpPr>
            <a:cxnSpLocks/>
          </p:cNvCxnSpPr>
          <p:nvPr/>
        </p:nvCxnSpPr>
        <p:spPr>
          <a:xfrm flipH="1">
            <a:off x="2610852" y="5324174"/>
            <a:ext cx="721895"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EBB599A-6F16-CAEB-1D94-6E93E7ACAA3E}"/>
              </a:ext>
            </a:extLst>
          </p:cNvPr>
          <p:cNvSpPr txBox="1"/>
          <p:nvPr/>
        </p:nvSpPr>
        <p:spPr>
          <a:xfrm>
            <a:off x="3332747" y="5170286"/>
            <a:ext cx="878305" cy="307777"/>
          </a:xfrm>
          <a:prstGeom prst="rect">
            <a:avLst/>
          </a:prstGeom>
          <a:solidFill>
            <a:schemeClr val="bg2"/>
          </a:solidFill>
          <a:ln>
            <a:solidFill>
              <a:schemeClr val="bg1">
                <a:lumMod val="50000"/>
              </a:schemeClr>
            </a:solidFill>
          </a:ln>
        </p:spPr>
        <p:txBody>
          <a:bodyPr wrap="square">
            <a:spAutoFit/>
          </a:bodyPr>
          <a:lstStyle/>
          <a:p>
            <a:r>
              <a:rPr lang="en-US" sz="1400" dirty="0">
                <a:solidFill>
                  <a:srgbClr val="FF0000"/>
                </a:solidFill>
                <a:latin typeface="Arial" panose="020B0604020202020204" pitchFamily="34" charset="0"/>
                <a:cs typeface="Arial" panose="020B0604020202020204" pitchFamily="34" charset="0"/>
              </a:rPr>
              <a:t>Themes</a:t>
            </a:r>
          </a:p>
        </p:txBody>
      </p:sp>
      <p:cxnSp>
        <p:nvCxnSpPr>
          <p:cNvPr id="37" name="Straight Arrow Connector 36">
            <a:extLst>
              <a:ext uri="{FF2B5EF4-FFF2-40B4-BE49-F238E27FC236}">
                <a16:creationId xmlns:a16="http://schemas.microsoft.com/office/drawing/2014/main" id="{0146F4C0-6127-4CFC-00D3-6812659D6474}"/>
              </a:ext>
            </a:extLst>
          </p:cNvPr>
          <p:cNvCxnSpPr>
            <a:cxnSpLocks/>
          </p:cNvCxnSpPr>
          <p:nvPr/>
        </p:nvCxnSpPr>
        <p:spPr>
          <a:xfrm flipH="1">
            <a:off x="2739190" y="7037858"/>
            <a:ext cx="689809"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AD50E4F-8804-27C0-D73A-A1D88642CB37}"/>
              </a:ext>
            </a:extLst>
          </p:cNvPr>
          <p:cNvSpPr txBox="1"/>
          <p:nvPr/>
        </p:nvSpPr>
        <p:spPr>
          <a:xfrm>
            <a:off x="3513222" y="6933386"/>
            <a:ext cx="1251283" cy="307777"/>
          </a:xfrm>
          <a:prstGeom prst="rect">
            <a:avLst/>
          </a:prstGeom>
          <a:solidFill>
            <a:schemeClr val="bg2"/>
          </a:solidFill>
          <a:ln>
            <a:solidFill>
              <a:schemeClr val="bg1">
                <a:lumMod val="50000"/>
              </a:schemeClr>
            </a:solidFill>
          </a:ln>
        </p:spPr>
        <p:txBody>
          <a:bodyPr wrap="square">
            <a:spAutoFit/>
          </a:bodyPr>
          <a:lstStyle/>
          <a:p>
            <a:r>
              <a:rPr lang="en-US" sz="1400" dirty="0">
                <a:solidFill>
                  <a:srgbClr val="FF0000"/>
                </a:solidFill>
                <a:latin typeface="Arial" panose="020B0604020202020204" pitchFamily="34" charset="0"/>
                <a:cs typeface="Arial" panose="020B0604020202020204" pitchFamily="34" charset="0"/>
              </a:rPr>
              <a:t>Style/Color</a:t>
            </a:r>
          </a:p>
        </p:txBody>
      </p:sp>
      <p:cxnSp>
        <p:nvCxnSpPr>
          <p:cNvPr id="40" name="Straight Arrow Connector 39">
            <a:extLst>
              <a:ext uri="{FF2B5EF4-FFF2-40B4-BE49-F238E27FC236}">
                <a16:creationId xmlns:a16="http://schemas.microsoft.com/office/drawing/2014/main" id="{48ACBBE8-D351-B543-3822-0C93581FE47B}"/>
              </a:ext>
            </a:extLst>
          </p:cNvPr>
          <p:cNvCxnSpPr>
            <a:cxnSpLocks/>
          </p:cNvCxnSpPr>
          <p:nvPr/>
        </p:nvCxnSpPr>
        <p:spPr>
          <a:xfrm flipH="1">
            <a:off x="2739190" y="8096955"/>
            <a:ext cx="689809"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8D31027-1F80-BA56-651F-E94FEAA11652}"/>
              </a:ext>
            </a:extLst>
          </p:cNvPr>
          <p:cNvSpPr txBox="1"/>
          <p:nvPr/>
        </p:nvSpPr>
        <p:spPr>
          <a:xfrm>
            <a:off x="3513222" y="7992483"/>
            <a:ext cx="1251283" cy="307777"/>
          </a:xfrm>
          <a:prstGeom prst="rect">
            <a:avLst/>
          </a:prstGeom>
          <a:solidFill>
            <a:schemeClr val="bg2"/>
          </a:solidFill>
          <a:ln>
            <a:solidFill>
              <a:schemeClr val="bg1">
                <a:lumMod val="50000"/>
              </a:schemeClr>
            </a:solidFill>
          </a:ln>
        </p:spPr>
        <p:txBody>
          <a:bodyPr wrap="square">
            <a:spAutoFit/>
          </a:bodyPr>
          <a:lstStyle/>
          <a:p>
            <a:r>
              <a:rPr lang="en-US" sz="1400" dirty="0">
                <a:solidFill>
                  <a:srgbClr val="FF0000"/>
                </a:solidFill>
                <a:latin typeface="Arial" panose="020B0604020202020204" pitchFamily="34" charset="0"/>
                <a:cs typeface="Arial" panose="020B0604020202020204" pitchFamily="34" charset="0"/>
              </a:rPr>
              <a:t>Layout</a:t>
            </a:r>
          </a:p>
        </p:txBody>
      </p:sp>
    </p:spTree>
    <p:extLst>
      <p:ext uri="{BB962C8B-B14F-4D97-AF65-F5344CB8AC3E}">
        <p14:creationId xmlns:p14="http://schemas.microsoft.com/office/powerpoint/2010/main" val="2487772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579559-209A-FC50-0F58-E925319D5BD3}"/>
              </a:ext>
            </a:extLst>
          </p:cNvPr>
          <p:cNvPicPr>
            <a:picLocks noChangeAspect="1"/>
          </p:cNvPicPr>
          <p:nvPr/>
        </p:nvPicPr>
        <p:blipFill>
          <a:blip r:embed="rId2"/>
          <a:stretch>
            <a:fillRect/>
          </a:stretch>
        </p:blipFill>
        <p:spPr>
          <a:xfrm>
            <a:off x="200025" y="2191938"/>
            <a:ext cx="6657975" cy="6572250"/>
          </a:xfrm>
          <a:prstGeom prst="rect">
            <a:avLst/>
          </a:prstGeom>
        </p:spPr>
      </p:pic>
      <p:sp>
        <p:nvSpPr>
          <p:cNvPr id="11" name="Content Placeholder 10">
            <a:extLst>
              <a:ext uri="{FF2B5EF4-FFF2-40B4-BE49-F238E27FC236}">
                <a16:creationId xmlns:a16="http://schemas.microsoft.com/office/drawing/2014/main" id="{3117F959-7641-5E91-1504-4E3F4F6912E9}"/>
              </a:ext>
            </a:extLst>
          </p:cNvPr>
          <p:cNvSpPr>
            <a:spLocks noGrp="1"/>
          </p:cNvSpPr>
          <p:nvPr>
            <p:ph idx="1"/>
          </p:nvPr>
        </p:nvSpPr>
        <p:spPr>
          <a:xfrm>
            <a:off x="471487" y="987765"/>
            <a:ext cx="5915025" cy="812831"/>
          </a:xfrm>
        </p:spPr>
        <p:txBody>
          <a:bodyPr>
            <a:normAutofit/>
          </a:bodyPr>
          <a:lstStyle/>
          <a:p>
            <a:pPr marL="0" indent="0">
              <a:buNone/>
            </a:pPr>
            <a:r>
              <a:rPr lang="en-US" sz="1100" dirty="0">
                <a:latin typeface="Arial" panose="020B0604020202020204" pitchFamily="34" charset="0"/>
                <a:cs typeface="Arial" panose="020B0604020202020204" pitchFamily="34" charset="0"/>
              </a:rPr>
              <a:t>Make small edits to your map.</a:t>
            </a:r>
          </a:p>
          <a:p>
            <a:pPr marL="0" indent="0">
              <a:buNone/>
            </a:pPr>
            <a:endParaRPr lang="en-US" sz="1100" dirty="0">
              <a:latin typeface="Arial" panose="020B0604020202020204" pitchFamily="34" charset="0"/>
              <a:cs typeface="Arial" panose="020B0604020202020204" pitchFamily="34" charset="0"/>
            </a:endParaRPr>
          </a:p>
          <a:p>
            <a:pPr marL="0" indent="0">
              <a:buNone/>
            </a:pPr>
            <a:endParaRPr lang="en-US" sz="1100" dirty="0">
              <a:latin typeface="Arial" panose="020B0604020202020204" pitchFamily="34" charset="0"/>
              <a:cs typeface="Arial" panose="020B0604020202020204" pitchFamily="34" charset="0"/>
            </a:endParaRPr>
          </a:p>
        </p:txBody>
      </p:sp>
      <p:sp>
        <p:nvSpPr>
          <p:cNvPr id="12" name="Title 1">
            <a:extLst>
              <a:ext uri="{FF2B5EF4-FFF2-40B4-BE49-F238E27FC236}">
                <a16:creationId xmlns:a16="http://schemas.microsoft.com/office/drawing/2014/main" id="{68C788F1-6971-53FF-1058-1924A93DDE89}"/>
              </a:ext>
            </a:extLst>
          </p:cNvPr>
          <p:cNvSpPr txBox="1">
            <a:spLocks/>
          </p:cNvSpPr>
          <p:nvPr/>
        </p:nvSpPr>
        <p:spPr>
          <a:xfrm>
            <a:off x="0" y="0"/>
            <a:ext cx="6858000" cy="88174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a:latin typeface="Arial Black" panose="020B0A04020102020204" pitchFamily="34" charset="0"/>
              </a:rPr>
              <a:t>3. Edit your map</a:t>
            </a:r>
          </a:p>
        </p:txBody>
      </p:sp>
      <p:sp>
        <p:nvSpPr>
          <p:cNvPr id="20" name="TextBox 19">
            <a:extLst>
              <a:ext uri="{FF2B5EF4-FFF2-40B4-BE49-F238E27FC236}">
                <a16:creationId xmlns:a16="http://schemas.microsoft.com/office/drawing/2014/main" id="{8A70F6AC-ED96-5EE0-ED41-4A5501E145A8}"/>
              </a:ext>
            </a:extLst>
          </p:cNvPr>
          <p:cNvSpPr txBox="1"/>
          <p:nvPr/>
        </p:nvSpPr>
        <p:spPr>
          <a:xfrm>
            <a:off x="3759868" y="3925063"/>
            <a:ext cx="2105526" cy="523220"/>
          </a:xfrm>
          <a:prstGeom prst="rect">
            <a:avLst/>
          </a:prstGeom>
          <a:solidFill>
            <a:schemeClr val="bg2"/>
          </a:solidFill>
          <a:ln>
            <a:solidFill>
              <a:schemeClr val="bg1">
                <a:lumMod val="50000"/>
              </a:schemeClr>
            </a:solidFill>
          </a:ln>
        </p:spPr>
        <p:txBody>
          <a:bodyPr wrap="square">
            <a:spAutoFit/>
          </a:bodyPr>
          <a:lstStyle/>
          <a:p>
            <a:r>
              <a:rPr lang="en-US" sz="1400" dirty="0">
                <a:solidFill>
                  <a:srgbClr val="FF0000"/>
                </a:solidFill>
                <a:latin typeface="Arial" panose="020B0604020202020204" pitchFamily="34" charset="0"/>
                <a:cs typeface="Arial" panose="020B0604020202020204" pitchFamily="34" charset="0"/>
              </a:rPr>
              <a:t>Change the web map if you’d like</a:t>
            </a:r>
          </a:p>
        </p:txBody>
      </p:sp>
      <p:cxnSp>
        <p:nvCxnSpPr>
          <p:cNvPr id="33" name="Straight Arrow Connector 32">
            <a:extLst>
              <a:ext uri="{FF2B5EF4-FFF2-40B4-BE49-F238E27FC236}">
                <a16:creationId xmlns:a16="http://schemas.microsoft.com/office/drawing/2014/main" id="{0B12A1D3-2B20-93D4-78A1-03AC98B4415F}"/>
              </a:ext>
            </a:extLst>
          </p:cNvPr>
          <p:cNvCxnSpPr>
            <a:cxnSpLocks/>
          </p:cNvCxnSpPr>
          <p:nvPr/>
        </p:nvCxnSpPr>
        <p:spPr>
          <a:xfrm flipH="1">
            <a:off x="2105525" y="5478063"/>
            <a:ext cx="721895"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EBB599A-6F16-CAEB-1D94-6E93E7ACAA3E}"/>
              </a:ext>
            </a:extLst>
          </p:cNvPr>
          <p:cNvSpPr txBox="1"/>
          <p:nvPr/>
        </p:nvSpPr>
        <p:spPr>
          <a:xfrm>
            <a:off x="2979821" y="5095771"/>
            <a:ext cx="2622885" cy="954107"/>
          </a:xfrm>
          <a:prstGeom prst="rect">
            <a:avLst/>
          </a:prstGeom>
          <a:solidFill>
            <a:schemeClr val="bg2"/>
          </a:solidFill>
          <a:ln>
            <a:solidFill>
              <a:schemeClr val="bg1">
                <a:lumMod val="50000"/>
              </a:schemeClr>
            </a:solidFill>
          </a:ln>
        </p:spPr>
        <p:txBody>
          <a:bodyPr wrap="square">
            <a:spAutoFit/>
          </a:bodyPr>
          <a:lstStyle/>
          <a:p>
            <a:r>
              <a:rPr lang="en-US" sz="1400" dirty="0">
                <a:solidFill>
                  <a:srgbClr val="FF0000"/>
                </a:solidFill>
                <a:latin typeface="Arial" panose="020B0604020202020204" pitchFamily="34" charset="0"/>
                <a:cs typeface="Arial" panose="020B0604020202020204" pitchFamily="34" charset="0"/>
              </a:rPr>
              <a:t>You can change the map extent (amount zoomed in or out), or keep it the same as the web map (default)</a:t>
            </a:r>
          </a:p>
        </p:txBody>
      </p:sp>
      <p:cxnSp>
        <p:nvCxnSpPr>
          <p:cNvPr id="37" name="Straight Arrow Connector 36">
            <a:extLst>
              <a:ext uri="{FF2B5EF4-FFF2-40B4-BE49-F238E27FC236}">
                <a16:creationId xmlns:a16="http://schemas.microsoft.com/office/drawing/2014/main" id="{0146F4C0-6127-4CFC-00D3-6812659D6474}"/>
              </a:ext>
            </a:extLst>
          </p:cNvPr>
          <p:cNvCxnSpPr>
            <a:cxnSpLocks/>
          </p:cNvCxnSpPr>
          <p:nvPr/>
        </p:nvCxnSpPr>
        <p:spPr>
          <a:xfrm flipH="1">
            <a:off x="1848853" y="6725037"/>
            <a:ext cx="1483894"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AD50E4F-8804-27C0-D73A-A1D88642CB37}"/>
              </a:ext>
            </a:extLst>
          </p:cNvPr>
          <p:cNvSpPr txBox="1"/>
          <p:nvPr/>
        </p:nvSpPr>
        <p:spPr>
          <a:xfrm>
            <a:off x="3428999" y="6559731"/>
            <a:ext cx="2827422" cy="707886"/>
          </a:xfrm>
          <a:prstGeom prst="rect">
            <a:avLst/>
          </a:prstGeom>
          <a:solidFill>
            <a:schemeClr val="bg2"/>
          </a:solidFill>
          <a:ln>
            <a:solidFill>
              <a:schemeClr val="bg1">
                <a:lumMod val="50000"/>
              </a:schemeClr>
            </a:solidFill>
          </a:ln>
        </p:spPr>
        <p:txBody>
          <a:bodyPr wrap="square">
            <a:spAutoFit/>
          </a:bodyPr>
          <a:lstStyle/>
          <a:p>
            <a:r>
              <a:rPr lang="en-US" sz="1400" dirty="0">
                <a:solidFill>
                  <a:srgbClr val="FF0000"/>
                </a:solidFill>
                <a:latin typeface="Arial" panose="020B0604020202020204" pitchFamily="34" charset="0"/>
                <a:cs typeface="Arial" panose="020B0604020202020204" pitchFamily="34" charset="0"/>
              </a:rPr>
              <a:t>If you would like to restrict zoom in/out ability you can here. </a:t>
            </a:r>
            <a:r>
              <a:rPr lang="en-US" sz="1100" i="1" dirty="0">
                <a:solidFill>
                  <a:srgbClr val="FF0000"/>
                </a:solidFill>
                <a:latin typeface="Arial" panose="020B0604020202020204" pitchFamily="34" charset="0"/>
                <a:cs typeface="Arial" panose="020B0604020202020204" pitchFamily="34" charset="0"/>
              </a:rPr>
              <a:t>Useful if you have A LOT of data. </a:t>
            </a:r>
            <a:endParaRPr lang="en-US" sz="1400" i="1" dirty="0">
              <a:solidFill>
                <a:srgbClr val="FF0000"/>
              </a:solidFill>
              <a:latin typeface="Arial" panose="020B0604020202020204" pitchFamily="34" charset="0"/>
              <a:cs typeface="Arial" panose="020B0604020202020204" pitchFamily="34" charset="0"/>
            </a:endParaRPr>
          </a:p>
        </p:txBody>
      </p:sp>
      <p:cxnSp>
        <p:nvCxnSpPr>
          <p:cNvPr id="40" name="Straight Arrow Connector 39">
            <a:extLst>
              <a:ext uri="{FF2B5EF4-FFF2-40B4-BE49-F238E27FC236}">
                <a16:creationId xmlns:a16="http://schemas.microsoft.com/office/drawing/2014/main" id="{48ACBBE8-D351-B543-3822-0C93581FE47B}"/>
              </a:ext>
            </a:extLst>
          </p:cNvPr>
          <p:cNvCxnSpPr>
            <a:cxnSpLocks/>
          </p:cNvCxnSpPr>
          <p:nvPr/>
        </p:nvCxnSpPr>
        <p:spPr>
          <a:xfrm flipH="1">
            <a:off x="2979821" y="7711944"/>
            <a:ext cx="689809"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8D31027-1F80-BA56-651F-E94FEAA11652}"/>
              </a:ext>
            </a:extLst>
          </p:cNvPr>
          <p:cNvSpPr txBox="1"/>
          <p:nvPr/>
        </p:nvSpPr>
        <p:spPr>
          <a:xfrm>
            <a:off x="3759868" y="7558055"/>
            <a:ext cx="2496553" cy="954107"/>
          </a:xfrm>
          <a:prstGeom prst="rect">
            <a:avLst/>
          </a:prstGeom>
          <a:solidFill>
            <a:schemeClr val="bg2"/>
          </a:solidFill>
          <a:ln>
            <a:solidFill>
              <a:schemeClr val="bg1">
                <a:lumMod val="50000"/>
              </a:schemeClr>
            </a:solidFill>
          </a:ln>
        </p:spPr>
        <p:txBody>
          <a:bodyPr wrap="square">
            <a:spAutoFit/>
          </a:bodyPr>
          <a:lstStyle/>
          <a:p>
            <a:r>
              <a:rPr lang="en-US" sz="1400" dirty="0">
                <a:solidFill>
                  <a:srgbClr val="FF0000"/>
                </a:solidFill>
                <a:latin typeface="Arial" panose="020B0604020202020204" pitchFamily="34" charset="0"/>
                <a:cs typeface="Arial" panose="020B0604020202020204" pitchFamily="34" charset="0"/>
              </a:rPr>
              <a:t>You can change the refresh (but leave as the default unless you made edits to your map)</a:t>
            </a:r>
          </a:p>
        </p:txBody>
      </p:sp>
      <p:cxnSp>
        <p:nvCxnSpPr>
          <p:cNvPr id="17" name="Straight Arrow Connector 16">
            <a:extLst>
              <a:ext uri="{FF2B5EF4-FFF2-40B4-BE49-F238E27FC236}">
                <a16:creationId xmlns:a16="http://schemas.microsoft.com/office/drawing/2014/main" id="{695E4364-3B93-D776-E35C-BCC00650F7DD}"/>
              </a:ext>
            </a:extLst>
          </p:cNvPr>
          <p:cNvCxnSpPr>
            <a:cxnSpLocks/>
          </p:cNvCxnSpPr>
          <p:nvPr/>
        </p:nvCxnSpPr>
        <p:spPr>
          <a:xfrm flipH="1">
            <a:off x="2947735" y="4186673"/>
            <a:ext cx="721895"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2408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BC812E-11E6-0E9D-BA40-C9D961F22D2E}"/>
              </a:ext>
            </a:extLst>
          </p:cNvPr>
          <p:cNvPicPr>
            <a:picLocks noChangeAspect="1"/>
          </p:cNvPicPr>
          <p:nvPr/>
        </p:nvPicPr>
        <p:blipFill>
          <a:blip r:embed="rId2"/>
          <a:stretch>
            <a:fillRect/>
          </a:stretch>
        </p:blipFill>
        <p:spPr>
          <a:xfrm>
            <a:off x="84221" y="2222799"/>
            <a:ext cx="6858000" cy="6510528"/>
          </a:xfrm>
          <a:prstGeom prst="rect">
            <a:avLst/>
          </a:prstGeom>
        </p:spPr>
      </p:pic>
      <p:sp>
        <p:nvSpPr>
          <p:cNvPr id="11" name="Content Placeholder 10">
            <a:extLst>
              <a:ext uri="{FF2B5EF4-FFF2-40B4-BE49-F238E27FC236}">
                <a16:creationId xmlns:a16="http://schemas.microsoft.com/office/drawing/2014/main" id="{3117F959-7641-5E91-1504-4E3F4F6912E9}"/>
              </a:ext>
            </a:extLst>
          </p:cNvPr>
          <p:cNvSpPr>
            <a:spLocks noGrp="1"/>
          </p:cNvSpPr>
          <p:nvPr>
            <p:ph idx="1"/>
          </p:nvPr>
        </p:nvSpPr>
        <p:spPr>
          <a:xfrm>
            <a:off x="471487" y="987765"/>
            <a:ext cx="5915025" cy="812831"/>
          </a:xfrm>
        </p:spPr>
        <p:txBody>
          <a:bodyPr>
            <a:normAutofit/>
          </a:bodyPr>
          <a:lstStyle/>
          <a:p>
            <a:pPr marL="0" indent="0">
              <a:buNone/>
            </a:pPr>
            <a:r>
              <a:rPr lang="en-US" sz="1100" dirty="0">
                <a:latin typeface="Arial" panose="020B0604020202020204" pitchFamily="34" charset="0"/>
                <a:cs typeface="Arial" panose="020B0604020202020204" pitchFamily="34" charset="0"/>
              </a:rPr>
              <a:t>Widgets are the backbone to </a:t>
            </a:r>
            <a:r>
              <a:rPr lang="en-US" sz="1100" dirty="0" err="1">
                <a:latin typeface="Arial" panose="020B0604020202020204" pitchFamily="34" charset="0"/>
                <a:cs typeface="Arial" panose="020B0604020202020204" pitchFamily="34" charset="0"/>
              </a:rPr>
              <a:t>WebApps</a:t>
            </a:r>
            <a:r>
              <a:rPr lang="en-US" sz="1100" dirty="0">
                <a:latin typeface="Arial" panose="020B0604020202020204" pitchFamily="34" charset="0"/>
                <a:cs typeface="Arial" panose="020B0604020202020204" pitchFamily="34" charset="0"/>
              </a:rPr>
              <a:t>.  Each theme comes with certain preloaded widgets that you can turn on and off. These are called “On-panel widgets” </a:t>
            </a:r>
          </a:p>
          <a:p>
            <a:pPr marL="0" indent="0">
              <a:buNone/>
            </a:pPr>
            <a:r>
              <a:rPr lang="en-US" sz="1100" i="1" dirty="0">
                <a:latin typeface="Arial" panose="020B0604020202020204" pitchFamily="34" charset="0"/>
                <a:cs typeface="Arial" panose="020B0604020202020204" pitchFamily="34" charset="0"/>
              </a:rPr>
              <a:t>Note: some of the on-panel widgets are cut off in the screen shot. </a:t>
            </a:r>
          </a:p>
          <a:p>
            <a:pPr marL="0" indent="0">
              <a:buNone/>
            </a:pPr>
            <a:endParaRPr lang="en-US" sz="1100" dirty="0">
              <a:latin typeface="Arial" panose="020B0604020202020204" pitchFamily="34" charset="0"/>
              <a:cs typeface="Arial" panose="020B0604020202020204" pitchFamily="34" charset="0"/>
            </a:endParaRPr>
          </a:p>
          <a:p>
            <a:pPr marL="0" indent="0">
              <a:buNone/>
            </a:pPr>
            <a:endParaRPr lang="en-US" sz="1100" dirty="0">
              <a:latin typeface="Arial" panose="020B0604020202020204" pitchFamily="34" charset="0"/>
              <a:cs typeface="Arial" panose="020B0604020202020204" pitchFamily="34" charset="0"/>
            </a:endParaRPr>
          </a:p>
          <a:p>
            <a:pPr marL="0" indent="0">
              <a:buNone/>
            </a:pPr>
            <a:endParaRPr lang="en-US" sz="1100" dirty="0">
              <a:latin typeface="Arial" panose="020B0604020202020204" pitchFamily="34" charset="0"/>
              <a:cs typeface="Arial" panose="020B0604020202020204" pitchFamily="34" charset="0"/>
            </a:endParaRPr>
          </a:p>
        </p:txBody>
      </p:sp>
      <p:sp>
        <p:nvSpPr>
          <p:cNvPr id="12" name="Title 1">
            <a:extLst>
              <a:ext uri="{FF2B5EF4-FFF2-40B4-BE49-F238E27FC236}">
                <a16:creationId xmlns:a16="http://schemas.microsoft.com/office/drawing/2014/main" id="{68C788F1-6971-53FF-1058-1924A93DDE89}"/>
              </a:ext>
            </a:extLst>
          </p:cNvPr>
          <p:cNvSpPr txBox="1">
            <a:spLocks/>
          </p:cNvSpPr>
          <p:nvPr/>
        </p:nvSpPr>
        <p:spPr>
          <a:xfrm>
            <a:off x="0" y="0"/>
            <a:ext cx="6858000" cy="88174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a:latin typeface="Arial Black" panose="020B0A04020102020204" pitchFamily="34" charset="0"/>
              </a:rPr>
              <a:t>4. Select your widgets</a:t>
            </a:r>
          </a:p>
        </p:txBody>
      </p:sp>
      <p:sp>
        <p:nvSpPr>
          <p:cNvPr id="20" name="TextBox 19">
            <a:extLst>
              <a:ext uri="{FF2B5EF4-FFF2-40B4-BE49-F238E27FC236}">
                <a16:creationId xmlns:a16="http://schemas.microsoft.com/office/drawing/2014/main" id="{8A70F6AC-ED96-5EE0-ED41-4A5501E145A8}"/>
              </a:ext>
            </a:extLst>
          </p:cNvPr>
          <p:cNvSpPr txBox="1"/>
          <p:nvPr/>
        </p:nvSpPr>
        <p:spPr>
          <a:xfrm>
            <a:off x="3955381" y="2673216"/>
            <a:ext cx="2105526" cy="307777"/>
          </a:xfrm>
          <a:prstGeom prst="rect">
            <a:avLst/>
          </a:prstGeom>
          <a:solidFill>
            <a:schemeClr val="bg2"/>
          </a:solidFill>
          <a:ln>
            <a:solidFill>
              <a:schemeClr val="bg1">
                <a:lumMod val="50000"/>
              </a:schemeClr>
            </a:solidFill>
          </a:ln>
        </p:spPr>
        <p:txBody>
          <a:bodyPr wrap="square">
            <a:spAutoFit/>
          </a:bodyPr>
          <a:lstStyle/>
          <a:p>
            <a:r>
              <a:rPr lang="en-US" sz="1400" dirty="0">
                <a:solidFill>
                  <a:srgbClr val="FF0000"/>
                </a:solidFill>
                <a:latin typeface="Arial" panose="020B0604020202020204" pitchFamily="34" charset="0"/>
                <a:cs typeface="Arial" panose="020B0604020202020204" pitchFamily="34" charset="0"/>
              </a:rPr>
              <a:t>Zoom in/out widget</a:t>
            </a:r>
          </a:p>
        </p:txBody>
      </p:sp>
      <p:cxnSp>
        <p:nvCxnSpPr>
          <p:cNvPr id="33" name="Straight Arrow Connector 32">
            <a:extLst>
              <a:ext uri="{FF2B5EF4-FFF2-40B4-BE49-F238E27FC236}">
                <a16:creationId xmlns:a16="http://schemas.microsoft.com/office/drawing/2014/main" id="{0B12A1D3-2B20-93D4-78A1-03AC98B4415F}"/>
              </a:ext>
            </a:extLst>
          </p:cNvPr>
          <p:cNvCxnSpPr>
            <a:cxnSpLocks/>
          </p:cNvCxnSpPr>
          <p:nvPr/>
        </p:nvCxnSpPr>
        <p:spPr>
          <a:xfrm flipH="1">
            <a:off x="3176335" y="3252221"/>
            <a:ext cx="721895"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EBB599A-6F16-CAEB-1D94-6E93E7ACAA3E}"/>
              </a:ext>
            </a:extLst>
          </p:cNvPr>
          <p:cNvSpPr txBox="1"/>
          <p:nvPr/>
        </p:nvSpPr>
        <p:spPr>
          <a:xfrm>
            <a:off x="3955382" y="3112911"/>
            <a:ext cx="1374608" cy="307777"/>
          </a:xfrm>
          <a:prstGeom prst="rect">
            <a:avLst/>
          </a:prstGeom>
          <a:solidFill>
            <a:schemeClr val="bg2"/>
          </a:solidFill>
          <a:ln>
            <a:solidFill>
              <a:schemeClr val="bg1">
                <a:lumMod val="50000"/>
              </a:schemeClr>
            </a:solidFill>
          </a:ln>
        </p:spPr>
        <p:txBody>
          <a:bodyPr wrap="square">
            <a:spAutoFit/>
          </a:bodyPr>
          <a:lstStyle/>
          <a:p>
            <a:r>
              <a:rPr lang="en-US" sz="1400" dirty="0">
                <a:solidFill>
                  <a:srgbClr val="FF0000"/>
                </a:solidFill>
                <a:latin typeface="Arial" panose="020B0604020202020204" pitchFamily="34" charset="0"/>
                <a:cs typeface="Arial" panose="020B0604020202020204" pitchFamily="34" charset="0"/>
              </a:rPr>
              <a:t>Home Widget</a:t>
            </a:r>
          </a:p>
        </p:txBody>
      </p:sp>
      <p:cxnSp>
        <p:nvCxnSpPr>
          <p:cNvPr id="37" name="Straight Arrow Connector 36">
            <a:extLst>
              <a:ext uri="{FF2B5EF4-FFF2-40B4-BE49-F238E27FC236}">
                <a16:creationId xmlns:a16="http://schemas.microsoft.com/office/drawing/2014/main" id="{0146F4C0-6127-4CFC-00D3-6812659D6474}"/>
              </a:ext>
            </a:extLst>
          </p:cNvPr>
          <p:cNvCxnSpPr>
            <a:cxnSpLocks/>
          </p:cNvCxnSpPr>
          <p:nvPr/>
        </p:nvCxnSpPr>
        <p:spPr>
          <a:xfrm flipH="1" flipV="1">
            <a:off x="3260558" y="3633537"/>
            <a:ext cx="1436770" cy="14376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95E4364-3B93-D776-E35C-BCC00650F7DD}"/>
              </a:ext>
            </a:extLst>
          </p:cNvPr>
          <p:cNvCxnSpPr>
            <a:cxnSpLocks/>
          </p:cNvCxnSpPr>
          <p:nvPr/>
        </p:nvCxnSpPr>
        <p:spPr>
          <a:xfrm flipH="1">
            <a:off x="3176335" y="2827105"/>
            <a:ext cx="721895"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32B7421-163B-B0B7-175D-EAFE7D9373E2}"/>
              </a:ext>
            </a:extLst>
          </p:cNvPr>
          <p:cNvSpPr txBox="1"/>
          <p:nvPr/>
        </p:nvSpPr>
        <p:spPr>
          <a:xfrm>
            <a:off x="4842710" y="3623411"/>
            <a:ext cx="1543802" cy="646331"/>
          </a:xfrm>
          <a:prstGeom prst="rect">
            <a:avLst/>
          </a:prstGeom>
          <a:solidFill>
            <a:schemeClr val="bg2"/>
          </a:solidFill>
          <a:ln>
            <a:solidFill>
              <a:schemeClr val="bg1">
                <a:lumMod val="50000"/>
              </a:schemeClr>
            </a:solidFill>
          </a:ln>
        </p:spPr>
        <p:txBody>
          <a:bodyPr wrap="square">
            <a:spAutoFit/>
          </a:bodyPr>
          <a:lstStyle/>
          <a:p>
            <a:r>
              <a:rPr lang="en-US" sz="1400" dirty="0">
                <a:solidFill>
                  <a:srgbClr val="FF0000"/>
                </a:solidFill>
                <a:latin typeface="Arial" panose="020B0604020202020204" pitchFamily="34" charset="0"/>
                <a:cs typeface="Arial" panose="020B0604020202020204" pitchFamily="34" charset="0"/>
              </a:rPr>
              <a:t>Find me widget </a:t>
            </a:r>
            <a:r>
              <a:rPr lang="en-US" sz="1100" i="1" dirty="0">
                <a:solidFill>
                  <a:srgbClr val="FF0000"/>
                </a:solidFill>
                <a:latin typeface="Arial" panose="020B0604020202020204" pitchFamily="34" charset="0"/>
                <a:cs typeface="Arial" panose="020B0604020202020204" pitchFamily="34" charset="0"/>
              </a:rPr>
              <a:t>(location must be enabled)</a:t>
            </a:r>
            <a:endParaRPr lang="en-US" sz="1400" i="1" dirty="0">
              <a:solidFill>
                <a:srgbClr val="FF0000"/>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8797CE4C-4493-93AD-FABA-3A5A7581B840}"/>
              </a:ext>
            </a:extLst>
          </p:cNvPr>
          <p:cNvSpPr txBox="1"/>
          <p:nvPr/>
        </p:nvSpPr>
        <p:spPr>
          <a:xfrm>
            <a:off x="198520" y="3170467"/>
            <a:ext cx="1409701" cy="253916"/>
          </a:xfrm>
          <a:prstGeom prst="rect">
            <a:avLst/>
          </a:prstGeom>
          <a:noFill/>
        </p:spPr>
        <p:txBody>
          <a:bodyPr wrap="square">
            <a:spAutoFit/>
          </a:bodyPr>
          <a:lstStyle/>
          <a:p>
            <a:r>
              <a:rPr lang="en-US" sz="1050" i="1" dirty="0">
                <a:solidFill>
                  <a:srgbClr val="FF0000"/>
                </a:solidFill>
              </a:rPr>
              <a:t>On panel widgets:</a:t>
            </a:r>
          </a:p>
        </p:txBody>
      </p:sp>
      <p:sp>
        <p:nvSpPr>
          <p:cNvPr id="19" name="TextBox 18">
            <a:extLst>
              <a:ext uri="{FF2B5EF4-FFF2-40B4-BE49-F238E27FC236}">
                <a16:creationId xmlns:a16="http://schemas.microsoft.com/office/drawing/2014/main" id="{E6719AA4-3C14-3DC6-CA28-C7B4BF055A6C}"/>
              </a:ext>
            </a:extLst>
          </p:cNvPr>
          <p:cNvSpPr txBox="1"/>
          <p:nvPr/>
        </p:nvSpPr>
        <p:spPr>
          <a:xfrm>
            <a:off x="198520" y="5824939"/>
            <a:ext cx="1409701" cy="253916"/>
          </a:xfrm>
          <a:prstGeom prst="rect">
            <a:avLst/>
          </a:prstGeom>
          <a:noFill/>
        </p:spPr>
        <p:txBody>
          <a:bodyPr wrap="square">
            <a:spAutoFit/>
          </a:bodyPr>
          <a:lstStyle/>
          <a:p>
            <a:r>
              <a:rPr lang="en-US" sz="1050" i="1" dirty="0">
                <a:solidFill>
                  <a:srgbClr val="FF0000"/>
                </a:solidFill>
              </a:rPr>
              <a:t>Off Panel Widgets</a:t>
            </a:r>
          </a:p>
        </p:txBody>
      </p:sp>
      <p:cxnSp>
        <p:nvCxnSpPr>
          <p:cNvPr id="8" name="Connector: Elbow 7">
            <a:extLst>
              <a:ext uri="{FF2B5EF4-FFF2-40B4-BE49-F238E27FC236}">
                <a16:creationId xmlns:a16="http://schemas.microsoft.com/office/drawing/2014/main" id="{D5B4E32D-8AE7-FE74-EEEE-394E65E1E9B3}"/>
              </a:ext>
            </a:extLst>
          </p:cNvPr>
          <p:cNvCxnSpPr>
            <a:cxnSpLocks/>
          </p:cNvCxnSpPr>
          <p:nvPr/>
        </p:nvCxnSpPr>
        <p:spPr>
          <a:xfrm flipV="1">
            <a:off x="2411997" y="3170467"/>
            <a:ext cx="490451" cy="267293"/>
          </a:xfrm>
          <a:prstGeom prst="bentConnector3">
            <a:avLst>
              <a:gd name="adj1" fmla="val 937"/>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1F4CA89-8B6A-5F5B-88E4-DA430CD9DA87}"/>
              </a:ext>
            </a:extLst>
          </p:cNvPr>
          <p:cNvCxnSpPr>
            <a:cxnSpLocks/>
          </p:cNvCxnSpPr>
          <p:nvPr/>
        </p:nvCxnSpPr>
        <p:spPr>
          <a:xfrm>
            <a:off x="2415921" y="3170467"/>
            <a:ext cx="1262649" cy="20271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3C63371-928A-92C4-8F25-3E6E1FD1349B}"/>
              </a:ext>
            </a:extLst>
          </p:cNvPr>
          <p:cNvSpPr txBox="1"/>
          <p:nvPr/>
        </p:nvSpPr>
        <p:spPr>
          <a:xfrm>
            <a:off x="3210926" y="5256602"/>
            <a:ext cx="2504074" cy="738664"/>
          </a:xfrm>
          <a:prstGeom prst="rect">
            <a:avLst/>
          </a:prstGeom>
          <a:solidFill>
            <a:schemeClr val="bg2"/>
          </a:solidFill>
          <a:ln>
            <a:solidFill>
              <a:schemeClr val="bg1">
                <a:lumMod val="50000"/>
              </a:schemeClr>
            </a:solidFill>
          </a:ln>
        </p:spPr>
        <p:txBody>
          <a:bodyPr wrap="square">
            <a:spAutoFit/>
          </a:bodyPr>
          <a:lstStyle/>
          <a:p>
            <a:r>
              <a:rPr lang="en-US" sz="1400" dirty="0">
                <a:solidFill>
                  <a:srgbClr val="FF0000"/>
                </a:solidFill>
                <a:latin typeface="Arial" panose="020B0604020202020204" pitchFamily="34" charset="0"/>
                <a:cs typeface="Arial" panose="020B0604020202020204" pitchFamily="34" charset="0"/>
              </a:rPr>
              <a:t>Click the blue app to turn on/off. Grayed out means the app is turned off.  </a:t>
            </a:r>
          </a:p>
        </p:txBody>
      </p:sp>
    </p:spTree>
    <p:extLst>
      <p:ext uri="{BB962C8B-B14F-4D97-AF65-F5344CB8AC3E}">
        <p14:creationId xmlns:p14="http://schemas.microsoft.com/office/powerpoint/2010/main" val="2760780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BC812E-11E6-0E9D-BA40-C9D961F22D2E}"/>
              </a:ext>
            </a:extLst>
          </p:cNvPr>
          <p:cNvPicPr>
            <a:picLocks noChangeAspect="1"/>
          </p:cNvPicPr>
          <p:nvPr/>
        </p:nvPicPr>
        <p:blipFill>
          <a:blip r:embed="rId2"/>
          <a:stretch>
            <a:fillRect/>
          </a:stretch>
        </p:blipFill>
        <p:spPr>
          <a:xfrm>
            <a:off x="0" y="2126546"/>
            <a:ext cx="6858000" cy="6510528"/>
          </a:xfrm>
          <a:prstGeom prst="rect">
            <a:avLst/>
          </a:prstGeom>
        </p:spPr>
      </p:pic>
      <p:sp>
        <p:nvSpPr>
          <p:cNvPr id="11" name="Content Placeholder 10">
            <a:extLst>
              <a:ext uri="{FF2B5EF4-FFF2-40B4-BE49-F238E27FC236}">
                <a16:creationId xmlns:a16="http://schemas.microsoft.com/office/drawing/2014/main" id="{3117F959-7641-5E91-1504-4E3F4F6912E9}"/>
              </a:ext>
            </a:extLst>
          </p:cNvPr>
          <p:cNvSpPr>
            <a:spLocks noGrp="1"/>
          </p:cNvSpPr>
          <p:nvPr>
            <p:ph idx="1"/>
          </p:nvPr>
        </p:nvSpPr>
        <p:spPr>
          <a:xfrm>
            <a:off x="471487" y="754077"/>
            <a:ext cx="5915025" cy="811744"/>
          </a:xfrm>
        </p:spPr>
        <p:txBody>
          <a:bodyPr>
            <a:normAutofit/>
          </a:bodyPr>
          <a:lstStyle/>
          <a:p>
            <a:pPr marL="0" indent="0">
              <a:buNone/>
            </a:pPr>
            <a:r>
              <a:rPr lang="en-US" sz="1400" dirty="0">
                <a:latin typeface="Arial" panose="020B0604020202020204" pitchFamily="34" charset="0"/>
                <a:cs typeface="Arial" panose="020B0604020202020204" pitchFamily="34" charset="0"/>
              </a:rPr>
              <a:t>Off Panel Widgets are ones you select and will load in the gray boxes.  There is a wide variety of widget functionality.  </a:t>
            </a:r>
            <a:endParaRPr lang="en-US" sz="1400" i="1" dirty="0">
              <a:latin typeface="Arial" panose="020B0604020202020204" pitchFamily="34" charset="0"/>
              <a:cs typeface="Arial" panose="020B0604020202020204" pitchFamily="34" charset="0"/>
            </a:endParaRPr>
          </a:p>
          <a:p>
            <a:pPr marL="0" indent="0">
              <a:buNone/>
            </a:pPr>
            <a:endParaRPr lang="en-US" sz="1100" dirty="0">
              <a:latin typeface="Arial" panose="020B0604020202020204" pitchFamily="34" charset="0"/>
              <a:cs typeface="Arial" panose="020B0604020202020204" pitchFamily="34" charset="0"/>
            </a:endParaRPr>
          </a:p>
          <a:p>
            <a:pPr marL="0" indent="0">
              <a:buNone/>
            </a:pPr>
            <a:endParaRPr lang="en-US" sz="1100" dirty="0">
              <a:latin typeface="Arial" panose="020B0604020202020204" pitchFamily="34" charset="0"/>
              <a:cs typeface="Arial" panose="020B0604020202020204" pitchFamily="34" charset="0"/>
            </a:endParaRPr>
          </a:p>
          <a:p>
            <a:pPr marL="0" indent="0">
              <a:buNone/>
            </a:pPr>
            <a:endParaRPr lang="en-US" sz="1100"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8797CE4C-4493-93AD-FABA-3A5A7581B840}"/>
              </a:ext>
            </a:extLst>
          </p:cNvPr>
          <p:cNvSpPr txBox="1"/>
          <p:nvPr/>
        </p:nvSpPr>
        <p:spPr>
          <a:xfrm>
            <a:off x="198520" y="3170467"/>
            <a:ext cx="1409701" cy="253916"/>
          </a:xfrm>
          <a:prstGeom prst="rect">
            <a:avLst/>
          </a:prstGeom>
          <a:noFill/>
        </p:spPr>
        <p:txBody>
          <a:bodyPr wrap="square">
            <a:spAutoFit/>
          </a:bodyPr>
          <a:lstStyle/>
          <a:p>
            <a:r>
              <a:rPr lang="en-US" sz="1050" i="1" dirty="0">
                <a:solidFill>
                  <a:srgbClr val="FF0000"/>
                </a:solidFill>
              </a:rPr>
              <a:t>On panel widgets:</a:t>
            </a:r>
          </a:p>
        </p:txBody>
      </p:sp>
      <p:cxnSp>
        <p:nvCxnSpPr>
          <p:cNvPr id="8" name="Connector: Elbow 7">
            <a:extLst>
              <a:ext uri="{FF2B5EF4-FFF2-40B4-BE49-F238E27FC236}">
                <a16:creationId xmlns:a16="http://schemas.microsoft.com/office/drawing/2014/main" id="{D5B4E32D-8AE7-FE74-EEEE-394E65E1E9B3}"/>
              </a:ext>
            </a:extLst>
          </p:cNvPr>
          <p:cNvCxnSpPr>
            <a:cxnSpLocks/>
          </p:cNvCxnSpPr>
          <p:nvPr/>
        </p:nvCxnSpPr>
        <p:spPr>
          <a:xfrm rot="5400000" flipH="1" flipV="1">
            <a:off x="481642" y="3202280"/>
            <a:ext cx="2934945" cy="2739438"/>
          </a:xfrm>
          <a:prstGeom prst="bentConnector3">
            <a:avLst>
              <a:gd name="adj1" fmla="val 35242"/>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3C63371-928A-92C4-8F25-3E6E1FD1349B}"/>
              </a:ext>
            </a:extLst>
          </p:cNvPr>
          <p:cNvSpPr txBox="1"/>
          <p:nvPr/>
        </p:nvSpPr>
        <p:spPr>
          <a:xfrm>
            <a:off x="1010653" y="6873736"/>
            <a:ext cx="2504074" cy="738664"/>
          </a:xfrm>
          <a:prstGeom prst="rect">
            <a:avLst/>
          </a:prstGeom>
          <a:solidFill>
            <a:schemeClr val="bg2"/>
          </a:solidFill>
          <a:ln>
            <a:solidFill>
              <a:schemeClr val="bg1">
                <a:lumMod val="50000"/>
              </a:schemeClr>
            </a:solidFill>
          </a:ln>
        </p:spPr>
        <p:txBody>
          <a:bodyPr wrap="square">
            <a:spAutoFit/>
          </a:bodyPr>
          <a:lstStyle/>
          <a:p>
            <a:r>
              <a:rPr lang="en-US" sz="1400" dirty="0">
                <a:solidFill>
                  <a:srgbClr val="FF0000"/>
                </a:solidFill>
                <a:latin typeface="Arial" panose="020B0604020202020204" pitchFamily="34" charset="0"/>
                <a:cs typeface="Arial" panose="020B0604020202020204" pitchFamily="34" charset="0"/>
              </a:rPr>
              <a:t>Select the gray box to pick the widget that will show in box 1. </a:t>
            </a:r>
          </a:p>
        </p:txBody>
      </p:sp>
    </p:spTree>
    <p:extLst>
      <p:ext uri="{BB962C8B-B14F-4D97-AF65-F5344CB8AC3E}">
        <p14:creationId xmlns:p14="http://schemas.microsoft.com/office/powerpoint/2010/main" val="3243928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333E585-84C3-B632-E997-76376B6B7CB5}"/>
              </a:ext>
            </a:extLst>
          </p:cNvPr>
          <p:cNvSpPr>
            <a:spLocks noGrp="1"/>
          </p:cNvSpPr>
          <p:nvPr>
            <p:ph type="subTitle" idx="1"/>
          </p:nvPr>
        </p:nvSpPr>
        <p:spPr/>
        <p:txBody>
          <a:bodyPr/>
          <a:lstStyle/>
          <a:p>
            <a:endParaRPr lang="en-US"/>
          </a:p>
        </p:txBody>
      </p:sp>
      <p:pic>
        <p:nvPicPr>
          <p:cNvPr id="5" name="Picture 4" descr="A picture containing text, electronics&#10;&#10;Description automatically generated">
            <a:extLst>
              <a:ext uri="{FF2B5EF4-FFF2-40B4-BE49-F238E27FC236}">
                <a16:creationId xmlns:a16="http://schemas.microsoft.com/office/drawing/2014/main" id="{EE5FA18C-FE19-6332-47FF-2BC3CA9E6F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39" y="2243047"/>
            <a:ext cx="6824162" cy="5038336"/>
          </a:xfrm>
          <a:prstGeom prst="rect">
            <a:avLst/>
          </a:prstGeom>
        </p:spPr>
      </p:pic>
      <p:sp>
        <p:nvSpPr>
          <p:cNvPr id="6" name="Content Placeholder 10">
            <a:extLst>
              <a:ext uri="{FF2B5EF4-FFF2-40B4-BE49-F238E27FC236}">
                <a16:creationId xmlns:a16="http://schemas.microsoft.com/office/drawing/2014/main" id="{3C9C74BC-8F0D-153B-4AB7-8CB75F1FC266}"/>
              </a:ext>
            </a:extLst>
          </p:cNvPr>
          <p:cNvSpPr txBox="1">
            <a:spLocks/>
          </p:cNvSpPr>
          <p:nvPr/>
        </p:nvSpPr>
        <p:spPr>
          <a:xfrm>
            <a:off x="471487" y="754077"/>
            <a:ext cx="5915025" cy="811744"/>
          </a:xfrm>
          <a:prstGeom prst="rect">
            <a:avLst/>
          </a:prstGeom>
        </p:spPr>
        <p:txBody>
          <a:bodyPr vert="horz" lIns="91440" tIns="45720" rIns="91440" bIns="45720" rtlCol="0">
            <a:normAutofit fontScale="85000" lnSpcReduction="20000"/>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US" sz="1400" dirty="0">
                <a:latin typeface="Arial" panose="020B0604020202020204" pitchFamily="34" charset="0"/>
                <a:cs typeface="Arial" panose="020B0604020202020204" pitchFamily="34" charset="0"/>
              </a:rPr>
              <a:t>There are a lot of widgets: </a:t>
            </a:r>
          </a:p>
          <a:p>
            <a:endParaRPr lang="en-US" sz="1400" i="1"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Full list of widgets: </a:t>
            </a:r>
            <a:r>
              <a:rPr lang="en-US" sz="1400" dirty="0">
                <a:latin typeface="Arial" panose="020B0604020202020204" pitchFamily="34" charset="0"/>
                <a:cs typeface="Arial" panose="020B0604020202020204" pitchFamily="34" charset="0"/>
                <a:hlinkClick r:id="rId3"/>
              </a:rPr>
              <a:t>https://doc.arcgis.com/en/web-appbuilder/latest/create-apps/widget-about.htm</a:t>
            </a:r>
            <a:r>
              <a:rPr lang="en-US" sz="1400" dirty="0">
                <a:latin typeface="Arial" panose="020B0604020202020204" pitchFamily="34" charset="0"/>
                <a:cs typeface="Arial" panose="020B0604020202020204" pitchFamily="34" charset="0"/>
              </a:rPr>
              <a:t> </a:t>
            </a:r>
          </a:p>
          <a:p>
            <a:endParaRPr lang="en-US" sz="1100" dirty="0">
              <a:latin typeface="Arial" panose="020B0604020202020204" pitchFamily="34" charset="0"/>
              <a:cs typeface="Arial" panose="020B0604020202020204" pitchFamily="34" charset="0"/>
            </a:endParaRPr>
          </a:p>
          <a:p>
            <a:endParaRPr lang="en-US" sz="1100" dirty="0">
              <a:latin typeface="Arial" panose="020B0604020202020204" pitchFamily="34" charset="0"/>
              <a:cs typeface="Arial" panose="020B0604020202020204" pitchFamily="34" charset="0"/>
            </a:endParaRPr>
          </a:p>
          <a:p>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89398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3137</TotalTime>
  <Words>740</Words>
  <Application>Microsoft Office PowerPoint</Application>
  <PresentationFormat>Letter Paper (8.5x11 in)</PresentationFormat>
  <Paragraphs>64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Calibri</vt:lpstr>
      <vt:lpstr>Calibri Light</vt:lpstr>
      <vt:lpstr>Office Theme</vt:lpstr>
      <vt:lpstr>AGOL WebApp Builder</vt:lpstr>
      <vt:lpstr>1. Create the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Preview allows you to view the application on a variety of devices: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Hoover, Shelley Marie</dc:creator>
  <cp:lastModifiedBy>Hoover, Shelley Marie</cp:lastModifiedBy>
  <cp:revision>51</cp:revision>
  <dcterms:created xsi:type="dcterms:W3CDTF">2022-06-26T02:53:01Z</dcterms:created>
  <dcterms:modified xsi:type="dcterms:W3CDTF">2022-06-29T01:19:17Z</dcterms:modified>
</cp:coreProperties>
</file>