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0" r:id="rId3"/>
    <p:sldId id="271" r:id="rId4"/>
    <p:sldId id="267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E7B85AC-F226-46BD-A8BD-A07C4EB789D9}">
          <p14:sldIdLst>
            <p14:sldId id="256"/>
          </p14:sldIdLst>
        </p14:section>
        <p14:section name="无标题节" id="{502E704B-1C3A-4E6E-BDF7-8DF291466D6E}">
          <p14:sldIdLst>
            <p14:sldId id="270"/>
          </p14:sldIdLst>
        </p14:section>
        <p14:section name="无标题节" id="{56679AD5-8CF2-401D-880D-A8C619744005}">
          <p14:sldIdLst>
            <p14:sldId id="271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20T14:32:21.02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9,'0'-4,"0"-1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0T15:03:23.1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1283 0 2792,'0'0'217,"0"0"0,-4 9 5203,-16 40-5415,-13 34 17,-3-2 0,-4-2 0,-4-1-1,-3-3 1,-14 14-22,-42 69 36,6-7 95,-7-5 0,-78 81-131,-303 316 228,458-511-228,117-27-73,202 102 110,-204-90-24,1-3 0,1-5 0,-1-3 0,10-5-13,-24 2 3,-9 7 4,-66-9 12,0-1-7,0 0-187,-15-23-4135,8 10 2420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0T15:03:25.1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 3232,'3'-2'77,"0"-1"0,0 1 0,0 0 0,0 0 0,0 1-1,1-1 1,-1 1 0,1-1 0,-1 1 0,1 0 0,-1 1-1,1-1 1,0 0 0,0 1 0,-1 0 0,1 0 0,0 0-1,-1 1 1,1-1 0,0 1 0,-1-1 0,1 1 0,0 1-1,-1-1 1,1 0 0,-1 1 0,1 0-77,20 0 228,909 11 893,-669-13 220,-305-17-5256,31 12 2821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0T15:03:26.6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 3472,'0'0'178,"3"2"3182,22 8-2834,399 0 454,-100 3-617,1-15 0,125-23-363,-433 25-496,3-4 1864,-16-11-7370,-4 10 4626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0T15:03:28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1352 1 2524,'-30'172'3784,"-79"120"-3432,49-144-95,0 9 58,-6-3-1,-72 120-314,-307 462 1093,44-29-1055,392-688-40,4-13-1,1 1 1,1 0-1,-1 0 1,1 0-1,0 0 0,0 0 1,1 0-1,0 1 1,0-1-1,1 1 0,0-1 1,1 1-1,-1 0 1,1 0-1,1 7 3,93 21 303,441 152 25,-509-183-408,-1 1 1,0 1-1,0 1 0,0 2 1,-1 0-1,-1 1 0,0 2 1,0 0-1,-2 2 1,1 0-1,-2 1 0,0 1 1,-1 1-1,0 2 80,174 204-5854,-174-207 4756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0T15:03:31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3304,'0'0'122,"23"16"1059,249 12 1281,-167-23-2121,151 12 0,162 12 347,0-19-1,25-18-687,146-36 534,-577 44-1673,-30 4-1023,-22 4-740,16 2 1437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0T15:03:33.3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60 3472,'0'0'228,"0"0"-8,0 0 49,-6-25 1822,10 21-2011,2 0 0,-1 1 1,0-1-1,1 1 0,-1 0 0,1 1 1,0 0-1,0 0 0,0 0 1,0 0-1,0 1 0,1 0 0,-1 0 1,0 1-1,1 0 0,-1 0 0,0 0 1,0 1-1,1 0 0,-1 0 0,0 1 1,0-1-1,1 1-80,20 1 204,333 19 257,33 4-304,234-22-157,-147-19 440,13 21-440,-475-9 414,-55-7-532,15 4-1927,6 1-1530,7 3 2255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20T15:03:35.2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24 3040,'-38'-23'1216,"37"22"-1070,1 1-20,0 0-17,0 0-7,0 0-21,0 0-1,0 0 12,0 0-3,0 0 24,0 0-7,0 0 22,-2 25 935,10-18-949,0-1-1,1 0 1,0 0-1,0-1 1,0 0 0,1-1-1,-1 0 1,1 0-1,0-1 1,0 0-1,0-1 1,1 0-1,-1-1 1,0 0-1,1 0 1,10-2-114,7 4 124,242 12 75,0-11-1,-1-12 1,0-13 0,36-16-199,-222 27 230,-82 10-183,-1 0-21,0 0-19,0 0-92,0 0-174,0 0-238,0 0-297,0 0-327,-12 11-2572,3-2 2421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helllet.com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helllet/q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CB9A8C-CD72-4E2C-844A-989C61D7D0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10</a:t>
            </a:r>
            <a:r>
              <a:rPr lang="zh-CN" altLang="en-US" dirty="0"/>
              <a:t>课</a:t>
            </a:r>
            <a:r>
              <a:rPr lang="en-US" altLang="zh-CN" dirty="0"/>
              <a:t>-Spacer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C5A3A07-A166-4F0D-AFCA-DA499E5DAD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 algn="r">
              <a:lnSpc>
                <a:spcPct val="90000"/>
              </a:lnSpc>
              <a:spcBef>
                <a:spcPts val="0"/>
              </a:spcBef>
            </a:pPr>
            <a:r>
              <a:rPr lang="zh-CN" altLang="en-US" dirty="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网址：</a:t>
            </a:r>
            <a:r>
              <a:rPr lang="en-US" altLang="zh-CN" u="sng" dirty="0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2"/>
              </a:rPr>
              <a:t>http://www.shelllet.com</a:t>
            </a:r>
            <a:endParaRPr lang="en-US" altLang="zh-CN" dirty="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lvl="0" algn="r">
              <a:lnSpc>
                <a:spcPct val="90000"/>
              </a:lnSpc>
            </a:pPr>
            <a:r>
              <a:rPr lang="zh-CN" altLang="en-US" dirty="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作者：</a:t>
            </a:r>
            <a:r>
              <a:rPr lang="en-US" altLang="zh-CN" dirty="0" err="1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shelllet</a:t>
            </a:r>
            <a:endParaRPr lang="zh-CN" altLang="en-US" dirty="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lvl="0" algn="r">
              <a:lnSpc>
                <a:spcPct val="90000"/>
              </a:lnSpc>
            </a:pPr>
            <a:r>
              <a:rPr lang="en-US" altLang="zh-CN" dirty="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2019/7/20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9609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52EDBD-3510-45D2-A4F8-0E7971546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Spacer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12EA6B-D7D4-4115-9EB0-1E4F40110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err="1"/>
              <a:t>QSpacerItem</a:t>
            </a:r>
            <a:r>
              <a:rPr lang="en-US" altLang="zh-CN" dirty="0"/>
              <a:t> </a:t>
            </a:r>
          </a:p>
          <a:p>
            <a:r>
              <a:rPr lang="zh-CN" altLang="en-US" dirty="0"/>
              <a:t>它表示布局中的空白空间</a:t>
            </a:r>
          </a:p>
        </p:txBody>
      </p:sp>
    </p:spTree>
    <p:extLst>
      <p:ext uri="{BB962C8B-B14F-4D97-AF65-F5344CB8AC3E}">
        <p14:creationId xmlns:p14="http://schemas.microsoft.com/office/powerpoint/2010/main" val="501679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E5047B-E898-4822-B595-48B2673A5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QSizePolicy</a:t>
            </a:r>
            <a:r>
              <a:rPr lang="en-US" altLang="zh-CN" dirty="0"/>
              <a:t>::</a:t>
            </a:r>
            <a:r>
              <a:rPr lang="en-US" altLang="zh-CN" b="1" dirty="0"/>
              <a:t>Policy</a:t>
            </a:r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D202DD0-6339-486A-956B-AE3373CD51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2536291"/>
              </p:ext>
            </p:extLst>
          </p:nvPr>
        </p:nvGraphicFramePr>
        <p:xfrm>
          <a:off x="1614616" y="1795849"/>
          <a:ext cx="9415849" cy="3871557"/>
        </p:xfrm>
        <a:graphic>
          <a:graphicData uri="http://schemas.openxmlformats.org/drawingml/2006/table">
            <a:tbl>
              <a:tblPr/>
              <a:tblGrid>
                <a:gridCol w="1812325">
                  <a:extLst>
                    <a:ext uri="{9D8B030D-6E8A-4147-A177-3AD203B41FA5}">
                      <a16:colId xmlns:a16="http://schemas.microsoft.com/office/drawing/2014/main" val="722674562"/>
                    </a:ext>
                  </a:extLst>
                </a:gridCol>
                <a:gridCol w="1964963">
                  <a:extLst>
                    <a:ext uri="{9D8B030D-6E8A-4147-A177-3AD203B41FA5}">
                      <a16:colId xmlns:a16="http://schemas.microsoft.com/office/drawing/2014/main" val="3483328249"/>
                    </a:ext>
                  </a:extLst>
                </a:gridCol>
                <a:gridCol w="5638561">
                  <a:extLst>
                    <a:ext uri="{9D8B030D-6E8A-4147-A177-3AD203B41FA5}">
                      <a16:colId xmlns:a16="http://schemas.microsoft.com/office/drawing/2014/main" val="46131648"/>
                    </a:ext>
                  </a:extLst>
                </a:gridCol>
              </a:tblGrid>
              <a:tr h="298990">
                <a:tc>
                  <a:txBody>
                    <a:bodyPr/>
                    <a:lstStyle/>
                    <a:p>
                      <a:r>
                        <a:rPr lang="zh-CN" altLang="en-US" sz="800" b="1" dirty="0">
                          <a:solidFill>
                            <a:srgbClr val="000000"/>
                          </a:solidFill>
                          <a:effectLst/>
                        </a:rPr>
                        <a:t>枚举常量</a:t>
                      </a:r>
                      <a:endParaRPr lang="zh-CN" altLang="en-US" sz="8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2241" marR="42241" marT="21121" marB="211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5E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800" b="1" dirty="0">
                          <a:solidFill>
                            <a:srgbClr val="000000"/>
                          </a:solidFill>
                          <a:effectLst/>
                        </a:rPr>
                        <a:t>数值</a:t>
                      </a:r>
                      <a:endParaRPr lang="zh-CN" altLang="en-US" sz="8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2241" marR="42241" marT="21121" marB="211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5E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800" b="1" dirty="0">
                          <a:solidFill>
                            <a:srgbClr val="000000"/>
                          </a:solidFill>
                          <a:effectLst/>
                        </a:rPr>
                        <a:t>描述</a:t>
                      </a:r>
                      <a:endParaRPr lang="zh-CN" altLang="en-US" sz="8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2241" marR="42241" marT="21121" marB="211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8221505"/>
                  </a:ext>
                </a:extLst>
              </a:tr>
              <a:tr h="298990">
                <a:tc>
                  <a:txBody>
                    <a:bodyPr/>
                    <a:lstStyle/>
                    <a:p>
                      <a:r>
                        <a:rPr lang="en-US" sz="1050" b="1" dirty="0" err="1">
                          <a:effectLst/>
                        </a:rPr>
                        <a:t>QSizePolicy</a:t>
                      </a:r>
                      <a:r>
                        <a:rPr lang="en-US" sz="1050" b="1" dirty="0">
                          <a:effectLst/>
                        </a:rPr>
                        <a:t>::Fixed</a:t>
                      </a:r>
                      <a:endParaRPr lang="en-US" sz="1050" dirty="0">
                        <a:effectLst/>
                      </a:endParaRPr>
                    </a:p>
                  </a:txBody>
                  <a:tcPr marL="42241" marR="42241" marT="21121" marB="211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dirty="0">
                          <a:effectLst/>
                        </a:rPr>
                        <a:t>0</a:t>
                      </a:r>
                    </a:p>
                  </a:txBody>
                  <a:tcPr marL="42241" marR="42241" marT="21121" marB="211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800" dirty="0"/>
                        <a:t>大小固定，控件大小不会扩展和收缩</a:t>
                      </a:r>
                    </a:p>
                  </a:txBody>
                  <a:tcPr marL="42241" marR="42241" marT="21121" marB="211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0442283"/>
                  </a:ext>
                </a:extLst>
              </a:tr>
              <a:tr h="337996">
                <a:tc>
                  <a:txBody>
                    <a:bodyPr/>
                    <a:lstStyle/>
                    <a:p>
                      <a:r>
                        <a:rPr lang="en-US" sz="1050" b="1" dirty="0" err="1">
                          <a:solidFill>
                            <a:srgbClr val="000000"/>
                          </a:solidFill>
                          <a:effectLst/>
                        </a:rPr>
                        <a:t>QSizePolicy</a:t>
                      </a:r>
                      <a:r>
                        <a:rPr lang="en-US" sz="1050" b="1" dirty="0">
                          <a:solidFill>
                            <a:srgbClr val="000000"/>
                          </a:solidFill>
                          <a:effectLst/>
                        </a:rPr>
                        <a:t>::Minimum</a:t>
                      </a:r>
                      <a:endParaRPr lang="en-US" sz="105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2241" marR="42241" marT="21121" marB="211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5E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GrowFlag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2241" marR="42241" marT="21121" marB="211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5E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800" dirty="0">
                          <a:solidFill>
                            <a:srgbClr val="000000"/>
                          </a:solidFill>
                          <a:effectLst/>
                        </a:rPr>
                        <a:t>初始设置的尺寸为最小尺寸，可以扩展</a:t>
                      </a:r>
                      <a:r>
                        <a:rPr lang="en-US" altLang="zh-CN" sz="800" dirty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zh-CN" altLang="en-US" sz="800" dirty="0">
                          <a:solidFill>
                            <a:srgbClr val="000000"/>
                          </a:solidFill>
                          <a:effectLst/>
                        </a:rPr>
                        <a:t>也可以缩小，不能比初始尺寸小</a:t>
                      </a:r>
                    </a:p>
                  </a:txBody>
                  <a:tcPr marL="42241" marR="42241" marT="21121" marB="211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3668588"/>
                  </a:ext>
                </a:extLst>
              </a:tr>
              <a:tr h="337996">
                <a:tc>
                  <a:txBody>
                    <a:bodyPr/>
                    <a:lstStyle/>
                    <a:p>
                      <a:r>
                        <a:rPr lang="en-US" sz="1050" b="1" dirty="0" err="1">
                          <a:effectLst/>
                        </a:rPr>
                        <a:t>QSizePolicy</a:t>
                      </a:r>
                      <a:r>
                        <a:rPr lang="en-US" sz="1050" b="1" dirty="0">
                          <a:effectLst/>
                        </a:rPr>
                        <a:t>::Maximum</a:t>
                      </a:r>
                      <a:endParaRPr lang="en-US" sz="1050" dirty="0">
                        <a:effectLst/>
                      </a:endParaRPr>
                    </a:p>
                  </a:txBody>
                  <a:tcPr marL="42241" marR="42241" marT="21121" marB="211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>
                          <a:effectLst/>
                        </a:rPr>
                        <a:t>ShrinkFlag</a:t>
                      </a:r>
                      <a:endParaRPr lang="en-US" sz="800" dirty="0">
                        <a:effectLst/>
                      </a:endParaRPr>
                    </a:p>
                  </a:txBody>
                  <a:tcPr marL="42241" marR="42241" marT="21121" marB="211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800" dirty="0"/>
                        <a:t>初始设置的尺寸为最大尺寸，可以收缩，也可以扩展，不能比初始尺寸大</a:t>
                      </a:r>
                    </a:p>
                  </a:txBody>
                  <a:tcPr marL="42241" marR="42241" marT="21121" marB="211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6838373"/>
                  </a:ext>
                </a:extLst>
              </a:tr>
              <a:tr h="555269">
                <a:tc>
                  <a:txBody>
                    <a:bodyPr/>
                    <a:lstStyle/>
                    <a:p>
                      <a:r>
                        <a:rPr lang="en-US" sz="1050" b="1" dirty="0" err="1">
                          <a:solidFill>
                            <a:srgbClr val="000000"/>
                          </a:solidFill>
                          <a:effectLst/>
                        </a:rPr>
                        <a:t>QSizePolicy</a:t>
                      </a:r>
                      <a:r>
                        <a:rPr lang="en-US" sz="1050" b="1" dirty="0">
                          <a:solidFill>
                            <a:srgbClr val="000000"/>
                          </a:solidFill>
                          <a:effectLst/>
                        </a:rPr>
                        <a:t>::Preferred</a:t>
                      </a:r>
                      <a:endParaRPr lang="en-US" sz="105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2241" marR="42241" marT="21121" marB="211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5E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>
                          <a:solidFill>
                            <a:srgbClr val="000000"/>
                          </a:solidFill>
                          <a:effectLst/>
                        </a:rPr>
                        <a:t>GrowFlag</a:t>
                      </a: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</a:rPr>
                        <a:t> | </a:t>
                      </a:r>
                      <a:r>
                        <a:rPr lang="en-US" sz="800" dirty="0" err="1">
                          <a:solidFill>
                            <a:srgbClr val="000000"/>
                          </a:solidFill>
                          <a:effectLst/>
                        </a:rPr>
                        <a:t>ShrinkFlag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2241" marR="42241" marT="21121" marB="211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5E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800" dirty="0">
                          <a:solidFill>
                            <a:srgbClr val="000000"/>
                          </a:solidFill>
                          <a:effectLst/>
                        </a:rPr>
                        <a:t>初始设置的尺寸为最佳尺寸，同时具备以上两个特点，但是没有最小和最大限制</a:t>
                      </a:r>
                    </a:p>
                  </a:txBody>
                  <a:tcPr marL="42241" marR="42241" marT="21121" marB="211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8218819"/>
                  </a:ext>
                </a:extLst>
              </a:tr>
              <a:tr h="625634">
                <a:tc>
                  <a:txBody>
                    <a:bodyPr/>
                    <a:lstStyle/>
                    <a:p>
                      <a:r>
                        <a:rPr lang="en-US" sz="1050" b="1" dirty="0" err="1">
                          <a:effectLst/>
                        </a:rPr>
                        <a:t>QSizePolicy</a:t>
                      </a:r>
                      <a:r>
                        <a:rPr lang="en-US" sz="1050" b="1" dirty="0">
                          <a:effectLst/>
                        </a:rPr>
                        <a:t>::Expanding</a:t>
                      </a:r>
                      <a:endParaRPr lang="en-US" sz="1050" dirty="0">
                        <a:effectLst/>
                      </a:endParaRPr>
                    </a:p>
                  </a:txBody>
                  <a:tcPr marL="42241" marR="42241" marT="21121" marB="211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>
                          <a:effectLst/>
                        </a:rPr>
                        <a:t>GrowFlag</a:t>
                      </a:r>
                      <a:r>
                        <a:rPr lang="en-US" sz="800" dirty="0">
                          <a:effectLst/>
                        </a:rPr>
                        <a:t> | </a:t>
                      </a:r>
                      <a:r>
                        <a:rPr lang="en-US" sz="800" dirty="0" err="1">
                          <a:effectLst/>
                        </a:rPr>
                        <a:t>ShrinkFlag</a:t>
                      </a:r>
                      <a:r>
                        <a:rPr lang="en-US" sz="800" dirty="0">
                          <a:effectLst/>
                        </a:rPr>
                        <a:t>| </a:t>
                      </a:r>
                      <a:r>
                        <a:rPr lang="en-US" sz="800" dirty="0" err="1">
                          <a:effectLst/>
                        </a:rPr>
                        <a:t>ExpandFlag</a:t>
                      </a:r>
                      <a:endParaRPr lang="en-US" sz="800" dirty="0">
                        <a:effectLst/>
                      </a:endParaRPr>
                    </a:p>
                  </a:txBody>
                  <a:tcPr marL="42241" marR="42241" marT="21121" marB="211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800" dirty="0"/>
                        <a:t>初始设置的尺寸，控件基本不采用</a:t>
                      </a:r>
                      <a:r>
                        <a:rPr lang="en-US" altLang="zh-CN" sz="800" dirty="0"/>
                        <a:t>(</a:t>
                      </a:r>
                      <a:r>
                        <a:rPr lang="zh-CN" altLang="en-US" sz="800" dirty="0"/>
                        <a:t>除非两个靠在一块的</a:t>
                      </a:r>
                      <a:r>
                        <a:rPr lang="en-US" altLang="zh-CN" sz="800" dirty="0"/>
                        <a:t>Expanding</a:t>
                      </a:r>
                      <a:r>
                        <a:rPr lang="zh-CN" altLang="en-US" sz="800" dirty="0"/>
                        <a:t>控件</a:t>
                      </a:r>
                      <a:r>
                        <a:rPr lang="en-US" altLang="zh-CN" sz="800" dirty="0"/>
                        <a:t>)</a:t>
                      </a:r>
                      <a:r>
                        <a:rPr lang="zh-CN" altLang="en-US" sz="800" dirty="0"/>
                        <a:t>。它会尽可能多的占用空间，优先级高于</a:t>
                      </a:r>
                      <a:r>
                        <a:rPr lang="en-US" altLang="zh-CN" sz="800" dirty="0"/>
                        <a:t>Preferred</a:t>
                      </a:r>
                      <a:endParaRPr lang="zh-CN" altLang="en-US" sz="800" dirty="0"/>
                    </a:p>
                  </a:txBody>
                  <a:tcPr marL="42241" marR="42241" marT="21121" marB="211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5915923"/>
                  </a:ext>
                </a:extLst>
              </a:tr>
              <a:tr h="502508">
                <a:tc>
                  <a:txBody>
                    <a:bodyPr/>
                    <a:lstStyle/>
                    <a:p>
                      <a:r>
                        <a:rPr lang="en-US" sz="1050" b="1" dirty="0" err="1">
                          <a:solidFill>
                            <a:srgbClr val="000000"/>
                          </a:solidFill>
                          <a:effectLst/>
                        </a:rPr>
                        <a:t>QSizePolicy</a:t>
                      </a:r>
                      <a:r>
                        <a:rPr lang="en-US" sz="1050" b="1" dirty="0">
                          <a:solidFill>
                            <a:srgbClr val="000000"/>
                          </a:solidFill>
                          <a:effectLst/>
                        </a:rPr>
                        <a:t>::</a:t>
                      </a:r>
                      <a:r>
                        <a:rPr lang="en-US" sz="1050" b="1" dirty="0" err="1">
                          <a:solidFill>
                            <a:srgbClr val="000000"/>
                          </a:solidFill>
                          <a:effectLst/>
                        </a:rPr>
                        <a:t>MinimumExpanding</a:t>
                      </a:r>
                      <a:endParaRPr lang="en-US" sz="105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2241" marR="42241" marT="21121" marB="211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5E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>
                          <a:solidFill>
                            <a:srgbClr val="000000"/>
                          </a:solidFill>
                          <a:effectLst/>
                        </a:rPr>
                        <a:t>GrowFlag</a:t>
                      </a: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</a:rPr>
                        <a:t> | </a:t>
                      </a:r>
                      <a:r>
                        <a:rPr lang="en-US" sz="800" dirty="0" err="1">
                          <a:solidFill>
                            <a:srgbClr val="000000"/>
                          </a:solidFill>
                          <a:effectLst/>
                        </a:rPr>
                        <a:t>ExpandFlag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2241" marR="42241" marT="21121" marB="211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5E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800" dirty="0">
                          <a:solidFill>
                            <a:srgbClr val="000000"/>
                          </a:solidFill>
                          <a:effectLst/>
                        </a:rPr>
                        <a:t>和</a:t>
                      </a:r>
                      <a:r>
                        <a:rPr lang="en-US" altLang="zh-CN" sz="800" dirty="0">
                          <a:solidFill>
                            <a:srgbClr val="000000"/>
                          </a:solidFill>
                          <a:effectLst/>
                        </a:rPr>
                        <a:t>Expanding</a:t>
                      </a:r>
                      <a:r>
                        <a:rPr lang="zh-CN" altLang="en-US" sz="800" dirty="0">
                          <a:solidFill>
                            <a:srgbClr val="000000"/>
                          </a:solidFill>
                          <a:effectLst/>
                        </a:rPr>
                        <a:t>一样，只是限制了最小尺寸。</a:t>
                      </a:r>
                    </a:p>
                  </a:txBody>
                  <a:tcPr marL="42241" marR="42241" marT="21121" marB="211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1340835"/>
                  </a:ext>
                </a:extLst>
              </a:tr>
              <a:tr h="914174">
                <a:tc>
                  <a:txBody>
                    <a:bodyPr/>
                    <a:lstStyle/>
                    <a:p>
                      <a:r>
                        <a:rPr lang="en-US" sz="1050" b="1" dirty="0" err="1">
                          <a:effectLst/>
                        </a:rPr>
                        <a:t>QSizePolicy</a:t>
                      </a:r>
                      <a:r>
                        <a:rPr lang="en-US" sz="1050" b="1" dirty="0">
                          <a:effectLst/>
                        </a:rPr>
                        <a:t>::Ignored</a:t>
                      </a:r>
                      <a:endParaRPr lang="en-US" sz="1050" dirty="0">
                        <a:effectLst/>
                      </a:endParaRPr>
                    </a:p>
                  </a:txBody>
                  <a:tcPr marL="42241" marR="42241" marT="21121" marB="211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>
                          <a:effectLst/>
                        </a:rPr>
                        <a:t>ShrinkFlag</a:t>
                      </a:r>
                      <a:r>
                        <a:rPr lang="en-US" sz="800" dirty="0">
                          <a:effectLst/>
                        </a:rPr>
                        <a:t> | </a:t>
                      </a:r>
                      <a:r>
                        <a:rPr lang="en-US" sz="800" dirty="0" err="1">
                          <a:effectLst/>
                        </a:rPr>
                        <a:t>GrowFlag</a:t>
                      </a:r>
                      <a:r>
                        <a:rPr lang="en-US" sz="800" dirty="0">
                          <a:effectLst/>
                        </a:rPr>
                        <a:t> | </a:t>
                      </a:r>
                      <a:r>
                        <a:rPr lang="en-US" sz="800" dirty="0" err="1">
                          <a:effectLst/>
                        </a:rPr>
                        <a:t>IgnoreFlag</a:t>
                      </a:r>
                      <a:endParaRPr lang="en-US" sz="800" dirty="0">
                        <a:effectLst/>
                      </a:endParaRPr>
                    </a:p>
                  </a:txBody>
                  <a:tcPr marL="42241" marR="42241" marT="21121" marB="211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800" dirty="0"/>
                        <a:t>除了忽略</a:t>
                      </a:r>
                      <a:r>
                        <a:rPr lang="en-US" altLang="zh-CN" sz="800" dirty="0"/>
                        <a:t>size hint</a:t>
                      </a:r>
                      <a:r>
                        <a:rPr lang="zh-CN" altLang="en-US" sz="800" dirty="0"/>
                        <a:t>外，和</a:t>
                      </a:r>
                      <a:r>
                        <a:rPr lang="en-US" altLang="zh-CN" sz="800" dirty="0"/>
                        <a:t>Preferred</a:t>
                      </a:r>
                      <a:r>
                        <a:rPr lang="zh-CN" altLang="en-US" sz="800" dirty="0"/>
                        <a:t>表现一样</a:t>
                      </a:r>
                    </a:p>
                  </a:txBody>
                  <a:tcPr marL="42241" marR="42241" marT="21121" marB="211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6337316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" name="墨迹 12">
                <a:extLst>
                  <a:ext uri="{FF2B5EF4-FFF2-40B4-BE49-F238E27FC236}">
                    <a16:creationId xmlns:a16="http://schemas.microsoft.com/office/drawing/2014/main" id="{FF1A9FC4-3424-4A9A-AA17-A71F0D4B0630}"/>
                  </a:ext>
                </a:extLst>
              </p14:cNvPr>
              <p14:cNvContentPartPr/>
              <p14:nvPr/>
            </p14:nvContentPartPr>
            <p14:xfrm>
              <a:off x="1687156" y="728051"/>
              <a:ext cx="360" cy="3600"/>
            </p14:xfrm>
          </p:contentPart>
        </mc:Choice>
        <mc:Fallback xmlns="">
          <p:pic>
            <p:nvPicPr>
              <p:cNvPr id="13" name="墨迹 12">
                <a:extLst>
                  <a:ext uri="{FF2B5EF4-FFF2-40B4-BE49-F238E27FC236}">
                    <a16:creationId xmlns:a16="http://schemas.microsoft.com/office/drawing/2014/main" id="{FF1A9FC4-3424-4A9A-AA17-A71F0D4B063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78156" y="719051"/>
                <a:ext cx="18000" cy="2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3" name="墨迹 32">
                <a:extLst>
                  <a:ext uri="{FF2B5EF4-FFF2-40B4-BE49-F238E27FC236}">
                    <a16:creationId xmlns:a16="http://schemas.microsoft.com/office/drawing/2014/main" id="{CB345566-CF45-4ABD-B1E3-7189D759D3F8}"/>
                  </a:ext>
                </a:extLst>
              </p14:cNvPr>
              <p14:cNvContentPartPr/>
              <p14:nvPr/>
            </p14:nvContentPartPr>
            <p14:xfrm>
              <a:off x="1169403" y="2567663"/>
              <a:ext cx="462240" cy="710280"/>
            </p14:xfrm>
          </p:contentPart>
        </mc:Choice>
        <mc:Fallback>
          <p:pic>
            <p:nvPicPr>
              <p:cNvPr id="33" name="墨迹 32">
                <a:extLst>
                  <a:ext uri="{FF2B5EF4-FFF2-40B4-BE49-F238E27FC236}">
                    <a16:creationId xmlns:a16="http://schemas.microsoft.com/office/drawing/2014/main" id="{CB345566-CF45-4ABD-B1E3-7189D759D3F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60403" y="2558663"/>
                <a:ext cx="479880" cy="72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4" name="墨迹 33">
                <a:extLst>
                  <a:ext uri="{FF2B5EF4-FFF2-40B4-BE49-F238E27FC236}">
                    <a16:creationId xmlns:a16="http://schemas.microsoft.com/office/drawing/2014/main" id="{76ACDEDB-EE8B-4564-8631-A46478400C69}"/>
                  </a:ext>
                </a:extLst>
              </p14:cNvPr>
              <p14:cNvContentPartPr/>
              <p14:nvPr/>
            </p14:nvContentPartPr>
            <p14:xfrm>
              <a:off x="2628483" y="2691503"/>
              <a:ext cx="475560" cy="9720"/>
            </p14:xfrm>
          </p:contentPart>
        </mc:Choice>
        <mc:Fallback>
          <p:pic>
            <p:nvPicPr>
              <p:cNvPr id="34" name="墨迹 33">
                <a:extLst>
                  <a:ext uri="{FF2B5EF4-FFF2-40B4-BE49-F238E27FC236}">
                    <a16:creationId xmlns:a16="http://schemas.microsoft.com/office/drawing/2014/main" id="{76ACDEDB-EE8B-4564-8631-A46478400C6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19843" y="2682863"/>
                <a:ext cx="49320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5" name="墨迹 34">
                <a:extLst>
                  <a:ext uri="{FF2B5EF4-FFF2-40B4-BE49-F238E27FC236}">
                    <a16:creationId xmlns:a16="http://schemas.microsoft.com/office/drawing/2014/main" id="{E5F42E27-2AFD-4D86-A703-647A49A84D19}"/>
                  </a:ext>
                </a:extLst>
              </p14:cNvPr>
              <p14:cNvContentPartPr/>
              <p14:nvPr/>
            </p14:nvContentPartPr>
            <p14:xfrm>
              <a:off x="2599323" y="3079223"/>
              <a:ext cx="573120" cy="18360"/>
            </p14:xfrm>
          </p:contentPart>
        </mc:Choice>
        <mc:Fallback>
          <p:pic>
            <p:nvPicPr>
              <p:cNvPr id="35" name="墨迹 34">
                <a:extLst>
                  <a:ext uri="{FF2B5EF4-FFF2-40B4-BE49-F238E27FC236}">
                    <a16:creationId xmlns:a16="http://schemas.microsoft.com/office/drawing/2014/main" id="{E5F42E27-2AFD-4D86-A703-647A49A84D1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590323" y="3070223"/>
                <a:ext cx="5907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6" name="墨迹 35">
                <a:extLst>
                  <a:ext uri="{FF2B5EF4-FFF2-40B4-BE49-F238E27FC236}">
                    <a16:creationId xmlns:a16="http://schemas.microsoft.com/office/drawing/2014/main" id="{C2E8ABF0-1D7A-4A64-89C0-5A84C47773A8}"/>
                  </a:ext>
                </a:extLst>
              </p14:cNvPr>
              <p14:cNvContentPartPr/>
              <p14:nvPr/>
            </p14:nvContentPartPr>
            <p14:xfrm>
              <a:off x="1109643" y="4006583"/>
              <a:ext cx="487080" cy="1235880"/>
            </p14:xfrm>
          </p:contentPart>
        </mc:Choice>
        <mc:Fallback>
          <p:pic>
            <p:nvPicPr>
              <p:cNvPr id="36" name="墨迹 35">
                <a:extLst>
                  <a:ext uri="{FF2B5EF4-FFF2-40B4-BE49-F238E27FC236}">
                    <a16:creationId xmlns:a16="http://schemas.microsoft.com/office/drawing/2014/main" id="{C2E8ABF0-1D7A-4A64-89C0-5A84C47773A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00643" y="3997943"/>
                <a:ext cx="504720" cy="125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7" name="墨迹 36">
                <a:extLst>
                  <a:ext uri="{FF2B5EF4-FFF2-40B4-BE49-F238E27FC236}">
                    <a16:creationId xmlns:a16="http://schemas.microsoft.com/office/drawing/2014/main" id="{12EDE5FE-DE83-4989-A64C-4D0E84D7C3DB}"/>
                  </a:ext>
                </a:extLst>
              </p14:cNvPr>
              <p14:cNvContentPartPr/>
              <p14:nvPr/>
            </p14:nvContentPartPr>
            <p14:xfrm>
              <a:off x="2510763" y="4581143"/>
              <a:ext cx="913320" cy="38160"/>
            </p14:xfrm>
          </p:contentPart>
        </mc:Choice>
        <mc:Fallback>
          <p:pic>
            <p:nvPicPr>
              <p:cNvPr id="37" name="墨迹 36">
                <a:extLst>
                  <a:ext uri="{FF2B5EF4-FFF2-40B4-BE49-F238E27FC236}">
                    <a16:creationId xmlns:a16="http://schemas.microsoft.com/office/drawing/2014/main" id="{12EDE5FE-DE83-4989-A64C-4D0E84D7C3D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502123" y="4572143"/>
                <a:ext cx="930960" cy="5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8" name="墨迹 37">
                <a:extLst>
                  <a:ext uri="{FF2B5EF4-FFF2-40B4-BE49-F238E27FC236}">
                    <a16:creationId xmlns:a16="http://schemas.microsoft.com/office/drawing/2014/main" id="{32CB1842-EA2D-4930-95AF-B6C6DD295AF7}"/>
                  </a:ext>
                </a:extLst>
              </p14:cNvPr>
              <p14:cNvContentPartPr/>
              <p14:nvPr/>
            </p14:nvContentPartPr>
            <p14:xfrm>
              <a:off x="2435523" y="4112423"/>
              <a:ext cx="915480" cy="23400"/>
            </p14:xfrm>
          </p:contentPart>
        </mc:Choice>
        <mc:Fallback>
          <p:pic>
            <p:nvPicPr>
              <p:cNvPr id="38" name="墨迹 37">
                <a:extLst>
                  <a:ext uri="{FF2B5EF4-FFF2-40B4-BE49-F238E27FC236}">
                    <a16:creationId xmlns:a16="http://schemas.microsoft.com/office/drawing/2014/main" id="{32CB1842-EA2D-4930-95AF-B6C6DD295AF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426883" y="4103783"/>
                <a:ext cx="933120" cy="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9" name="墨迹 38">
                <a:extLst>
                  <a:ext uri="{FF2B5EF4-FFF2-40B4-BE49-F238E27FC236}">
                    <a16:creationId xmlns:a16="http://schemas.microsoft.com/office/drawing/2014/main" id="{3C41BE0F-B5C9-41EB-A48B-5CB70A96E4AB}"/>
                  </a:ext>
                </a:extLst>
              </p14:cNvPr>
              <p14:cNvContentPartPr/>
              <p14:nvPr/>
            </p14:nvContentPartPr>
            <p14:xfrm>
              <a:off x="2462523" y="3497903"/>
              <a:ext cx="601200" cy="38520"/>
            </p14:xfrm>
          </p:contentPart>
        </mc:Choice>
        <mc:Fallback>
          <p:pic>
            <p:nvPicPr>
              <p:cNvPr id="39" name="墨迹 38">
                <a:extLst>
                  <a:ext uri="{FF2B5EF4-FFF2-40B4-BE49-F238E27FC236}">
                    <a16:creationId xmlns:a16="http://schemas.microsoft.com/office/drawing/2014/main" id="{3C41BE0F-B5C9-41EB-A48B-5CB70A96E4A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453523" y="3488903"/>
                <a:ext cx="618840" cy="56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58208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946748-7336-46EA-ADB0-8F8C47644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Qt </a:t>
            </a:r>
            <a:r>
              <a:rPr lang="zh-CN" altLang="en-US" dirty="0"/>
              <a:t>讨论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D80EFB-E10E-467C-BCCD-209A1D6C0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https://github.com/shelllet/qt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4630942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1257</TotalTime>
  <Words>198</Words>
  <Application>Microsoft Office PowerPoint</Application>
  <PresentationFormat>宽屏</PresentationFormat>
  <Paragraphs>34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幼圆</vt:lpstr>
      <vt:lpstr>Arial</vt:lpstr>
      <vt:lpstr>Century Gothic</vt:lpstr>
      <vt:lpstr>Trebuchet MS</vt:lpstr>
      <vt:lpstr>Wingdings 3</vt:lpstr>
      <vt:lpstr>丝状</vt:lpstr>
      <vt:lpstr>第10课-Spacer</vt:lpstr>
      <vt:lpstr>Spacer</vt:lpstr>
      <vt:lpstr>QSizePolicy::Policy</vt:lpstr>
      <vt:lpstr>Qt 讨论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157</cp:revision>
  <dcterms:created xsi:type="dcterms:W3CDTF">2019-05-03T08:35:55Z</dcterms:created>
  <dcterms:modified xsi:type="dcterms:W3CDTF">2019-07-20T15:24:03Z</dcterms:modified>
</cp:coreProperties>
</file>