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5" r:id="rId6"/>
    <p:sldId id="258" r:id="rId7"/>
    <p:sldId id="261" r:id="rId8"/>
    <p:sldId id="260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347615"/>
            <a:ext cx="5688632" cy="648071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2067694"/>
            <a:ext cx="4248472" cy="43204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9A87-6E1A-40EC-994A-C2F4DEDFF9FC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0A3E-8869-468D-8B9E-9B9E5BCAC0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4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4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3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6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0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" y="3416"/>
            <a:ext cx="9129151" cy="5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A093-C458-4620-9AE4-10A0C78691E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CB53-1B49-43EA-BCE8-E7F8A443AE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" y="3416"/>
            <a:ext cx="9129151" cy="5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BFC-</a:t>
            </a:r>
            <a:r>
              <a:rPr lang="zh-CN" altLang="en-US" smtClean="0"/>
              <a:t>反劫持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网络劫持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59582"/>
            <a:ext cx="4186808" cy="3603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劫持</a:t>
            </a:r>
            <a:endParaRPr lang="en-US" altLang="zh-CN" sz="1200" b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原因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运营商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服务器篡改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运营商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缓存、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解析转发（移动联通网络切换时未能解析到最优的域名对应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0" indent="0"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造成结果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无法正常访问数据，异常跳转（请求数据错误）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请求缓慢甚至无法访问</a:t>
            </a:r>
          </a:p>
          <a:p>
            <a:pPr marL="0" indent="0"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解决方案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督促运营商修改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        集成用户信息采集，搜集劫持数据，投诉运营商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        （数据采集及分析成本高，运营商处理效率低）</a:t>
            </a:r>
          </a:p>
          <a:p>
            <a:pPr marL="0" indent="0">
              <a:buNone/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使用中立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替换域名，使用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（获取最优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的过程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5004048" y="1059582"/>
            <a:ext cx="3610744" cy="408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链路劫持</a:t>
            </a:r>
            <a:endParaRPr lang="en-US" altLang="zh-CN" sz="1200" b="1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原因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        恶意劫持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        黑客</a:t>
            </a:r>
          </a:p>
          <a:p>
            <a:pPr marL="0" indent="0">
              <a:buFont typeface="Arial" pitchFamily="34" charset="0"/>
              <a:buNone/>
            </a:pP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造成结果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        请求数据篡改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        广告插入</a:t>
            </a:r>
          </a:p>
          <a:p>
            <a:pPr marL="0" indent="0">
              <a:buFont typeface="Arial" pitchFamily="34" charset="0"/>
              <a:buNone/>
            </a:pP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解决方案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https</a:t>
            </a:r>
          </a:p>
          <a:p>
            <a:pPr marL="0" indent="0">
              <a:buFont typeface="Arial" pitchFamily="34" charset="0"/>
              <a:buNone/>
            </a:pP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* DNS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劫持会修改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，链路劫持会修改请求数据</a:t>
            </a:r>
            <a:endParaRPr lang="en-US" altLang="zh-CN" sz="12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1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964913"/>
              </p:ext>
            </p:extLst>
          </p:nvPr>
        </p:nvGraphicFramePr>
        <p:xfrm>
          <a:off x="457200" y="843557"/>
          <a:ext cx="8229599" cy="403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039"/>
                <a:gridCol w="1176244"/>
                <a:gridCol w="1283176"/>
                <a:gridCol w="1274950"/>
                <a:gridCol w="1869242"/>
                <a:gridCol w="1967948"/>
              </a:tblGrid>
              <a:tr h="212234"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劫持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2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运营商修改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使用中立</a:t>
                      </a:r>
                      <a:r>
                        <a:rPr lang="en-US" altLang="zh-CN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本地域名替换，使用</a:t>
                      </a:r>
                      <a:r>
                        <a:rPr lang="en-US" altLang="zh-CN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访问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httpDNS（</a:t>
                      </a:r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自建</a:t>
                      </a:r>
                      <a:r>
                        <a:rPr 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解析服务器）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httpDNS（</a:t>
                      </a:r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第三方</a:t>
                      </a:r>
                      <a:r>
                        <a:rPr 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8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解析服务器）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67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时间成本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投诉处理及数据采集周期久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涉及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配置的适配操作，可能需要系统相关人员配合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的调度规则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服务器的搭建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接入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SDK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2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人力成本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涉及开发和后台人员较多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开发人员及系统相关人员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开发人员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后台人员及开发人员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开发人员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自建服务器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第三方收费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2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效果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***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***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***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****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67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</a:t>
                      </a:r>
                      <a:r>
                        <a:rPr lang="zh-CN" altLang="en-US" sz="8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灾性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中立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解析器崩溃时还是需要使用运营商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更换，不同网络下的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自建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解析服务器崩溃时还是需要使用运营商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第三方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解析服务器崩溃时还是需要使用运营商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46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是否需要新加项目团队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否（可能需要系统配合）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34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劫持数据采集与</a:t>
                      </a:r>
                      <a:r>
                        <a:rPr lang="zh-CN" altLang="en-US" sz="8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处理</a:t>
                      </a:r>
                      <a:endParaRPr lang="en-US" altLang="zh-CN" sz="800" u="none" strike="noStrike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8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800" smtClean="0">
                          <a:latin typeface="微软雅黑" pitchFamily="34" charset="-122"/>
                          <a:ea typeface="微软雅黑" pitchFamily="34" charset="-122"/>
                        </a:rPr>
                        <a:t>集成用户信息采集，搜集劫持数据，投诉运营商（数据采集及分析成本高，运营商处理效率低）</a:t>
                      </a:r>
                    </a:p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 root</a:t>
                      </a:r>
                      <a:b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对不同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系统兼容</a:t>
                      </a:r>
                      <a:b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 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中立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解析服务器的选取</a:t>
                      </a:r>
                      <a:b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 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旧版系统的兼容</a:t>
                      </a:r>
                      <a:b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  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Android iOS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兼容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8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 IP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列表在不同版本的机器可能不同，如何统一</a:t>
                      </a:r>
                      <a:b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如何更新服务器</a:t>
                      </a: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en-US" altLang="zh-CN" sz="800" u="none" strike="noStrike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800" smtClean="0">
                          <a:latin typeface="微软雅黑" pitchFamily="34" charset="-122"/>
                          <a:ea typeface="微软雅黑" pitchFamily="34" charset="-122"/>
                        </a:rPr>
                        <a:t>3. </a:t>
                      </a:r>
                      <a:r>
                        <a:rPr lang="zh-CN" altLang="en-US" sz="80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r>
                        <a:rPr lang="en-US" altLang="zh-CN" sz="800" smtClean="0"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smtClean="0">
                          <a:latin typeface="微软雅黑" pitchFamily="34" charset="-122"/>
                          <a:ea typeface="微软雅黑" pitchFamily="34" charset="-122"/>
                        </a:rPr>
                        <a:t>列表，</a:t>
                      </a:r>
                      <a:r>
                        <a:rPr lang="en-US" altLang="zh-CN" sz="800" smtClean="0"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800" smtClean="0">
                          <a:latin typeface="微软雅黑" pitchFamily="34" charset="-122"/>
                          <a:ea typeface="微软雅黑" pitchFamily="34" charset="-122"/>
                        </a:rPr>
                        <a:t>调度，寻找最优</a:t>
                      </a:r>
                      <a:r>
                        <a:rPr lang="en-US" altLang="zh-CN" sz="800" smtClean="0"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</a:p>
                    <a:p>
                      <a:pPr marL="228600" indent="-228600" algn="ctr" fontAlgn="b">
                        <a:buAutoNum type="arabicPeriod"/>
                      </a:pP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 httpDNS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服务器的搭建</a:t>
                      </a:r>
                      <a:b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解析服务器被劫持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72" marR="6172" marT="6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308124"/>
              </p:ext>
            </p:extLst>
          </p:nvPr>
        </p:nvGraphicFramePr>
        <p:xfrm>
          <a:off x="467544" y="843560"/>
          <a:ext cx="8229600" cy="4020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722"/>
                <a:gridCol w="1163166"/>
                <a:gridCol w="1360415"/>
                <a:gridCol w="1260774"/>
                <a:gridCol w="1848457"/>
                <a:gridCol w="1946066"/>
              </a:tblGrid>
              <a:tr h="46377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劫持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(0-10 : 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b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（总分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时间成本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人力成本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+money+(10-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效果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)+(10-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容灾性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)+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是否需要新加项目团队）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8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运营商修改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使用中立</a:t>
                      </a:r>
                      <a:r>
                        <a:rPr lang="en-US" altLang="zh-CN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本地域名替换，使用</a:t>
                      </a:r>
                      <a:r>
                        <a:rPr lang="en-US" altLang="zh-CN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访问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httpDNS（</a:t>
                      </a:r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自建</a:t>
                      </a:r>
                      <a:r>
                        <a:rPr 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httpDNS（</a:t>
                      </a:r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第三方</a:t>
                      </a:r>
                      <a:r>
                        <a:rPr 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9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解析服务器）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时间成本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人力成本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效果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容灾性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是否需要新加项目团队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总分（</a:t>
                      </a:r>
                      <a:r>
                        <a:rPr lang="en-US" altLang="zh-CN" sz="9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9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2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督促运营商修改是最不具实现收益的方案，但其实现有一个副产品，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劫持信息的监控平台对于大规模使用的网络请求有很好的参考价值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从时间、人力和投入来看，使用中立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服务器是一个相对较好的方案，但是可能会存在访问慢，不可控，以及前期使用我们自己的系统可以再系统层级实现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设置，但对于之后的出海应用并不适用，让用户去设置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更不可能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解析及最优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获取的相关算法和实现的研究需要投入较多的人力和时间，但是对于域名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一一对应的情况这种实现方式反而是最优的解决方案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要投入新的项目小组实现</a:t>
                      </a:r>
                      <a:r>
                        <a:rPr 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解析服务器的搭建以及</a:t>
                      </a:r>
                      <a:r>
                        <a:rPr 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解析及最优</a:t>
                      </a:r>
                      <a:r>
                        <a:rPr 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获取的相关算法和实现的研究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将较为复杂的</a:t>
                      </a:r>
                      <a:r>
                        <a:rPr 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分配过程交给第三方实现，综合考虑下使用第三方</a:t>
                      </a:r>
                      <a:r>
                        <a:rPr 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httpDNS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为最优的解决方案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05" marR="6105" marT="61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9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运营商层面的修改不具备可行性，限制太多，时间周期久，但视用户情况可以考虑后期是否实现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劫持的监控平台；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服务器相对原理简单但可控性差，异常的处理和系统层面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设置不具备通用性；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替换域名操作由于单一域名存在多个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的切换，最优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寻找的算法目前内部没有可参考方案，需要重新预研，同时该方案在后期；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是一个相对较完善且操作方便的解决方案，同时考虑到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目前后台已经实现了一套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httpDNS+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本机缓存的反劫持方案且一键搜已经编码测试通过，从使用效果及人力和时间成本考虑采用这套方案，未来有更好的方案再做修改。</a:t>
            </a: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604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应用端实现流程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8028381" y="858044"/>
            <a:ext cx="691637" cy="271882"/>
          </a:xfrm>
          <a:prstGeom prst="wedgeEllipseCallout">
            <a:avLst>
              <a:gd name="adj1" fmla="val -124043"/>
              <a:gd name="adj2" fmla="val 1820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8816" y="940147"/>
            <a:ext cx="7467600" cy="4079875"/>
            <a:chOff x="848816" y="940147"/>
            <a:chExt cx="7467600" cy="4079875"/>
          </a:xfrm>
        </p:grpSpPr>
        <p:grpSp>
          <p:nvGrpSpPr>
            <p:cNvPr id="69" name="Group 94"/>
            <p:cNvGrpSpPr>
              <a:grpSpLocks noChangeAspect="1"/>
            </p:cNvGrpSpPr>
            <p:nvPr/>
          </p:nvGrpSpPr>
          <p:grpSpPr bwMode="auto">
            <a:xfrm>
              <a:off x="848816" y="940147"/>
              <a:ext cx="7467600" cy="4079875"/>
              <a:chOff x="2360" y="1376"/>
              <a:chExt cx="10194" cy="5568"/>
            </a:xfrm>
          </p:grpSpPr>
          <p:sp>
            <p:nvSpPr>
              <p:cNvPr id="70" name="AutoShape 156"/>
              <p:cNvSpPr>
                <a:spLocks noChangeAspect="1" noChangeArrowheads="1" noTextEdit="1"/>
              </p:cNvSpPr>
              <p:nvPr/>
            </p:nvSpPr>
            <p:spPr bwMode="auto">
              <a:xfrm>
                <a:off x="2360" y="1376"/>
                <a:ext cx="10194" cy="55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AutoShape 155"/>
              <p:cNvSpPr>
                <a:spLocks noChangeArrowheads="1"/>
              </p:cNvSpPr>
              <p:nvPr/>
            </p:nvSpPr>
            <p:spPr bwMode="auto">
              <a:xfrm>
                <a:off x="2474" y="1962"/>
                <a:ext cx="1251" cy="552"/>
              </a:xfrm>
              <a:prstGeom prst="flowChartPreparation">
                <a:avLst/>
              </a:prstGeom>
              <a:solidFill>
                <a:srgbClr val="EAF1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9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启动</a:t>
                </a:r>
                <a:r>
                  <a:rPr kumimoji="0" lang="en-US" altLang="zh-CN" sz="9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app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72" name="AutoShape 154"/>
              <p:cNvSpPr>
                <a:spLocks noChangeArrowheads="1"/>
              </p:cNvSpPr>
              <p:nvPr/>
            </p:nvSpPr>
            <p:spPr bwMode="auto">
              <a:xfrm>
                <a:off x="4262" y="1962"/>
                <a:ext cx="1081" cy="553"/>
              </a:xfrm>
              <a:prstGeom prst="flowChartDecision">
                <a:avLst/>
              </a:prstGeom>
              <a:solidFill>
                <a:srgbClr val="FFC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AutoShape 153"/>
              <p:cNvSpPr>
                <a:spLocks noChangeArrowheads="1"/>
              </p:cNvSpPr>
              <p:nvPr/>
            </p:nvSpPr>
            <p:spPr bwMode="auto">
              <a:xfrm>
                <a:off x="5882" y="1961"/>
                <a:ext cx="1076" cy="553"/>
              </a:xfrm>
              <a:prstGeom prst="flowChartProcess">
                <a:avLst/>
              </a:prstGeom>
              <a:solidFill>
                <a:srgbClr val="92D05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使用缓存</a:t>
                </a:r>
                <a:r>
                  <a:rPr kumimoji="0" lang="en-US" alt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ip</a:t>
                </a:r>
                <a:r>
                  <a:rPr kumimoji="0" lang="zh-CN" altLang="en-US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访问服务器</a:t>
                </a:r>
                <a:endParaRPr kumimoji="0" lang="zh-CN" alt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74" name="AutoShape 152"/>
              <p:cNvSpPr>
                <a:spLocks noChangeArrowheads="1"/>
              </p:cNvSpPr>
              <p:nvPr/>
            </p:nvSpPr>
            <p:spPr bwMode="auto">
              <a:xfrm>
                <a:off x="7497" y="1962"/>
                <a:ext cx="1080" cy="554"/>
              </a:xfrm>
              <a:prstGeom prst="flowChartDecision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AutoShape 151"/>
              <p:cNvSpPr>
                <a:spLocks noChangeArrowheads="1"/>
              </p:cNvSpPr>
              <p:nvPr/>
            </p:nvSpPr>
            <p:spPr bwMode="auto">
              <a:xfrm>
                <a:off x="9113" y="1961"/>
                <a:ext cx="1080" cy="552"/>
              </a:xfrm>
              <a:prstGeom prst="flowChartProcess">
                <a:avLst/>
              </a:prstGeom>
              <a:solidFill>
                <a:srgbClr val="92D05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使用域名访问服务器</a:t>
                </a:r>
                <a:endParaRPr kumimoji="0" 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76" name="AutoShape 150"/>
              <p:cNvSpPr>
                <a:spLocks noChangeArrowheads="1"/>
              </p:cNvSpPr>
              <p:nvPr/>
            </p:nvSpPr>
            <p:spPr bwMode="auto">
              <a:xfrm>
                <a:off x="10701" y="1961"/>
                <a:ext cx="1079" cy="552"/>
              </a:xfrm>
              <a:prstGeom prst="flowChartDecision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AutoShape 149"/>
              <p:cNvSpPr>
                <a:spLocks noChangeShapeType="1"/>
              </p:cNvSpPr>
              <p:nvPr/>
            </p:nvSpPr>
            <p:spPr bwMode="auto">
              <a:xfrm>
                <a:off x="3725" y="2238"/>
                <a:ext cx="53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AutoShape 148"/>
              <p:cNvSpPr>
                <a:spLocks noChangeShapeType="1"/>
              </p:cNvSpPr>
              <p:nvPr/>
            </p:nvSpPr>
            <p:spPr bwMode="auto">
              <a:xfrm flipV="1">
                <a:off x="5343" y="2238"/>
                <a:ext cx="53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AutoShape 147"/>
              <p:cNvSpPr>
                <a:spLocks noChangeShapeType="1"/>
              </p:cNvSpPr>
              <p:nvPr/>
            </p:nvSpPr>
            <p:spPr bwMode="auto">
              <a:xfrm>
                <a:off x="6958" y="2238"/>
                <a:ext cx="53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AutoShape 146"/>
              <p:cNvSpPr>
                <a:spLocks noChangeShapeType="1"/>
              </p:cNvSpPr>
              <p:nvPr/>
            </p:nvSpPr>
            <p:spPr bwMode="auto">
              <a:xfrm flipV="1">
                <a:off x="8577" y="2238"/>
                <a:ext cx="53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AutoShape 145"/>
              <p:cNvSpPr>
                <a:spLocks noChangeShapeType="1"/>
              </p:cNvSpPr>
              <p:nvPr/>
            </p:nvSpPr>
            <p:spPr bwMode="auto">
              <a:xfrm>
                <a:off x="10193" y="2238"/>
                <a:ext cx="50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AutoShape 142"/>
              <p:cNvSpPr>
                <a:spLocks noChangeArrowheads="1"/>
              </p:cNvSpPr>
              <p:nvPr/>
            </p:nvSpPr>
            <p:spPr bwMode="auto">
              <a:xfrm>
                <a:off x="7646" y="3362"/>
                <a:ext cx="1078" cy="552"/>
              </a:xfrm>
              <a:prstGeom prst="flowChartDecision">
                <a:avLst/>
              </a:pr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AutoShape 141"/>
              <p:cNvSpPr>
                <a:spLocks noChangeArrowheads="1"/>
              </p:cNvSpPr>
              <p:nvPr/>
            </p:nvSpPr>
            <p:spPr bwMode="auto">
              <a:xfrm>
                <a:off x="6147" y="3362"/>
                <a:ext cx="1080" cy="552"/>
              </a:xfrm>
              <a:prstGeom prst="flowChartProcess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解析</a:t>
                </a:r>
                <a:r>
                  <a:rPr kumimoji="0" lang="en-US" alt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httpDNS</a:t>
                </a:r>
                <a:r>
                  <a:rPr kumimoji="0" lang="zh-CN" altLang="en-US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获取</a:t>
                </a:r>
                <a:r>
                  <a:rPr kumimoji="0" lang="en-US" alt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ip</a:t>
                </a:r>
                <a:endPara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86" name="AutoShape 140"/>
              <p:cNvSpPr>
                <a:spLocks noChangeArrowheads="1"/>
              </p:cNvSpPr>
              <p:nvPr/>
            </p:nvSpPr>
            <p:spPr bwMode="auto">
              <a:xfrm>
                <a:off x="4604" y="3362"/>
                <a:ext cx="1080" cy="552"/>
              </a:xfrm>
              <a:prstGeom prst="flowChartDecision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AutoShape 139"/>
              <p:cNvSpPr>
                <a:spLocks noChangeArrowheads="1"/>
              </p:cNvSpPr>
              <p:nvPr/>
            </p:nvSpPr>
            <p:spPr bwMode="auto">
              <a:xfrm>
                <a:off x="3060" y="3362"/>
                <a:ext cx="1081" cy="552"/>
              </a:xfrm>
              <a:prstGeom prst="flowChartProcess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使用获取到</a:t>
                </a:r>
                <a:r>
                  <a:rPr kumimoji="0" lang="en-US" alt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ip</a:t>
                </a:r>
                <a:r>
                  <a:rPr kumimoji="0" lang="zh-CN" altLang="en-US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请求</a:t>
                </a:r>
                <a:endParaRPr kumimoji="0" lang="zh-CN" alt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88" name="AutoShape 138"/>
              <p:cNvSpPr>
                <a:spLocks noChangeArrowheads="1"/>
              </p:cNvSpPr>
              <p:nvPr/>
            </p:nvSpPr>
            <p:spPr bwMode="auto">
              <a:xfrm>
                <a:off x="3061" y="4575"/>
                <a:ext cx="1080" cy="552"/>
              </a:xfrm>
              <a:prstGeom prst="flowChartDecision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AutoShape 137"/>
              <p:cNvSpPr>
                <a:spLocks noChangeArrowheads="1"/>
              </p:cNvSpPr>
              <p:nvPr/>
            </p:nvSpPr>
            <p:spPr bwMode="auto">
              <a:xfrm>
                <a:off x="3060" y="5754"/>
                <a:ext cx="1081" cy="552"/>
              </a:xfrm>
              <a:prstGeom prst="flowChartProcess">
                <a:avLst/>
              </a:prstGeom>
              <a:solidFill>
                <a:srgbClr val="FFC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缓存</a:t>
                </a:r>
                <a:r>
                  <a:rPr kumimoji="0" lang="en-US" altLang="zh-CN" sz="7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ip</a:t>
                </a:r>
                <a:endPara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90" name="AutoShape 136"/>
              <p:cNvSpPr>
                <a:spLocks noChangeArrowheads="1"/>
              </p:cNvSpPr>
              <p:nvPr/>
            </p:nvSpPr>
            <p:spPr bwMode="auto">
              <a:xfrm>
                <a:off x="7586" y="5754"/>
                <a:ext cx="1252" cy="552"/>
              </a:xfrm>
              <a:prstGeom prst="flowChartPreparation">
                <a:avLst/>
              </a:prstGeom>
              <a:solidFill>
                <a:srgbClr val="CCE8C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结束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94" name="AutoShape 132"/>
              <p:cNvSpPr>
                <a:spLocks noChangeShapeType="1"/>
              </p:cNvSpPr>
              <p:nvPr/>
            </p:nvSpPr>
            <p:spPr bwMode="auto">
              <a:xfrm flipH="1">
                <a:off x="7227" y="3638"/>
                <a:ext cx="419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AutoShape 131"/>
              <p:cNvSpPr>
                <a:spLocks noChangeShapeType="1"/>
              </p:cNvSpPr>
              <p:nvPr/>
            </p:nvSpPr>
            <p:spPr bwMode="auto">
              <a:xfrm flipH="1">
                <a:off x="5684" y="3638"/>
                <a:ext cx="46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AutoShape 130"/>
              <p:cNvSpPr>
                <a:spLocks noChangeShapeType="1"/>
              </p:cNvSpPr>
              <p:nvPr/>
            </p:nvSpPr>
            <p:spPr bwMode="auto">
              <a:xfrm flipH="1">
                <a:off x="4141" y="3638"/>
                <a:ext cx="46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AutoShape 129"/>
              <p:cNvSpPr>
                <a:spLocks noChangeShapeType="1"/>
              </p:cNvSpPr>
              <p:nvPr/>
            </p:nvSpPr>
            <p:spPr bwMode="auto">
              <a:xfrm>
                <a:off x="3601" y="3914"/>
                <a:ext cx="1" cy="6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AutoShape 128"/>
              <p:cNvSpPr>
                <a:spLocks noChangeShapeType="1"/>
              </p:cNvSpPr>
              <p:nvPr/>
            </p:nvSpPr>
            <p:spPr bwMode="auto">
              <a:xfrm>
                <a:off x="3601" y="5127"/>
                <a:ext cx="1" cy="6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AutoShape 127"/>
              <p:cNvSpPr>
                <a:spLocks noChangeShapeType="1"/>
              </p:cNvSpPr>
              <p:nvPr/>
            </p:nvSpPr>
            <p:spPr bwMode="auto">
              <a:xfrm>
                <a:off x="4141" y="6030"/>
                <a:ext cx="3445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Text Box 126"/>
              <p:cNvSpPr txBox="1">
                <a:spLocks noChangeArrowheads="1"/>
              </p:cNvSpPr>
              <p:nvPr/>
            </p:nvSpPr>
            <p:spPr bwMode="auto">
              <a:xfrm>
                <a:off x="4414" y="2050"/>
                <a:ext cx="752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是否有缓存</a:t>
                </a:r>
                <a:r>
                  <a:rPr kumimoji="0" lang="en-US" alt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ip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01" name="Text Box 125"/>
              <p:cNvSpPr txBox="1">
                <a:spLocks noChangeArrowheads="1"/>
              </p:cNvSpPr>
              <p:nvPr/>
            </p:nvSpPr>
            <p:spPr bwMode="auto">
              <a:xfrm>
                <a:off x="7636" y="2048"/>
                <a:ext cx="752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请求是否成功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02" name="Text Box 124"/>
              <p:cNvSpPr txBox="1">
                <a:spLocks noChangeArrowheads="1"/>
              </p:cNvSpPr>
              <p:nvPr/>
            </p:nvSpPr>
            <p:spPr bwMode="auto">
              <a:xfrm>
                <a:off x="10866" y="2048"/>
                <a:ext cx="75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请求是否成功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04" name="Text Box 122"/>
              <p:cNvSpPr txBox="1">
                <a:spLocks noChangeArrowheads="1"/>
              </p:cNvSpPr>
              <p:nvPr/>
            </p:nvSpPr>
            <p:spPr bwMode="auto">
              <a:xfrm>
                <a:off x="7825" y="3448"/>
                <a:ext cx="752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600" smtClean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网络连接</a:t>
                </a:r>
                <a:endParaRPr lang="en-US" altLang="zh-CN" sz="6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05" name="Text Box 121"/>
              <p:cNvSpPr txBox="1">
                <a:spLocks noChangeArrowheads="1"/>
              </p:cNvSpPr>
              <p:nvPr/>
            </p:nvSpPr>
            <p:spPr bwMode="auto">
              <a:xfrm>
                <a:off x="4786" y="3448"/>
                <a:ext cx="753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请求是否成功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06" name="Text Box 120"/>
              <p:cNvSpPr txBox="1">
                <a:spLocks noChangeArrowheads="1"/>
              </p:cNvSpPr>
              <p:nvPr/>
            </p:nvSpPr>
            <p:spPr bwMode="auto">
              <a:xfrm>
                <a:off x="3216" y="4662"/>
                <a:ext cx="75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请求是否成功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07" name="Text Box 119"/>
              <p:cNvSpPr txBox="1">
                <a:spLocks noChangeArrowheads="1"/>
              </p:cNvSpPr>
              <p:nvPr/>
            </p:nvSpPr>
            <p:spPr bwMode="auto">
              <a:xfrm>
                <a:off x="8577" y="1961"/>
                <a:ext cx="35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否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08" name="Text Box 118"/>
              <p:cNvSpPr txBox="1">
                <a:spLocks noChangeArrowheads="1"/>
              </p:cNvSpPr>
              <p:nvPr/>
            </p:nvSpPr>
            <p:spPr bwMode="auto">
              <a:xfrm>
                <a:off x="10852" y="3227"/>
                <a:ext cx="35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否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10" name="Text Box 116"/>
              <p:cNvSpPr txBox="1">
                <a:spLocks noChangeArrowheads="1"/>
              </p:cNvSpPr>
              <p:nvPr/>
            </p:nvSpPr>
            <p:spPr bwMode="auto">
              <a:xfrm>
                <a:off x="7285" y="3370"/>
                <a:ext cx="35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11" name="Text Box 115"/>
              <p:cNvSpPr txBox="1">
                <a:spLocks noChangeArrowheads="1"/>
              </p:cNvSpPr>
              <p:nvPr/>
            </p:nvSpPr>
            <p:spPr bwMode="auto">
              <a:xfrm>
                <a:off x="4254" y="3362"/>
                <a:ext cx="35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12" name="Text Box 114"/>
              <p:cNvSpPr txBox="1">
                <a:spLocks noChangeArrowheads="1"/>
              </p:cNvSpPr>
              <p:nvPr/>
            </p:nvSpPr>
            <p:spPr bwMode="auto">
              <a:xfrm>
                <a:off x="3216" y="5287"/>
                <a:ext cx="35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13" name="AutoShape 113"/>
              <p:cNvSpPr>
                <a:spLocks noChangeShapeType="1"/>
              </p:cNvSpPr>
              <p:nvPr/>
            </p:nvSpPr>
            <p:spPr bwMode="auto">
              <a:xfrm>
                <a:off x="8202" y="3914"/>
                <a:ext cx="10" cy="18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Text Box 112"/>
              <p:cNvSpPr txBox="1">
                <a:spLocks noChangeArrowheads="1"/>
              </p:cNvSpPr>
              <p:nvPr/>
            </p:nvSpPr>
            <p:spPr bwMode="auto">
              <a:xfrm>
                <a:off x="7725" y="4662"/>
                <a:ext cx="3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否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15" name="AutoShape 111"/>
              <p:cNvSpPr>
                <a:spLocks noChangeShapeType="1"/>
              </p:cNvSpPr>
              <p:nvPr/>
            </p:nvSpPr>
            <p:spPr bwMode="auto">
              <a:xfrm rot="16200000" flipH="1">
                <a:off x="5657" y="3419"/>
                <a:ext cx="554" cy="1544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AutoShape 110"/>
              <p:cNvSpPr>
                <a:spLocks noChangeShapeType="1"/>
              </p:cNvSpPr>
              <p:nvPr/>
            </p:nvSpPr>
            <p:spPr bwMode="auto">
              <a:xfrm flipV="1">
                <a:off x="6705" y="3914"/>
                <a:ext cx="1" cy="5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 Box 109"/>
              <p:cNvSpPr txBox="1">
                <a:spLocks noChangeArrowheads="1"/>
              </p:cNvSpPr>
              <p:nvPr/>
            </p:nvSpPr>
            <p:spPr bwMode="auto">
              <a:xfrm>
                <a:off x="5230" y="4138"/>
                <a:ext cx="138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否</a:t>
                </a:r>
                <a:r>
                  <a:rPr kumimoji="0" lang="en-US" alt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(</a:t>
                </a:r>
                <a:r>
                  <a:rPr kumimoji="0" lang="zh-CN" altLang="en-US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最多请求俩次</a:t>
                </a:r>
                <a:r>
                  <a:rPr kumimoji="0" lang="en-US" alt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)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18" name="AutoShape 108"/>
              <p:cNvSpPr>
                <a:spLocks noChangeShapeType="1"/>
              </p:cNvSpPr>
              <p:nvPr/>
            </p:nvSpPr>
            <p:spPr bwMode="auto">
              <a:xfrm>
                <a:off x="4141" y="4852"/>
                <a:ext cx="3356" cy="1181"/>
              </a:xfrm>
              <a:prstGeom prst="bentConnector3">
                <a:avLst>
                  <a:gd name="adj1" fmla="val 49986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Text Box 107"/>
              <p:cNvSpPr txBox="1">
                <a:spLocks noChangeArrowheads="1"/>
              </p:cNvSpPr>
              <p:nvPr/>
            </p:nvSpPr>
            <p:spPr bwMode="auto">
              <a:xfrm>
                <a:off x="4436" y="4575"/>
                <a:ext cx="35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否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22" name="AutoShape 104"/>
              <p:cNvSpPr>
                <a:spLocks noChangeShapeType="1"/>
              </p:cNvSpPr>
              <p:nvPr/>
            </p:nvSpPr>
            <p:spPr bwMode="auto">
              <a:xfrm>
                <a:off x="11780" y="2238"/>
                <a:ext cx="275" cy="3786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AutoShape 103"/>
              <p:cNvSpPr>
                <a:spLocks noChangeShapeType="1"/>
              </p:cNvSpPr>
              <p:nvPr/>
            </p:nvSpPr>
            <p:spPr bwMode="auto">
              <a:xfrm flipH="1" flipV="1">
                <a:off x="8838" y="6031"/>
                <a:ext cx="3217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Text Box 102"/>
              <p:cNvSpPr txBox="1">
                <a:spLocks noChangeArrowheads="1"/>
              </p:cNvSpPr>
              <p:nvPr/>
            </p:nvSpPr>
            <p:spPr bwMode="auto">
              <a:xfrm>
                <a:off x="11704" y="1971"/>
                <a:ext cx="35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25" name="AutoShape 101"/>
              <p:cNvSpPr>
                <a:spLocks noChangeShapeType="1"/>
              </p:cNvSpPr>
              <p:nvPr/>
            </p:nvSpPr>
            <p:spPr bwMode="auto">
              <a:xfrm rot="16200000">
                <a:off x="9819" y="-274"/>
                <a:ext cx="454" cy="4018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AutoShape 100"/>
              <p:cNvSpPr>
                <a:spLocks noChangeShapeType="1"/>
              </p:cNvSpPr>
              <p:nvPr/>
            </p:nvSpPr>
            <p:spPr bwMode="auto">
              <a:xfrm>
                <a:off x="12055" y="1508"/>
                <a:ext cx="0" cy="91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Text Box 99"/>
              <p:cNvSpPr txBox="1">
                <a:spLocks noChangeArrowheads="1"/>
              </p:cNvSpPr>
              <p:nvPr/>
            </p:nvSpPr>
            <p:spPr bwMode="auto">
              <a:xfrm>
                <a:off x="7646" y="1635"/>
                <a:ext cx="35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28" name="Text Box 98"/>
              <p:cNvSpPr txBox="1">
                <a:spLocks noChangeArrowheads="1"/>
              </p:cNvSpPr>
              <p:nvPr/>
            </p:nvSpPr>
            <p:spPr bwMode="auto">
              <a:xfrm>
                <a:off x="5390" y="1904"/>
                <a:ext cx="3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是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  <p:sp>
            <p:nvSpPr>
              <p:cNvPr id="129" name="AutoShape 97"/>
              <p:cNvSpPr>
                <a:spLocks noChangeShapeType="1"/>
              </p:cNvSpPr>
              <p:nvPr/>
            </p:nvSpPr>
            <p:spPr bwMode="auto">
              <a:xfrm rot="16200000" flipH="1">
                <a:off x="7026" y="281"/>
                <a:ext cx="463" cy="4934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AutoShape 96"/>
              <p:cNvSpPr>
                <a:spLocks noChangeShapeType="1"/>
              </p:cNvSpPr>
              <p:nvPr/>
            </p:nvSpPr>
            <p:spPr bwMode="auto">
              <a:xfrm flipH="1" flipV="1">
                <a:off x="9723" y="2516"/>
                <a:ext cx="2" cy="4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Text Box 95"/>
              <p:cNvSpPr txBox="1">
                <a:spLocks noChangeArrowheads="1"/>
              </p:cNvSpPr>
              <p:nvPr/>
            </p:nvSpPr>
            <p:spPr bwMode="auto">
              <a:xfrm>
                <a:off x="4880" y="2589"/>
                <a:ext cx="3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否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sp>
          <p:nvSpPr>
            <p:cNvPr id="67" name="AutoShape 97"/>
            <p:cNvSpPr>
              <a:spLocks noChangeShapeType="1"/>
            </p:cNvSpPr>
            <p:nvPr/>
          </p:nvSpPr>
          <p:spPr bwMode="auto">
            <a:xfrm rot="16200000" flipH="1" flipV="1">
              <a:off x="6062992" y="1307107"/>
              <a:ext cx="822496" cy="1759948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" name="AutoShape 132"/>
          <p:cNvSpPr>
            <a:spLocks noChangeShapeType="1"/>
          </p:cNvSpPr>
          <p:nvPr/>
        </p:nvSpPr>
        <p:spPr bwMode="auto">
          <a:xfrm flipH="1">
            <a:off x="5505993" y="2598329"/>
            <a:ext cx="306938" cy="7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实施方案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网络请求库集成一键搜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反劫持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9457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存在问题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反劫持测试方式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第三方接入账户及秘钥的有效期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BFC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应用集成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trike="sngStrike" smtClean="0">
                <a:latin typeface="微软雅黑" pitchFamily="34" charset="-122"/>
                <a:ea typeface="微软雅黑" pitchFamily="34" charset="-122"/>
              </a:rPr>
              <a:t>当存在域名劫持且有数据返回的情况下（！处），此时无法执行</a:t>
            </a:r>
            <a:r>
              <a:rPr lang="en-US" altLang="zh-CN" sz="1600" strike="sngStrike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1600" strike="sngStrike" smtClean="0">
                <a:latin typeface="微软雅黑" pitchFamily="34" charset="-122"/>
                <a:ea typeface="微软雅黑" pitchFamily="34" charset="-122"/>
              </a:rPr>
              <a:t>请求操作，应用端可以通过解析数据是否正确判断是否执行</a:t>
            </a:r>
            <a:r>
              <a:rPr lang="en-US" altLang="zh-CN" sz="1600" strike="sngStrike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1600" strike="sngStrike" smtClean="0">
                <a:latin typeface="微软雅黑" pitchFamily="34" charset="-122"/>
                <a:ea typeface="微软雅黑" pitchFamily="34" charset="-122"/>
              </a:rPr>
              <a:t>替换域名访问，依赖包无法执行此操作</a:t>
            </a:r>
            <a:r>
              <a:rPr lang="en-US" altLang="zh-CN" sz="1600" strike="sngStrike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strike="sngStrike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trike="sngStrike" smtClean="0">
                <a:latin typeface="微软雅黑" pitchFamily="34" charset="-122"/>
                <a:ea typeface="微软雅黑" pitchFamily="34" charset="-122"/>
              </a:rPr>
              <a:t>（一种解决方案是单独提供一个</a:t>
            </a:r>
            <a:r>
              <a:rPr lang="en-US" altLang="zh-CN" sz="1600" strike="sngStrike" smtClean="0">
                <a:latin typeface="微软雅黑" pitchFamily="34" charset="-122"/>
                <a:ea typeface="微软雅黑" pitchFamily="34" charset="-122"/>
              </a:rPr>
              <a:t>httpDNS</a:t>
            </a:r>
            <a:r>
              <a:rPr lang="zh-CN" altLang="en-US" sz="1600" strike="sngStrike" smtClean="0">
                <a:latin typeface="微软雅黑" pitchFamily="34" charset="-122"/>
                <a:ea typeface="微软雅黑" pitchFamily="34" charset="-122"/>
              </a:rPr>
              <a:t>的调用方式由应用主动调用）</a:t>
            </a:r>
            <a:endParaRPr lang="en-US" altLang="zh-CN" sz="1600" strike="sngStrike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暂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不考虑该情况，由应用业务处理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o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imoo</Template>
  <TotalTime>659</TotalTime>
  <Words>998</Words>
  <Application>Microsoft Office PowerPoint</Application>
  <PresentationFormat>全屏显示(16:9)</PresentationFormat>
  <Paragraphs>191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imoo</vt:lpstr>
      <vt:lpstr>BFC-反劫持</vt:lpstr>
      <vt:lpstr>网络劫持</vt:lpstr>
      <vt:lpstr>解决方案分析</vt:lpstr>
      <vt:lpstr>可行性分析</vt:lpstr>
      <vt:lpstr>结论</vt:lpstr>
      <vt:lpstr>应用端实现流程</vt:lpstr>
      <vt:lpstr>具体实施方案</vt:lpstr>
      <vt:lpstr>存在问题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BFC-反劫持</dc:title>
  <dc:creator>kf2z87</dc:creator>
  <cp:lastModifiedBy>kf2z87</cp:lastModifiedBy>
  <cp:revision>27</cp:revision>
  <dcterms:created xsi:type="dcterms:W3CDTF">2016-10-08T06:31:18Z</dcterms:created>
  <dcterms:modified xsi:type="dcterms:W3CDTF">2016-11-11T00:42:09Z</dcterms:modified>
</cp:coreProperties>
</file>