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Scan for OpenStack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1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February 2018</a:t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667475" y="3891650"/>
            <a:ext cx="20940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Clara De Paolis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Dilip Makwana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Hao Wu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 Zhang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219925" y="1131650"/>
            <a:ext cx="61314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Trilio</a:t>
            </a:r>
            <a:endParaRPr/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provides business assurance platform for IT organizations and cloud service providers deploying application workloads in the cloud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backup services </a:t>
            </a:r>
            <a:r>
              <a:rPr i="1" lang="en">
                <a:solidFill>
                  <a:schemeClr val="dk1"/>
                </a:solidFill>
              </a:rPr>
              <a:t>native </a:t>
            </a:r>
            <a:r>
              <a:rPr lang="en">
                <a:solidFill>
                  <a:schemeClr val="dk1"/>
                </a:solidFill>
              </a:rPr>
              <a:t>for OpenStack environments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Backups are performed </a:t>
            </a:r>
            <a:r>
              <a:rPr i="1" lang="en">
                <a:solidFill>
                  <a:schemeClr val="dk1"/>
                </a:solidFill>
              </a:rPr>
              <a:t>without interrupting</a:t>
            </a:r>
            <a:r>
              <a:rPr lang="en">
                <a:solidFill>
                  <a:schemeClr val="dk1"/>
                </a:solidFill>
              </a:rPr>
              <a:t> running workloads. 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74625" y="1155950"/>
            <a:ext cx="7857300" cy="3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Develop a security scan system for OpenStack backup image files.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</a:rPr>
              <a:t>Specifically scan for QCOW2 format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</a:rPr>
              <a:t>Based on existing scanning tools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romanLcPeriod"/>
            </a:pPr>
            <a:r>
              <a:rPr lang="en" sz="1200">
                <a:solidFill>
                  <a:schemeClr val="dk1"/>
                </a:solidFill>
              </a:rPr>
              <a:t>Libguestfs, for load VM images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romanLcPeriod"/>
            </a:pPr>
            <a:r>
              <a:rPr lang="en" sz="1200">
                <a:solidFill>
                  <a:schemeClr val="dk1"/>
                </a:solidFill>
              </a:rPr>
              <a:t>VMInspect, inspecting VM disk images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Perform security scan on the images using common security tools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</a:rPr>
              <a:t>CVE-Search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romanLcPeriod"/>
            </a:pPr>
            <a:r>
              <a:rPr lang="en" sz="1200">
                <a:solidFill>
                  <a:schemeClr val="dk1"/>
                </a:solidFill>
              </a:rPr>
              <a:t>a tool to import Common Vulnerabilities and Exposures into a MongoDB for searching and processing CVEs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b="1" lang="en" sz="1200">
                <a:solidFill>
                  <a:schemeClr val="dk1"/>
                </a:solidFill>
              </a:rPr>
              <a:t>Nessus</a:t>
            </a:r>
            <a:r>
              <a:rPr lang="en" sz="1200">
                <a:solidFill>
                  <a:schemeClr val="dk1"/>
                </a:solidFill>
              </a:rPr>
              <a:t> &amp; Open VAS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romanLcPeriod"/>
            </a:pPr>
            <a:r>
              <a:rPr lang="en" sz="1200">
                <a:solidFill>
                  <a:schemeClr val="dk1"/>
                </a:solidFill>
              </a:rPr>
              <a:t>Vulnerability scanners for live servers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</a:rPr>
              <a:t>Bandit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romanLcPeriod"/>
            </a:pPr>
            <a:r>
              <a:rPr lang="en" sz="1200">
                <a:solidFill>
                  <a:schemeClr val="dk1"/>
                </a:solidFill>
              </a:rPr>
              <a:t>Static analyzer for Python code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Minimum Viable Product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</a:rPr>
              <a:t>Scan the snapshots for security purposes and prepare reports to show the clients the vulnerabilities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</a:rPr>
              <a:t>Ideally, showing scanning results using data visualization technologies in the web form</a:t>
            </a:r>
            <a:endParaRPr sz="12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Minimum acceptance criteria is to build the service which identifies the vulnerabilities with given snapshots.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Support scanning on one QCOW2 format snapshot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Scanning using at least one Common Vulnerabilities and Exposures (CVE) database for our scanning reference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Show the client scanning results with texts and other stats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Stretch goals: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Support scanning on multiple snapshots simultaneously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Use multiple CVE databases for scanning references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Having a user-friendly front-end page for displaying results and better user interactions.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9250" y="1908225"/>
            <a:ext cx="5943600" cy="33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923875"/>
            <a:ext cx="511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24292E"/>
                </a:solidFill>
                <a:highlight>
                  <a:srgbClr val="FFFFFF"/>
                </a:highlight>
              </a:rPr>
              <a:t>Key Components:</a:t>
            </a:r>
            <a:endParaRPr sz="1100" u="sng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298450" lvl="0" marL="457200" rtl="0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100"/>
              <a:buAutoNum type="arabicPeriod"/>
            </a:pP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</a:rPr>
              <a:t>Users</a:t>
            </a:r>
            <a:endParaRPr sz="11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AutoNum type="arabicPeriod"/>
            </a:pP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</a:rPr>
              <a:t>OpenStack dashboard - dashboard to configure OpenStack </a:t>
            </a:r>
            <a:endParaRPr sz="11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AutoNum type="arabicPeriod"/>
            </a:pPr>
            <a:r>
              <a:rPr b="1" lang="en" sz="1100">
                <a:solidFill>
                  <a:srgbClr val="24292E"/>
                </a:solidFill>
                <a:highlight>
                  <a:srgbClr val="FFFFFF"/>
                </a:highlight>
              </a:rPr>
              <a:t>Trilio Service/Plugin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</a:rPr>
              <a:t> - plugin of the service we are building  (responsibility of our project)</a:t>
            </a:r>
            <a:endParaRPr sz="11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AutoNum type="arabicPeriod"/>
            </a:pP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</a:rPr>
              <a:t>Cloud VM Snapshot - backup image file taken by Trilio from the client</a:t>
            </a:r>
            <a:endParaRPr sz="11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AutoNum type="arabicPeriod"/>
            </a:pP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</a:rPr>
              <a:t>Vulnerability Databases (e.g., NVD) - Database to be access by service for Vulnerabilities</a:t>
            </a:r>
            <a:endParaRPr sz="11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AutoNum type="arabicPeriod"/>
            </a:pP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</a:rPr>
              <a:t>Scanning tools</a:t>
            </a:r>
            <a:endParaRPr sz="11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AutoNum type="arabicPeriod"/>
            </a:pP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</a:rPr>
              <a:t>Data Visualization Tools - e.g. D3.js</a:t>
            </a:r>
            <a:endParaRPr sz="1100">
              <a:solidFill>
                <a:schemeClr val="dk1"/>
              </a:solidFill>
            </a:endParaRPr>
          </a:p>
          <a:p>
            <a:pPr indent="0" lvl="0" marL="0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Functionalities of Security Scan Service: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Showing the detectable files in the snapshot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Size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Path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Sha1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Type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Identify known malwares in the snapshot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Query 3rd party services to check the eligibility of a file in the snapshot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E.g., VirusTotal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Scan applications using 3rd party CVE databases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Showing event logs in the snapshot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Also find possible vulnerabilities in the logs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232366" y="445025"/>
            <a:ext cx="864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grpSp>
        <p:nvGrpSpPr>
          <p:cNvPr id="100" name="Shape 100"/>
          <p:cNvGrpSpPr/>
          <p:nvPr/>
        </p:nvGrpSpPr>
        <p:grpSpPr>
          <a:xfrm>
            <a:off x="-38" y="1018439"/>
            <a:ext cx="1410855" cy="4124694"/>
            <a:chOff x="1083025" y="1574010"/>
            <a:chExt cx="1834900" cy="3607078"/>
          </a:xfrm>
        </p:grpSpPr>
        <p:sp>
          <p:nvSpPr>
            <p:cNvPr id="101" name="Shape 101"/>
            <p:cNvSpPr txBox="1"/>
            <p:nvPr/>
          </p:nvSpPr>
          <p:spPr>
            <a:xfrm>
              <a:off x="1398350" y="1574010"/>
              <a:ext cx="8301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ts val="1100"/>
                <a:buNone/>
              </a:pPr>
              <a:r>
                <a:rPr lang="en" sz="800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Sprint 1</a:t>
              </a:r>
              <a:endParaRPr sz="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Shape 102"/>
            <p:cNvSpPr txBox="1"/>
            <p:nvPr/>
          </p:nvSpPr>
          <p:spPr>
            <a:xfrm>
              <a:off x="1235814" y="2828298"/>
              <a:ext cx="15051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Planning</a:t>
              </a:r>
              <a:endParaRPr b="1" sz="10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Shape 103"/>
            <p:cNvSpPr txBox="1"/>
            <p:nvPr/>
          </p:nvSpPr>
          <p:spPr>
            <a:xfrm>
              <a:off x="1215699" y="3198988"/>
              <a:ext cx="1683000" cy="198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1. Project proposal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2. Identify Service goals/requirements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3. Research related security scanning technologies, libraries, and tools.</a:t>
              </a:r>
              <a:endParaRPr sz="1000">
                <a:solidFill>
                  <a:srgbClr val="DB443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4" name="Shape 104"/>
            <p:cNvCxnSpPr/>
            <p:nvPr/>
          </p:nvCxnSpPr>
          <p:spPr>
            <a:xfrm>
              <a:off x="2180428" y="1695471"/>
              <a:ext cx="594900" cy="736800"/>
            </a:xfrm>
            <a:prstGeom prst="straightConnector1">
              <a:avLst/>
            </a:prstGeom>
            <a:noFill/>
            <a:ln cap="flat" cmpd="sng" w="9525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Shape 10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99999"/>
                  </a:solidFill>
                </a:rPr>
                <a:t>  </a:t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</p:grpSp>
      <p:grpSp>
        <p:nvGrpSpPr>
          <p:cNvPr id="107" name="Shape 107"/>
          <p:cNvGrpSpPr/>
          <p:nvPr/>
        </p:nvGrpSpPr>
        <p:grpSpPr>
          <a:xfrm>
            <a:off x="1282503" y="1018474"/>
            <a:ext cx="1433424" cy="4099845"/>
            <a:chOff x="1083025" y="1574019"/>
            <a:chExt cx="1834900" cy="3585348"/>
          </a:xfrm>
        </p:grpSpPr>
        <p:sp>
          <p:nvSpPr>
            <p:cNvPr id="108" name="Shape 108"/>
            <p:cNvSpPr txBox="1"/>
            <p:nvPr/>
          </p:nvSpPr>
          <p:spPr>
            <a:xfrm>
              <a:off x="1360563" y="1574019"/>
              <a:ext cx="8679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ts val="1100"/>
                <a:buNone/>
              </a:pPr>
              <a:r>
                <a:rPr lang="en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Sprint 2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1235820" y="2761661"/>
              <a:ext cx="1505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Accessing Trilio Backups</a:t>
              </a:r>
              <a:endParaRPr b="1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1111887" y="3183267"/>
              <a:ext cx="1806000" cy="197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1. Set up a POC environment on Mass Open Cloud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2. Access snapshots and understand how to work with the POC environment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3. Design API standard based on Trilio’s 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1" name="Shape 111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2" name="Shape 112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99999"/>
                  </a:solidFill>
                </a:rPr>
                <a:t>  </a:t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2568127" y="1018474"/>
            <a:ext cx="1433424" cy="4099503"/>
            <a:chOff x="1083025" y="1574019"/>
            <a:chExt cx="1834900" cy="3585048"/>
          </a:xfrm>
        </p:grpSpPr>
        <p:sp>
          <p:nvSpPr>
            <p:cNvPr id="115" name="Shape 115"/>
            <p:cNvSpPr txBox="1"/>
            <p:nvPr/>
          </p:nvSpPr>
          <p:spPr>
            <a:xfrm>
              <a:off x="1360563" y="1574019"/>
              <a:ext cx="8679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ts val="1100"/>
                <a:buNone/>
              </a:pPr>
              <a:r>
                <a:rPr lang="en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Sprint 3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Shape 116"/>
            <p:cNvSpPr txBox="1"/>
            <p:nvPr/>
          </p:nvSpPr>
          <p:spPr>
            <a:xfrm>
              <a:off x="1235809" y="2761661"/>
              <a:ext cx="1505100" cy="30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Vulnerability scanning</a:t>
              </a:r>
              <a:endParaRPr b="1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1215702" y="3183268"/>
              <a:ext cx="1702200" cy="197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666666"/>
                  </a:solidFill>
                </a:rPr>
                <a:t>1. Scan snapshots to understand cloud environment when snapshot was taken</a:t>
              </a:r>
              <a:endParaRPr sz="1000">
                <a:solidFill>
                  <a:srgbClr val="666666"/>
                </a:solidFill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666666"/>
                  </a:solidFill>
                </a:rPr>
                <a:t>2. Aggregate scanning results from different vulnerability databases </a:t>
              </a:r>
              <a:endParaRPr sz="1000">
                <a:solidFill>
                  <a:srgbClr val="666666"/>
                </a:solidFill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8" name="Shape 11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9" name="Shape 1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99999"/>
                  </a:solidFill>
                </a:rPr>
                <a:t>  </a:t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</p:grpSp>
      <p:grpSp>
        <p:nvGrpSpPr>
          <p:cNvPr id="121" name="Shape 121"/>
          <p:cNvGrpSpPr/>
          <p:nvPr/>
        </p:nvGrpSpPr>
        <p:grpSpPr>
          <a:xfrm>
            <a:off x="3856680" y="1018474"/>
            <a:ext cx="1433424" cy="4099998"/>
            <a:chOff x="1083025" y="1574019"/>
            <a:chExt cx="1834900" cy="3585481"/>
          </a:xfrm>
        </p:grpSpPr>
        <p:sp>
          <p:nvSpPr>
            <p:cNvPr id="122" name="Shape 122"/>
            <p:cNvSpPr txBox="1"/>
            <p:nvPr/>
          </p:nvSpPr>
          <p:spPr>
            <a:xfrm>
              <a:off x="1360563" y="1574019"/>
              <a:ext cx="8679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ts val="1100"/>
                <a:buNone/>
              </a:pPr>
              <a:r>
                <a:rPr lang="en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Sprint 4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1235796" y="2761689"/>
              <a:ext cx="1505100" cy="20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Evaluate scans</a:t>
              </a:r>
              <a:endParaRPr b="1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Shape 124"/>
            <p:cNvSpPr txBox="1"/>
            <p:nvPr/>
          </p:nvSpPr>
          <p:spPr>
            <a:xfrm>
              <a:off x="1215698" y="3148900"/>
              <a:ext cx="1683000" cy="201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666666"/>
                  </a:solidFill>
                </a:rPr>
                <a:t>Evaluate different vulnerability scanners that were tested in previous sprint</a:t>
              </a:r>
              <a:endPara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5" name="Shape 125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6" name="Shape 126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99999"/>
                  </a:solidFill>
                </a:rPr>
                <a:t>  </a:t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</p:grpSp>
      <p:grpSp>
        <p:nvGrpSpPr>
          <p:cNvPr id="128" name="Shape 128"/>
          <p:cNvGrpSpPr/>
          <p:nvPr/>
        </p:nvGrpSpPr>
        <p:grpSpPr>
          <a:xfrm>
            <a:off x="5136448" y="1018474"/>
            <a:ext cx="1433424" cy="4100019"/>
            <a:chOff x="1083025" y="1574019"/>
            <a:chExt cx="1834900" cy="3585499"/>
          </a:xfrm>
        </p:grpSpPr>
        <p:sp>
          <p:nvSpPr>
            <p:cNvPr id="129" name="Shape 129"/>
            <p:cNvSpPr txBox="1"/>
            <p:nvPr/>
          </p:nvSpPr>
          <p:spPr>
            <a:xfrm>
              <a:off x="1360563" y="1574019"/>
              <a:ext cx="8679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ts val="1100"/>
                <a:buNone/>
              </a:pPr>
              <a:r>
                <a:rPr lang="en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Sprint 5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Shape 130"/>
            <p:cNvSpPr txBox="1"/>
            <p:nvPr/>
          </p:nvSpPr>
          <p:spPr>
            <a:xfrm>
              <a:off x="1235805" y="2761667"/>
              <a:ext cx="1505100" cy="3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API implementation</a:t>
              </a:r>
              <a:endParaRPr b="1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Shape 131"/>
            <p:cNvSpPr txBox="1"/>
            <p:nvPr/>
          </p:nvSpPr>
          <p:spPr>
            <a:xfrm>
              <a:off x="1215708" y="3120718"/>
              <a:ext cx="1683000" cy="20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666666"/>
                  </a:solidFill>
                </a:rPr>
                <a:t>Implement and test RESTful API designed in sprint 2</a:t>
              </a:r>
              <a:endPara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2" name="Shape 132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3" name="Shape 13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99999"/>
                  </a:solidFill>
                </a:rPr>
                <a:t>  </a:t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</p:grpSp>
      <p:grpSp>
        <p:nvGrpSpPr>
          <p:cNvPr id="135" name="Shape 135"/>
          <p:cNvGrpSpPr/>
          <p:nvPr/>
        </p:nvGrpSpPr>
        <p:grpSpPr>
          <a:xfrm>
            <a:off x="6422072" y="1018474"/>
            <a:ext cx="1433424" cy="4100012"/>
            <a:chOff x="1083025" y="1574019"/>
            <a:chExt cx="1834900" cy="3585493"/>
          </a:xfrm>
        </p:grpSpPr>
        <p:sp>
          <p:nvSpPr>
            <p:cNvPr id="136" name="Shape 136"/>
            <p:cNvSpPr txBox="1"/>
            <p:nvPr/>
          </p:nvSpPr>
          <p:spPr>
            <a:xfrm>
              <a:off x="1360563" y="1574019"/>
              <a:ext cx="8679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ts val="1100"/>
                <a:buNone/>
              </a:pPr>
              <a:r>
                <a:rPr lang="en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Sprint 6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Shape 137"/>
            <p:cNvSpPr txBox="1"/>
            <p:nvPr/>
          </p:nvSpPr>
          <p:spPr>
            <a:xfrm>
              <a:off x="1235806" y="2695029"/>
              <a:ext cx="1505100" cy="4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Report generation and presentation</a:t>
              </a:r>
              <a:endParaRPr b="1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Shape 138"/>
            <p:cNvSpPr txBox="1"/>
            <p:nvPr/>
          </p:nvSpPr>
          <p:spPr>
            <a:xfrm>
              <a:off x="1215690" y="2936212"/>
              <a:ext cx="1702200" cy="22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666666"/>
                </a:solidFill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666666"/>
                  </a:solidFill>
                </a:rPr>
                <a:t>Generate a user friendly report based on the scanning result using data visualization tools</a:t>
              </a:r>
              <a:endPara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9" name="Shape 13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0" name="Shape 14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99999"/>
                  </a:solidFill>
                </a:rPr>
                <a:t>  </a:t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</p:grpSp>
      <p:grpSp>
        <p:nvGrpSpPr>
          <p:cNvPr id="142" name="Shape 142"/>
          <p:cNvGrpSpPr/>
          <p:nvPr/>
        </p:nvGrpSpPr>
        <p:grpSpPr>
          <a:xfrm>
            <a:off x="7710625" y="1018474"/>
            <a:ext cx="1433424" cy="4100012"/>
            <a:chOff x="1083025" y="1574019"/>
            <a:chExt cx="1834900" cy="3585493"/>
          </a:xfrm>
        </p:grpSpPr>
        <p:sp>
          <p:nvSpPr>
            <p:cNvPr id="143" name="Shape 143"/>
            <p:cNvSpPr txBox="1"/>
            <p:nvPr/>
          </p:nvSpPr>
          <p:spPr>
            <a:xfrm>
              <a:off x="1360563" y="1574019"/>
              <a:ext cx="8679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ts val="1100"/>
                <a:buNone/>
              </a:pPr>
              <a:r>
                <a:rPr lang="en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Sprint 7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Shape 144"/>
            <p:cNvSpPr txBox="1"/>
            <p:nvPr/>
          </p:nvSpPr>
          <p:spPr>
            <a:xfrm>
              <a:off x="1235802" y="2761669"/>
              <a:ext cx="1505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Final improvements</a:t>
              </a:r>
              <a:endParaRPr b="1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Shape 145"/>
            <p:cNvSpPr txBox="1"/>
            <p:nvPr/>
          </p:nvSpPr>
          <p:spPr>
            <a:xfrm>
              <a:off x="1215699" y="2936212"/>
              <a:ext cx="1683000" cy="22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6" name="Shape 146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" name="Shape 14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99999"/>
                  </a:solidFill>
                </a:rPr>
                <a:t>  </a:t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