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Clara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Dilip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Clara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Dilip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Scan for OpenStack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2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 February 2018</a:t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667475" y="3891650"/>
            <a:ext cx="20940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Clara De Paolis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Dilip Makwana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Hao Wu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 Zhang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since Last Demo</a:t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user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Any client using Trilio Vault backup system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Setup VMs on MOC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Current working on scanning within one VM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Received</a:t>
            </a:r>
            <a:r>
              <a:rPr lang="en"/>
              <a:t> sample data from Trilio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One workload, including 4 snapshot, each with 3~4 VMs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Discarded UI design. Focus more on scanning and scaling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“New” requirement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Scan many snapshots simultaneously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Information from Trilio</a:t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051" y="1219125"/>
            <a:ext cx="3146551" cy="32792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69" name="Shape 69"/>
          <p:cNvSpPr txBox="1"/>
          <p:nvPr/>
        </p:nvSpPr>
        <p:spPr>
          <a:xfrm>
            <a:off x="3897400" y="1219025"/>
            <a:ext cx="4993200" cy="3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Workload is</a:t>
            </a:r>
            <a:r>
              <a:rPr lang="en" sz="1200"/>
              <a:t> a backup job description. It</a:t>
            </a:r>
            <a:r>
              <a:rPr lang="en" sz="1200"/>
              <a:t> </a:t>
            </a:r>
            <a:r>
              <a:rPr lang="en" sz="1200"/>
              <a:t>includ</a:t>
            </a:r>
            <a:r>
              <a:rPr lang="en" sz="1200"/>
              <a:t>es</a:t>
            </a:r>
            <a:r>
              <a:rPr lang="en" sz="1200"/>
              <a:t> the number of VMs to backup and the interval at which the VMs need to backup. 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Under the </a:t>
            </a:r>
            <a:r>
              <a:rPr i="1" lang="en" sz="1200"/>
              <a:t>workload_&lt;workload_uuid&gt;</a:t>
            </a:r>
            <a:r>
              <a:rPr lang="en" sz="1200"/>
              <a:t> directory, the </a:t>
            </a:r>
            <a:r>
              <a:rPr i="1" lang="en" sz="1200"/>
              <a:t>snapshot_&lt;snapshot_uuid&gt;</a:t>
            </a:r>
            <a:r>
              <a:rPr lang="en" sz="1200"/>
              <a:t> directory saves a snapshot of the workload. 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The VM disk resources are stored under </a:t>
            </a:r>
            <a:r>
              <a:rPr i="1" lang="en" sz="1200"/>
              <a:t>workload_&lt;workload_uuid&gt;/snapshot_&lt;snapshot_uuid&gt;/vm_id_&lt;vm_id&gt;</a:t>
            </a:r>
            <a:r>
              <a:rPr lang="en" sz="1200"/>
              <a:t>. And the actual backup image files are stored under the </a:t>
            </a:r>
            <a:r>
              <a:rPr i="1" lang="en" sz="1200"/>
              <a:t>xx_vda</a:t>
            </a:r>
            <a:r>
              <a:rPr lang="en" sz="1200"/>
              <a:t> folder, with the name as a simple id.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file structure is quite self-</a:t>
            </a:r>
            <a:r>
              <a:rPr lang="en" sz="1200"/>
              <a:t>explanatory and the metadata contains lots of information. We can either use the information in our security scan or optimize our scanning report.</a:t>
            </a:r>
            <a:endParaRPr sz="1200"/>
          </a:p>
        </p:txBody>
      </p:sp>
      <p:cxnSp>
        <p:nvCxnSpPr>
          <p:cNvPr id="70" name="Shape 70"/>
          <p:cNvCxnSpPr/>
          <p:nvPr/>
        </p:nvCxnSpPr>
        <p:spPr>
          <a:xfrm>
            <a:off x="464950" y="1374175"/>
            <a:ext cx="23040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1" name="Shape 71"/>
          <p:cNvCxnSpPr/>
          <p:nvPr/>
        </p:nvCxnSpPr>
        <p:spPr>
          <a:xfrm flipH="1" rot="10800000">
            <a:off x="650925" y="1477325"/>
            <a:ext cx="2159400" cy="105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2" name="Shape 72"/>
          <p:cNvCxnSpPr/>
          <p:nvPr/>
        </p:nvCxnSpPr>
        <p:spPr>
          <a:xfrm flipH="1" rot="10800000">
            <a:off x="723250" y="2634550"/>
            <a:ext cx="2345400" cy="10500"/>
          </a:xfrm>
          <a:prstGeom prst="straightConnector1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3" name="Shape 73"/>
          <p:cNvCxnSpPr/>
          <p:nvPr/>
        </p:nvCxnSpPr>
        <p:spPr>
          <a:xfrm flipH="1" rot="10800000">
            <a:off x="723250" y="3603200"/>
            <a:ext cx="2345400" cy="10500"/>
          </a:xfrm>
          <a:prstGeom prst="straightConnector1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4" name="Shape 74"/>
          <p:cNvCxnSpPr/>
          <p:nvPr/>
        </p:nvCxnSpPr>
        <p:spPr>
          <a:xfrm flipH="1" rot="10800000">
            <a:off x="1115875" y="3058175"/>
            <a:ext cx="1818600" cy="10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5" name="Shape 75"/>
          <p:cNvCxnSpPr/>
          <p:nvPr/>
        </p:nvCxnSpPr>
        <p:spPr>
          <a:xfrm flipH="1" rot="10800000">
            <a:off x="1115875" y="3481800"/>
            <a:ext cx="1818600" cy="10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" name="Shape 76"/>
          <p:cNvCxnSpPr/>
          <p:nvPr/>
        </p:nvCxnSpPr>
        <p:spPr>
          <a:xfrm flipH="1" rot="10800000">
            <a:off x="1115875" y="4037150"/>
            <a:ext cx="1818600" cy="10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Design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247975" y="1152475"/>
            <a:ext cx="884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When backup jobs are done, there might be 1,000 simultaneous scannings, so scalability is important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Scale horizontally by deploying on multiple containers (Trilio recommended OpenShift on MOC)	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Use Celery/RabbitMQ to save the scanning tasks, and distribute them across our scanners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Provide a WebService/RESTful API, with which users can get scanning report by providing workload_id and snapshot_id 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350" y="2128425"/>
            <a:ext cx="4913275" cy="27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in qcow2 file</a:t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45087" l="0" r="37834" t="24250"/>
          <a:stretch/>
        </p:blipFill>
        <p:spPr>
          <a:xfrm>
            <a:off x="311700" y="3031501"/>
            <a:ext cx="8094175" cy="15242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Shape 90"/>
          <p:cNvCxnSpPr/>
          <p:nvPr/>
        </p:nvCxnSpPr>
        <p:spPr>
          <a:xfrm flipH="1" rot="10800000">
            <a:off x="4515175" y="3244150"/>
            <a:ext cx="3771300" cy="105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1" name="Shape 91"/>
          <p:cNvSpPr txBox="1"/>
          <p:nvPr/>
        </p:nvSpPr>
        <p:spPr>
          <a:xfrm>
            <a:off x="311850" y="1053875"/>
            <a:ext cx="8094300" cy="17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format of the backup images is qcow2, a native format for storage vm images on KVM (Kernel-based Virtual Machine). We can use </a:t>
            </a:r>
            <a:r>
              <a:rPr lang="en" u="sng"/>
              <a:t>qemu-img</a:t>
            </a:r>
            <a:r>
              <a:rPr lang="en"/>
              <a:t> command to explore the backup image.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Trilio mentioned that we should be able to see a property named </a:t>
            </a:r>
            <a:r>
              <a:rPr i="1" lang="en"/>
              <a:t>backing file</a:t>
            </a:r>
            <a:r>
              <a:rPr lang="en"/>
              <a:t>, which is a reference to the previous snapshot. But there is no such information. Will confirm with them in the next meeting.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Scanning file </a:t>
            </a:r>
            <a:r>
              <a:rPr lang="en" sz="2400"/>
              <a:t>(without making image live)</a:t>
            </a:r>
            <a:endParaRPr sz="2400"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vminspect </a:t>
            </a:r>
            <a:r>
              <a:rPr lang="en" sz="1400"/>
              <a:t>is a python library for vulnerability scanning and works on qcow images. 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Supports for querying CVE database for vulnerable applications against an image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It is based on </a:t>
            </a:r>
            <a:r>
              <a:rPr b="1" lang="en" sz="1400"/>
              <a:t>libguestfs</a:t>
            </a:r>
            <a:r>
              <a:rPr lang="en" sz="1400"/>
              <a:t>, a C library for accessing virtual disk images</a:t>
            </a:r>
            <a:r>
              <a:rPr b="1" lang="en" sz="1400"/>
              <a:t> 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Sample output: </a:t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825" y="2417125"/>
            <a:ext cx="5925592" cy="27263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</a:t>
            </a:r>
            <a:r>
              <a:rPr lang="en"/>
              <a:t>minspect and guestfs module: </a:t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2950" l="0" r="0" t="55324"/>
          <a:stretch/>
        </p:blipFill>
        <p:spPr>
          <a:xfrm>
            <a:off x="0" y="2774650"/>
            <a:ext cx="9144001" cy="14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232366" y="445025"/>
            <a:ext cx="864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-38" y="1018439"/>
            <a:ext cx="1410855" cy="4124694"/>
            <a:chOff x="1083025" y="1574010"/>
            <a:chExt cx="1834900" cy="3607078"/>
          </a:xfrm>
        </p:grpSpPr>
        <p:sp>
          <p:nvSpPr>
            <p:cNvPr id="112" name="Shape 112"/>
            <p:cNvSpPr txBox="1"/>
            <p:nvPr/>
          </p:nvSpPr>
          <p:spPr>
            <a:xfrm>
              <a:off x="1398350" y="1574010"/>
              <a:ext cx="8301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SzPts val="1100"/>
                <a:buNone/>
              </a:pPr>
              <a:r>
                <a:rPr lang="en" sz="800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Sprint 1</a:t>
              </a:r>
              <a:endParaRPr sz="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Shape 113"/>
            <p:cNvSpPr txBox="1"/>
            <p:nvPr/>
          </p:nvSpPr>
          <p:spPr>
            <a:xfrm>
              <a:off x="1235814" y="2828298"/>
              <a:ext cx="15051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Planning</a:t>
              </a:r>
              <a:endParaRPr b="1" sz="10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Shape 114"/>
            <p:cNvSpPr txBox="1"/>
            <p:nvPr/>
          </p:nvSpPr>
          <p:spPr>
            <a:xfrm>
              <a:off x="1215699" y="3198988"/>
              <a:ext cx="1683000" cy="198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38761D"/>
                  </a:solidFill>
                </a:rPr>
                <a:t>1. Project proposal</a:t>
              </a:r>
              <a:endParaRPr sz="1000">
                <a:solidFill>
                  <a:srgbClr val="38761D"/>
                </a:solidFill>
              </a:endParaRPr>
            </a:p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38761D"/>
                  </a:solidFill>
                </a:rPr>
                <a:t>2. Identify Service goals/requirements</a:t>
              </a:r>
              <a:endParaRPr sz="1000">
                <a:solidFill>
                  <a:srgbClr val="38761D"/>
                </a:solidFill>
              </a:endParaRPr>
            </a:p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38761D"/>
                  </a:solidFill>
                </a:rPr>
                <a:t>3. Research related security scanning technologies, libraries, and tools</a:t>
              </a:r>
              <a:r>
                <a:rPr lang="en" sz="1000">
                  <a:solidFill>
                    <a:schemeClr val="dk1"/>
                  </a:solidFill>
                </a:rPr>
                <a:t>.</a:t>
              </a:r>
              <a:endParaRPr sz="1000">
                <a:solidFill>
                  <a:srgbClr val="DB443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5" name="Shape 115"/>
            <p:cNvCxnSpPr/>
            <p:nvPr/>
          </p:nvCxnSpPr>
          <p:spPr>
            <a:xfrm>
              <a:off x="2180428" y="1695471"/>
              <a:ext cx="594900" cy="736800"/>
            </a:xfrm>
            <a:prstGeom prst="straightConnector1">
              <a:avLst/>
            </a:prstGeom>
            <a:noFill/>
            <a:ln cap="flat" cmpd="sng" w="9525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6" name="Shape 116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99999"/>
                  </a:solidFill>
                </a:rPr>
                <a:t>  </a:t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</p:grpSp>
      <p:grpSp>
        <p:nvGrpSpPr>
          <p:cNvPr id="118" name="Shape 118"/>
          <p:cNvGrpSpPr/>
          <p:nvPr/>
        </p:nvGrpSpPr>
        <p:grpSpPr>
          <a:xfrm>
            <a:off x="1282503" y="972275"/>
            <a:ext cx="1433424" cy="4146044"/>
            <a:chOff x="1083025" y="1533618"/>
            <a:chExt cx="1834900" cy="3625749"/>
          </a:xfrm>
        </p:grpSpPr>
        <p:sp>
          <p:nvSpPr>
            <p:cNvPr id="119" name="Shape 119"/>
            <p:cNvSpPr txBox="1"/>
            <p:nvPr/>
          </p:nvSpPr>
          <p:spPr>
            <a:xfrm>
              <a:off x="1235819" y="1533618"/>
              <a:ext cx="8679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SzPts val="1100"/>
                <a:buNone/>
              </a:pPr>
              <a:r>
                <a:rPr lang="en" sz="800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Sprint 2</a:t>
              </a:r>
              <a:endParaRPr sz="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Shape 120"/>
            <p:cNvSpPr txBox="1"/>
            <p:nvPr/>
          </p:nvSpPr>
          <p:spPr>
            <a:xfrm>
              <a:off x="1235820" y="2761661"/>
              <a:ext cx="1505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Accessing Trilio Backups</a:t>
              </a:r>
              <a:endParaRPr b="1" sz="10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" name="Shape 121"/>
            <p:cNvSpPr txBox="1"/>
            <p:nvPr/>
          </p:nvSpPr>
          <p:spPr>
            <a:xfrm>
              <a:off x="1111887" y="3183267"/>
              <a:ext cx="1806000" cy="197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38761D"/>
                  </a:solidFill>
                </a:rPr>
                <a:t>1. Set up a POC environment on Mass Open Cloud</a:t>
              </a:r>
              <a:endParaRPr sz="1000">
                <a:solidFill>
                  <a:srgbClr val="38761D"/>
                </a:solidFill>
              </a:endParaRPr>
            </a:p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BF9000"/>
                  </a:solidFill>
                </a:rPr>
                <a:t>2. Access snapshots and understand how to work with the POC environment</a:t>
              </a:r>
              <a:endParaRPr sz="1000" strike="sngStrike">
                <a:solidFill>
                  <a:schemeClr val="dk1"/>
                </a:solidFill>
              </a:endParaRPr>
            </a:p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2" name="Shape 122"/>
            <p:cNvCxnSpPr/>
            <p:nvPr/>
          </p:nvCxnSpPr>
          <p:spPr>
            <a:xfrm>
              <a:off x="2092686" y="1679923"/>
              <a:ext cx="551700" cy="713700"/>
            </a:xfrm>
            <a:prstGeom prst="straightConnector1">
              <a:avLst/>
            </a:prstGeom>
            <a:noFill/>
            <a:ln cap="flat" cmpd="sng" w="9525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3" name="Shape 12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99999"/>
                  </a:solidFill>
                </a:rPr>
                <a:t>  </a:t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</p:grpSp>
      <p:grpSp>
        <p:nvGrpSpPr>
          <p:cNvPr id="125" name="Shape 125"/>
          <p:cNvGrpSpPr/>
          <p:nvPr/>
        </p:nvGrpSpPr>
        <p:grpSpPr>
          <a:xfrm>
            <a:off x="2568127" y="1018474"/>
            <a:ext cx="1433424" cy="4099503"/>
            <a:chOff x="1083025" y="1574019"/>
            <a:chExt cx="1834900" cy="3585048"/>
          </a:xfrm>
        </p:grpSpPr>
        <p:sp>
          <p:nvSpPr>
            <p:cNvPr id="126" name="Shape 126"/>
            <p:cNvSpPr txBox="1"/>
            <p:nvPr/>
          </p:nvSpPr>
          <p:spPr>
            <a:xfrm>
              <a:off x="1360563" y="1574019"/>
              <a:ext cx="8679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SzPts val="1100"/>
                <a:buNone/>
              </a:pPr>
              <a:r>
                <a:rPr lang="en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Sprint 3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" name="Shape 127"/>
            <p:cNvSpPr txBox="1"/>
            <p:nvPr/>
          </p:nvSpPr>
          <p:spPr>
            <a:xfrm>
              <a:off x="1235809" y="2761661"/>
              <a:ext cx="1505100" cy="30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Vulnerability scanning</a:t>
              </a:r>
              <a:endParaRPr b="1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Shape 128"/>
            <p:cNvSpPr txBox="1"/>
            <p:nvPr/>
          </p:nvSpPr>
          <p:spPr>
            <a:xfrm>
              <a:off x="1215702" y="3183268"/>
              <a:ext cx="1702200" cy="197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666666"/>
                  </a:solidFill>
                </a:rPr>
                <a:t>1. Decision: make images live before scanning?</a:t>
              </a:r>
              <a:endParaRPr sz="1000">
                <a:solidFill>
                  <a:srgbClr val="666666"/>
                </a:solidFill>
              </a:endParaRPr>
            </a:p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666666"/>
                  </a:solidFill>
                </a:rPr>
                <a:t>2. Scan snapshots to understand cloud environment when snapshot was taken</a:t>
              </a:r>
              <a:endParaRPr sz="1000">
                <a:solidFill>
                  <a:srgbClr val="666666"/>
                </a:solidFill>
              </a:endParaRPr>
            </a:p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9" name="Shape 129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0" name="Shape 130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99999"/>
                  </a:solidFill>
                </a:rPr>
                <a:t>  </a:t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</p:grpSp>
      <p:grpSp>
        <p:nvGrpSpPr>
          <p:cNvPr id="132" name="Shape 132"/>
          <p:cNvGrpSpPr/>
          <p:nvPr/>
        </p:nvGrpSpPr>
        <p:grpSpPr>
          <a:xfrm>
            <a:off x="3856680" y="1018474"/>
            <a:ext cx="1433424" cy="4099998"/>
            <a:chOff x="1083025" y="1574019"/>
            <a:chExt cx="1834900" cy="3585481"/>
          </a:xfrm>
        </p:grpSpPr>
        <p:sp>
          <p:nvSpPr>
            <p:cNvPr id="133" name="Shape 133"/>
            <p:cNvSpPr txBox="1"/>
            <p:nvPr/>
          </p:nvSpPr>
          <p:spPr>
            <a:xfrm>
              <a:off x="1360563" y="1574019"/>
              <a:ext cx="8679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SzPts val="1100"/>
                <a:buNone/>
              </a:pPr>
              <a:r>
                <a:rPr lang="en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Sprint 4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" name="Shape 134"/>
            <p:cNvSpPr txBox="1"/>
            <p:nvPr/>
          </p:nvSpPr>
          <p:spPr>
            <a:xfrm>
              <a:off x="1235796" y="2761689"/>
              <a:ext cx="1505100" cy="20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Evaluate scans</a:t>
              </a:r>
              <a:endParaRPr b="1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" name="Shape 135"/>
            <p:cNvSpPr txBox="1"/>
            <p:nvPr/>
          </p:nvSpPr>
          <p:spPr>
            <a:xfrm>
              <a:off x="1215698" y="3148900"/>
              <a:ext cx="1683000" cy="201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666666"/>
                  </a:solidFill>
                </a:rPr>
                <a:t>Evaluate different vulnerability scanners that were tested in previous sprint</a:t>
              </a:r>
              <a:endPara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6" name="Shape 136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7" name="Shape 137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99999"/>
                  </a:solidFill>
                </a:rPr>
                <a:t>  </a:t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</p:grpSp>
      <p:grpSp>
        <p:nvGrpSpPr>
          <p:cNvPr id="139" name="Shape 139"/>
          <p:cNvGrpSpPr/>
          <p:nvPr/>
        </p:nvGrpSpPr>
        <p:grpSpPr>
          <a:xfrm>
            <a:off x="5136448" y="1018474"/>
            <a:ext cx="1433424" cy="3871329"/>
            <a:chOff x="1083025" y="1574019"/>
            <a:chExt cx="1834900" cy="3385509"/>
          </a:xfrm>
        </p:grpSpPr>
        <p:sp>
          <p:nvSpPr>
            <p:cNvPr id="140" name="Shape 140"/>
            <p:cNvSpPr txBox="1"/>
            <p:nvPr/>
          </p:nvSpPr>
          <p:spPr>
            <a:xfrm>
              <a:off x="1360563" y="1574019"/>
              <a:ext cx="8679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SzPts val="1100"/>
                <a:buNone/>
              </a:pPr>
              <a:r>
                <a:rPr lang="en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Sprint 5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Shape 141"/>
            <p:cNvSpPr txBox="1"/>
            <p:nvPr/>
          </p:nvSpPr>
          <p:spPr>
            <a:xfrm>
              <a:off x="1235805" y="2828305"/>
              <a:ext cx="1505100" cy="33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Scale up the scanning solution</a:t>
              </a:r>
              <a:endParaRPr b="1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Shape 142"/>
            <p:cNvSpPr txBox="1"/>
            <p:nvPr/>
          </p:nvSpPr>
          <p:spPr>
            <a:xfrm>
              <a:off x="1215708" y="3164028"/>
              <a:ext cx="1683000" cy="179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666666"/>
                  </a:solidFill>
                </a:rPr>
                <a:t>Aggregate scanning results from different vulnerability databases </a:t>
              </a:r>
              <a:endPara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3" name="Shape 143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4" name="Shape 144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99999"/>
                  </a:solidFill>
                </a:rPr>
                <a:t>  </a:t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</p:grpSp>
      <p:grpSp>
        <p:nvGrpSpPr>
          <p:cNvPr id="146" name="Shape 146"/>
          <p:cNvGrpSpPr/>
          <p:nvPr/>
        </p:nvGrpSpPr>
        <p:grpSpPr>
          <a:xfrm>
            <a:off x="6422072" y="1018474"/>
            <a:ext cx="1433424" cy="4100012"/>
            <a:chOff x="1083025" y="1574019"/>
            <a:chExt cx="1834900" cy="3585493"/>
          </a:xfrm>
        </p:grpSpPr>
        <p:sp>
          <p:nvSpPr>
            <p:cNvPr id="147" name="Shape 147"/>
            <p:cNvSpPr txBox="1"/>
            <p:nvPr/>
          </p:nvSpPr>
          <p:spPr>
            <a:xfrm>
              <a:off x="1360563" y="1574019"/>
              <a:ext cx="8679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SzPts val="1100"/>
                <a:buNone/>
              </a:pPr>
              <a:r>
                <a:rPr lang="en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Sprint 6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" name="Shape 148"/>
            <p:cNvSpPr txBox="1"/>
            <p:nvPr/>
          </p:nvSpPr>
          <p:spPr>
            <a:xfrm>
              <a:off x="1235806" y="2695029"/>
              <a:ext cx="1505100" cy="4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0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API implementation</a:t>
              </a:r>
              <a:endParaRPr b="1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Shape 149"/>
            <p:cNvSpPr txBox="1"/>
            <p:nvPr/>
          </p:nvSpPr>
          <p:spPr>
            <a:xfrm>
              <a:off x="1215690" y="2936212"/>
              <a:ext cx="1702200" cy="22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rgbClr val="666666"/>
                  </a:solidFill>
                </a:rPr>
                <a:t>Design, implement and test RESTful API </a:t>
              </a:r>
              <a:endPara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0" name="Shape 150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1" name="Shape 151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99999"/>
                  </a:solidFill>
                </a:rPr>
                <a:t>  </a:t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</p:grpSp>
      <p:grpSp>
        <p:nvGrpSpPr>
          <p:cNvPr id="153" name="Shape 153"/>
          <p:cNvGrpSpPr/>
          <p:nvPr/>
        </p:nvGrpSpPr>
        <p:grpSpPr>
          <a:xfrm>
            <a:off x="7710625" y="1018474"/>
            <a:ext cx="1433424" cy="4100012"/>
            <a:chOff x="1083025" y="1574019"/>
            <a:chExt cx="1834900" cy="3585493"/>
          </a:xfrm>
        </p:grpSpPr>
        <p:sp>
          <p:nvSpPr>
            <p:cNvPr id="154" name="Shape 154"/>
            <p:cNvSpPr txBox="1"/>
            <p:nvPr/>
          </p:nvSpPr>
          <p:spPr>
            <a:xfrm>
              <a:off x="1360563" y="1574019"/>
              <a:ext cx="8679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SzPts val="1100"/>
                <a:buNone/>
              </a:pPr>
              <a:r>
                <a:rPr lang="en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Sprint 7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Shape 155"/>
            <p:cNvSpPr txBox="1"/>
            <p:nvPr/>
          </p:nvSpPr>
          <p:spPr>
            <a:xfrm>
              <a:off x="1235802" y="2695032"/>
              <a:ext cx="15051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Final improvements</a:t>
              </a:r>
              <a:endParaRPr b="1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Shape 156"/>
            <p:cNvSpPr txBox="1"/>
            <p:nvPr/>
          </p:nvSpPr>
          <p:spPr>
            <a:xfrm>
              <a:off x="1215699" y="2936212"/>
              <a:ext cx="1683000" cy="22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rgbClr val="666666"/>
                  </a:solidFill>
                </a:rPr>
                <a:t>Generate a user friendly report based on the scanning result using data visualization tools</a:t>
              </a:r>
              <a:endPara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7" name="Shape 157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8" name="Shape 15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99999"/>
                  </a:solidFill>
                </a:rPr>
                <a:t>  </a:t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Meeting with </a:t>
            </a:r>
            <a:r>
              <a:rPr lang="en"/>
              <a:t>Trillio- Monday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Scan a single image with vminspect (and resolve issues faced so far with the same)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Decide: can images be made live? If yes, then how to make live?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Research and install tools for scanning live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Investigate more on OpenShift and RabbitMQ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