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://www.youtube.com/watch?v=hoSjf8wHPpM" TargetMode="External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onlinehelp.opswat.com/mdcloud/" TargetMode="External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March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7475" y="3891650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15200" y="10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on Multiple VMs</a:t>
            </a:r>
            <a:endParaRPr/>
          </a:p>
        </p:txBody>
      </p:sp>
      <p:sp>
        <p:nvSpPr>
          <p:cNvPr id="148" name="Shape 148" title="Security Scan1">
            <a:hlinkClick r:id="rId4"/>
          </p:cNvPr>
          <p:cNvSpPr/>
          <p:nvPr/>
        </p:nvSpPr>
        <p:spPr>
          <a:xfrm>
            <a:off x="489425" y="1143425"/>
            <a:ext cx="8430974" cy="364787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69025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Integration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Trilio provided us with the access to their OpenStack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upload any images and create workloads for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use it for deployment in the next sprint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5" y="1990823"/>
            <a:ext cx="7844200" cy="2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152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Scan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Turned out the Virus Total can’t be used in commercial products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another similar service: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https://onlinehelp.opswat.com/mdcloud/</a:t>
            </a:r>
            <a:r>
              <a:rPr lang="en"/>
              <a:t>. But it also has the same restriction.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synced the issue with Trilio. And they will decide to buy the private API key or not.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200" y="1602850"/>
            <a:ext cx="6627974" cy="11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66925" y="14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Schedule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Finishing up the end-to-end system. (Is not yet a simple one-click solution)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Demo our result to our mentor and work on feedback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with Trilio back-up tool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 the solution into Trilio’s Openstack environment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script to set up a client VM by one-click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Visualizing results. Turning json into an html page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of deployment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end-to-end system with more </a:t>
            </a:r>
            <a:r>
              <a:rPr lang="en" sz="1400"/>
              <a:t>diverse</a:t>
            </a:r>
            <a:r>
              <a:rPr lang="en" sz="1400"/>
              <a:t> images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Polishing our outputs for the end user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47650" y="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end-to-end System (old)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from Trilio’s workload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the backup images info from their json file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files metadata from Trilio as part of our outputs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Walk through the file structure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Spawn scanning task to Celery when found a qcow2 image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 each scanning result (json file) to its corresponding image folder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9050" y="12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Goals (old)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968075"/>
            <a:ext cx="8520600" cy="408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Replace the remote API for vulnscan with local database query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the JSON results in a shared storage space (inside snapshot__xyz folder of shared NFS volume)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the chosen scaling solution (Celery-based multi-processing on multiple VMs)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virus scan, use cache to solve the lower efficiency problem caused by API throttling (4 queries/min)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38000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(Recap)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Trilio provides support for VM backups on OpenStack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building a tool to scan these backups for vulnerabilities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built on an existing tool (vminspect) that uses libguestfs to read the backup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instead the NVD CVE database and provide more details for each vulnerability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tool schedules running these scans on all VM images in a workload using Celery and RabbitMQ. Celery maintains the tasks in a queue, and assigns the tasks to idle workers sequentially.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48425" y="10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Demo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600275"/>
            <a:ext cx="8520600" cy="254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and specified new output schema of scans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Replaced the remote API for vulnscan with local database query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up the NFS drive so that all VMs can access the same repositories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the celery-based scaling solution across multiple VMs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of end-to-end system, including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Discovering disk images in workload directory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Scheduling scans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Calling and running new scanning script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Saving results to workload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25" y="681125"/>
            <a:ext cx="5390893" cy="1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38038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CVE API call</a:t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1037400" y="2837575"/>
            <a:ext cx="6972825" cy="2138100"/>
            <a:chOff x="504000" y="3066175"/>
            <a:chExt cx="6972825" cy="2138100"/>
          </a:xfrm>
        </p:grpSpPr>
        <p:sp>
          <p:nvSpPr>
            <p:cNvPr id="76" name="Shape 76"/>
            <p:cNvSpPr txBox="1"/>
            <p:nvPr/>
          </p:nvSpPr>
          <p:spPr>
            <a:xfrm>
              <a:off x="504000" y="3728350"/>
              <a:ext cx="946200" cy="79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qcow image</a:t>
              </a:r>
              <a:endParaRPr/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2392125" y="3066175"/>
              <a:ext cx="4462500" cy="2138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vulnscan</a:t>
              </a: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2493825" y="3469550"/>
              <a:ext cx="1314300" cy="68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find installed applications</a:t>
              </a:r>
              <a:endParaRPr sz="1200"/>
            </a:p>
          </p:txBody>
        </p:sp>
        <p:cxnSp>
          <p:nvCxnSpPr>
            <p:cNvPr id="79" name="Shape 79"/>
            <p:cNvCxnSpPr>
              <a:stCxn id="78" idx="3"/>
              <a:endCxn id="80" idx="1"/>
            </p:cNvCxnSpPr>
            <p:nvPr/>
          </p:nvCxnSpPr>
          <p:spPr>
            <a:xfrm flipH="1" rot="10800000">
              <a:off x="3808125" y="3807650"/>
              <a:ext cx="4941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Shape 81"/>
            <p:cNvCxnSpPr>
              <a:stCxn id="76" idx="3"/>
              <a:endCxn id="77" idx="1"/>
            </p:cNvCxnSpPr>
            <p:nvPr/>
          </p:nvCxnSpPr>
          <p:spPr>
            <a:xfrm>
              <a:off x="1450200" y="4127050"/>
              <a:ext cx="942000" cy="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2493825" y="4383950"/>
              <a:ext cx="1314300" cy="683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download NVD CVE data feed</a:t>
              </a:r>
              <a:endParaRPr sz="1200"/>
            </a:p>
          </p:txBody>
        </p:sp>
        <p:cxnSp>
          <p:nvCxnSpPr>
            <p:cNvPr id="83" name="Shape 83"/>
            <p:cNvCxnSpPr>
              <a:stCxn id="82" idx="3"/>
              <a:endCxn id="84" idx="1"/>
            </p:cNvCxnSpPr>
            <p:nvPr/>
          </p:nvCxnSpPr>
          <p:spPr>
            <a:xfrm>
              <a:off x="3808125" y="4725650"/>
              <a:ext cx="1285800" cy="6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" name="Shape 85"/>
            <p:cNvSpPr txBox="1"/>
            <p:nvPr/>
          </p:nvSpPr>
          <p:spPr>
            <a:xfrm>
              <a:off x="4302300" y="3469550"/>
              <a:ext cx="1314300" cy="683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API call to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http://cve.circl.lu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to get CVE id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5094000" y="4383950"/>
              <a:ext cx="1559700" cy="683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search CVE id in NVD CVE db to get </a:t>
              </a:r>
              <a:r>
                <a:rPr b="1" lang="en" sz="1200"/>
                <a:t>full vuln. details</a:t>
              </a:r>
              <a:endParaRPr b="1"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86" name="Shape 86"/>
            <p:cNvCxnSpPr>
              <a:stCxn id="85" idx="3"/>
              <a:endCxn id="84" idx="0"/>
            </p:cNvCxnSpPr>
            <p:nvPr/>
          </p:nvCxnSpPr>
          <p:spPr>
            <a:xfrm>
              <a:off x="5616600" y="3811250"/>
              <a:ext cx="257400" cy="572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Shape 87"/>
            <p:cNvCxnSpPr>
              <a:stCxn id="77" idx="3"/>
            </p:cNvCxnSpPr>
            <p:nvPr/>
          </p:nvCxnSpPr>
          <p:spPr>
            <a:xfrm>
              <a:off x="6854625" y="4135225"/>
              <a:ext cx="62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8" name="Shape 88"/>
          <p:cNvGrpSpPr/>
          <p:nvPr/>
        </p:nvGrpSpPr>
        <p:grpSpPr>
          <a:xfrm>
            <a:off x="1037400" y="1017725"/>
            <a:ext cx="6046950" cy="1433700"/>
            <a:chOff x="558625" y="1768550"/>
            <a:chExt cx="6046950" cy="1433700"/>
          </a:xfrm>
        </p:grpSpPr>
        <p:sp>
          <p:nvSpPr>
            <p:cNvPr id="89" name="Shape 89"/>
            <p:cNvSpPr txBox="1"/>
            <p:nvPr/>
          </p:nvSpPr>
          <p:spPr>
            <a:xfrm>
              <a:off x="558625" y="2088435"/>
              <a:ext cx="946200" cy="79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qcow image</a:t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2430775" y="1768550"/>
              <a:ext cx="3552600" cy="1433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vulnscan</a:t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2493825" y="2148937"/>
              <a:ext cx="1314300" cy="68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find installed applications</a:t>
              </a:r>
              <a:endParaRPr sz="1200"/>
            </a:p>
          </p:txBody>
        </p:sp>
        <p:cxnSp>
          <p:nvCxnSpPr>
            <p:cNvPr id="92" name="Shape 92"/>
            <p:cNvCxnSpPr>
              <a:stCxn id="91" idx="3"/>
              <a:endCxn id="93" idx="1"/>
            </p:cNvCxnSpPr>
            <p:nvPr/>
          </p:nvCxnSpPr>
          <p:spPr>
            <a:xfrm>
              <a:off x="3808125" y="2490637"/>
              <a:ext cx="64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Shape 94"/>
            <p:cNvCxnSpPr>
              <a:stCxn id="89" idx="3"/>
              <a:endCxn id="90" idx="1"/>
            </p:cNvCxnSpPr>
            <p:nvPr/>
          </p:nvCxnSpPr>
          <p:spPr>
            <a:xfrm flipH="1" rot="10800000">
              <a:off x="1504825" y="2485335"/>
              <a:ext cx="926100" cy="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" name="Shape 93"/>
            <p:cNvSpPr txBox="1"/>
            <p:nvPr/>
          </p:nvSpPr>
          <p:spPr>
            <a:xfrm>
              <a:off x="4454700" y="2148937"/>
              <a:ext cx="1314300" cy="683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API call to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http://cve.circl.lu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to get CVE id</a:t>
              </a:r>
              <a:endParaRPr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95" name="Shape 95"/>
            <p:cNvCxnSpPr>
              <a:stCxn id="90" idx="3"/>
            </p:cNvCxnSpPr>
            <p:nvPr/>
          </p:nvCxnSpPr>
          <p:spPr>
            <a:xfrm>
              <a:off x="5983375" y="2485400"/>
              <a:ext cx="62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Shape 96"/>
            <p:cNvCxnSpPr>
              <a:stCxn id="93" idx="3"/>
              <a:endCxn id="90" idx="3"/>
            </p:cNvCxnSpPr>
            <p:nvPr/>
          </p:nvCxnSpPr>
          <p:spPr>
            <a:xfrm flipH="1" rot="10800000">
              <a:off x="5769000" y="2485537"/>
              <a:ext cx="2145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" name="Shape 97"/>
          <p:cNvSpPr txBox="1"/>
          <p:nvPr/>
        </p:nvSpPr>
        <p:spPr>
          <a:xfrm>
            <a:off x="64125" y="1663950"/>
            <a:ext cx="820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4125" y="3797550"/>
            <a:ext cx="820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cxnSp>
        <p:nvCxnSpPr>
          <p:cNvPr id="99" name="Shape 99"/>
          <p:cNvCxnSpPr>
            <a:stCxn id="84" idx="3"/>
            <a:endCxn id="77" idx="3"/>
          </p:cNvCxnSpPr>
          <p:nvPr/>
        </p:nvCxnSpPr>
        <p:spPr>
          <a:xfrm flipH="1" rot="10800000">
            <a:off x="7187100" y="3906650"/>
            <a:ext cx="2010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95900" y="10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Replace CVE API call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40800" y="2183275"/>
            <a:ext cx="942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(current)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1037400" y="1581013"/>
            <a:ext cx="6402725" cy="2028000"/>
            <a:chOff x="1037400" y="1581013"/>
            <a:chExt cx="6402725" cy="2028000"/>
          </a:xfrm>
        </p:grpSpPr>
        <p:sp>
          <p:nvSpPr>
            <p:cNvPr id="107" name="Shape 107"/>
            <p:cNvSpPr txBox="1"/>
            <p:nvPr/>
          </p:nvSpPr>
          <p:spPr>
            <a:xfrm>
              <a:off x="1037400" y="2208400"/>
              <a:ext cx="946200" cy="79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qcow image</a:t>
              </a: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3022025" y="1581013"/>
              <a:ext cx="3690900" cy="2028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vulnscan</a:t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988100" y="1965650"/>
              <a:ext cx="1454700" cy="683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Search </a:t>
              </a:r>
              <a:r>
                <a:rPr b="1" lang="en" sz="1200"/>
                <a:t>local db </a:t>
              </a:r>
              <a:endParaRPr b="1" sz="12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to get CVE id and </a:t>
              </a:r>
              <a:r>
                <a:rPr b="1" lang="en" sz="1200">
                  <a:solidFill>
                    <a:schemeClr val="dk1"/>
                  </a:solidFill>
                </a:rPr>
                <a:t>full vuln. details</a:t>
              </a:r>
              <a:endParaRPr b="1" sz="1200"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3255825" y="1958004"/>
              <a:ext cx="1314300" cy="68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find installed applications</a:t>
              </a:r>
              <a:endParaRPr sz="1200"/>
            </a:p>
          </p:txBody>
        </p:sp>
        <p:cxnSp>
          <p:nvCxnSpPr>
            <p:cNvPr id="111" name="Shape 111"/>
            <p:cNvCxnSpPr>
              <a:stCxn id="107" idx="3"/>
              <a:endCxn id="108" idx="1"/>
            </p:cNvCxnSpPr>
            <p:nvPr/>
          </p:nvCxnSpPr>
          <p:spPr>
            <a:xfrm flipH="1" rot="10800000">
              <a:off x="1983600" y="2595100"/>
              <a:ext cx="10383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Shape 112"/>
            <p:cNvSpPr txBox="1"/>
            <p:nvPr/>
          </p:nvSpPr>
          <p:spPr>
            <a:xfrm>
              <a:off x="3255825" y="2783750"/>
              <a:ext cx="1314300" cy="683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download or update NVD CVE data feed</a:t>
              </a:r>
              <a:endParaRPr sz="1200"/>
            </a:p>
          </p:txBody>
        </p:sp>
        <p:cxnSp>
          <p:nvCxnSpPr>
            <p:cNvPr id="113" name="Shape 113"/>
            <p:cNvCxnSpPr>
              <a:stCxn id="112" idx="3"/>
              <a:endCxn id="109" idx="2"/>
            </p:cNvCxnSpPr>
            <p:nvPr/>
          </p:nvCxnSpPr>
          <p:spPr>
            <a:xfrm flipH="1" rot="10800000">
              <a:off x="4570125" y="2649050"/>
              <a:ext cx="1145400" cy="476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Shape 114"/>
            <p:cNvCxnSpPr>
              <a:stCxn id="108" idx="3"/>
            </p:cNvCxnSpPr>
            <p:nvPr/>
          </p:nvCxnSpPr>
          <p:spPr>
            <a:xfrm>
              <a:off x="6712925" y="2595013"/>
              <a:ext cx="727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Shape 115"/>
            <p:cNvCxnSpPr>
              <a:stCxn id="109" idx="3"/>
              <a:endCxn id="108" idx="3"/>
            </p:cNvCxnSpPr>
            <p:nvPr/>
          </p:nvCxnSpPr>
          <p:spPr>
            <a:xfrm>
              <a:off x="6442800" y="2307350"/>
              <a:ext cx="270000" cy="28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Shape 116"/>
            <p:cNvCxnSpPr>
              <a:stCxn id="110" idx="3"/>
              <a:endCxn id="109" idx="1"/>
            </p:cNvCxnSpPr>
            <p:nvPr/>
          </p:nvCxnSpPr>
          <p:spPr>
            <a:xfrm>
              <a:off x="4570125" y="2299704"/>
              <a:ext cx="4179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38000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output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850" y="0"/>
            <a:ext cx="3602325" cy="56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045325" y="817425"/>
            <a:ext cx="3899400" cy="421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193850" y="3199519"/>
            <a:ext cx="3509400" cy="21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193850" y="4019150"/>
            <a:ext cx="3509400" cy="21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0100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the scans in shared NFS drive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scan, need to store result in self contained json file in shared NFS volume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file should be such that we can track down which vm produced this scan and the results of scan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possible using metadata along with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saved result file can be used to analyse various metrics as shown earlier in CVE output (threat levels, severity etc)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Resulting scan file = Metadata + scan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Typical file path:</a:t>
            </a:r>
            <a:r>
              <a:rPr lang="en"/>
              <a:t> </a:t>
            </a:r>
            <a:r>
              <a:rPr lang="en"/>
              <a:t>/mnt/store/</a:t>
            </a:r>
            <a:r>
              <a:rPr lang="en">
                <a:highlight>
                  <a:srgbClr val="00FFFF"/>
                </a:highlight>
              </a:rPr>
              <a:t>workload_</a:t>
            </a:r>
            <a:r>
              <a:rPr lang="en"/>
              <a:t>52395c9b-e7a9-4e0c-a4a2-4578d105bff1/</a:t>
            </a:r>
            <a:r>
              <a:rPr lang="en">
                <a:highlight>
                  <a:srgbClr val="4A86E8"/>
                </a:highlight>
              </a:rPr>
              <a:t>snapshot_</a:t>
            </a:r>
            <a:r>
              <a:rPr lang="en"/>
              <a:t>1a04bb46-de77-4511-909f-2eacaf562592/</a:t>
            </a:r>
            <a:r>
              <a:rPr lang="en">
                <a:highlight>
                  <a:srgbClr val="FFFF00"/>
                </a:highlight>
              </a:rPr>
              <a:t>vm_id_</a:t>
            </a:r>
            <a:r>
              <a:rPr lang="en"/>
              <a:t>56e22431-d49c-41d3-8fa9-7846a9ea1e1b/</a:t>
            </a:r>
            <a:r>
              <a:rPr lang="en">
                <a:highlight>
                  <a:srgbClr val="FF9900"/>
                </a:highlight>
              </a:rPr>
              <a:t>vm_res_id_</a:t>
            </a:r>
            <a:r>
              <a:rPr lang="en"/>
              <a:t>dc9a1d3f-3c68-492f-9da1-7ae161af648a_vda/195f6d48-fa65-4895-b48e-af203b82836c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00FFFF"/>
                </a:highlight>
              </a:rPr>
              <a:t>workload_id </a:t>
            </a:r>
            <a:r>
              <a:rPr lang="en"/>
              <a:t>: "52395c9b-e7a9-4e0c-a4a2-4578d105bff1"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4A86E8"/>
                </a:highlight>
              </a:rPr>
              <a:t>snapshot_id</a:t>
            </a:r>
            <a:r>
              <a:rPr lang="en"/>
              <a:t> : "1a04bb46-de77-4511-909f-2eacaf562592"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00"/>
                </a:highlight>
              </a:rPr>
              <a:t>vm_id </a:t>
            </a:r>
            <a:r>
              <a:rPr lang="en"/>
              <a:t>: "56e22431-d49c-41d3-8fa9-7846a9ea1e1b"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9900"/>
                </a:highlight>
              </a:rPr>
              <a:t>vm_res_id </a:t>
            </a:r>
            <a:r>
              <a:rPr lang="en"/>
              <a:t>: "dc9a1d3f-3c68-492f-9da1-7ae161af648a_vda"</a:t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8622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Self identifying Metadata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000" y="0"/>
            <a:ext cx="47348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