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81" d="100"/>
          <a:sy n="81" d="100"/>
        </p:scale>
        <p:origin x="1411" y="58"/>
      </p:cViewPr>
      <p:guideLst>
        <p:guide orient="horz" pos="2160"/>
        <p:guide pos="29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r>
              <a:rPr lang="en-US" sz="1400" dirty="0">
                <a:latin typeface="Times New Roman" panose="02020503050405090304" pitchFamily="18" charset="0"/>
              </a:rPr>
              <a:t>1.  Given the following binary tree:</a:t>
            </a:r>
            <a:endParaRPr lang="en-US" sz="1400" dirty="0">
              <a:latin typeface="Times New Roman" panose="02020503050405090304" pitchFamily="18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53670" y="3698558"/>
            <a:ext cx="8836660" cy="2553335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l"/>
            <a:r>
              <a:rPr lang="en-US" sz="1600" dirty="0">
                <a:latin typeface="Times New Roman" panose="02020503050405090304" pitchFamily="18" charset="0"/>
              </a:rPr>
              <a:t>(a)  What is the </a:t>
            </a:r>
            <a:r>
              <a:rPr lang="en-US" sz="1600" dirty="0" err="1">
                <a:latin typeface="Times New Roman" panose="02020503050405090304" pitchFamily="18" charset="0"/>
              </a:rPr>
              <a:t>inorder</a:t>
            </a:r>
            <a:r>
              <a:rPr lang="en-US" sz="1600" dirty="0">
                <a:latin typeface="Times New Roman" panose="02020503050405090304" pitchFamily="18" charset="0"/>
              </a:rPr>
              <a:t> traversal of the tree?               16--34--35-</a:t>
            </a:r>
            <a:r>
              <a:rPr lang="en-US" sz="1600" dirty="0">
                <a:solidFill>
                  <a:schemeClr val="tx1"/>
                </a:solidFill>
                <a:latin typeface="Times New Roman" panose="02020503050405090304" pitchFamily="18" charset="0"/>
              </a:rPr>
              <a:t>-38--39--41--44--45--55--63--64--65--72</a:t>
            </a:r>
            <a:endParaRPr lang="en-US" sz="1600" dirty="0">
              <a:latin typeface="Times New Roman" panose="02020503050405090304" pitchFamily="18" charset="0"/>
            </a:endParaRPr>
          </a:p>
          <a:p>
            <a:pPr algn="l"/>
            <a:r>
              <a:rPr lang="en-US" sz="1600" dirty="0">
                <a:latin typeface="Times New Roman" panose="02020503050405090304" pitchFamily="18" charset="0"/>
              </a:rPr>
              <a:t>	</a:t>
            </a:r>
            <a:endParaRPr lang="en-US" sz="1600" dirty="0">
              <a:latin typeface="Times New Roman" panose="02020503050405090304" pitchFamily="18" charset="0"/>
            </a:endParaRPr>
          </a:p>
          <a:p>
            <a:pPr algn="l"/>
            <a:r>
              <a:rPr lang="en-US" sz="1600" dirty="0">
                <a:latin typeface="Times New Roman" panose="02020503050405090304" pitchFamily="18" charset="0"/>
              </a:rPr>
              <a:t>(b)  What is the preorder traversal of the tree?             45--38--34--16--35--41--39--44--65--63--55--64--72</a:t>
            </a:r>
            <a:endParaRPr lang="en-US" sz="1600" dirty="0">
              <a:latin typeface="Times New Roman" panose="02020503050405090304" pitchFamily="18" charset="0"/>
            </a:endParaRPr>
          </a:p>
          <a:p>
            <a:pPr algn="l"/>
            <a:r>
              <a:rPr lang="en-US" sz="1600" dirty="0">
                <a:latin typeface="Times New Roman" panose="02020503050405090304" pitchFamily="18" charset="0"/>
              </a:rPr>
              <a:t>         </a:t>
            </a:r>
            <a:endParaRPr lang="en-US" sz="1600" dirty="0">
              <a:latin typeface="Times New Roman" panose="02020503050405090304" pitchFamily="18" charset="0"/>
            </a:endParaRPr>
          </a:p>
          <a:p>
            <a:pPr algn="l"/>
            <a:r>
              <a:rPr lang="en-US" sz="1600" dirty="0">
                <a:latin typeface="Times New Roman" panose="02020503050405090304" pitchFamily="18" charset="0"/>
              </a:rPr>
              <a:t>(c)  What is the </a:t>
            </a:r>
            <a:r>
              <a:rPr lang="en-US" sz="1600" dirty="0" err="1">
                <a:latin typeface="Times New Roman" panose="02020503050405090304" pitchFamily="18" charset="0"/>
              </a:rPr>
              <a:t>postorder</a:t>
            </a:r>
            <a:r>
              <a:rPr lang="en-US" sz="1600" dirty="0">
                <a:latin typeface="Times New Roman" panose="02020503050405090304" pitchFamily="18" charset="0"/>
              </a:rPr>
              <a:t> traversal of the tree?           16-35-34-39-44-41-38-55-64-63-72-65-45</a:t>
            </a:r>
            <a:endParaRPr lang="en-US" sz="1600" dirty="0">
              <a:latin typeface="Times New Roman" panose="02020503050405090304" pitchFamily="18" charset="0"/>
            </a:endParaRPr>
          </a:p>
          <a:p>
            <a:pPr algn="l"/>
            <a:r>
              <a:rPr lang="en-US" sz="1600" dirty="0">
                <a:latin typeface="Times New Roman" panose="02020503050405090304" pitchFamily="18" charset="0"/>
              </a:rPr>
              <a:t>        </a:t>
            </a:r>
            <a:endParaRPr lang="en-US" sz="1600" dirty="0">
              <a:latin typeface="Times New Roman" panose="02020503050405090304" pitchFamily="18" charset="0"/>
            </a:endParaRPr>
          </a:p>
          <a:p>
            <a:pPr marL="228600" indent="-228600" algn="l">
              <a:buAutoNum type="alphaLcParenBoth" startAt="4"/>
            </a:pPr>
            <a:r>
              <a:rPr lang="en-US" sz="1600" dirty="0">
                <a:latin typeface="Times New Roman" panose="02020503050405090304" pitchFamily="18" charset="0"/>
              </a:rPr>
              <a:t>What is the height of the tree?   What nodes are on level 2?   </a:t>
            </a:r>
            <a:endParaRPr lang="en-US" sz="1600" dirty="0">
              <a:latin typeface="Times New Roman" panose="02020503050405090304" pitchFamily="18" charset="0"/>
            </a:endParaRPr>
          </a:p>
          <a:p>
            <a:pPr marL="0" indent="0" algn="l">
              <a:buNone/>
            </a:pPr>
            <a:r>
              <a:rPr lang="en-US" sz="1600" dirty="0">
                <a:latin typeface="Times New Roman" panose="02020503050405090304" pitchFamily="18" charset="0"/>
              </a:rPr>
              <a:t>     The height of the tree is 4 levels. The nodes on level 2 are: 38 and 65</a:t>
            </a:r>
            <a:endParaRPr lang="en-US" sz="1600" dirty="0">
              <a:latin typeface="Times New Roman" panose="02020503050405090304" pitchFamily="18" charset="0"/>
            </a:endParaRPr>
          </a:p>
          <a:p>
            <a:pPr marL="0" indent="0" algn="l">
              <a:buNone/>
            </a:pPr>
            <a:r>
              <a:rPr lang="en-US" sz="1600" dirty="0">
                <a:latin typeface="Times New Roman" panose="02020503050405090304" pitchFamily="18" charset="0"/>
              </a:rPr>
              <a:t>    </a:t>
            </a:r>
            <a:endParaRPr lang="en-US" sz="1600" dirty="0">
              <a:solidFill>
                <a:srgbClr val="7030A0"/>
              </a:solidFill>
              <a:latin typeface="Times New Roman" panose="02020503050405090304" pitchFamily="18" charset="0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rgbClr val="7030A0"/>
                </a:solidFill>
                <a:latin typeface="Times New Roman" panose="02020503050405090304" pitchFamily="18" charset="0"/>
              </a:rPr>
              <a:t>     The level starts from 1.The </a:t>
            </a:r>
            <a:r>
              <a:rPr lang="en-US" sz="1600" dirty="0">
                <a:solidFill>
                  <a:srgbClr val="7030A0"/>
                </a:solidFill>
                <a:latin typeface="Times New Roman" panose="02020503050405090304" pitchFamily="18" charset="0"/>
                <a:sym typeface="+mn-ea"/>
              </a:rPr>
              <a:t>index of the root start from 0</a:t>
            </a:r>
            <a:r>
              <a:rPr lang="en-US" sz="1600" dirty="0">
                <a:latin typeface="Times New Roman" panose="02020503050405090304" pitchFamily="18" charset="0"/>
              </a:rPr>
              <a:t> 		 </a:t>
            </a:r>
            <a:endParaRPr lang="en-US" sz="1600" dirty="0">
              <a:latin typeface="Times New Roman" panose="02020503050405090304" pitchFamily="18" charset="0"/>
            </a:endParaRPr>
          </a:p>
        </p:txBody>
      </p:sp>
      <p:grpSp>
        <p:nvGrpSpPr>
          <p:cNvPr id="2052" name="Group 4"/>
          <p:cNvGrpSpPr/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503050405090304" pitchFamily="18" charset="0"/>
                </a:rPr>
                <a:t>45</a:t>
              </a:r>
              <a:endParaRPr lang="en-US" sz="1600" dirty="0">
                <a:latin typeface="Times New Roman" panose="02020503050405090304" pitchFamily="18" charset="0"/>
              </a:endParaRP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503050405090304" pitchFamily="18" charset="0"/>
                </a:rPr>
                <a:t>38</a:t>
              </a:r>
              <a:endParaRPr lang="en-US" sz="1600" dirty="0">
                <a:latin typeface="Times New Roman" panose="02020503050405090304" pitchFamily="18" charset="0"/>
              </a:endParaRP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503050405090304" pitchFamily="18" charset="0"/>
                </a:rPr>
                <a:t>65</a:t>
              </a:r>
              <a:endParaRPr lang="en-US" sz="1600" dirty="0">
                <a:latin typeface="Times New Roman" panose="02020503050405090304" pitchFamily="18" charset="0"/>
              </a:endParaRP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503050405090304" pitchFamily="18" charset="0"/>
                </a:rPr>
                <a:t>63</a:t>
              </a:r>
              <a:endParaRPr lang="en-US" sz="1600" dirty="0">
                <a:latin typeface="Times New Roman" panose="02020503050405090304" pitchFamily="18" charset="0"/>
              </a:endParaRP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503050405090304" pitchFamily="18" charset="0"/>
                </a:rPr>
                <a:t>34</a:t>
              </a:r>
              <a:endParaRPr lang="en-US" sz="1600" dirty="0">
                <a:latin typeface="Times New Roman" panose="02020503050405090304" pitchFamily="18" charset="0"/>
              </a:endParaRP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503050405090304" pitchFamily="18" charset="0"/>
                </a:rPr>
                <a:t>35</a:t>
              </a:r>
              <a:endParaRPr lang="en-US" sz="1600" dirty="0">
                <a:latin typeface="Times New Roman" panose="02020503050405090304" pitchFamily="18" charset="0"/>
              </a:endParaRP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503050405090304" pitchFamily="18" charset="0"/>
                </a:rPr>
                <a:t>16</a:t>
              </a:r>
              <a:endParaRPr lang="en-US" sz="1600" dirty="0">
                <a:latin typeface="Times New Roman" panose="02020503050405090304" pitchFamily="18" charset="0"/>
              </a:endParaRP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503050405090304" pitchFamily="18" charset="0"/>
                </a:rPr>
                <a:t>39</a:t>
              </a:r>
              <a:endParaRPr lang="en-US" sz="1600" dirty="0">
                <a:latin typeface="Times New Roman" panose="02020503050405090304" pitchFamily="18" charset="0"/>
              </a:endParaRP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503050405090304" pitchFamily="18" charset="0"/>
                </a:rPr>
                <a:t>41</a:t>
              </a:r>
              <a:endParaRPr lang="en-US" sz="1600" dirty="0">
                <a:latin typeface="Times New Roman" panose="02020503050405090304" pitchFamily="18" charset="0"/>
              </a:endParaRP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503050405090304" pitchFamily="18" charset="0"/>
                </a:rPr>
                <a:t>72</a:t>
              </a:r>
              <a:endParaRPr lang="en-US" sz="1600" dirty="0">
                <a:latin typeface="Times New Roman" panose="02020503050405090304" pitchFamily="18" charset="0"/>
              </a:endParaRP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503050405090304" pitchFamily="18" charset="0"/>
                </a:rPr>
                <a:t>64</a:t>
              </a:r>
              <a:endParaRPr lang="en-US" sz="1600" dirty="0">
                <a:latin typeface="Times New Roman" panose="02020503050405090304" pitchFamily="18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r>
                <a:rPr lang="en-US" sz="1400">
                  <a:latin typeface="Times New Roman" panose="02020503050405090304" pitchFamily="18" charset="0"/>
                </a:rPr>
                <a:t>tree</a:t>
              </a:r>
              <a:endParaRPr lang="en-US" sz="1600">
                <a:latin typeface="Times New Roman" panose="02020503050405090304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503050405090304" pitchFamily="18" charset="0"/>
                </a:rPr>
                <a:t>55</a:t>
              </a:r>
              <a:endParaRPr lang="en-US" sz="1600" dirty="0">
                <a:latin typeface="Times New Roman" panose="02020503050405090304" pitchFamily="18" charset="0"/>
              </a:endParaRP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/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/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503050405090304" pitchFamily="18" charset="0"/>
                </a:rPr>
                <a:t>44</a:t>
              </a:r>
              <a:endParaRPr lang="en-US" sz="1600" dirty="0">
                <a:latin typeface="Times New Roman" panose="02020503050405090304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r>
              <a:rPr lang="en-US" sz="1400" dirty="0">
                <a:latin typeface="Times New Roman" panose="02020503050405090304" pitchFamily="18" charset="0"/>
              </a:rPr>
              <a:t>2.  Given the following binary expression tree:</a:t>
            </a:r>
            <a:endParaRPr lang="en-US" sz="1400" dirty="0">
              <a:latin typeface="Times New Roman" panose="02020503050405090304" pitchFamily="18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712470" y="3711575"/>
            <a:ext cx="5462905" cy="3046095"/>
          </a:xfrm>
          <a:prstGeom prst="rect">
            <a:avLst/>
          </a:prstGeom>
          <a:solidFill>
            <a:schemeClr val="accent1">
              <a:alpha val="79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600" dirty="0">
                <a:latin typeface="Times New Roman" panose="02020503050405090304" pitchFamily="18" charset="0"/>
              </a:rPr>
              <a:t>What is the </a:t>
            </a:r>
            <a:r>
              <a:rPr lang="en-US" sz="1600" dirty="0" err="1">
                <a:latin typeface="Times New Roman" panose="02020503050405090304" pitchFamily="18" charset="0"/>
              </a:rPr>
              <a:t>inorder</a:t>
            </a:r>
            <a:r>
              <a:rPr lang="en-US" sz="1600" dirty="0">
                <a:latin typeface="Times New Roman" panose="02020503050405090304" pitchFamily="18" charset="0"/>
              </a:rPr>
              <a:t> traversal of the tree?</a:t>
            </a:r>
            <a:endParaRPr lang="en-US" sz="1600" dirty="0">
              <a:latin typeface="Times New Roman" panose="02020503050405090304" pitchFamily="18" charset="0"/>
            </a:endParaRPr>
          </a:p>
          <a:p>
            <a:r>
              <a:rPr lang="en-US" sz="1600" dirty="0">
                <a:latin typeface="Times New Roman" panose="02020503050405090304" pitchFamily="18" charset="0"/>
              </a:rPr>
              <a:t>	(48-7%2) /24 * ( 18- 5*2+12)</a:t>
            </a:r>
            <a:endParaRPr lang="en-US" sz="1600" dirty="0">
              <a:latin typeface="Times New Roman" panose="02020503050405090304" pitchFamily="18" charset="0"/>
            </a:endParaRPr>
          </a:p>
          <a:p>
            <a:endParaRPr lang="en-US" sz="1600" dirty="0">
              <a:latin typeface="Times New Roman" panose="02020503050405090304" pitchFamily="18" charset="0"/>
            </a:endParaRPr>
          </a:p>
          <a:p>
            <a:r>
              <a:rPr lang="en-US" sz="1600" dirty="0">
                <a:latin typeface="Times New Roman" panose="02020503050405090304" pitchFamily="18" charset="0"/>
              </a:rPr>
              <a:t>(b)  What is the </a:t>
            </a:r>
            <a:r>
              <a:rPr lang="en-US" sz="1600" dirty="0" err="1">
                <a:latin typeface="Times New Roman" panose="02020503050405090304" pitchFamily="18" charset="0"/>
              </a:rPr>
              <a:t>postorder</a:t>
            </a:r>
            <a:r>
              <a:rPr lang="en-US" sz="1600" dirty="0">
                <a:latin typeface="Times New Roman" panose="02020503050405090304" pitchFamily="18" charset="0"/>
              </a:rPr>
              <a:t> traversal of the tree?</a:t>
            </a:r>
            <a:endParaRPr lang="en-US" sz="1600" dirty="0">
              <a:latin typeface="Times New Roman" panose="02020503050405090304" pitchFamily="18" charset="0"/>
            </a:endParaRPr>
          </a:p>
          <a:p>
            <a:r>
              <a:rPr lang="en-US" sz="1600" dirty="0">
                <a:latin typeface="Times New Roman" panose="02020503050405090304" pitchFamily="18" charset="0"/>
              </a:rPr>
              <a:t> 	48 7 2 % - 24 / 18 5 2 * -  12 + *</a:t>
            </a:r>
            <a:endParaRPr lang="en-US" sz="1600" dirty="0">
              <a:latin typeface="Times New Roman" panose="02020503050405090304" pitchFamily="18" charset="0"/>
            </a:endParaRPr>
          </a:p>
          <a:p>
            <a:endParaRPr lang="en-US" sz="1600" dirty="0">
              <a:latin typeface="Times New Roman" panose="02020503050405090304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600" dirty="0">
                <a:latin typeface="Times New Roman" panose="02020503050405090304" pitchFamily="18" charset="0"/>
              </a:rPr>
              <a:t>What does it evaluate to if using integer division?</a:t>
            </a:r>
            <a:endParaRPr lang="en-US" sz="1600" dirty="0">
              <a:latin typeface="Times New Roman" panose="02020503050405090304" pitchFamily="18" charset="0"/>
            </a:endParaRPr>
          </a:p>
          <a:p>
            <a:pPr marL="0" indent="0"/>
            <a:r>
              <a:rPr lang="en-US" sz="1600" dirty="0">
                <a:latin typeface="Times New Roman" panose="02020503050405090304" pitchFamily="18" charset="0"/>
              </a:rPr>
              <a:t>      20</a:t>
            </a:r>
            <a:endParaRPr lang="en-US" sz="1600" dirty="0">
              <a:latin typeface="Times New Roman" panose="02020503050405090304" pitchFamily="18" charset="0"/>
            </a:endParaRPr>
          </a:p>
          <a:p>
            <a:pPr marL="0" indent="0"/>
            <a:endParaRPr lang="en-US" sz="1600" dirty="0">
              <a:latin typeface="Times New Roman" panose="02020503050405090304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600" dirty="0">
                <a:latin typeface="Times New Roman" panose="02020503050405090304" pitchFamily="18" charset="0"/>
              </a:rPr>
              <a:t>   What does it evaluate to if using float division? </a:t>
            </a:r>
            <a:endParaRPr lang="en-US" sz="1600" dirty="0">
              <a:latin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503050405090304" pitchFamily="18" charset="0"/>
              </a:rPr>
              <a:t>     20.0</a:t>
            </a:r>
            <a:endParaRPr lang="en-US" sz="1600" dirty="0">
              <a:latin typeface="Times New Roman" panose="02020503050405090304" pitchFamily="18" charset="0"/>
            </a:endParaRPr>
          </a:p>
          <a:p>
            <a:pPr>
              <a:buFontTx/>
              <a:buAutoNum type="alphaLcParenBoth" startAt="3"/>
            </a:pPr>
            <a:endParaRPr lang="en-US" sz="1600" dirty="0">
              <a:latin typeface="Times New Roman" panose="02020503050405090304" pitchFamily="18" charset="0"/>
            </a:endParaRPr>
          </a:p>
        </p:txBody>
      </p:sp>
      <p:grpSp>
        <p:nvGrpSpPr>
          <p:cNvPr id="3076" name="Group 37"/>
          <p:cNvGrpSpPr/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anose="02020503050405090304" pitchFamily="18" charset="0"/>
                </a:rPr>
                <a:t>*</a:t>
              </a:r>
              <a:endParaRPr lang="en-US" sz="1600">
                <a:latin typeface="Times New Roman" panose="02020503050405090304" pitchFamily="18" charset="0"/>
              </a:endParaRP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anose="02020503050405090304" pitchFamily="18" charset="0"/>
                </a:rPr>
                <a:t>/</a:t>
              </a:r>
              <a:endParaRPr lang="en-US" sz="1600">
                <a:latin typeface="Times New Roman" panose="02020503050405090304" pitchFamily="18" charset="0"/>
              </a:endParaRP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503050405090304" pitchFamily="18" charset="0"/>
                </a:rPr>
                <a:t>+</a:t>
              </a:r>
              <a:endParaRPr lang="en-US" sz="1600" dirty="0">
                <a:latin typeface="Times New Roman" panose="02020503050405090304" pitchFamily="18" charset="0"/>
              </a:endParaRP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503050405090304" pitchFamily="18" charset="0"/>
                </a:rPr>
                <a:t>24</a:t>
              </a:r>
              <a:endParaRPr lang="en-US" sz="1600" dirty="0">
                <a:latin typeface="Times New Roman" panose="02020503050405090304" pitchFamily="18" charset="0"/>
              </a:endParaRP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anose="02020503050405090304" pitchFamily="18" charset="0"/>
                </a:rPr>
                <a:t>-</a:t>
              </a:r>
              <a:endParaRPr lang="en-US" sz="1600">
                <a:latin typeface="Times New Roman" panose="02020503050405090304" pitchFamily="18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anose="02020503050405090304" pitchFamily="18" charset="0"/>
                </a:rPr>
                <a:t>-</a:t>
              </a:r>
              <a:endParaRPr lang="en-US" sz="1600">
                <a:latin typeface="Times New Roman" panose="02020503050405090304" pitchFamily="18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anose="02020503050405090304" pitchFamily="18" charset="0"/>
                </a:rPr>
                <a:t>%</a:t>
              </a:r>
              <a:endParaRPr lang="en-US" sz="1600">
                <a:latin typeface="Times New Roman" panose="02020503050405090304" pitchFamily="18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503050405090304" pitchFamily="18" charset="0"/>
                </a:rPr>
                <a:t>48</a:t>
              </a:r>
              <a:endParaRPr lang="en-US" sz="1600" dirty="0">
                <a:latin typeface="Times New Roman" panose="02020503050405090304" pitchFamily="18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503050405090304" pitchFamily="18" charset="0"/>
                </a:rPr>
                <a:t>7</a:t>
              </a:r>
              <a:endParaRPr lang="en-US" sz="1600" dirty="0">
                <a:latin typeface="Times New Roman" panose="02020503050405090304" pitchFamily="18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503050405090304" pitchFamily="18" charset="0"/>
                </a:rPr>
                <a:t>2</a:t>
              </a:r>
              <a:endParaRPr lang="en-US" sz="1600" dirty="0">
                <a:latin typeface="Times New Roman" panose="02020503050405090304" pitchFamily="18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anose="02020503050405090304" pitchFamily="18" charset="0"/>
                </a:rPr>
                <a:t>*</a:t>
              </a:r>
              <a:endParaRPr lang="en-US" sz="1600">
                <a:latin typeface="Times New Roman" panose="02020503050405090304" pitchFamily="18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503050405090304" pitchFamily="18" charset="0"/>
                </a:rPr>
                <a:t>5</a:t>
              </a:r>
              <a:endParaRPr lang="en-US" sz="1600" dirty="0">
                <a:latin typeface="Times New Roman" panose="02020503050405090304" pitchFamily="18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503050405090304" pitchFamily="18" charset="0"/>
                </a:rPr>
                <a:t>2</a:t>
              </a:r>
              <a:endParaRPr lang="en-US" sz="1600" dirty="0">
                <a:latin typeface="Times New Roman" panose="02020503050405090304" pitchFamily="18" charset="0"/>
              </a:endParaRP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r>
                <a:rPr lang="en-US" sz="1400">
                  <a:latin typeface="Times New Roman" panose="02020503050405090304" pitchFamily="18" charset="0"/>
                </a:rPr>
                <a:t>tree</a:t>
              </a:r>
              <a:endParaRPr lang="en-US" sz="1600">
                <a:latin typeface="Times New Roman" panose="02020503050405090304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503050405090304" pitchFamily="18" charset="0"/>
                </a:rPr>
                <a:t>12</a:t>
              </a:r>
              <a:endParaRPr lang="en-US" sz="1600" dirty="0">
                <a:latin typeface="Times New Roman" panose="02020503050405090304" pitchFamily="18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anose="02020503050405090304" pitchFamily="18" charset="0"/>
                </a:rPr>
                <a:t>18</a:t>
              </a:r>
              <a:endParaRPr lang="en-US" sz="1600" dirty="0">
                <a:latin typeface="Times New Roman" panose="02020503050405090304" pitchFamily="18" charset="0"/>
              </a:endParaRP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  <a:endParaRPr lang="en-US" dirty="0"/>
          </a:p>
          <a:p>
            <a:pPr lvl="2" eaLnBrk="1" hangingPunct="1"/>
            <a:r>
              <a:rPr lang="en-US" dirty="0"/>
              <a:t>nonnegative int value.</a:t>
            </a:r>
            <a:endParaRPr lang="en-US" dirty="0"/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  <a:endParaRPr lang="en-US" dirty="0"/>
          </a:p>
          <a:p>
            <a:pPr eaLnBrk="1" hangingPunct="1"/>
            <a:r>
              <a:rPr lang="en-US" dirty="0"/>
              <a:t>b.  Show the contents of the array, given the tree illustrated below</a:t>
            </a:r>
            <a:endParaRPr lang="en-US" dirty="0"/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anose="02020503050405090304" pitchFamily="18" charset="0"/>
              </a:rPr>
              <a:t>14</a:t>
            </a:r>
            <a:endParaRPr lang="en-US" sz="2400" dirty="0">
              <a:latin typeface="Times New Roman" panose="02020503050405090304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anose="02020503050405090304" pitchFamily="18" charset="0"/>
              </a:rPr>
              <a:t>73</a:t>
            </a:r>
            <a:endParaRPr lang="en-US" sz="2400" dirty="0">
              <a:latin typeface="Times New Roman" panose="02020503050405090304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anose="02020503050405090304" pitchFamily="18" charset="0"/>
              </a:rPr>
              <a:t>21</a:t>
            </a:r>
            <a:endParaRPr lang="en-US" sz="2400" dirty="0">
              <a:latin typeface="Times New Roman" panose="02020503050405090304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anose="02020503050405090304" pitchFamily="18" charset="0"/>
              </a:rPr>
              <a:t>7</a:t>
            </a:r>
            <a:endParaRPr lang="en-US" sz="2400" dirty="0">
              <a:latin typeface="Times New Roman" panose="02020503050405090304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anose="02020503050405090304" pitchFamily="18" charset="0"/>
              </a:rPr>
              <a:t>51</a:t>
            </a:r>
            <a:endParaRPr lang="en-US" sz="2400" dirty="0">
              <a:latin typeface="Times New Roman" panose="02020503050405090304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anose="02020503050405090304" pitchFamily="18" charset="0"/>
              </a:rPr>
              <a:t>19</a:t>
            </a:r>
            <a:endParaRPr lang="en-US" sz="2400" dirty="0">
              <a:latin typeface="Times New Roman" panose="02020503050405090304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anose="02020503050405090304" pitchFamily="18" charset="0"/>
              </a:rPr>
              <a:t>6</a:t>
            </a:r>
            <a:endParaRPr lang="en-US" sz="2400" dirty="0">
              <a:latin typeface="Times New Roman" panose="02020503050405090304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anose="02020503050405090304" pitchFamily="18" charset="0"/>
              </a:rPr>
              <a:t>45</a:t>
            </a:r>
            <a:endParaRPr lang="en-US" sz="2400" dirty="0">
              <a:latin typeface="Times New Roman" panose="02020503050405090304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r>
              <a:rPr lang="en-US" sz="1200">
                <a:latin typeface="Times New Roman" panose="02020503050405090304" pitchFamily="18" charset="0"/>
              </a:rPr>
              <a:t>tree</a:t>
            </a:r>
            <a:endParaRPr lang="en-US" sz="1200">
              <a:latin typeface="Times New Roman" panose="02020503050405090304" pitchFamily="18" charset="0"/>
            </a:endParaRPr>
          </a:p>
        </p:txBody>
      </p:sp>
      <p:grpSp>
        <p:nvGrpSpPr>
          <p:cNvPr id="4122" name="Group 188"/>
          <p:cNvGrpSpPr/>
          <p:nvPr/>
        </p:nvGrpSpPr>
        <p:grpSpPr bwMode="auto">
          <a:xfrm>
            <a:off x="503238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[0]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[1]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[2]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[3]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[4]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[5]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[6]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[7]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[8]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[9]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[10]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[11]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[12]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[13]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[14]</a:t>
              </a:r>
              <a:endParaRPr lang="en-US" sz="2000" dirty="0">
                <a:latin typeface="Times New Roman" panose="02020503050405090304" pitchFamily="18" charset="0"/>
              </a:endParaRP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71596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492500" y="1524000"/>
            <a:ext cx="535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2i+1 rule for the left side, </a:t>
            </a:r>
            <a:r>
              <a:rPr lang="en-US">
                <a:sym typeface="+mn-ea"/>
              </a:rPr>
              <a:t>2i+2 rule for the right side.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38225" y="1828800"/>
            <a:ext cx="593725" cy="470789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rtlCol="0">
            <a:spAutoFit/>
          </a:bodyPr>
          <a:p>
            <a:r>
              <a:rPr lang="en-US" sz="2000"/>
              <a:t>14</a:t>
            </a:r>
            <a:endParaRPr lang="en-US" sz="2000"/>
          </a:p>
          <a:p>
            <a:r>
              <a:rPr lang="en-US" sz="2000"/>
              <a:t>73</a:t>
            </a:r>
            <a:endParaRPr lang="en-US" sz="2000"/>
          </a:p>
          <a:p>
            <a:r>
              <a:rPr lang="en-US" sz="2000"/>
              <a:t>21</a:t>
            </a:r>
            <a:endParaRPr lang="en-US" sz="2000"/>
          </a:p>
          <a:p>
            <a:r>
              <a:rPr lang="en-US" sz="2000"/>
              <a:t> 7</a:t>
            </a:r>
            <a:endParaRPr lang="en-US" sz="2000"/>
          </a:p>
          <a:p>
            <a:r>
              <a:rPr lang="en-US" sz="2000"/>
              <a:t>null</a:t>
            </a:r>
            <a:endParaRPr lang="en-US" sz="2000"/>
          </a:p>
          <a:p>
            <a:r>
              <a:rPr lang="en-US" sz="2000"/>
              <a:t>19</a:t>
            </a:r>
            <a:endParaRPr lang="en-US" sz="2000"/>
          </a:p>
          <a:p>
            <a:r>
              <a:rPr lang="en-US" sz="2000"/>
              <a:t>6</a:t>
            </a:r>
            <a:endParaRPr lang="en-US" sz="2000"/>
          </a:p>
          <a:p>
            <a:r>
              <a:rPr lang="en-US" sz="2000">
                <a:sym typeface="+mn-ea"/>
              </a:rPr>
              <a:t>null</a:t>
            </a:r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51</a:t>
            </a:r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null</a:t>
            </a:r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nullnull</a:t>
            </a:r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null</a:t>
            </a:r>
            <a:endParaRPr lang="en-US" sz="2000">
              <a:sym typeface="+mn-ea"/>
            </a:endParaRPr>
          </a:p>
          <a:p>
            <a:r>
              <a:rPr lang="en-US" sz="2000"/>
              <a:t>null</a:t>
            </a:r>
            <a:endParaRPr lang="en-US" sz="2000"/>
          </a:p>
          <a:p>
            <a:r>
              <a:rPr lang="en-US" sz="2000"/>
              <a:t>45 </a:t>
            </a:r>
            <a:endParaRPr lang="en-US" sz="2000"/>
          </a:p>
        </p:txBody>
      </p:sp>
      <p:sp>
        <p:nvSpPr>
          <p:cNvPr id="7" name="Text Box 6"/>
          <p:cNvSpPr txBox="1"/>
          <p:nvPr/>
        </p:nvSpPr>
        <p:spPr>
          <a:xfrm>
            <a:off x="1631950" y="1859915"/>
            <a:ext cx="1295400" cy="4677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r>
              <a:rPr lang="en-US" sz="2000"/>
              <a:t>2*0+1=1</a:t>
            </a:r>
            <a:endParaRPr lang="en-US" sz="2000"/>
          </a:p>
          <a:p>
            <a:r>
              <a:rPr lang="en-US" sz="2000"/>
              <a:t>2*0+2=2</a:t>
            </a:r>
            <a:endParaRPr lang="en-US" sz="2000"/>
          </a:p>
          <a:p>
            <a:r>
              <a:rPr lang="en-US" sz="2000"/>
              <a:t>2*1+1=3</a:t>
            </a:r>
            <a:endParaRPr lang="en-US" sz="2000"/>
          </a:p>
          <a:p>
            <a:r>
              <a:rPr lang="en-US" sz="2000"/>
              <a:t>2*1+2=4</a:t>
            </a:r>
            <a:endParaRPr lang="en-US" sz="2000"/>
          </a:p>
          <a:p>
            <a:r>
              <a:rPr lang="en-US" sz="2000"/>
              <a:t>2*2+1=5</a:t>
            </a:r>
            <a:endParaRPr lang="en-US" sz="2000"/>
          </a:p>
          <a:p>
            <a:r>
              <a:rPr lang="en-US" sz="2000"/>
              <a:t>2*2+2=6</a:t>
            </a:r>
            <a:endParaRPr lang="en-US" sz="2000"/>
          </a:p>
          <a:p>
            <a:r>
              <a:rPr lang="en-US" sz="2000">
                <a:sym typeface="+mn-ea"/>
              </a:rPr>
              <a:t>2*3+1=7</a:t>
            </a:r>
            <a:endParaRPr lang="en-US" sz="2000">
              <a:sym typeface="+mn-ea"/>
            </a:endParaRPr>
          </a:p>
          <a:p>
            <a:r>
              <a:rPr lang="en-US" sz="2000"/>
              <a:t>2*3+2=8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2*6+1=13</a:t>
            </a:r>
            <a:endParaRPr lang="en-US" sz="2000"/>
          </a:p>
          <a:p>
            <a:r>
              <a:rPr lang="en-US" sz="2000"/>
              <a:t>2*6+2=14</a:t>
            </a:r>
            <a:endParaRPr lang="en-US" sz="2000"/>
          </a:p>
        </p:txBody>
      </p:sp>
      <p:sp>
        <p:nvSpPr>
          <p:cNvPr id="10" name="Text Box 9"/>
          <p:cNvSpPr txBox="1"/>
          <p:nvPr/>
        </p:nvSpPr>
        <p:spPr>
          <a:xfrm>
            <a:off x="3604260" y="5324475"/>
            <a:ext cx="5326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i is the index of the </a:t>
            </a:r>
            <a:r>
              <a:rPr lang="en-US" u="sng">
                <a:sym typeface="+mn-ea"/>
              </a:rPr>
              <a:t>subtree's roots</a:t>
            </a:r>
            <a:r>
              <a:rPr lang="en-US">
                <a:sym typeface="+mn-ea"/>
              </a:rPr>
              <a:t>. </a:t>
            </a:r>
            <a:endParaRPr lang="en-US"/>
          </a:p>
          <a:p>
            <a:r>
              <a:rPr lang="en-US"/>
              <a:t>ie: the root of the subtree 51 is 7, which index is 3. </a:t>
            </a:r>
            <a:endParaRPr lang="en-US"/>
          </a:p>
          <a:p>
            <a:r>
              <a:rPr lang="en-US"/>
              <a:t>    also 51 is the right side, </a:t>
            </a:r>
            <a:endParaRPr lang="en-US"/>
          </a:p>
          <a:p>
            <a:r>
              <a:rPr lang="en-US"/>
              <a:t>    so the index of 51 is 2i+2= 2*3 +2=8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[0]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[1]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[2]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[3]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[4]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[5]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[6]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[7]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[8]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[9]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[10]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[11]</a:t>
              </a:r>
              <a:endParaRPr lang="en-US" sz="2000" dirty="0">
                <a:latin typeface="Times New Roman" panose="02020503050405090304" pitchFamily="18" charset="0"/>
              </a:endParaRPr>
            </a:p>
            <a:p>
              <a:pPr algn="ctr" eaLnBrk="1" hangingPunct="1"/>
              <a:r>
                <a:rPr lang="en-US" sz="2000" dirty="0">
                  <a:latin typeface="Times New Roman" panose="02020503050405090304" pitchFamily="18" charset="0"/>
                </a:rPr>
                <a:t>[12]</a:t>
              </a:r>
              <a:endParaRPr lang="en-US" sz="2000" dirty="0">
                <a:latin typeface="Times New Roman" panose="02020503050405090304" pitchFamily="18" charset="0"/>
              </a:endParaRP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2161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anose="02020503050405090304" pitchFamily="18" charset="0"/>
              </a:rPr>
              <a:t>Given the array pictured below, draw the binary tree that can be</a:t>
            </a:r>
            <a:endParaRPr lang="en-US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dirty="0">
                <a:latin typeface="Times New Roman" panose="02020503050405090304" pitchFamily="18" charset="0"/>
              </a:rPr>
              <a:t>created from its elements.  </a:t>
            </a:r>
            <a:endParaRPr lang="en-US" dirty="0">
              <a:latin typeface="Times New Roman" panose="02020503050405090304" pitchFamily="18" charset="0"/>
            </a:endParaRP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ctr" eaLnBrk="1" hangingPunct="1"/>
            <a:endParaRPr lang="en-US" sz="2000" dirty="0">
              <a:latin typeface="Times New Roman" panose="0202050305040509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503050405090304" pitchFamily="18" charset="0"/>
              </a:rPr>
              <a:t>35</a:t>
            </a:r>
            <a:endParaRPr lang="en-US" sz="2000" dirty="0">
              <a:latin typeface="Times New Roman" panose="0202050305040509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503050405090304" pitchFamily="18" charset="0"/>
              </a:rPr>
              <a:t>20</a:t>
            </a:r>
            <a:endParaRPr lang="en-US" sz="2000" dirty="0">
              <a:latin typeface="Times New Roman" panose="0202050305040509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503050405090304" pitchFamily="18" charset="0"/>
              </a:rPr>
              <a:t>71</a:t>
            </a:r>
            <a:endParaRPr lang="en-US" sz="2000" dirty="0">
              <a:latin typeface="Times New Roman" panose="0202050305040509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503050405090304" pitchFamily="18" charset="0"/>
              </a:rPr>
              <a:t>40</a:t>
            </a:r>
            <a:endParaRPr lang="en-US" sz="2000" dirty="0">
              <a:latin typeface="Times New Roman" panose="0202050305040509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503050405090304" pitchFamily="18" charset="0"/>
              </a:rPr>
              <a:t>52</a:t>
            </a:r>
            <a:endParaRPr lang="en-US" sz="2000" dirty="0">
              <a:latin typeface="Times New Roman" panose="0202050305040509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503050405090304" pitchFamily="18" charset="0"/>
              </a:rPr>
              <a:t>63</a:t>
            </a:r>
            <a:endParaRPr lang="en-US" sz="2000" dirty="0">
              <a:latin typeface="Times New Roman" panose="02020503050405090304" pitchFamily="18" charset="0"/>
            </a:endParaRP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anose="02020503050405090304" pitchFamily="18" charset="0"/>
              </a:rPr>
              <a:t>null</a:t>
            </a:r>
            <a:endParaRPr lang="en-US" sz="2000" dirty="0">
              <a:latin typeface="Times New Roman" panose="0202050305040509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503050405090304" pitchFamily="18" charset="0"/>
              </a:rPr>
              <a:t>17</a:t>
            </a:r>
            <a:endParaRPr lang="en-US" sz="2000" dirty="0">
              <a:latin typeface="Times New Roman" panose="0202050305040509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503050405090304" pitchFamily="18" charset="0"/>
              </a:rPr>
              <a:t>25</a:t>
            </a:r>
            <a:endParaRPr lang="en-US" sz="2000" dirty="0">
              <a:latin typeface="Times New Roman" panose="0202050305040509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503050405090304" pitchFamily="18" charset="0"/>
              </a:rPr>
              <a:t>null</a:t>
            </a:r>
            <a:endParaRPr lang="en-US" sz="2000" dirty="0">
              <a:latin typeface="Times New Roman" panose="0202050305040509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503050405090304" pitchFamily="18" charset="0"/>
              </a:rPr>
              <a:t>7</a:t>
            </a:r>
            <a:endParaRPr lang="en-US" sz="2000" dirty="0">
              <a:latin typeface="Times New Roman" panose="0202050305040509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503050405090304" pitchFamily="18" charset="0"/>
              </a:rPr>
              <a:t>null</a:t>
            </a:r>
            <a:endParaRPr lang="en-US" sz="2000" dirty="0">
              <a:latin typeface="Times New Roman" panose="02020503050405090304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anose="02020503050405090304" pitchFamily="18" charset="0"/>
              </a:rPr>
              <a:t>45</a:t>
            </a:r>
            <a:endParaRPr lang="en-US" sz="2000" dirty="0">
              <a:latin typeface="Times New Roman" panose="0202050305040509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718050" y="1129030"/>
            <a:ext cx="619760" cy="610235"/>
            <a:chOff x="6000" y="1560"/>
            <a:chExt cx="1560" cy="1440"/>
          </a:xfrm>
        </p:grpSpPr>
        <p:sp>
          <p:nvSpPr>
            <p:cNvPr id="4" name="Oval 3"/>
            <p:cNvSpPr/>
            <p:nvPr/>
          </p:nvSpPr>
          <p:spPr>
            <a:xfrm>
              <a:off x="6000" y="1560"/>
              <a:ext cx="1560" cy="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6206" y="1845"/>
              <a:ext cx="1148" cy="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35</a:t>
              </a:r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09340" y="2146935"/>
            <a:ext cx="619760" cy="610235"/>
            <a:chOff x="6000" y="1560"/>
            <a:chExt cx="1560" cy="1440"/>
          </a:xfrm>
        </p:grpSpPr>
        <p:sp>
          <p:nvSpPr>
            <p:cNvPr id="11" name="Oval 10"/>
            <p:cNvSpPr/>
            <p:nvPr/>
          </p:nvSpPr>
          <p:spPr>
            <a:xfrm>
              <a:off x="6000" y="1560"/>
              <a:ext cx="1560" cy="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6206" y="1845"/>
              <a:ext cx="1148" cy="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20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98540" y="2110740"/>
            <a:ext cx="619760" cy="610235"/>
            <a:chOff x="6000" y="1560"/>
            <a:chExt cx="1560" cy="1440"/>
          </a:xfrm>
        </p:grpSpPr>
        <p:sp>
          <p:nvSpPr>
            <p:cNvPr id="14" name="Oval 13"/>
            <p:cNvSpPr/>
            <p:nvPr/>
          </p:nvSpPr>
          <p:spPr>
            <a:xfrm>
              <a:off x="6000" y="1560"/>
              <a:ext cx="1560" cy="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6206" y="1845"/>
              <a:ext cx="1148" cy="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71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33650" y="3994150"/>
            <a:ext cx="619760" cy="610235"/>
            <a:chOff x="6000" y="1560"/>
            <a:chExt cx="1560" cy="1440"/>
          </a:xfrm>
        </p:grpSpPr>
        <p:sp>
          <p:nvSpPr>
            <p:cNvPr id="17" name="Oval 16"/>
            <p:cNvSpPr/>
            <p:nvPr/>
          </p:nvSpPr>
          <p:spPr>
            <a:xfrm>
              <a:off x="6000" y="1560"/>
              <a:ext cx="1560" cy="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6206" y="1845"/>
              <a:ext cx="1148" cy="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17</a:t>
              </a:r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62120" y="3016250"/>
            <a:ext cx="619760" cy="610235"/>
            <a:chOff x="6000" y="1560"/>
            <a:chExt cx="1560" cy="1440"/>
          </a:xfrm>
        </p:grpSpPr>
        <p:sp>
          <p:nvSpPr>
            <p:cNvPr id="20" name="Oval 19"/>
            <p:cNvSpPr/>
            <p:nvPr/>
          </p:nvSpPr>
          <p:spPr>
            <a:xfrm>
              <a:off x="6000" y="1560"/>
              <a:ext cx="1560" cy="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6206" y="1845"/>
              <a:ext cx="1148" cy="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52</a:t>
              </a:r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71495" y="3059430"/>
            <a:ext cx="619760" cy="610235"/>
            <a:chOff x="6000" y="1560"/>
            <a:chExt cx="1560" cy="1440"/>
          </a:xfrm>
        </p:grpSpPr>
        <p:sp>
          <p:nvSpPr>
            <p:cNvPr id="23" name="Oval 22"/>
            <p:cNvSpPr/>
            <p:nvPr/>
          </p:nvSpPr>
          <p:spPr>
            <a:xfrm>
              <a:off x="6000" y="1560"/>
              <a:ext cx="1560" cy="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6206" y="1845"/>
              <a:ext cx="1148" cy="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40</a:t>
              </a:r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91255" y="3997325"/>
            <a:ext cx="619760" cy="610235"/>
            <a:chOff x="6000" y="1560"/>
            <a:chExt cx="1560" cy="1440"/>
          </a:xfrm>
        </p:grpSpPr>
        <p:sp>
          <p:nvSpPr>
            <p:cNvPr id="26" name="Oval 25"/>
            <p:cNvSpPr/>
            <p:nvPr/>
          </p:nvSpPr>
          <p:spPr>
            <a:xfrm>
              <a:off x="6000" y="1560"/>
              <a:ext cx="1560" cy="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6206" y="1845"/>
              <a:ext cx="1148" cy="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25</a:t>
              </a:r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99965" y="3959860"/>
            <a:ext cx="619760" cy="610235"/>
            <a:chOff x="6000" y="1560"/>
            <a:chExt cx="1560" cy="1440"/>
          </a:xfrm>
        </p:grpSpPr>
        <p:sp>
          <p:nvSpPr>
            <p:cNvPr id="34" name="Oval 33"/>
            <p:cNvSpPr/>
            <p:nvPr/>
          </p:nvSpPr>
          <p:spPr>
            <a:xfrm>
              <a:off x="6000" y="1560"/>
              <a:ext cx="1560" cy="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6206" y="1845"/>
              <a:ext cx="1148" cy="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7</a:t>
              </a:r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478780" y="3047365"/>
            <a:ext cx="619760" cy="610235"/>
            <a:chOff x="6000" y="1560"/>
            <a:chExt cx="1560" cy="1440"/>
          </a:xfrm>
        </p:grpSpPr>
        <p:sp>
          <p:nvSpPr>
            <p:cNvPr id="39" name="Oval 38"/>
            <p:cNvSpPr/>
            <p:nvPr/>
          </p:nvSpPr>
          <p:spPr>
            <a:xfrm>
              <a:off x="6000" y="1560"/>
              <a:ext cx="1560" cy="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Text Box 39"/>
            <p:cNvSpPr txBox="1"/>
            <p:nvPr/>
          </p:nvSpPr>
          <p:spPr>
            <a:xfrm>
              <a:off x="6206" y="1772"/>
              <a:ext cx="1148" cy="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63</a:t>
              </a:r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463665" y="3990975"/>
            <a:ext cx="619760" cy="610235"/>
            <a:chOff x="6000" y="1560"/>
            <a:chExt cx="1560" cy="1440"/>
          </a:xfrm>
        </p:grpSpPr>
        <p:sp>
          <p:nvSpPr>
            <p:cNvPr id="44" name="Oval 43"/>
            <p:cNvSpPr/>
            <p:nvPr/>
          </p:nvSpPr>
          <p:spPr>
            <a:xfrm>
              <a:off x="6000" y="1560"/>
              <a:ext cx="1560" cy="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Text Box 44"/>
            <p:cNvSpPr txBox="1"/>
            <p:nvPr/>
          </p:nvSpPr>
          <p:spPr>
            <a:xfrm>
              <a:off x="6206" y="1845"/>
              <a:ext cx="1148" cy="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45</a:t>
              </a:r>
              <a:endParaRPr lang="en-US"/>
            </a:p>
          </p:txBody>
        </p:sp>
      </p:grpSp>
      <p:cxnSp>
        <p:nvCxnSpPr>
          <p:cNvPr id="111" name="Straight Connector 110"/>
          <p:cNvCxnSpPr>
            <a:stCxn id="23" idx="3"/>
            <a:endCxn id="17" idx="0"/>
          </p:cNvCxnSpPr>
          <p:nvPr/>
        </p:nvCxnSpPr>
        <p:spPr>
          <a:xfrm flipH="1">
            <a:off x="2843530" y="3580130"/>
            <a:ext cx="318770" cy="414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3454400" y="2635885"/>
            <a:ext cx="318770" cy="414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" idx="2"/>
            <a:endCxn id="11" idx="7"/>
          </p:cNvCxnSpPr>
          <p:nvPr/>
        </p:nvCxnSpPr>
        <p:spPr>
          <a:xfrm flipH="1">
            <a:off x="4138295" y="1434465"/>
            <a:ext cx="579755" cy="802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5943600" y="2590800"/>
            <a:ext cx="30480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23" idx="5"/>
            <a:endCxn id="26" idx="0"/>
          </p:cNvCxnSpPr>
          <p:nvPr/>
        </p:nvCxnSpPr>
        <p:spPr>
          <a:xfrm>
            <a:off x="3600450" y="3580130"/>
            <a:ext cx="400685" cy="417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718050" y="3626485"/>
            <a:ext cx="400685" cy="417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138295" y="2648585"/>
            <a:ext cx="400685" cy="417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44" idx="1"/>
          </p:cNvCxnSpPr>
          <p:nvPr/>
        </p:nvCxnSpPr>
        <p:spPr>
          <a:xfrm>
            <a:off x="6016625" y="3580130"/>
            <a:ext cx="537845" cy="500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" idx="5"/>
            <a:endCxn id="15" idx="1"/>
          </p:cNvCxnSpPr>
          <p:nvPr/>
        </p:nvCxnSpPr>
        <p:spPr>
          <a:xfrm>
            <a:off x="5247005" y="1649730"/>
            <a:ext cx="933450" cy="765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3304540" y="10668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276600" y="83693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r>
              <a:rPr lang="en-US" sz="1200">
                <a:latin typeface="Times New Roman" panose="02020503050405090304" pitchFamily="18" charset="0"/>
              </a:rPr>
              <a:t>tree</a:t>
            </a:r>
            <a:endParaRPr lang="en-US" sz="1200">
              <a:latin typeface="Times New Roman" panose="02020503050405090304" pitchFamily="18" charset="0"/>
            </a:endParaRPr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3504565" y="124968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1816</Words>
  <Application>WPS Presentation</Application>
  <PresentationFormat>On-screen Show (4:3)</PresentationFormat>
  <Paragraphs>217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Times New Roman</vt:lpstr>
      <vt:lpstr>微软雅黑</vt:lpstr>
      <vt:lpstr>PingFang SC</vt:lpstr>
      <vt:lpstr>Arial Unicode MS</vt:lpstr>
      <vt:lpstr>Calibri</vt:lpstr>
      <vt:lpstr>Helvetica Neue</vt:lpstr>
      <vt:lpstr>Default Design</vt:lpstr>
      <vt:lpstr>PowerPoint 演示文稿</vt:lpstr>
      <vt:lpstr>PowerPoint 演示文稿</vt:lpstr>
      <vt:lpstr>PowerPoint 演示文稿</vt:lpstr>
      <vt:lpstr>PowerPoint 演示文稿</vt:lpstr>
    </vt:vector>
  </TitlesOfParts>
  <Company>Montgomery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y</cp:lastModifiedBy>
  <cp:revision>28</cp:revision>
  <cp:lastPrinted>2022-04-05T03:22:18Z</cp:lastPrinted>
  <dcterms:created xsi:type="dcterms:W3CDTF">2022-04-05T03:22:18Z</dcterms:created>
  <dcterms:modified xsi:type="dcterms:W3CDTF">2022-04-05T03:22:18Z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1033-1.9.0.3020</vt:lpwstr>
  </property>
</Properties>
</file>