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2" r:id="rId6"/>
    <p:sldId id="265" r:id="rId7"/>
    <p:sldId id="266" r:id="rId8"/>
    <p:sldId id="259" r:id="rId9"/>
    <p:sldId id="263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an,Lucas L.S. van der" initials="LLvd" lastIdx="1" clrIdx="0">
    <p:extLst>
      <p:ext uri="{19B8F6BF-5375-455C-9EA6-DF929625EA0E}">
        <p15:presenceInfo xmlns:p15="http://schemas.microsoft.com/office/powerpoint/2012/main" userId="S::386756@student.fontys.nl::146c2c56-b330-44ea-bab0-2ea291a704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6" autoAdjust="0"/>
    <p:restoredTop sz="86429" autoAdjust="0"/>
  </p:normalViewPr>
  <p:slideViewPr>
    <p:cSldViewPr snapToGrid="0">
      <p:cViewPr varScale="1">
        <p:scale>
          <a:sx n="100" d="100"/>
          <a:sy n="100" d="100"/>
        </p:scale>
        <p:origin x="11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3F16-8A8E-4552-9D51-76A44C64356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93C1-AA60-43C7-A9DB-CA01F4DE58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0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key value ?</a:t>
            </a:r>
          </a:p>
          <a:p>
            <a:r>
              <a:rPr lang="en-US" dirty="0">
                <a:cs typeface="Calibri"/>
              </a:rPr>
              <a:t>Simple because one on one mapping,</a:t>
            </a:r>
          </a:p>
          <a:p>
            <a:r>
              <a:rPr lang="en-US" dirty="0">
                <a:cs typeface="Calibri"/>
              </a:rPr>
              <a:t>Flex -&gt; can be any key and any value</a:t>
            </a:r>
          </a:p>
          <a:p>
            <a:r>
              <a:rPr lang="en-US" dirty="0" err="1">
                <a:cs typeface="Calibri"/>
              </a:rPr>
              <a:t>Scal</a:t>
            </a:r>
            <a:r>
              <a:rPr lang="en-US" dirty="0">
                <a:cs typeface="Calibri"/>
              </a:rPr>
              <a:t> -&gt; supporting huge data -&gt; examples later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</a:t>
            </a:r>
            <a:r>
              <a:rPr lang="en-US" baseline="0" dirty="0"/>
              <a:t> different from relational databases. </a:t>
            </a:r>
          </a:p>
          <a:p>
            <a:r>
              <a:rPr lang="en-US" baseline="0" dirty="0"/>
              <a:t>RDB has pre-defined data struct, because it consists of tables with well defined data types, key-value -&gt; treats all the data as a single collection, with different fields for every record</a:t>
            </a:r>
          </a:p>
          <a:p>
            <a:r>
              <a:rPr lang="en-US" baseline="0" dirty="0"/>
              <a:t>A Key-value store -&gt; much more performant, far less memory</a:t>
            </a:r>
          </a:p>
          <a:p>
            <a:r>
              <a:rPr lang="en-US" baseline="0" dirty="0"/>
              <a:t>Keys and values can be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BerkeleyDB</a:t>
            </a:r>
            <a:r>
              <a:rPr lang="en-US" baseline="0" dirty="0"/>
              <a:t> uses so-called Ordered key-value store  -&gt; advanced because it is sorted and makes easier to find data</a:t>
            </a:r>
          </a:p>
          <a:p>
            <a:r>
              <a:rPr lang="en-US" dirty="0"/>
              <a:t>Huge keys and values</a:t>
            </a:r>
          </a:p>
          <a:p>
            <a:r>
              <a:rPr lang="en-US" dirty="0"/>
              <a:t>Since</a:t>
            </a:r>
            <a:r>
              <a:rPr lang="en-US" baseline="0" dirty="0"/>
              <a:t> t</a:t>
            </a:r>
            <a:r>
              <a:rPr lang="en-US" dirty="0"/>
              <a:t>ime to copy a record is</a:t>
            </a:r>
            <a:r>
              <a:rPr lang="en-US" baseline="0" dirty="0"/>
              <a:t> proportional to size, Berkeley interfaces allow for partial record retrieval where it only gets the bytes that are necessary</a:t>
            </a:r>
          </a:p>
          <a:p>
            <a:r>
              <a:rPr lang="en-US" dirty="0">
                <a:cs typeface="Calibri" panose="020F0502020204030204"/>
              </a:rPr>
              <a:t>Embedded into application -&gt; uses </a:t>
            </a:r>
            <a:r>
              <a:rPr lang="en-US" dirty="0" err="1">
                <a:cs typeface="Calibri" panose="020F0502020204030204"/>
              </a:rPr>
              <a:t>api</a:t>
            </a:r>
            <a:r>
              <a:rPr lang="en-US" dirty="0">
                <a:cs typeface="Calibri" panose="020F0502020204030204"/>
              </a:rPr>
              <a:t> calls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  especially when simple key-value queries AND because the queries can be coded up once -&gt; will run very quickly because there is no SQL to parse and execute.</a:t>
            </a:r>
          </a:p>
          <a:p>
            <a:r>
              <a:rPr lang="en-US">
                <a:cs typeface="Calibri"/>
              </a:rPr>
              <a:t>- because it is embedded into application</a:t>
            </a:r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ACID: Configured in the application (See transaction config)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Amazon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93C1-AA60-43C7-A9DB-CA01F4DE58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1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4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09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580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481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869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2095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90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51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13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21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1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259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96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819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90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73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1A77-6A97-45A8-A952-2669B7F6690F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B7A51C-7D5A-4AD6-B75A-512A51253C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DCC-B2B5-4C34-8B1B-9734410A6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Berkeley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DB05-62C3-4073-A537-81FC454F4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Shelby Hendrickx &amp; Lucas van der Laan</a:t>
            </a:r>
          </a:p>
        </p:txBody>
      </p:sp>
    </p:spTree>
    <p:extLst>
      <p:ext uri="{BB962C8B-B14F-4D97-AF65-F5344CB8AC3E}">
        <p14:creationId xmlns:p14="http://schemas.microsoft.com/office/powerpoint/2010/main" val="258442104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7B81-A928-4FC8-A0D2-5EE5A82E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3CBE-8199-4594-8516-884A747D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Share</a:t>
            </a:r>
          </a:p>
          <a:p>
            <a:r>
              <a:rPr lang="en-US" dirty="0"/>
              <a:t>Famous Case</a:t>
            </a:r>
          </a:p>
          <a:p>
            <a:r>
              <a:rPr lang="en-US" dirty="0"/>
              <a:t>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A5EAB-DDF4-4FB9-B891-B782DEA4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87" y="816638"/>
            <a:ext cx="8016944" cy="3329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89EC71-0A53-4274-9083-E500B449356B}"/>
              </a:ext>
            </a:extLst>
          </p:cNvPr>
          <p:cNvSpPr/>
          <p:nvPr/>
        </p:nvSpPr>
        <p:spPr>
          <a:xfrm>
            <a:off x="4618307" y="4191499"/>
            <a:ext cx="27542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L" sz="800" dirty="0">
                <a:solidFill>
                  <a:schemeClr val="bg1">
                    <a:lumMod val="65000"/>
                  </a:schemeClr>
                </a:solidFill>
              </a:rPr>
              <a:t>https://discovery.hgdata.com/product/oracle-berkeley-db</a:t>
            </a:r>
          </a:p>
        </p:txBody>
      </p:sp>
    </p:spTree>
    <p:extLst>
      <p:ext uri="{BB962C8B-B14F-4D97-AF65-F5344CB8AC3E}">
        <p14:creationId xmlns:p14="http://schemas.microsoft.com/office/powerpoint/2010/main" val="8140981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1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0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7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8B22-6D2C-43B4-9593-5C55C2D5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8298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179A6-9F4F-4FA2-806B-415F004A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1F03-58BC-4FC3-9CC8-FB8451253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 Model</a:t>
            </a:r>
          </a:p>
          <a:p>
            <a:r>
              <a:rPr lang="en-US" dirty="0"/>
              <a:t>Principles of Berkeley DB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604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CDA6A-EC0A-43DC-B8A2-CE81989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Model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18D24E-576B-4C15-816F-FA9A0FC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Key</a:t>
            </a:r>
            <a:r>
              <a:rPr lang="nl-NL" dirty="0"/>
              <a:t>-Value Store</a:t>
            </a:r>
          </a:p>
          <a:p>
            <a:r>
              <a:rPr lang="nl-NL" dirty="0"/>
              <a:t>Pros:</a:t>
            </a:r>
          </a:p>
          <a:p>
            <a:pPr lvl="1"/>
            <a:r>
              <a:rPr lang="nl-NL" dirty="0" err="1"/>
              <a:t>Simplistic</a:t>
            </a:r>
          </a:p>
          <a:p>
            <a:pPr lvl="1"/>
            <a:r>
              <a:rPr lang="nl-NL" dirty="0" err="1"/>
              <a:t>Flexible</a:t>
            </a:r>
          </a:p>
          <a:p>
            <a:pPr lvl="1"/>
            <a:r>
              <a:rPr lang="nl-NL" dirty="0" err="1"/>
              <a:t>Scalable</a:t>
            </a:r>
          </a:p>
          <a:p>
            <a:pPr lvl="1"/>
            <a:r>
              <a:rPr lang="nl-NL" dirty="0"/>
              <a:t>Performance</a:t>
            </a:r>
          </a:p>
          <a:p>
            <a:r>
              <a:rPr lang="nl-NL" dirty="0" err="1"/>
              <a:t>Cons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Lack</a:t>
            </a:r>
            <a:r>
              <a:rPr lang="nl-NL" dirty="0"/>
              <a:t> of </a:t>
            </a:r>
            <a:r>
              <a:rPr lang="nl-NL" dirty="0" err="1"/>
              <a:t>Standardization</a:t>
            </a:r>
            <a:r>
              <a:rPr lang="nl-NL" dirty="0"/>
              <a:t> (e.g. no </a:t>
            </a:r>
            <a:r>
              <a:rPr lang="nl-NL" dirty="0" err="1"/>
              <a:t>standards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keys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Not</a:t>
            </a:r>
            <a:r>
              <a:rPr lang="nl-NL" dirty="0"/>
              <a:t> OOP</a:t>
            </a:r>
          </a:p>
          <a:p>
            <a:pPr lvl="1"/>
            <a:r>
              <a:rPr lang="nl-NL" dirty="0"/>
              <a:t>No 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complicated</a:t>
            </a:r>
            <a:r>
              <a:rPr lang="nl-NL" dirty="0"/>
              <a:t> </a:t>
            </a:r>
            <a:r>
              <a:rPr lang="nl-NL" dirty="0" err="1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12962925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5129-7F4D-4D0E-9212-85711F23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AFE1-2699-499E-B28E-8A7BF866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576C1-CD53-4FEE-BF42-A9F1E790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76477"/>
              </p:ext>
            </p:extLst>
          </p:nvPr>
        </p:nvGraphicFramePr>
        <p:xfrm>
          <a:off x="677334" y="2856375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884359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5326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1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johndoe@hotmail.com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Mammals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Bear,</a:t>
                      </a:r>
                      <a:r>
                        <a:rPr lang="en-US" baseline="0" dirty="0"/>
                        <a:t> Cat, Dog, Elk, Fox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83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first:</a:t>
                      </a:r>
                      <a:r>
                        <a:rPr lang="en-US" baseline="0" dirty="0"/>
                        <a:t> “John”, last: “Doe”, age: “5”</a:t>
                      </a:r>
                      <a:r>
                        <a:rPr lang="en-US" dirty="0"/>
                        <a:t>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16431"/>
                  </a:ext>
                </a:extLst>
              </a:tr>
              <a:tr h="262941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AAA, 2, 01/01/2015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80283"/>
                  </a:ext>
                </a:extLst>
              </a:tr>
              <a:tr h="583957">
                <a:tc>
                  <a:txBody>
                    <a:bodyPr/>
                    <a:lstStyle/>
                    <a:p>
                      <a:r>
                        <a:rPr lang="en-US" dirty="0"/>
                        <a:t>0x352CDF3F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Img://cat.jpg, 120000, 01042019, john,</a:t>
                      </a:r>
                      <a:r>
                        <a:rPr lang="en-US" baseline="0" dirty="0"/>
                        <a:t> 420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3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6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0CDA-D900-4F17-A300-0875615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E899-9555-4FD1-9BF7-CEDD7C8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Berkeley DB Specifics</a:t>
            </a:r>
            <a:endParaRPr lang="nl-NL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Store Type</a:t>
            </a:r>
          </a:p>
          <a:p>
            <a:pPr lvl="1"/>
            <a:r>
              <a:rPr lang="en-US" dirty="0"/>
              <a:t>Ordered Key-Value Store</a:t>
            </a:r>
          </a:p>
          <a:p>
            <a:r>
              <a:rPr lang="en-US" dirty="0"/>
              <a:t>Size</a:t>
            </a:r>
          </a:p>
          <a:p>
            <a:pPr lvl="1"/>
            <a:r>
              <a:rPr lang="en-US" dirty="0"/>
              <a:t>2³² bytes key 		&lt;–&gt; 		2³² bytes value</a:t>
            </a:r>
          </a:p>
          <a:p>
            <a:r>
              <a:rPr lang="en-US" dirty="0"/>
              <a:t>Database type</a:t>
            </a:r>
          </a:p>
          <a:p>
            <a:pPr lvl="1"/>
            <a:r>
              <a:rPr lang="en-US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577841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3A78F-83C7-4666-AD3F-F26F954C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When to use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81C643-32D6-4E2F-B9B0-E895CB5A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When you can predict data access patterns</a:t>
            </a:r>
          </a:p>
          <a:p>
            <a:r>
              <a:rPr lang="nl-NL"/>
              <a:t>Many customers -&gt; don't have to buy, install, manage separate DB</a:t>
            </a:r>
          </a:p>
          <a:p>
            <a:r>
              <a:rPr lang="nl-NL"/>
              <a:t>Application remains unattended for long periods</a:t>
            </a:r>
          </a:p>
          <a:p>
            <a:r>
              <a:rPr lang="nl-NL"/>
              <a:t>End users are non-sophisticated administrators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84853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9A8A-313F-4AE4-884D-A6A076B0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When NOT to use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8DDD75-E1CE-4E9A-8EF4-5D6D4A6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Application needs different services</a:t>
            </a:r>
          </a:p>
          <a:p>
            <a:r>
              <a:rPr lang="nl-NL"/>
              <a:t>You can't predict how you need to access your data</a:t>
            </a:r>
          </a:p>
          <a:p>
            <a:r>
              <a:rPr lang="nl-NL"/>
              <a:t>Complex SQL Queries (non key-value queries)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278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26CD-7ECE-40D5-B618-DCF46D5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Berkeley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6FCF-EE0B-428B-A3B0-984BFA08A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3702"/>
            <a:ext cx="8596668" cy="3178706"/>
          </a:xfrm>
        </p:spPr>
        <p:txBody>
          <a:bodyPr/>
          <a:lstStyle/>
          <a:p>
            <a:r>
              <a:rPr lang="en-US" dirty="0"/>
              <a:t>ACID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Querying</a:t>
            </a:r>
          </a:p>
          <a:p>
            <a:r>
              <a:rPr lang="en-US" dirty="0"/>
              <a:t>Limitations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4960A-5957-4D87-AAF1-4850F492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43" y="1694359"/>
            <a:ext cx="5663757" cy="1408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40B5E-E1AC-45C2-AD8D-765C2E433DF1}"/>
              </a:ext>
            </a:extLst>
          </p:cNvPr>
          <p:cNvSpPr/>
          <p:nvPr/>
        </p:nvSpPr>
        <p:spPr>
          <a:xfrm>
            <a:off x="5618691" y="3102533"/>
            <a:ext cx="45635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http://highscalability.com/blog/2012/11/29/performance-data-for-leveldb-berkley-db-and-bangdb-for-rando.html</a:t>
            </a:r>
            <a:endParaRPr lang="en-NL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266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74D38-A875-4FE0-A3BF-9DC02FF0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  <a:r>
              <a:rPr lang="nl-NL" dirty="0"/>
              <a:t> of Berkeley DB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8583D-63B2-4788-8805-671F0FFA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dirty="0"/>
              <a:t>ACID</a:t>
            </a:r>
          </a:p>
          <a:p>
            <a:r>
              <a:rPr lang="nl-NL" dirty="0" err="1"/>
              <a:t>Atomicity</a:t>
            </a:r>
          </a:p>
          <a:p>
            <a:r>
              <a:rPr lang="nl-NL" dirty="0" err="1"/>
              <a:t>Consistency</a:t>
            </a:r>
          </a:p>
          <a:p>
            <a:r>
              <a:rPr lang="nl-NL" dirty="0" err="1"/>
              <a:t>Integrity</a:t>
            </a:r>
          </a:p>
          <a:p>
            <a:r>
              <a:rPr lang="nl-NL" dirty="0" err="1"/>
              <a:t>Durability</a:t>
            </a:r>
          </a:p>
        </p:txBody>
      </p:sp>
    </p:spTree>
    <p:extLst>
      <p:ext uri="{BB962C8B-B14F-4D97-AF65-F5344CB8AC3E}">
        <p14:creationId xmlns:p14="http://schemas.microsoft.com/office/powerpoint/2010/main" val="33940593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333</Words>
  <Application>Microsoft Office PowerPoint</Application>
  <PresentationFormat>Breedbeeld</PresentationFormat>
  <Paragraphs>80</Paragraphs>
  <Slides>11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Facet</vt:lpstr>
      <vt:lpstr>Berkeley DB</vt:lpstr>
      <vt:lpstr>Introduction</vt:lpstr>
      <vt:lpstr>Data Model</vt:lpstr>
      <vt:lpstr>Data Model</vt:lpstr>
      <vt:lpstr>Data Model</vt:lpstr>
      <vt:lpstr>When to use</vt:lpstr>
      <vt:lpstr>When NOT to use</vt:lpstr>
      <vt:lpstr>Principles of Berkeley DB</vt:lpstr>
      <vt:lpstr>Principles of Berkeley DB</vt:lpstr>
      <vt:lpstr>Economics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Berkeley DB</dc:title>
  <dc:creator>Shelby .</dc:creator>
  <cp:lastModifiedBy>Laan,Lucas L.S. van der</cp:lastModifiedBy>
  <cp:revision>268</cp:revision>
  <dcterms:created xsi:type="dcterms:W3CDTF">2019-04-14T11:49:19Z</dcterms:created>
  <dcterms:modified xsi:type="dcterms:W3CDTF">2019-04-21T13:38:50Z</dcterms:modified>
</cp:coreProperties>
</file>