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59" r:id="rId9"/>
    <p:sldId id="263" r:id="rId10"/>
    <p:sldId id="269" r:id="rId11"/>
    <p:sldId id="267" r:id="rId12"/>
    <p:sldId id="26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3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supporting huge data -&gt; examples later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</a:t>
            </a:r>
            <a:r>
              <a:rPr lang="en-US" baseline="0" dirty="0"/>
              <a:t> different from relational databases. </a:t>
            </a:r>
          </a:p>
          <a:p>
            <a:r>
              <a:rPr lang="en-US" baseline="0" dirty="0"/>
              <a:t>RDB has pre-defined data struct, because it consists of tables with well defined data types, key-value -&gt; treats all the data as a single collection, with different fields for every record</a:t>
            </a:r>
          </a:p>
          <a:p>
            <a:r>
              <a:rPr lang="en-US" baseline="0" dirty="0"/>
              <a:t>A Key-value store -&gt; much more performant, far less memory</a:t>
            </a:r>
          </a:p>
          <a:p>
            <a:r>
              <a:rPr lang="en-US" baseline="0" dirty="0"/>
              <a:t>Keys and values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 especially when simple key-value queries AND because the queries can be coded up once -&gt; will run very quickly because there is no SQL to parse and execute.</a:t>
            </a:r>
          </a:p>
          <a:p>
            <a:r>
              <a:rPr lang="en-US">
                <a:cs typeface="Calibri"/>
              </a:rPr>
              <a:t>- because it is embedded into application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oracle, completely ACID </a:t>
            </a:r>
            <a:r>
              <a:rPr lang="en-US"/>
              <a:t>compliant.</a:t>
            </a:r>
            <a:endParaRPr lang="en-US" dirty="0"/>
          </a:p>
          <a:p>
            <a:r>
              <a:rPr lang="en-US" dirty="0"/>
              <a:t>Consistency guaranteed, unless database configured to disable</a:t>
            </a:r>
          </a:p>
          <a:p>
            <a:r>
              <a:rPr lang="en-US" dirty="0"/>
              <a:t>Durability is configured in the application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r>
              <a:rPr lang="en-US" dirty="0"/>
              <a:t>Bitcoin Core, until Bitcoin Core 0.8, changed to </a:t>
            </a:r>
            <a:r>
              <a:rPr lang="en-US" dirty="0" err="1"/>
              <a:t>LevelDB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D5B-828C-4AC8-93FF-FA4156D0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4CF8-DA3A-4E3E-82EF-EF8CC63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Querying</a:t>
            </a:r>
          </a:p>
          <a:p>
            <a:r>
              <a:rPr lang="en-US" dirty="0"/>
              <a:t>Key-Data</a:t>
            </a:r>
          </a:p>
          <a:p>
            <a:r>
              <a:rPr lang="en-US" dirty="0"/>
              <a:t>No SQL</a:t>
            </a:r>
          </a:p>
        </p:txBody>
      </p:sp>
    </p:spTree>
    <p:extLst>
      <p:ext uri="{BB962C8B-B14F-4D97-AF65-F5344CB8AC3E}">
        <p14:creationId xmlns:p14="http://schemas.microsoft.com/office/powerpoint/2010/main" val="857384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15D2-6711-46CE-8548-DFF6CEF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528-2BEF-4E4D-B923-88E2AD38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Database Size depends on page size</a:t>
            </a:r>
          </a:p>
          <a:p>
            <a:r>
              <a:rPr lang="en-US" dirty="0"/>
              <a:t>Page size is chosen by application</a:t>
            </a:r>
          </a:p>
          <a:p>
            <a:r>
              <a:rPr lang="en-US" dirty="0"/>
              <a:t>Page sizes are saved as unsigned 16-bit numbers</a:t>
            </a:r>
          </a:p>
          <a:p>
            <a:r>
              <a:rPr lang="en-US" dirty="0"/>
              <a:t>Minimum page size: 512 bytes</a:t>
            </a:r>
          </a:p>
          <a:p>
            <a:r>
              <a:rPr lang="en-US" dirty="0"/>
              <a:t>Maximum page size: 65.536 bytes</a:t>
            </a:r>
          </a:p>
          <a:p>
            <a:r>
              <a:rPr lang="en-US" dirty="0"/>
              <a:t>Minimum-maximum database file size: 2^41 (2 terabytes)</a:t>
            </a:r>
          </a:p>
          <a:p>
            <a:r>
              <a:rPr lang="en-US" dirty="0"/>
              <a:t>Maximum database file size: 2^48 (256 terabytes)</a:t>
            </a:r>
          </a:p>
          <a:p>
            <a:r>
              <a:rPr lang="en-US" dirty="0"/>
              <a:t>Largest key/data item is 2^32</a:t>
            </a:r>
          </a:p>
          <a:p>
            <a:r>
              <a:rPr lang="en-US" dirty="0"/>
              <a:t>Maximum </a:t>
            </a:r>
            <a:r>
              <a:rPr lang="en-US" dirty="0" err="1"/>
              <a:t>Btree</a:t>
            </a:r>
            <a:r>
              <a:rPr lang="en-US" dirty="0"/>
              <a:t> depth: 255</a:t>
            </a:r>
          </a:p>
        </p:txBody>
      </p:sp>
    </p:spTree>
    <p:extLst>
      <p:ext uri="{BB962C8B-B14F-4D97-AF65-F5344CB8AC3E}">
        <p14:creationId xmlns:p14="http://schemas.microsoft.com/office/powerpoint/2010/main" val="2551443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Economics</a:t>
            </a:r>
            <a:endParaRPr lang="en-US" dirty="0"/>
          </a:p>
        </p:txBody>
      </p:sp>
      <p:pic>
        <p:nvPicPr>
          <p:cNvPr id="1026" name="Picture 2" descr="Afbeeldingsresultaat voor bitcoin core">
            <a:extLst>
              <a:ext uri="{FF2B5EF4-FFF2-40B4-BE49-F238E27FC236}">
                <a16:creationId xmlns:a16="http://schemas.microsoft.com/office/drawing/2014/main" id="{01EF6D8D-4127-412D-B30E-F70A47E8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2915973" cy="29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Famous Case</a:t>
            </a:r>
          </a:p>
          <a:p>
            <a:r>
              <a:rPr lang="en-US"/>
              <a:t>Market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0DA3-5E1A-4B17-AFEE-BE9CA105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7674-C116-4EF9-A49F-C9E643D7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https://db-engines.com/en/ranking</a:t>
            </a:r>
            <a:endParaRPr lang="en-US" dirty="0"/>
          </a:p>
          <a:p>
            <a:r>
              <a:rPr lang="en-US" dirty="0"/>
              <a:t>first released in 1991</a:t>
            </a:r>
          </a:p>
          <a:p>
            <a:r>
              <a:rPr lang="en-US" dirty="0"/>
              <a:t>1996 – 2006 </a:t>
            </a:r>
            <a:r>
              <a:rPr lang="en-US" dirty="0" err="1"/>
              <a:t>Sleepycat</a:t>
            </a:r>
            <a:r>
              <a:rPr lang="en-US" dirty="0"/>
              <a:t> Software </a:t>
            </a:r>
          </a:p>
          <a:p>
            <a:r>
              <a:rPr lang="en-US" dirty="0"/>
              <a:t>Acquired in 2006 by Oracle</a:t>
            </a:r>
          </a:p>
          <a:p>
            <a:endParaRPr lang="en-US" dirty="0"/>
          </a:p>
          <a:p>
            <a:r>
              <a:rPr lang="en-US" dirty="0"/>
              <a:t>Oracle Berkeley DB</a:t>
            </a:r>
          </a:p>
          <a:p>
            <a:r>
              <a:rPr lang="en-US" dirty="0"/>
              <a:t>Berkeley DB Java Edition</a:t>
            </a:r>
          </a:p>
          <a:p>
            <a:r>
              <a:rPr lang="en-US" dirty="0"/>
              <a:t>Berkeley DB XML.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9021B-ABDA-4350-85FC-BF39EDB3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88" y="2786411"/>
            <a:ext cx="6935013" cy="288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F88F-24DB-4A91-BFC5-E4425F9B6272}"/>
              </a:ext>
            </a:extLst>
          </p:cNvPr>
          <p:cNvSpPr/>
          <p:nvPr/>
        </p:nvSpPr>
        <p:spPr>
          <a:xfrm>
            <a:off x="8123507" y="5707079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31749834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OOP</a:t>
            </a:r>
          </a:p>
          <a:p>
            <a:pPr lvl="1"/>
            <a:r>
              <a:rPr lang="nl-NL" dirty="0"/>
              <a:t>No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		&lt;–&gt; 		2³² bytes value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A78F-83C7-4666-AD3F-F26F954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1C643-32D6-4E2F-B9B0-E895CB5A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When you can predict data access patterns</a:t>
            </a:r>
          </a:p>
          <a:p>
            <a:r>
              <a:rPr lang="nl-NL"/>
              <a:t>Many customers -&gt; don't have to buy, install, manage separate DB</a:t>
            </a:r>
          </a:p>
          <a:p>
            <a:r>
              <a:rPr lang="nl-NL"/>
              <a:t>Application remains unattended for long periods</a:t>
            </a:r>
          </a:p>
          <a:p>
            <a:r>
              <a:rPr lang="nl-NL"/>
              <a:t>End users are non-sophisticated administrators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4853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A8A-313F-4AE4-884D-A6A076B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When NOT to use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8DDD75-E1CE-4E9A-8EF4-5D6D4A6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Application needs different services</a:t>
            </a:r>
          </a:p>
          <a:p>
            <a:r>
              <a:rPr lang="nl-NL" dirty="0"/>
              <a:t>You can't predict how you need to access your data</a:t>
            </a:r>
          </a:p>
          <a:p>
            <a:r>
              <a:rPr lang="nl-NL" dirty="0"/>
              <a:t>Complex SQL Queries (non key-value queries)</a:t>
            </a:r>
          </a:p>
        </p:txBody>
      </p:sp>
    </p:spTree>
    <p:extLst>
      <p:ext uri="{BB962C8B-B14F-4D97-AF65-F5344CB8AC3E}">
        <p14:creationId xmlns:p14="http://schemas.microsoft.com/office/powerpoint/2010/main" val="1674278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43" y="1694359"/>
            <a:ext cx="5663757" cy="140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5618691" y="3102533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541</Words>
  <Application>Microsoft Office PowerPoint</Application>
  <PresentationFormat>Widescreen</PresentationFormat>
  <Paragraphs>120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Roboto</vt:lpstr>
      <vt:lpstr>Arial</vt:lpstr>
      <vt:lpstr>Calibri</vt:lpstr>
      <vt:lpstr>Wingdings 3</vt:lpstr>
      <vt:lpstr>Facet</vt:lpstr>
      <vt:lpstr>Berkeley DB</vt:lpstr>
      <vt:lpstr>Introduction</vt:lpstr>
      <vt:lpstr>Data Model</vt:lpstr>
      <vt:lpstr>Data Model</vt:lpstr>
      <vt:lpstr>Data Model</vt:lpstr>
      <vt:lpstr>When to use</vt:lpstr>
      <vt:lpstr>When NOT to use</vt:lpstr>
      <vt:lpstr>Principles of Berkeley DB</vt:lpstr>
      <vt:lpstr>Principles of Berkeley DB</vt:lpstr>
      <vt:lpstr>Principles of Berkeley DB</vt:lpstr>
      <vt:lpstr>Principles of Berkeley DB</vt:lpstr>
      <vt:lpstr>Economics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Laan,Lucas L.S. van der</dc:creator>
  <cp:lastModifiedBy>Laan,Lucas L.S. van der</cp:lastModifiedBy>
  <cp:revision>5</cp:revision>
  <dcterms:created xsi:type="dcterms:W3CDTF">2019-04-21T20:58:17Z</dcterms:created>
  <dcterms:modified xsi:type="dcterms:W3CDTF">2019-04-21T21:17:44Z</dcterms:modified>
</cp:coreProperties>
</file>