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6"/>
  </p:notesMasterIdLst>
  <p:sldIdLst>
    <p:sldId id="256" r:id="rId2"/>
    <p:sldId id="257" r:id="rId3"/>
    <p:sldId id="264" r:id="rId4"/>
    <p:sldId id="258" r:id="rId5"/>
    <p:sldId id="262" r:id="rId6"/>
    <p:sldId id="265" r:id="rId7"/>
    <p:sldId id="266" r:id="rId8"/>
    <p:sldId id="259" r:id="rId9"/>
    <p:sldId id="263" r:id="rId10"/>
    <p:sldId id="269" r:id="rId11"/>
    <p:sldId id="267" r:id="rId12"/>
    <p:sldId id="260" r:id="rId13"/>
    <p:sldId id="268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an,Lucas L.S. van der" initials="LLvd" lastIdx="1" clrIdx="0">
    <p:extLst>
      <p:ext uri="{19B8F6BF-5375-455C-9EA6-DF929625EA0E}">
        <p15:presenceInfo xmlns:p15="http://schemas.microsoft.com/office/powerpoint/2012/main" userId="S::386756@student.fontys.nl::146c2c56-b330-44ea-bab0-2ea291a704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708D01-33C7-2B94-A54D-6F361A01A3F5}" v="3" dt="2019-04-22T11:31:35.0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86429" autoAdjust="0"/>
  </p:normalViewPr>
  <p:slideViewPr>
    <p:cSldViewPr snapToGrid="0">
      <p:cViewPr varScale="1">
        <p:scale>
          <a:sx n="100" d="100"/>
          <a:sy n="100" d="100"/>
        </p:scale>
        <p:origin x="131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83F16-8A8E-4552-9D51-76A44C6435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893C1-AA60-43C7-A9DB-CA01F4DE5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09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3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Explain in demo</a:t>
            </a:r>
          </a:p>
          <a:p>
            <a:r>
              <a:rPr lang="en-US" dirty="0">
                <a:cs typeface="Calibri"/>
              </a:rPr>
              <a:t>Looks for keys and returns data</a:t>
            </a:r>
          </a:p>
          <a:p>
            <a:r>
              <a:rPr lang="en-US" dirty="0">
                <a:cs typeface="Calibri"/>
              </a:rPr>
              <a:t>Not direct SQL, but comparable API calls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29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Amazon user customization</a:t>
            </a:r>
          </a:p>
          <a:p>
            <a:r>
              <a:rPr lang="en-US" dirty="0"/>
              <a:t>Bitcoin Core, until Bitcoin Core 0.8, changed to </a:t>
            </a:r>
            <a:r>
              <a:rPr lang="en-US" dirty="0" err="1"/>
              <a:t>LevelDB</a:t>
            </a:r>
            <a:endParaRPr lang="en-US" dirty="0"/>
          </a:p>
          <a:p>
            <a:r>
              <a:rPr lang="en-US" dirty="0">
                <a:cs typeface="Calibri"/>
              </a:rPr>
              <a:t>Previously Subversion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12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Sleepycat</a:t>
            </a:r>
            <a:r>
              <a:rPr lang="en-US" dirty="0"/>
              <a:t> abolished 2006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25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Datamodel</a:t>
            </a:r>
            <a:r>
              <a:rPr lang="en-US" dirty="0">
                <a:cs typeface="Calibri"/>
              </a:rPr>
              <a:t> behind </a:t>
            </a:r>
            <a:r>
              <a:rPr lang="en-US" dirty="0" err="1">
                <a:cs typeface="Calibri"/>
              </a:rPr>
              <a:t>berkeleydb</a:t>
            </a:r>
          </a:p>
          <a:p>
            <a:r>
              <a:rPr lang="en-US" dirty="0">
                <a:cs typeface="Calibri"/>
              </a:rPr>
              <a:t>What </a:t>
            </a:r>
            <a:r>
              <a:rPr lang="en-US" dirty="0" err="1">
                <a:cs typeface="Calibri"/>
              </a:rPr>
              <a:t>berkeleydb</a:t>
            </a:r>
            <a:r>
              <a:rPr lang="en-US" dirty="0">
                <a:cs typeface="Calibri"/>
              </a:rPr>
              <a:t> is all about</a:t>
            </a:r>
          </a:p>
          <a:p>
            <a:r>
              <a:rPr lang="en-US" dirty="0">
                <a:cs typeface="Calibri"/>
              </a:rPr>
              <a:t>The current economics of </a:t>
            </a:r>
            <a:r>
              <a:rPr lang="en-US" dirty="0" err="1">
                <a:cs typeface="Calibri"/>
              </a:rPr>
              <a:t>berkeley</a:t>
            </a:r>
            <a:r>
              <a:rPr lang="en-US" dirty="0">
                <a:cs typeface="Calibri"/>
              </a:rPr>
              <a:t> d</a:t>
            </a:r>
          </a:p>
          <a:p>
            <a:r>
              <a:rPr lang="en-US" dirty="0">
                <a:cs typeface="Calibri"/>
              </a:rPr>
              <a:t>And finally a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23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What is key value ?</a:t>
            </a:r>
          </a:p>
          <a:p>
            <a:r>
              <a:rPr lang="en-US" dirty="0">
                <a:cs typeface="Calibri"/>
              </a:rPr>
              <a:t>Simple queries because one on one mapping,</a:t>
            </a:r>
          </a:p>
          <a:p>
            <a:r>
              <a:rPr lang="en-US" dirty="0">
                <a:cs typeface="Calibri"/>
              </a:rPr>
              <a:t>Flex -&gt; can be any key and any value</a:t>
            </a:r>
          </a:p>
          <a:p>
            <a:r>
              <a:rPr lang="en-US" dirty="0" err="1">
                <a:cs typeface="Calibri"/>
              </a:rPr>
              <a:t>Scal</a:t>
            </a:r>
            <a:r>
              <a:rPr lang="en-US" dirty="0">
                <a:cs typeface="Calibri"/>
              </a:rPr>
              <a:t> -&gt; supports huge data</a:t>
            </a:r>
          </a:p>
          <a:p>
            <a:r>
              <a:rPr lang="en-US" dirty="0">
                <a:cs typeface="Calibri"/>
              </a:rPr>
              <a:t>Perf -&gt; no overhead like in </a:t>
            </a:r>
            <a:r>
              <a:rPr lang="en-US" dirty="0" err="1">
                <a:cs typeface="Calibri"/>
              </a:rPr>
              <a:t>relat</a:t>
            </a:r>
            <a:r>
              <a:rPr lang="en-US" dirty="0">
                <a:cs typeface="Calibri"/>
              </a:rPr>
              <a:t>. Db</a:t>
            </a:r>
          </a:p>
          <a:p>
            <a:r>
              <a:rPr lang="en-US" dirty="0">
                <a:cs typeface="Calibri"/>
              </a:rPr>
              <a:t>Lack of </a:t>
            </a:r>
            <a:r>
              <a:rPr lang="en-US" dirty="0" err="1">
                <a:cs typeface="Calibri"/>
              </a:rPr>
              <a:t>stadnard</a:t>
            </a:r>
            <a:r>
              <a:rPr lang="en-US" dirty="0">
                <a:cs typeface="Calibri"/>
              </a:rPr>
              <a:t> -&gt; next slide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02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Keys and values can be anything</a:t>
            </a:r>
            <a:endParaRPr lang="nl-NL" dirty="0"/>
          </a:p>
          <a:p>
            <a:r>
              <a:rPr lang="en-US" dirty="0"/>
              <a:t>Very</a:t>
            </a:r>
            <a:r>
              <a:rPr lang="en-US" baseline="0" dirty="0"/>
              <a:t> different from </a:t>
            </a:r>
            <a:r>
              <a:rPr lang="en-US" dirty="0"/>
              <a:t>relational DB</a:t>
            </a:r>
            <a:r>
              <a:rPr lang="en-US" baseline="0" dirty="0"/>
              <a:t>.</a:t>
            </a:r>
            <a:r>
              <a:rPr lang="en-US" dirty="0"/>
              <a:t> </a:t>
            </a:r>
            <a:endParaRPr lang="en-US" baseline="0" dirty="0">
              <a:cs typeface="Calibri"/>
            </a:endParaRPr>
          </a:p>
          <a:p>
            <a:r>
              <a:rPr lang="en-US" baseline="0" dirty="0"/>
              <a:t>RDB has pre-defined data struct, because it consists of tables with well defined </a:t>
            </a:r>
            <a:r>
              <a:rPr lang="en-US" dirty="0"/>
              <a:t>DATA TYPES</a:t>
            </a:r>
            <a:r>
              <a:rPr lang="en-US" baseline="0" dirty="0"/>
              <a:t>, key-value -&gt; treats all the data as a single collection, with different fields for every record</a:t>
            </a:r>
            <a:endParaRPr lang="en-US" baseline="0" dirty="0">
              <a:cs typeface="Calibri"/>
            </a:endParaRPr>
          </a:p>
          <a:p>
            <a:r>
              <a:rPr lang="en-US" baseline="0" dirty="0"/>
              <a:t>A Key-value store -&gt; much more performant, far less memory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47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BerkeleyDB</a:t>
            </a:r>
            <a:r>
              <a:rPr lang="en-US" baseline="0" dirty="0"/>
              <a:t> uses so-called Ordered key-value store  -&gt; advanced because it is sorted and makes easier to find data</a:t>
            </a:r>
          </a:p>
          <a:p>
            <a:r>
              <a:rPr lang="en-US" dirty="0"/>
              <a:t>Huge keys and values</a:t>
            </a:r>
          </a:p>
          <a:p>
            <a:r>
              <a:rPr lang="en-US" dirty="0"/>
              <a:t>Since</a:t>
            </a:r>
            <a:r>
              <a:rPr lang="en-US" baseline="0" dirty="0"/>
              <a:t> t</a:t>
            </a:r>
            <a:r>
              <a:rPr lang="en-US" dirty="0"/>
              <a:t>ime to copy a record is</a:t>
            </a:r>
            <a:r>
              <a:rPr lang="en-US" baseline="0" dirty="0"/>
              <a:t> proportional to size, Berkeley interfaces allow for partial record retrieval where it only gets the bytes that are necessary</a:t>
            </a:r>
          </a:p>
          <a:p>
            <a:r>
              <a:rPr lang="en-US" dirty="0">
                <a:cs typeface="Calibri" panose="020F0502020204030204"/>
              </a:rPr>
              <a:t>Embedded into application -&gt; uses </a:t>
            </a:r>
            <a:r>
              <a:rPr lang="en-US" dirty="0" err="1">
                <a:cs typeface="Calibri" panose="020F0502020204030204"/>
              </a:rPr>
              <a:t>api</a:t>
            </a:r>
            <a:r>
              <a:rPr lang="en-US" dirty="0">
                <a:cs typeface="Calibri" panose="020F0502020204030204"/>
              </a:rPr>
              <a:t> calls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84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  especially when simple key-value queries AND because the queries can be coded up once -&gt; will run very quickly because there is no SQL to parse and execute.</a:t>
            </a:r>
          </a:p>
          <a:p>
            <a:r>
              <a:rPr lang="en-US">
                <a:cs typeface="Calibri"/>
              </a:rPr>
              <a:t>- because it is embedded into application</a:t>
            </a:r>
            <a:endParaRPr lang="en-US" dirty="0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08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Can't predict -&gt; has to be programmed ahead of time before database and application are created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36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ACID: Configured in the application (See transaction config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89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According to oracle, completely ACID compliant.</a:t>
            </a:r>
          </a:p>
          <a:p>
            <a:r>
              <a:rPr lang="en-US" dirty="0"/>
              <a:t>Atomicity is guaranteed by using locks and transactions, if the transaction fails, no data changed</a:t>
            </a:r>
          </a:p>
          <a:p>
            <a:r>
              <a:rPr lang="en-US" dirty="0"/>
              <a:t>Consistency guaranteed, unless database configured to disable</a:t>
            </a:r>
          </a:p>
          <a:p>
            <a:r>
              <a:rPr lang="en-US" dirty="0"/>
              <a:t>Durability is configured in the application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87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1422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809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0358097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44810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0386944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20958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59046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8513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7137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8216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3515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2590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4967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2819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00901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6734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01A77-6A97-45A8-A952-2669B7F6690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4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ranking/key-value+stor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db-engines.com/en/rankin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johndoe@hotmail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3DCC-B2B5-4C34-8B1B-9734410A6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Berkeley 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7DB05-62C3-4073-A537-81FC454F4B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Shelby Hendrickx &amp; Lucas van der Laan</a:t>
            </a:r>
          </a:p>
        </p:txBody>
      </p:sp>
    </p:spTree>
    <p:extLst>
      <p:ext uri="{BB962C8B-B14F-4D97-AF65-F5344CB8AC3E}">
        <p14:creationId xmlns:p14="http://schemas.microsoft.com/office/powerpoint/2010/main" val="258442104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BDD5B-828C-4AC8-93FF-FA4156D0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  <a:r>
              <a:rPr lang="nl-NL" dirty="0"/>
              <a:t> of Berkeley DB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F4CF8-DA3A-4E3E-82EF-EF8CC63EC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Querying</a:t>
            </a:r>
          </a:p>
          <a:p>
            <a:r>
              <a:rPr lang="en-US" dirty="0"/>
              <a:t>Key-Data</a:t>
            </a:r>
          </a:p>
          <a:p>
            <a:r>
              <a:rPr lang="en-US" dirty="0"/>
              <a:t>No SQL</a:t>
            </a:r>
          </a:p>
        </p:txBody>
      </p:sp>
    </p:spTree>
    <p:extLst>
      <p:ext uri="{BB962C8B-B14F-4D97-AF65-F5344CB8AC3E}">
        <p14:creationId xmlns:p14="http://schemas.microsoft.com/office/powerpoint/2010/main" val="85738487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715D2-6711-46CE-8548-DFF6CEF8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  <a:r>
              <a:rPr lang="nl-NL" dirty="0"/>
              <a:t> of Berkeley DB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B3528-2BEF-4E4D-B923-88E2AD386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Limitations</a:t>
            </a:r>
          </a:p>
          <a:p>
            <a:r>
              <a:rPr lang="en-US" dirty="0"/>
              <a:t>Minimum page size: 512 bytes</a:t>
            </a:r>
          </a:p>
          <a:p>
            <a:r>
              <a:rPr lang="en-US" dirty="0"/>
              <a:t>Maximum page size: 65.536 bytes</a:t>
            </a:r>
          </a:p>
          <a:p>
            <a:r>
              <a:rPr lang="en-US" dirty="0"/>
              <a:t>Minimum-maximum database file size: 2^41 (2 terabytes)</a:t>
            </a:r>
          </a:p>
          <a:p>
            <a:r>
              <a:rPr lang="en-US" dirty="0"/>
              <a:t>Maximum database file size: 2^48 (256 terabytes)</a:t>
            </a:r>
          </a:p>
          <a:p>
            <a:r>
              <a:rPr lang="en-US" dirty="0"/>
              <a:t>Largest key/data item is 2^32 bytes ( around 4.2GB )</a:t>
            </a:r>
          </a:p>
          <a:p>
            <a:r>
              <a:rPr lang="en-US" dirty="0"/>
              <a:t>Maximum </a:t>
            </a:r>
            <a:r>
              <a:rPr lang="en-US" dirty="0" err="1"/>
              <a:t>Btree</a:t>
            </a:r>
            <a:r>
              <a:rPr lang="en-US" dirty="0"/>
              <a:t> depth: 255</a:t>
            </a:r>
          </a:p>
        </p:txBody>
      </p:sp>
    </p:spTree>
    <p:extLst>
      <p:ext uri="{BB962C8B-B14F-4D97-AF65-F5344CB8AC3E}">
        <p14:creationId xmlns:p14="http://schemas.microsoft.com/office/powerpoint/2010/main" val="255144301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7B81-A928-4FC8-A0D2-5EE5A82E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Economics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03CBE-8199-4594-8516-884A747D5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r>
              <a:rPr lang="en-US"/>
              <a:t>Famous Case</a:t>
            </a:r>
          </a:p>
          <a:p>
            <a:r>
              <a:rPr lang="en-US"/>
              <a:t>Market Share</a:t>
            </a:r>
            <a:endParaRPr lang="en-US" dirty="0"/>
          </a:p>
        </p:txBody>
      </p:sp>
      <p:pic>
        <p:nvPicPr>
          <p:cNvPr id="4" name="Picture 2" descr="Afbeeldingsresultaat voor amazon">
            <a:extLst>
              <a:ext uri="{FF2B5EF4-FFF2-40B4-BE49-F238E27FC236}">
                <a16:creationId xmlns:a16="http://schemas.microsoft.com/office/drawing/2014/main" id="{71E999B6-5C23-4AA2-91CB-7270628F7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62" y="319554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subversion">
            <a:extLst>
              <a:ext uri="{FF2B5EF4-FFF2-40B4-BE49-F238E27FC236}">
                <a16:creationId xmlns:a16="http://schemas.microsoft.com/office/drawing/2014/main" id="{0C800ADB-3C78-4B24-8D24-3519B49A9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75" y="4971535"/>
            <a:ext cx="1277700" cy="113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fbeeldingsresultaat voor bitcoin core">
            <a:extLst>
              <a:ext uri="{FF2B5EF4-FFF2-40B4-BE49-F238E27FC236}">
                <a16:creationId xmlns:a16="http://schemas.microsoft.com/office/drawing/2014/main" id="{01EF6D8D-4127-412D-B30E-F70A47E8A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7800" y="1874749"/>
            <a:ext cx="1554251" cy="155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09819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0DA3-5E1A-4B17-AFEE-BE9CA105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C7674-C116-4EF9-A49F-C9E643D79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14</a:t>
            </a:r>
            <a:r>
              <a:rPr lang="en-US" baseline="30000" dirty="0"/>
              <a:t>th</a:t>
            </a:r>
            <a:r>
              <a:rPr lang="en-US" dirty="0"/>
              <a:t> key-value - </a:t>
            </a:r>
            <a:r>
              <a:rPr lang="en-US" dirty="0">
                <a:hlinkClick r:id="rId3"/>
              </a:rPr>
              <a:t>https://db-engines.com/en/ranking/key-value+store</a:t>
            </a:r>
            <a:r>
              <a:rPr lang="en-US" dirty="0"/>
              <a:t> </a:t>
            </a:r>
          </a:p>
          <a:p>
            <a:r>
              <a:rPr lang="en-US" dirty="0"/>
              <a:t>88</a:t>
            </a:r>
            <a:r>
              <a:rPr lang="en-US" baseline="30000" dirty="0"/>
              <a:t>th</a:t>
            </a:r>
            <a:r>
              <a:rPr lang="en-US" dirty="0"/>
              <a:t> overall - </a:t>
            </a:r>
            <a:r>
              <a:rPr lang="en-US" dirty="0">
                <a:hlinkClick r:id="rId4"/>
              </a:rPr>
              <a:t>https://db-engines.com/en/ranking</a:t>
            </a:r>
            <a:endParaRPr lang="en-US" dirty="0"/>
          </a:p>
          <a:p>
            <a:r>
              <a:rPr lang="en-US" dirty="0"/>
              <a:t>first released in 1994</a:t>
            </a:r>
          </a:p>
          <a:p>
            <a:r>
              <a:rPr lang="en-US" dirty="0"/>
              <a:t>1996 – 2006 Sleepycat Software </a:t>
            </a:r>
          </a:p>
          <a:p>
            <a:r>
              <a:rPr lang="en-US" dirty="0"/>
              <a:t>Acquired in 2006 by Oracle</a:t>
            </a:r>
          </a:p>
          <a:p>
            <a:endParaRPr lang="en-US" dirty="0"/>
          </a:p>
          <a:p>
            <a:r>
              <a:rPr lang="en-US" dirty="0"/>
              <a:t>Oracle Berkeley DB</a:t>
            </a:r>
          </a:p>
          <a:p>
            <a:r>
              <a:rPr lang="en-US" dirty="0"/>
              <a:t>Berkeley DB Java Edition</a:t>
            </a:r>
          </a:p>
          <a:p>
            <a:r>
              <a:rPr lang="en-US" dirty="0"/>
              <a:t>Berkeley DB XML.</a:t>
            </a: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9021B-ABDA-4350-85FC-BF39EDB3C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5338" y="3112288"/>
            <a:ext cx="6935013" cy="2880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8E7F88F-24DB-4A91-BFC5-E4425F9B6272}"/>
              </a:ext>
            </a:extLst>
          </p:cNvPr>
          <p:cNvSpPr/>
          <p:nvPr/>
        </p:nvSpPr>
        <p:spPr>
          <a:xfrm>
            <a:off x="8218757" y="6032956"/>
            <a:ext cx="27542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L" sz="800" dirty="0">
                <a:solidFill>
                  <a:schemeClr val="bg1">
                    <a:lumMod val="65000"/>
                  </a:schemeClr>
                </a:solidFill>
              </a:rPr>
              <a:t>https://discovery.hgdata.com/product/oracle-berkeley-db</a:t>
            </a:r>
          </a:p>
        </p:txBody>
      </p:sp>
    </p:spTree>
    <p:extLst>
      <p:ext uri="{BB962C8B-B14F-4D97-AF65-F5344CB8AC3E}">
        <p14:creationId xmlns:p14="http://schemas.microsoft.com/office/powerpoint/2010/main" val="317498347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1" name="Straight Connector 9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13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17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21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: Shape 23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0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9" name="Straight Connector 25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27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28B22-6D2C-43B4-9593-5C55C2D53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854529"/>
            <a:ext cx="5799665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1829800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60179A6-9F4F-4FA2-806B-415F004AA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81F03-58BC-4FC3-9CC8-FB8451253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Data Model</a:t>
            </a:r>
          </a:p>
          <a:p>
            <a:r>
              <a:rPr lang="en-US" dirty="0"/>
              <a:t>Principles of Berkeley DB</a:t>
            </a:r>
          </a:p>
          <a:p>
            <a:r>
              <a:rPr lang="en-US" dirty="0"/>
              <a:t>Economics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8604594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CDA6A-EC0A-43DC-B8A2-CE81989E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Model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18D24E-576B-4C15-816F-FA9A0FC14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/>
              <a:t>Key</a:t>
            </a:r>
            <a:r>
              <a:rPr lang="nl-NL" dirty="0"/>
              <a:t>-Value Store</a:t>
            </a:r>
          </a:p>
          <a:p>
            <a:r>
              <a:rPr lang="nl-NL" dirty="0"/>
              <a:t>Pros:</a:t>
            </a:r>
          </a:p>
          <a:p>
            <a:pPr lvl="1"/>
            <a:r>
              <a:rPr lang="nl-NL" dirty="0" err="1"/>
              <a:t>Simplistic</a:t>
            </a:r>
          </a:p>
          <a:p>
            <a:pPr lvl="1"/>
            <a:r>
              <a:rPr lang="nl-NL" dirty="0" err="1"/>
              <a:t>Flexible</a:t>
            </a:r>
          </a:p>
          <a:p>
            <a:pPr lvl="1"/>
            <a:r>
              <a:rPr lang="nl-NL" dirty="0" err="1"/>
              <a:t>Scalable</a:t>
            </a:r>
          </a:p>
          <a:p>
            <a:pPr lvl="1"/>
            <a:r>
              <a:rPr lang="nl-NL" dirty="0"/>
              <a:t>Performance</a:t>
            </a:r>
          </a:p>
          <a:p>
            <a:r>
              <a:rPr lang="nl-NL" dirty="0" err="1"/>
              <a:t>Cons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No support </a:t>
            </a:r>
            <a:r>
              <a:rPr lang="nl-NL" dirty="0" err="1"/>
              <a:t>for</a:t>
            </a:r>
            <a:r>
              <a:rPr lang="nl-NL" dirty="0"/>
              <a:t> </a:t>
            </a:r>
            <a:r>
              <a:rPr lang="nl-NL" dirty="0" err="1"/>
              <a:t>complicated</a:t>
            </a:r>
            <a:r>
              <a:rPr lang="nl-NL" dirty="0"/>
              <a:t> </a:t>
            </a:r>
            <a:r>
              <a:rPr lang="nl-NL" dirty="0" err="1"/>
              <a:t>searches</a:t>
            </a:r>
          </a:p>
          <a:p>
            <a:pPr lvl="1"/>
            <a:r>
              <a:rPr lang="nl-NL" dirty="0" err="1"/>
              <a:t>Not</a:t>
            </a:r>
            <a:r>
              <a:rPr lang="nl-NL" dirty="0"/>
              <a:t> OOP</a:t>
            </a:r>
          </a:p>
          <a:p>
            <a:pPr lvl="1"/>
            <a:r>
              <a:rPr lang="nl-NL" dirty="0" err="1"/>
              <a:t>Lack</a:t>
            </a:r>
            <a:r>
              <a:rPr lang="nl-NL" dirty="0"/>
              <a:t> of </a:t>
            </a:r>
            <a:r>
              <a:rPr lang="nl-NL" dirty="0" err="1"/>
              <a:t>standardization</a:t>
            </a:r>
            <a:r>
              <a:rPr lang="nl-NL" dirty="0"/>
              <a:t> (e.g. no </a:t>
            </a:r>
            <a:r>
              <a:rPr lang="nl-NL" dirty="0" err="1"/>
              <a:t>standards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keys</a:t>
            </a:r>
            <a:r>
              <a:rPr lang="nl-NL" dirty="0"/>
              <a:t>)</a:t>
            </a:r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629250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5129-7F4D-4D0E-9212-85711F232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CAFE1-2699-499E-B28E-8A7BF8663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Key-Value Store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1576C1-CD53-4FEE-BF42-A9F1E790D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176477"/>
              </p:ext>
            </p:extLst>
          </p:nvPr>
        </p:nvGraphicFramePr>
        <p:xfrm>
          <a:off x="677334" y="2856375"/>
          <a:ext cx="81280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8843599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05326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51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johndoe@hotmail.com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84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Mammals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Bear,</a:t>
                      </a:r>
                      <a:r>
                        <a:rPr lang="en-US" baseline="0" dirty="0"/>
                        <a:t> Cat, Dog, Elk, Fox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3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first:</a:t>
                      </a:r>
                      <a:r>
                        <a:rPr lang="en-US" baseline="0" dirty="0"/>
                        <a:t> “John”, last: “Doe”, age: “5”</a:t>
                      </a:r>
                      <a:r>
                        <a:rPr lang="en-US" dirty="0"/>
                        <a:t>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816431"/>
                  </a:ext>
                </a:extLst>
              </a:tr>
              <a:tr h="262941">
                <a:tc>
                  <a:txBody>
                    <a:bodyPr/>
                    <a:lstStyle/>
                    <a:p>
                      <a:r>
                        <a:rPr lang="en-US" dirty="0"/>
                        <a:t>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AAA, 2, 01/01/2015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980283"/>
                  </a:ext>
                </a:extLst>
              </a:tr>
              <a:tr h="583957">
                <a:tc>
                  <a:txBody>
                    <a:bodyPr/>
                    <a:lstStyle/>
                    <a:p>
                      <a:r>
                        <a:rPr lang="en-US" dirty="0"/>
                        <a:t>0x352CDF3F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Img://cat.jpg, 120000, 01042019, john,</a:t>
                      </a:r>
                      <a:r>
                        <a:rPr lang="en-US" baseline="0" dirty="0"/>
                        <a:t> 420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630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66557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D0CDA-D900-4F17-A300-08756154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BE899-9555-4FD1-9BF7-CEDD7C8CD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Berkeley DB Specifics</a:t>
            </a:r>
            <a:endParaRPr lang="nl-NL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Store Type</a:t>
            </a:r>
          </a:p>
          <a:p>
            <a:pPr lvl="1"/>
            <a:r>
              <a:rPr lang="en-US" dirty="0"/>
              <a:t>Ordered Key-Value Store</a:t>
            </a:r>
          </a:p>
          <a:p>
            <a:r>
              <a:rPr lang="en-US" dirty="0"/>
              <a:t>Size</a:t>
            </a:r>
          </a:p>
          <a:p>
            <a:pPr lvl="1"/>
            <a:r>
              <a:rPr lang="en-US" dirty="0"/>
              <a:t>2³² bytes key &lt;–&gt; 2³² bytes value ( around 4.2GB )</a:t>
            </a:r>
          </a:p>
          <a:p>
            <a:r>
              <a:rPr lang="en-US" dirty="0"/>
              <a:t>Database type</a:t>
            </a:r>
          </a:p>
          <a:p>
            <a:pPr lvl="1"/>
            <a:r>
              <a:rPr lang="en-US" dirty="0"/>
              <a:t>Embedded</a:t>
            </a:r>
          </a:p>
        </p:txBody>
      </p:sp>
    </p:spTree>
    <p:extLst>
      <p:ext uri="{BB962C8B-B14F-4D97-AF65-F5344CB8AC3E}">
        <p14:creationId xmlns:p14="http://schemas.microsoft.com/office/powerpoint/2010/main" val="57784192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3A78F-83C7-4666-AD3F-F26F954CF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When to use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781C643-32D6-4E2F-B9B0-E895CB5AD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predict</a:t>
            </a:r>
            <a:r>
              <a:rPr lang="nl-NL" dirty="0"/>
              <a:t> data access </a:t>
            </a:r>
            <a:r>
              <a:rPr lang="nl-NL" dirty="0" err="1"/>
              <a:t>patterns</a:t>
            </a:r>
          </a:p>
          <a:p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customers</a:t>
            </a:r>
            <a:r>
              <a:rPr lang="nl-NL" dirty="0"/>
              <a:t> -&gt; </a:t>
            </a:r>
            <a:r>
              <a:rPr lang="nl-NL" dirty="0" err="1"/>
              <a:t>don't</a:t>
            </a:r>
            <a:r>
              <a:rPr lang="nl-NL" dirty="0"/>
              <a:t> have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buy</a:t>
            </a:r>
            <a:r>
              <a:rPr lang="nl-NL" dirty="0"/>
              <a:t>, </a:t>
            </a:r>
            <a:r>
              <a:rPr lang="nl-NL" dirty="0" err="1"/>
              <a:t>install</a:t>
            </a:r>
            <a:r>
              <a:rPr lang="nl-NL" dirty="0"/>
              <a:t>, manage separate DB</a:t>
            </a:r>
          </a:p>
          <a:p>
            <a:r>
              <a:rPr lang="nl-NL" dirty="0"/>
              <a:t>End users are non-sophisticated administrators</a:t>
            </a:r>
          </a:p>
        </p:txBody>
      </p:sp>
    </p:spTree>
    <p:extLst>
      <p:ext uri="{BB962C8B-B14F-4D97-AF65-F5344CB8AC3E}">
        <p14:creationId xmlns:p14="http://schemas.microsoft.com/office/powerpoint/2010/main" val="407848534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D9A8A-313F-4AE4-884D-A6A076B00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When NOT to use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8DDD75-E1CE-4E9A-8EF4-5D6D4A60E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Application needs different services</a:t>
            </a:r>
          </a:p>
          <a:p>
            <a:r>
              <a:rPr lang="nl-NL" dirty="0"/>
              <a:t>You can't predict how you need to access your data</a:t>
            </a:r>
          </a:p>
          <a:p>
            <a:r>
              <a:rPr lang="nl-NL" dirty="0"/>
              <a:t>Complex SQL Queries (non key-value queries)</a:t>
            </a:r>
          </a:p>
        </p:txBody>
      </p:sp>
    </p:spTree>
    <p:extLst>
      <p:ext uri="{BB962C8B-B14F-4D97-AF65-F5344CB8AC3E}">
        <p14:creationId xmlns:p14="http://schemas.microsoft.com/office/powerpoint/2010/main" val="167427819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26CD-7ECE-40D5-B618-DCF46D55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Berkeley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36FCF-EE0B-428B-A3B0-984BFA08A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3702"/>
            <a:ext cx="8596668" cy="3178706"/>
          </a:xfrm>
        </p:spPr>
        <p:txBody>
          <a:bodyPr/>
          <a:lstStyle/>
          <a:p>
            <a:r>
              <a:rPr lang="en-US" dirty="0"/>
              <a:t>ACID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Querying</a:t>
            </a:r>
          </a:p>
          <a:p>
            <a:r>
              <a:rPr lang="en-US" dirty="0"/>
              <a:t>Limitations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4960A-5957-4D87-AAF1-4850F4928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05" y="4219706"/>
            <a:ext cx="7197526" cy="17891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540B5E-E1AC-45C2-AD8D-765C2E433DF1}"/>
              </a:ext>
            </a:extLst>
          </p:cNvPr>
          <p:cNvSpPr/>
          <p:nvPr/>
        </p:nvSpPr>
        <p:spPr>
          <a:xfrm>
            <a:off x="680344" y="6052840"/>
            <a:ext cx="456353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http://highscalability.com/blog/2012/11/29/performance-data-for-leveldb-berkley-db-and-bangdb-for-rando.html</a:t>
            </a:r>
            <a:endParaRPr lang="en-NL" sz="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02666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74D38-A875-4FE0-A3BF-9DC02FF0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  <a:r>
              <a:rPr lang="nl-NL" dirty="0"/>
              <a:t> of Berkeley DB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F8583D-63B2-4788-8805-671F0FFA2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NL" dirty="0"/>
              <a:t>ACID</a:t>
            </a:r>
          </a:p>
          <a:p>
            <a:r>
              <a:rPr lang="nl-NL" dirty="0" err="1"/>
              <a:t>Atomicity</a:t>
            </a:r>
          </a:p>
          <a:p>
            <a:r>
              <a:rPr lang="nl-NL" dirty="0" err="1"/>
              <a:t>Consistency</a:t>
            </a:r>
          </a:p>
          <a:p>
            <a:r>
              <a:rPr lang="nl-NL" dirty="0" err="1"/>
              <a:t>Integrity</a:t>
            </a:r>
          </a:p>
          <a:p>
            <a:r>
              <a:rPr lang="nl-NL" dirty="0" err="1"/>
              <a:t>Durability</a:t>
            </a:r>
          </a:p>
        </p:txBody>
      </p:sp>
    </p:spTree>
    <p:extLst>
      <p:ext uri="{BB962C8B-B14F-4D97-AF65-F5344CB8AC3E}">
        <p14:creationId xmlns:p14="http://schemas.microsoft.com/office/powerpoint/2010/main" val="339405938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Custom 1">
      <a:majorFont>
        <a:latin typeface="Montserrat"/>
        <a:ea typeface=""/>
        <a:cs typeface=""/>
      </a:majorFont>
      <a:minorFont>
        <a:latin typeface="Roboto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561</Words>
  <Application>Microsoft Office PowerPoint</Application>
  <PresentationFormat>Widescreen</PresentationFormat>
  <Paragraphs>133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Montserrat</vt:lpstr>
      <vt:lpstr>Roboto</vt:lpstr>
      <vt:lpstr>Arial</vt:lpstr>
      <vt:lpstr>Calibri</vt:lpstr>
      <vt:lpstr>Wingdings 3</vt:lpstr>
      <vt:lpstr>Facet</vt:lpstr>
      <vt:lpstr>Berkeley DB</vt:lpstr>
      <vt:lpstr>Introduction</vt:lpstr>
      <vt:lpstr>Data Model</vt:lpstr>
      <vt:lpstr>Data Model</vt:lpstr>
      <vt:lpstr>Data Model</vt:lpstr>
      <vt:lpstr>When to use</vt:lpstr>
      <vt:lpstr>When NOT to use</vt:lpstr>
      <vt:lpstr>Principles of Berkeley DB</vt:lpstr>
      <vt:lpstr>Principles of Berkeley DB</vt:lpstr>
      <vt:lpstr>Principles of Berkeley DB</vt:lpstr>
      <vt:lpstr>Principles of Berkeley DB</vt:lpstr>
      <vt:lpstr>Economics</vt:lpstr>
      <vt:lpstr>Economics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Berkeley DB</dc:title>
  <dc:creator>Laan,Lucas L.S. van der</dc:creator>
  <cp:lastModifiedBy>Laan,Lucas L.S. van der</cp:lastModifiedBy>
  <cp:revision>95</cp:revision>
  <dcterms:created xsi:type="dcterms:W3CDTF">2019-04-21T20:58:17Z</dcterms:created>
  <dcterms:modified xsi:type="dcterms:W3CDTF">2019-04-22T12:26:19Z</dcterms:modified>
</cp:coreProperties>
</file>