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7404"/>
  </p:normalViewPr>
  <p:slideViewPr>
    <p:cSldViewPr snapToGrid="0" snapToObjects="1">
      <p:cViewPr varScale="1">
        <p:scale>
          <a:sx n="89" d="100"/>
          <a:sy n="89" d="100"/>
        </p:scale>
        <p:origin x="139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B48DD-5806-E040-BB46-CF7EF7496337}" type="datetimeFigureOut">
              <a:rPr lang="en-US" smtClean="0"/>
              <a:t>10/24/2017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4E551-1A58-3747-B1EC-993A1D0912CC}" type="slidenum">
              <a:rPr lang="en-US" smtClean="0"/>
              <a:t>‹#›</a:t>
            </a:fld>
            <a:endParaRPr lang="en-US"/>
          </a:p>
        </p:txBody>
      </p:sp>
    </p:spTree>
    <p:extLst>
      <p:ext uri="{BB962C8B-B14F-4D97-AF65-F5344CB8AC3E}">
        <p14:creationId xmlns:p14="http://schemas.microsoft.com/office/powerpoint/2010/main" val="9757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CSS Grid Layout (aka "Grid"), is a two-dimensional grid-based layout system that aims to do nothing less than completely change the way we design grid-based user interfaces. CSS has always been used to lay out our web pages, but it's never done a very good job of it. First we used tables, then floats, positioning and inline-block, but all of these methods were essentially hacks and left out a lot of important functionality (vertical centering, for instance). Flexbox helped out, but it's intended for simpler one-dimensional layouts, not complex two-dimensional ones (Flexbox and Grid actually work very well together). Grid is the very first CSS module created specifically to solve the layout problems we've all been hacking our way around for as long as we've been making websites.</a:t>
            </a:r>
          </a:p>
          <a:p>
            <a:r>
              <a:rPr lang="en-US" sz="1200" b="1" i="0" kern="1200" dirty="0" smtClean="0">
                <a:solidFill>
                  <a:schemeClr val="tx1"/>
                </a:solidFill>
                <a:effectLst/>
                <a:latin typeface="+mn-lt"/>
                <a:ea typeface="+mn-ea"/>
                <a:cs typeface="+mn-cs"/>
              </a:rPr>
              <a:t>grid</a:t>
            </a:r>
            <a:r>
              <a:rPr lang="en-US" sz="1200" b="0" i="0" kern="1200" dirty="0" smtClean="0">
                <a:solidFill>
                  <a:schemeClr val="tx1"/>
                </a:solidFill>
                <a:effectLst/>
                <a:latin typeface="+mn-lt"/>
                <a:ea typeface="+mn-ea"/>
                <a:cs typeface="+mn-cs"/>
              </a:rPr>
              <a:t> - generates a block-level grid</a:t>
            </a:r>
          </a:p>
          <a:p>
            <a:r>
              <a:rPr lang="en-US" sz="1200" b="1" i="0" kern="1200" dirty="0" smtClean="0">
                <a:solidFill>
                  <a:schemeClr val="tx1"/>
                </a:solidFill>
                <a:effectLst/>
                <a:latin typeface="+mn-lt"/>
                <a:ea typeface="+mn-ea"/>
                <a:cs typeface="+mn-cs"/>
              </a:rPr>
              <a:t>inline-grid</a:t>
            </a:r>
            <a:r>
              <a:rPr lang="en-US" sz="1200" b="0" i="0" kern="1200" dirty="0" smtClean="0">
                <a:solidFill>
                  <a:schemeClr val="tx1"/>
                </a:solidFill>
                <a:effectLst/>
                <a:latin typeface="+mn-lt"/>
                <a:ea typeface="+mn-ea"/>
                <a:cs typeface="+mn-cs"/>
              </a:rPr>
              <a:t> - generates an inline-level grid</a:t>
            </a:r>
          </a:p>
          <a:p>
            <a:r>
              <a:rPr lang="en-US" sz="1200" b="1" i="0" kern="1200" dirty="0" err="1" smtClean="0">
                <a:solidFill>
                  <a:schemeClr val="tx1"/>
                </a:solidFill>
                <a:effectLst/>
                <a:latin typeface="+mn-lt"/>
                <a:ea typeface="+mn-ea"/>
                <a:cs typeface="+mn-cs"/>
              </a:rPr>
              <a:t>subgrid</a:t>
            </a:r>
            <a:r>
              <a:rPr lang="en-US" sz="1200" b="0" i="0" kern="1200" dirty="0" smtClean="0">
                <a:solidFill>
                  <a:schemeClr val="tx1"/>
                </a:solidFill>
                <a:effectLst/>
                <a:latin typeface="+mn-lt"/>
                <a:ea typeface="+mn-ea"/>
                <a:cs typeface="+mn-cs"/>
              </a:rPr>
              <a:t> - if your grid container is itself a grid item (i.e. nested grids), you can use this property to indicate that you want the sizes of its rows/columns to be taken from its parent rather than specifying its own.</a:t>
            </a:r>
          </a:p>
          <a:p>
            <a:r>
              <a:rPr lang="en-US" sz="1200" b="0" i="0" kern="1200" dirty="0" smtClean="0">
                <a:solidFill>
                  <a:schemeClr val="tx1"/>
                </a:solidFill>
                <a:effectLst/>
                <a:latin typeface="+mn-lt"/>
                <a:ea typeface="+mn-ea"/>
                <a:cs typeface="+mn-cs"/>
              </a:rPr>
              <a:t>Note: column, float, clear, and vertical-align have no effect on a grid container.</a:t>
            </a:r>
          </a:p>
          <a:p>
            <a:r>
              <a:rPr lang="en-US" sz="1200" b="0" i="0" kern="1200" smtClean="0">
                <a:solidFill>
                  <a:schemeClr val="tx1"/>
                </a:solidFill>
                <a:effectLst/>
                <a:latin typeface="+mn-lt"/>
                <a:ea typeface="+mn-ea"/>
                <a:cs typeface="+mn-cs"/>
              </a:rPr>
              <a:t/>
            </a:r>
            <a:br>
              <a:rPr lang="en-US" sz="1200" b="0" i="0" kern="1200" smtClean="0">
                <a:solidFill>
                  <a:schemeClr val="tx1"/>
                </a:solidFill>
                <a:effectLst/>
                <a:latin typeface="+mn-lt"/>
                <a:ea typeface="+mn-ea"/>
                <a:cs typeface="+mn-cs"/>
              </a:rPr>
            </a:br>
            <a:endParaRPr lang="en-US" sz="1200" b="0" i="0" kern="1200" smtClean="0">
              <a:solidFill>
                <a:schemeClr val="tx1"/>
              </a:solidFill>
              <a:effectLst/>
              <a:latin typeface="+mn-lt"/>
              <a:ea typeface="+mn-ea"/>
              <a:cs typeface="+mn-cs"/>
            </a:endParaRPr>
          </a:p>
          <a:p>
            <a:r>
              <a:rPr lang="en-US" smtClean="0"/>
              <a:t/>
            </a:r>
            <a:br>
              <a:rPr lang="en-US"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5D4E551-1A58-3747-B1EC-993A1D0912CC}" type="slidenum">
              <a:rPr lang="en-US" smtClean="0"/>
              <a:t>3</a:t>
            </a:fld>
            <a:endParaRPr lang="en-US"/>
          </a:p>
        </p:txBody>
      </p:sp>
    </p:spTree>
    <p:extLst>
      <p:ext uri="{BB962C8B-B14F-4D97-AF65-F5344CB8AC3E}">
        <p14:creationId xmlns:p14="http://schemas.microsoft.com/office/powerpoint/2010/main" val="792637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Flexbox the content,</a:t>
            </a:r>
            <a:r>
              <a:rPr lang="en-US" baseline="0" dirty="0" smtClean="0"/>
              <a:t> to some degree, decides the layout. With Grid you are putting your structure first and foremost.</a:t>
            </a:r>
            <a:endParaRPr lang="en-US" dirty="0" smtClean="0"/>
          </a:p>
          <a:p>
            <a:r>
              <a:rPr lang="en-US" dirty="0" smtClean="0"/>
              <a:t>Similar items – lists of items</a:t>
            </a:r>
          </a:p>
          <a:p>
            <a:r>
              <a:rPr lang="en-US" dirty="0" smtClean="0"/>
              <a:t>Macro elements –</a:t>
            </a:r>
            <a:r>
              <a:rPr lang="en-US" baseline="0" dirty="0" smtClean="0"/>
              <a:t> header, footer, aside, content</a:t>
            </a:r>
            <a:endParaRPr lang="en-US" dirty="0" smtClean="0"/>
          </a:p>
          <a:p>
            <a:endParaRPr lang="en-US" dirty="0" smtClean="0"/>
          </a:p>
          <a:p>
            <a:endParaRPr lang="en-US" dirty="0" smtClean="0"/>
          </a:p>
          <a:p>
            <a:r>
              <a:rPr lang="en-US" dirty="0" smtClean="0"/>
              <a:t>GRID</a:t>
            </a:r>
            <a:r>
              <a:rPr lang="en-US" baseline="0" dirty="0" smtClean="0"/>
              <a:t> – IE 10+11 supports 2011 spec</a:t>
            </a:r>
          </a:p>
          <a:p>
            <a:endParaRPr lang="en-US" baseline="0" dirty="0" smtClean="0"/>
          </a:p>
          <a:p>
            <a:r>
              <a:rPr lang="en-US" baseline="0" dirty="0" smtClean="0"/>
              <a:t>Table-like support but separating content and presentation</a:t>
            </a:r>
            <a:endParaRPr lang="en-US" dirty="0"/>
          </a:p>
        </p:txBody>
      </p:sp>
      <p:sp>
        <p:nvSpPr>
          <p:cNvPr id="4" name="Slide Number Placeholder 3"/>
          <p:cNvSpPr>
            <a:spLocks noGrp="1"/>
          </p:cNvSpPr>
          <p:nvPr>
            <p:ph type="sldNum" sz="quarter" idx="10"/>
          </p:nvPr>
        </p:nvSpPr>
        <p:spPr/>
        <p:txBody>
          <a:bodyPr/>
          <a:lstStyle/>
          <a:p>
            <a:fld id="{C5D4E551-1A58-3747-B1EC-993A1D0912CC}" type="slidenum">
              <a:rPr lang="en-US" smtClean="0"/>
              <a:t>4</a:t>
            </a:fld>
            <a:endParaRPr lang="en-US"/>
          </a:p>
        </p:txBody>
      </p:sp>
    </p:spTree>
    <p:extLst>
      <p:ext uri="{BB962C8B-B14F-4D97-AF65-F5344CB8AC3E}">
        <p14:creationId xmlns:p14="http://schemas.microsoft.com/office/powerpoint/2010/main" val="3487503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Solutions</a:t>
            </a:r>
          </a:p>
          <a:p>
            <a:r>
              <a:rPr lang="en-US" dirty="0" smtClean="0"/>
              <a:t>http://www.agreatdaytocode.com/flexbox-froggy/</a:t>
            </a:r>
          </a:p>
          <a:p>
            <a:r>
              <a:rPr lang="en-US" dirty="0" smtClean="0"/>
              <a:t>https://programmingmentor.com/post/playing-css-grid-garden/</a:t>
            </a:r>
            <a:endParaRPr lang="en-US" dirty="0"/>
          </a:p>
        </p:txBody>
      </p:sp>
      <p:sp>
        <p:nvSpPr>
          <p:cNvPr id="4" name="Slide Number Placeholder 3"/>
          <p:cNvSpPr>
            <a:spLocks noGrp="1"/>
          </p:cNvSpPr>
          <p:nvPr>
            <p:ph type="sldNum" sz="quarter" idx="10"/>
          </p:nvPr>
        </p:nvSpPr>
        <p:spPr/>
        <p:txBody>
          <a:bodyPr/>
          <a:lstStyle/>
          <a:p>
            <a:fld id="{C5D4E551-1A58-3747-B1EC-993A1D0912CC}" type="slidenum">
              <a:rPr lang="en-US" smtClean="0"/>
              <a:t>5</a:t>
            </a:fld>
            <a:endParaRPr lang="en-US"/>
          </a:p>
        </p:txBody>
      </p:sp>
    </p:spTree>
    <p:extLst>
      <p:ext uri="{BB962C8B-B14F-4D97-AF65-F5344CB8AC3E}">
        <p14:creationId xmlns:p14="http://schemas.microsoft.com/office/powerpoint/2010/main" val="2906870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10/24/2017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10/24/2017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10/24/2017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10/24/2017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10/24/2017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hyperlink" Target="https://css-tricks.com/snippets/css/complete-guide-grid/" TargetMode="External"/><Relationship Id="rId3" Type="http://schemas.openxmlformats.org/officeDocument/2006/relationships/hyperlink" Target="https://github.com/shellwe/Flexbox_Grid" TargetMode="External"/><Relationship Id="rId7" Type="http://schemas.openxmlformats.org/officeDocument/2006/relationships/hyperlink" Target="https://gridbyexample.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flexboxfroggy.com/" TargetMode="External"/><Relationship Id="rId5" Type="http://schemas.openxmlformats.org/officeDocument/2006/relationships/hyperlink" Target="https://codepen.io/osublake/full/dMLQJr" TargetMode="External"/><Relationship Id="rId10" Type="http://schemas.openxmlformats.org/officeDocument/2006/relationships/hyperlink" Target="https://tutorialzine.com/2017/03/css-grid-vs-flexbox" TargetMode="External"/><Relationship Id="rId4" Type="http://schemas.openxmlformats.org/officeDocument/2006/relationships/hyperlink" Target="https://css-tricks.com/snippets/css/a-guide-to-flexbox/" TargetMode="External"/><Relationship Id="rId9" Type="http://schemas.openxmlformats.org/officeDocument/2006/relationships/hyperlink" Target="http://cssgridgarde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Flex and </a:t>
            </a:r>
            <a:r>
              <a:rPr lang="en-US" dirty="0" err="1" smtClean="0"/>
              <a:t>css</a:t>
            </a:r>
            <a:r>
              <a:rPr lang="en-US" dirty="0" smtClean="0"/>
              <a:t> Grid</a:t>
            </a:r>
            <a:endParaRPr lang="en-US" dirty="0"/>
          </a:p>
        </p:txBody>
      </p:sp>
      <p:sp>
        <p:nvSpPr>
          <p:cNvPr id="3" name="Subtitle 2"/>
          <p:cNvSpPr>
            <a:spLocks noGrp="1"/>
          </p:cNvSpPr>
          <p:nvPr>
            <p:ph type="subTitle" idx="1"/>
          </p:nvPr>
        </p:nvSpPr>
        <p:spPr/>
        <p:txBody>
          <a:bodyPr/>
          <a:lstStyle/>
          <a:p>
            <a:r>
              <a:rPr lang="en-US" dirty="0" smtClean="0"/>
              <a:t>Shawn Hellwege</a:t>
            </a:r>
            <a:endParaRPr lang="en-US" dirty="0"/>
          </a:p>
        </p:txBody>
      </p:sp>
    </p:spTree>
    <p:extLst>
      <p:ext uri="{BB962C8B-B14F-4D97-AF65-F5344CB8AC3E}">
        <p14:creationId xmlns:p14="http://schemas.microsoft.com/office/powerpoint/2010/main" val="301849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Flexbox</a:t>
            </a:r>
            <a:endParaRPr lang="en-US" dirty="0"/>
          </a:p>
        </p:txBody>
      </p:sp>
      <p:sp>
        <p:nvSpPr>
          <p:cNvPr id="3" name="Content Placeholder 2"/>
          <p:cNvSpPr>
            <a:spLocks noGrp="1"/>
          </p:cNvSpPr>
          <p:nvPr>
            <p:ph idx="1"/>
          </p:nvPr>
        </p:nvSpPr>
        <p:spPr/>
        <p:txBody>
          <a:bodyPr/>
          <a:lstStyle/>
          <a:p>
            <a:r>
              <a:rPr lang="en-US" dirty="0" smtClean="0"/>
              <a:t>Strongly supported</a:t>
            </a:r>
          </a:p>
          <a:p>
            <a:r>
              <a:rPr lang="en-US" dirty="0" smtClean="0"/>
              <a:t>Most searched item on </a:t>
            </a:r>
            <a:r>
              <a:rPr lang="en-US" dirty="0" err="1" smtClean="0"/>
              <a:t>caniuse.com</a:t>
            </a:r>
            <a:endParaRPr lang="en-US" dirty="0" smtClean="0"/>
          </a:p>
          <a:p>
            <a:endParaRPr lang="en-US" dirty="0"/>
          </a:p>
        </p:txBody>
      </p:sp>
    </p:spTree>
    <p:extLst>
      <p:ext uri="{BB962C8B-B14F-4D97-AF65-F5344CB8AC3E}">
        <p14:creationId xmlns:p14="http://schemas.microsoft.com/office/powerpoint/2010/main" val="197581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Grid</a:t>
            </a:r>
            <a:endParaRPr lang="en-US" dirty="0"/>
          </a:p>
        </p:txBody>
      </p:sp>
      <p:sp>
        <p:nvSpPr>
          <p:cNvPr id="3" name="Content Placeholder 2"/>
          <p:cNvSpPr>
            <a:spLocks noGrp="1"/>
          </p:cNvSpPr>
          <p:nvPr>
            <p:ph idx="1"/>
          </p:nvPr>
        </p:nvSpPr>
        <p:spPr/>
        <p:txBody>
          <a:bodyPr/>
          <a:lstStyle/>
          <a:p>
            <a:r>
              <a:rPr lang="en-US" dirty="0" smtClean="0"/>
              <a:t>First 2 dimensional layout tool</a:t>
            </a:r>
          </a:p>
          <a:p>
            <a:r>
              <a:rPr lang="en-US" dirty="0" smtClean="0"/>
              <a:t>Think tables but with CSS</a:t>
            </a:r>
          </a:p>
          <a:p>
            <a:r>
              <a:rPr lang="en-US" dirty="0" smtClean="0"/>
              <a:t>3 ways to display a CSS Grid</a:t>
            </a:r>
          </a:p>
          <a:p>
            <a:pPr lvl="1"/>
            <a:r>
              <a:rPr lang="en-US" dirty="0" smtClean="0"/>
              <a:t>Grid</a:t>
            </a:r>
          </a:p>
          <a:p>
            <a:pPr lvl="1"/>
            <a:r>
              <a:rPr lang="en-US" dirty="0" smtClean="0"/>
              <a:t>inline-grid</a:t>
            </a:r>
          </a:p>
          <a:p>
            <a:pPr lvl="1"/>
            <a:r>
              <a:rPr lang="en-US" dirty="0" err="1" smtClean="0"/>
              <a:t>subgrid</a:t>
            </a:r>
            <a:endParaRPr lang="en-US" dirty="0"/>
          </a:p>
        </p:txBody>
      </p:sp>
    </p:spTree>
    <p:extLst>
      <p:ext uri="{BB962C8B-B14F-4D97-AF65-F5344CB8AC3E}">
        <p14:creationId xmlns:p14="http://schemas.microsoft.com/office/powerpoint/2010/main" val="1383945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Flexbox vs CSS Grid</a:t>
            </a:r>
            <a:endParaRPr lang="en-US" dirty="0"/>
          </a:p>
        </p:txBody>
      </p:sp>
      <p:sp>
        <p:nvSpPr>
          <p:cNvPr id="6" name="Text Placeholder 5"/>
          <p:cNvSpPr>
            <a:spLocks noGrp="1"/>
          </p:cNvSpPr>
          <p:nvPr>
            <p:ph type="body" idx="1"/>
          </p:nvPr>
        </p:nvSpPr>
        <p:spPr/>
        <p:txBody>
          <a:bodyPr/>
          <a:lstStyle/>
          <a:p>
            <a:r>
              <a:rPr lang="en-US" dirty="0" smtClean="0"/>
              <a:t>Flexbox</a:t>
            </a:r>
            <a:endParaRPr lang="en-US" dirty="0"/>
          </a:p>
        </p:txBody>
      </p:sp>
      <p:sp>
        <p:nvSpPr>
          <p:cNvPr id="7" name="Content Placeholder 6"/>
          <p:cNvSpPr>
            <a:spLocks noGrp="1"/>
          </p:cNvSpPr>
          <p:nvPr>
            <p:ph sz="half" idx="2"/>
          </p:nvPr>
        </p:nvSpPr>
        <p:spPr/>
        <p:txBody>
          <a:bodyPr/>
          <a:lstStyle/>
          <a:p>
            <a:r>
              <a:rPr lang="en-US" dirty="0" smtClean="0"/>
              <a:t>Works from content out</a:t>
            </a:r>
          </a:p>
          <a:p>
            <a:r>
              <a:rPr lang="en-US" dirty="0" smtClean="0"/>
              <a:t>Well suited for similar items</a:t>
            </a:r>
          </a:p>
          <a:p>
            <a:r>
              <a:rPr lang="en-US" dirty="0" smtClean="0"/>
              <a:t>1 </a:t>
            </a:r>
            <a:r>
              <a:rPr lang="en-US" dirty="0" smtClean="0"/>
              <a:t>dimensional layouts</a:t>
            </a:r>
          </a:p>
          <a:p>
            <a:r>
              <a:rPr lang="en-US" dirty="0" smtClean="0"/>
              <a:t>Better </a:t>
            </a:r>
            <a:r>
              <a:rPr lang="en-US" dirty="0" smtClean="0"/>
              <a:t>support </a:t>
            </a:r>
            <a:r>
              <a:rPr lang="en-US" dirty="0" smtClean="0"/>
              <a:t>with older </a:t>
            </a:r>
            <a:r>
              <a:rPr lang="en-US" dirty="0" smtClean="0"/>
              <a:t>browsers</a:t>
            </a:r>
          </a:p>
          <a:p>
            <a:r>
              <a:rPr lang="en-US" dirty="0"/>
              <a:t>Allows wrapping, alignment, </a:t>
            </a:r>
            <a:r>
              <a:rPr lang="en-US" dirty="0" smtClean="0"/>
              <a:t>justify</a:t>
            </a:r>
            <a:endParaRPr lang="en-US" dirty="0"/>
          </a:p>
        </p:txBody>
      </p:sp>
      <p:sp>
        <p:nvSpPr>
          <p:cNvPr id="8" name="Text Placeholder 7"/>
          <p:cNvSpPr>
            <a:spLocks noGrp="1"/>
          </p:cNvSpPr>
          <p:nvPr>
            <p:ph type="body" sz="quarter" idx="3"/>
          </p:nvPr>
        </p:nvSpPr>
        <p:spPr/>
        <p:txBody>
          <a:bodyPr/>
          <a:lstStyle/>
          <a:p>
            <a:r>
              <a:rPr lang="en-US" dirty="0" smtClean="0"/>
              <a:t>CSS Grid</a:t>
            </a:r>
            <a:endParaRPr lang="en-US" dirty="0"/>
          </a:p>
        </p:txBody>
      </p:sp>
      <p:sp>
        <p:nvSpPr>
          <p:cNvPr id="9" name="Content Placeholder 8"/>
          <p:cNvSpPr>
            <a:spLocks noGrp="1"/>
          </p:cNvSpPr>
          <p:nvPr>
            <p:ph sz="quarter" idx="4"/>
          </p:nvPr>
        </p:nvSpPr>
        <p:spPr/>
        <p:txBody>
          <a:bodyPr/>
          <a:lstStyle/>
          <a:p>
            <a:r>
              <a:rPr lang="en-US" dirty="0" smtClean="0"/>
              <a:t>Works from layout in</a:t>
            </a:r>
          </a:p>
          <a:p>
            <a:r>
              <a:rPr lang="en-US" dirty="0" smtClean="0"/>
              <a:t>Great for macro elements/regions</a:t>
            </a:r>
            <a:endParaRPr lang="en-US" dirty="0" smtClean="0"/>
          </a:p>
          <a:p>
            <a:r>
              <a:rPr lang="en-US" dirty="0" smtClean="0"/>
              <a:t>2 </a:t>
            </a:r>
            <a:r>
              <a:rPr lang="en-US" dirty="0" smtClean="0"/>
              <a:t>dimensional layouts</a:t>
            </a:r>
          </a:p>
          <a:p>
            <a:r>
              <a:rPr lang="en-US" dirty="0" smtClean="0"/>
              <a:t>Full support just this </a:t>
            </a:r>
            <a:r>
              <a:rPr lang="en-US" dirty="0" smtClean="0"/>
              <a:t>year</a:t>
            </a:r>
          </a:p>
          <a:p>
            <a:r>
              <a:rPr lang="en-US" dirty="0"/>
              <a:t>Allows table-like support</a:t>
            </a:r>
          </a:p>
          <a:p>
            <a:endParaRPr lang="en-US" dirty="0"/>
          </a:p>
        </p:txBody>
      </p:sp>
    </p:spTree>
    <p:extLst>
      <p:ext uri="{BB962C8B-B14F-4D97-AF65-F5344CB8AC3E}">
        <p14:creationId xmlns:p14="http://schemas.microsoft.com/office/powerpoint/2010/main" val="74182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Resources</a:t>
            </a:r>
            <a:endParaRPr lang="en-US" dirty="0"/>
          </a:p>
        </p:txBody>
      </p:sp>
      <p:sp>
        <p:nvSpPr>
          <p:cNvPr id="8" name="Content Placeholder 7"/>
          <p:cNvSpPr>
            <a:spLocks noGrp="1"/>
          </p:cNvSpPr>
          <p:nvPr>
            <p:ph idx="1"/>
          </p:nvPr>
        </p:nvSpPr>
        <p:spPr/>
        <p:txBody>
          <a:bodyPr>
            <a:normAutofit/>
          </a:bodyPr>
          <a:lstStyle/>
          <a:p>
            <a:r>
              <a:rPr lang="en-US" dirty="0">
                <a:hlinkClick r:id="rId3"/>
              </a:rPr>
              <a:t>https://github.com/shellwe/Flexbox_Grid</a:t>
            </a:r>
            <a:endParaRPr lang="en-US" dirty="0"/>
          </a:p>
          <a:p>
            <a:r>
              <a:rPr lang="en-US" dirty="0">
                <a:hlinkClick r:id="rId4"/>
              </a:rPr>
              <a:t>https://css-tricks.com/snippets/css/a-guide-to-flexbox/</a:t>
            </a:r>
            <a:endParaRPr lang="en-US" dirty="0"/>
          </a:p>
          <a:p>
            <a:r>
              <a:rPr lang="en-US" dirty="0">
                <a:hlinkClick r:id="rId5"/>
              </a:rPr>
              <a:t>https://</a:t>
            </a:r>
            <a:r>
              <a:rPr lang="en-US" dirty="0" smtClean="0">
                <a:hlinkClick r:id="rId5"/>
              </a:rPr>
              <a:t>codepen.io/osublake/full/dMLQJr</a:t>
            </a:r>
            <a:endParaRPr lang="en-US" dirty="0" smtClean="0">
              <a:hlinkClick r:id="rId6"/>
            </a:endParaRPr>
          </a:p>
          <a:p>
            <a:r>
              <a:rPr lang="en-US" dirty="0" smtClean="0">
                <a:hlinkClick r:id="rId6"/>
              </a:rPr>
              <a:t>http</a:t>
            </a:r>
            <a:r>
              <a:rPr lang="en-US" dirty="0">
                <a:hlinkClick r:id="rId6"/>
              </a:rPr>
              <a:t>://flexboxfroggy.com/</a:t>
            </a:r>
            <a:endParaRPr lang="en-US" dirty="0"/>
          </a:p>
          <a:p>
            <a:r>
              <a:rPr lang="en-US" dirty="0">
                <a:hlinkClick r:id="rId7"/>
              </a:rPr>
              <a:t>https://gridbyexample.com/</a:t>
            </a:r>
            <a:endParaRPr lang="en-US" dirty="0"/>
          </a:p>
          <a:p>
            <a:r>
              <a:rPr lang="en-US" dirty="0">
                <a:hlinkClick r:id="rId8"/>
              </a:rPr>
              <a:t>https://css-tricks.com/snippets/css/complete-guide-grid/</a:t>
            </a:r>
            <a:endParaRPr lang="en-US" dirty="0"/>
          </a:p>
          <a:p>
            <a:r>
              <a:rPr lang="en-US" dirty="0">
                <a:hlinkClick r:id="rId9"/>
              </a:rPr>
              <a:t>http://cssgridgarden.com/</a:t>
            </a:r>
            <a:endParaRPr lang="en-US" dirty="0"/>
          </a:p>
          <a:p>
            <a:r>
              <a:rPr lang="en-US" dirty="0">
                <a:hlinkClick r:id="rId10"/>
              </a:rPr>
              <a:t>https://</a:t>
            </a:r>
            <a:r>
              <a:rPr lang="en-US" dirty="0" smtClean="0">
                <a:hlinkClick r:id="rId10"/>
              </a:rPr>
              <a:t>tutorialzine.com/2017/03/css-grid-vs-flexbox</a:t>
            </a:r>
            <a:endParaRPr lang="en-US" dirty="0" smtClean="0"/>
          </a:p>
          <a:p>
            <a:endParaRPr lang="en-US" dirty="0"/>
          </a:p>
        </p:txBody>
      </p:sp>
    </p:spTree>
    <p:extLst>
      <p:ext uri="{BB962C8B-B14F-4D97-AF65-F5344CB8AC3E}">
        <p14:creationId xmlns:p14="http://schemas.microsoft.com/office/powerpoint/2010/main" val="153475602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383</TotalTime>
  <Words>327</Words>
  <Application>Microsoft Office PowerPoint</Application>
  <PresentationFormat>Widescreen</PresentationFormat>
  <Paragraphs>55</Paragraphs>
  <Slides>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Franklin Gothic Book</vt:lpstr>
      <vt:lpstr>Crop</vt:lpstr>
      <vt:lpstr>Flex and css Grid</vt:lpstr>
      <vt:lpstr>Flexbox</vt:lpstr>
      <vt:lpstr>CSS Grid</vt:lpstr>
      <vt:lpstr>Flexbox vs CSS Grid</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 and css Grid</dc:title>
  <dc:creator>Shawn Hellwege</dc:creator>
  <cp:lastModifiedBy>Shawn Hellwege</cp:lastModifiedBy>
  <cp:revision>20</cp:revision>
  <dcterms:created xsi:type="dcterms:W3CDTF">2017-10-22T06:07:17Z</dcterms:created>
  <dcterms:modified xsi:type="dcterms:W3CDTF">2017-10-24T19:22:01Z</dcterms:modified>
</cp:coreProperties>
</file>