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5" r:id="rId3"/>
    <p:sldId id="259" r:id="rId4"/>
    <p:sldId id="263" r:id="rId5"/>
    <p:sldId id="264" r:id="rId6"/>
    <p:sldId id="262" r:id="rId7"/>
    <p:sldId id="260"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321"/>
  </p:normalViewPr>
  <p:slideViewPr>
    <p:cSldViewPr snapToGrid="0" snapToObjects="1">
      <p:cViewPr varScale="1">
        <p:scale>
          <a:sx n="101" d="100"/>
          <a:sy n="101" d="100"/>
        </p:scale>
        <p:origin x="2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B48DD-5806-E040-BB46-CF7EF7496337}" type="datetimeFigureOut">
              <a:rPr lang="en-US" smtClean="0"/>
              <a:t>6/6/2018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4E551-1A58-3747-B1EC-993A1D0912CC}" type="slidenum">
              <a:rPr lang="en-US" smtClean="0"/>
              <a:t>‹#›</a:t>
            </a:fld>
            <a:endParaRPr lang="en-US"/>
          </a:p>
        </p:txBody>
      </p:sp>
    </p:spTree>
    <p:extLst>
      <p:ext uri="{BB962C8B-B14F-4D97-AF65-F5344CB8AC3E}">
        <p14:creationId xmlns:p14="http://schemas.microsoft.com/office/powerpoint/2010/main" val="975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Achieve layouts never before possible</a:t>
            </a:r>
          </a:p>
          <a:p>
            <a:endParaRPr lang="en-US" dirty="0"/>
          </a:p>
          <a:p>
            <a:pPr rtl="0" fontAlgn="base"/>
            <a:r>
              <a:rPr lang="en-US" sz="1200" b="0" i="0" u="none" strike="noStrike" kern="1200" dirty="0">
                <a:solidFill>
                  <a:schemeClr val="tx1"/>
                </a:solidFill>
                <a:effectLst/>
                <a:latin typeface="+mn-lt"/>
                <a:ea typeface="+mn-ea"/>
                <a:cs typeface="+mn-cs"/>
              </a:rPr>
              <a:t>Only first level descendants are placed on the grid.</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the first time ever you have much greater flexibility with responsive design without having to restructure your code, you want your aside to be at the bottom or the section below your header with your contact info on desktop to be at the top on a mobile breakpoint, not an issue.</a:t>
            </a:r>
          </a:p>
        </p:txBody>
      </p:sp>
      <p:sp>
        <p:nvSpPr>
          <p:cNvPr id="4" name="Slide Number Placeholder 3"/>
          <p:cNvSpPr>
            <a:spLocks noGrp="1"/>
          </p:cNvSpPr>
          <p:nvPr>
            <p:ph type="sldNum" sz="quarter" idx="10"/>
          </p:nvPr>
        </p:nvSpPr>
        <p:spPr/>
        <p:txBody>
          <a:bodyPr/>
          <a:lstStyle/>
          <a:p>
            <a:fld id="{C5D4E551-1A58-3747-B1EC-993A1D0912CC}" type="slidenum">
              <a:rPr lang="en-US" smtClean="0"/>
              <a:t>1</a:t>
            </a:fld>
            <a:endParaRPr lang="en-US"/>
          </a:p>
        </p:txBody>
      </p:sp>
    </p:spTree>
    <p:extLst>
      <p:ext uri="{BB962C8B-B14F-4D97-AF65-F5344CB8AC3E}">
        <p14:creationId xmlns:p14="http://schemas.microsoft.com/office/powerpoint/2010/main" val="69888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CSS Grid is a new paradigm of layout, you are no longer restricted to switching between laying your items out in rows or columns but you </a:t>
            </a:r>
            <a:r>
              <a:rPr lang="en-US"/>
              <a:t>can put </a:t>
            </a:r>
            <a:r>
              <a:rPr lang="en-US" dirty="0"/>
              <a:t>them wherever you like</a:t>
            </a:r>
          </a:p>
        </p:txBody>
      </p:sp>
      <p:sp>
        <p:nvSpPr>
          <p:cNvPr id="4" name="Slide Number Placeholder 3"/>
          <p:cNvSpPr>
            <a:spLocks noGrp="1"/>
          </p:cNvSpPr>
          <p:nvPr>
            <p:ph type="sldNum" sz="quarter" idx="10"/>
          </p:nvPr>
        </p:nvSpPr>
        <p:spPr/>
        <p:txBody>
          <a:bodyPr/>
          <a:lstStyle/>
          <a:p>
            <a:fld id="{C5D4E551-1A58-3747-B1EC-993A1D0912CC}" type="slidenum">
              <a:rPr lang="en-US" smtClean="0"/>
              <a:t>2</a:t>
            </a:fld>
            <a:endParaRPr lang="en-US"/>
          </a:p>
        </p:txBody>
      </p:sp>
    </p:spTree>
    <p:extLst>
      <p:ext uri="{BB962C8B-B14F-4D97-AF65-F5344CB8AC3E}">
        <p14:creationId xmlns:p14="http://schemas.microsoft.com/office/powerpoint/2010/main" val="10227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don’t I just do the whole site in Flexbox?</a:t>
            </a:r>
          </a:p>
          <a:p>
            <a:endParaRPr lang="en-US" dirty="0"/>
          </a:p>
          <a:p>
            <a:r>
              <a:rPr lang="en-US" dirty="0"/>
              <a:t>With Flexbox the content,</a:t>
            </a:r>
            <a:r>
              <a:rPr lang="en-US" baseline="0" dirty="0"/>
              <a:t> to some degree, decides the layout. With Grid you are putting your structure first and foremost.</a:t>
            </a:r>
            <a:endParaRPr lang="en-US" dirty="0"/>
          </a:p>
          <a:p>
            <a:endParaRPr lang="en-US" dirty="0"/>
          </a:p>
          <a:p>
            <a:r>
              <a:rPr lang="en-US" dirty="0"/>
              <a:t>Similar items such as lists of items would use flexbox</a:t>
            </a:r>
          </a:p>
          <a:p>
            <a:endParaRPr lang="en-US" dirty="0"/>
          </a:p>
          <a:p>
            <a:r>
              <a:rPr lang="en-US" dirty="0"/>
              <a:t>Macro elements –</a:t>
            </a:r>
            <a:r>
              <a:rPr lang="en-US" baseline="0" dirty="0"/>
              <a:t> header, footer, aside, content could use Grid</a:t>
            </a:r>
          </a:p>
          <a:p>
            <a:endParaRPr lang="en-US" baseline="0" dirty="0"/>
          </a:p>
          <a:p>
            <a:r>
              <a:rPr lang="en-US" baseline="0" dirty="0"/>
              <a:t>If older browser support needs to be considered the mobile layout can use grid since it is often fairly linear.</a:t>
            </a:r>
          </a:p>
          <a:p>
            <a:endParaRPr lang="en-US" dirty="0"/>
          </a:p>
          <a:p>
            <a:r>
              <a:rPr lang="en-US" dirty="0"/>
              <a:t>GRID</a:t>
            </a:r>
            <a:r>
              <a:rPr lang="en-US" baseline="0" dirty="0"/>
              <a:t> – IE 10+11 supports 2011 spec</a:t>
            </a:r>
          </a:p>
          <a:p>
            <a:endParaRPr lang="en-US" baseline="0" dirty="0"/>
          </a:p>
          <a:p>
            <a:r>
              <a:rPr lang="en-US" baseline="0" dirty="0"/>
              <a:t>Grid offers Table-like support but separating content and presentation</a:t>
            </a:r>
          </a:p>
          <a:p>
            <a:endParaRPr lang="en-US" baseline="0" dirty="0"/>
          </a:p>
        </p:txBody>
      </p:sp>
      <p:sp>
        <p:nvSpPr>
          <p:cNvPr id="4" name="Slide Number Placeholder 3"/>
          <p:cNvSpPr>
            <a:spLocks noGrp="1"/>
          </p:cNvSpPr>
          <p:nvPr>
            <p:ph type="sldNum" sz="quarter" idx="10"/>
          </p:nvPr>
        </p:nvSpPr>
        <p:spPr/>
        <p:txBody>
          <a:bodyPr/>
          <a:lstStyle/>
          <a:p>
            <a:fld id="{C5D4E551-1A58-3747-B1EC-993A1D0912CC}" type="slidenum">
              <a:rPr lang="en-US" smtClean="0"/>
              <a:t>3</a:t>
            </a:fld>
            <a:endParaRPr lang="en-US"/>
          </a:p>
        </p:txBody>
      </p:sp>
    </p:spTree>
    <p:extLst>
      <p:ext uri="{BB962C8B-B14F-4D97-AF65-F5344CB8AC3E}">
        <p14:creationId xmlns:p14="http://schemas.microsoft.com/office/powerpoint/2010/main" val="3487503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Notice the simplicity of the HTML, not only is everything just under the wrapper but all the layout is controlled by the class.</a:t>
            </a:r>
          </a:p>
          <a:p>
            <a:r>
              <a:rPr lang="en-US" sz="1200" b="0" i="0" u="none" strike="noStrike" kern="1200" baseline="0" dirty="0">
                <a:solidFill>
                  <a:schemeClr val="tx1"/>
                </a:solidFill>
                <a:latin typeface="+mn-lt"/>
                <a:ea typeface="+mn-ea"/>
                <a:cs typeface="+mn-cs"/>
              </a:rPr>
              <a:t>You don’t have thousands of lines of CSS dictating how your site and spacing should look.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4</a:t>
            </a:fld>
            <a:endParaRPr lang="en-US"/>
          </a:p>
        </p:txBody>
      </p:sp>
    </p:spTree>
    <p:extLst>
      <p:ext uri="{BB962C8B-B14F-4D97-AF65-F5344CB8AC3E}">
        <p14:creationId xmlns:p14="http://schemas.microsoft.com/office/powerpoint/2010/main" val="373909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Support:</a:t>
            </a:r>
          </a:p>
          <a:p>
            <a:r>
              <a:rPr lang="en-US" dirty="0"/>
              <a:t>Edge since October 16, 2017</a:t>
            </a:r>
          </a:p>
          <a:p>
            <a:r>
              <a:rPr lang="en-US" dirty="0"/>
              <a:t>Firefox March 6</a:t>
            </a:r>
            <a:r>
              <a:rPr lang="en-US" baseline="30000" dirty="0"/>
              <a:t>th</a:t>
            </a:r>
            <a:r>
              <a:rPr lang="en-US" dirty="0"/>
              <a:t>, 2017</a:t>
            </a:r>
          </a:p>
          <a:p>
            <a:r>
              <a:rPr lang="en-US" dirty="0"/>
              <a:t>Chrome March 8</a:t>
            </a:r>
            <a:r>
              <a:rPr lang="en-US" baseline="30000" dirty="0"/>
              <a:t>th</a:t>
            </a:r>
            <a:r>
              <a:rPr lang="en-US" dirty="0"/>
              <a:t>, 2017</a:t>
            </a:r>
          </a:p>
          <a:p>
            <a:r>
              <a:rPr lang="en-US" dirty="0"/>
              <a:t>Safari March 26</a:t>
            </a:r>
            <a:r>
              <a:rPr lang="en-US" baseline="30000" dirty="0"/>
              <a:t>th</a:t>
            </a:r>
            <a:r>
              <a:rPr lang="en-US" dirty="0"/>
              <a:t>, 2017</a:t>
            </a:r>
          </a:p>
          <a:p>
            <a:r>
              <a:rPr lang="en-US" dirty="0"/>
              <a:t>Opera March 20</a:t>
            </a:r>
            <a:r>
              <a:rPr lang="en-US" baseline="30000" dirty="0"/>
              <a:t>th</a:t>
            </a:r>
            <a:r>
              <a:rPr lang="en-US" dirty="0"/>
              <a:t>, 2017</a:t>
            </a:r>
          </a:p>
          <a:p>
            <a:endParaRPr lang="en-US" dirty="0"/>
          </a:p>
          <a:p>
            <a:r>
              <a:rPr lang="en-US" dirty="0"/>
              <a:t>Even when Richard Locke gave his presentation last year support has increased</a:t>
            </a:r>
          </a:p>
        </p:txBody>
      </p:sp>
      <p:sp>
        <p:nvSpPr>
          <p:cNvPr id="4" name="Slide Number Placeholder 3"/>
          <p:cNvSpPr>
            <a:spLocks noGrp="1"/>
          </p:cNvSpPr>
          <p:nvPr>
            <p:ph type="sldNum" sz="quarter" idx="10"/>
          </p:nvPr>
        </p:nvSpPr>
        <p:spPr/>
        <p:txBody>
          <a:bodyPr/>
          <a:lstStyle/>
          <a:p>
            <a:fld id="{C5D4E551-1A58-3747-B1EC-993A1D0912CC}" type="slidenum">
              <a:rPr lang="en-US" smtClean="0"/>
              <a:t>5</a:t>
            </a:fld>
            <a:endParaRPr lang="en-US"/>
          </a:p>
        </p:txBody>
      </p:sp>
    </p:spTree>
    <p:extLst>
      <p:ext uri="{BB962C8B-B14F-4D97-AF65-F5344CB8AC3E}">
        <p14:creationId xmlns:p14="http://schemas.microsoft.com/office/powerpoint/2010/main" val="339312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very similar to excel</a:t>
            </a:r>
          </a:p>
          <a:p>
            <a:r>
              <a:rPr lang="en-US" dirty="0"/>
              <a:t>Grid Container - Setting an item to display: grid makes it a grid container.</a:t>
            </a:r>
          </a:p>
          <a:p>
            <a:r>
              <a:rPr lang="en-US" dirty="0"/>
              <a:t>Grid Item - An element directly inside the grid container will be subject to the grid but its children won’t be.</a:t>
            </a:r>
          </a:p>
          <a:p>
            <a:r>
              <a:rPr lang="en-US" dirty="0"/>
              <a:t>Grid Line - The lines that cut the grid up into sections, left most line is 1, top line is also 1 and they count from there, they can also be named.</a:t>
            </a:r>
          </a:p>
          <a:p>
            <a:r>
              <a:rPr lang="en-US" dirty="0"/>
              <a:t>Grid Cell - The space between the lines.</a:t>
            </a:r>
          </a:p>
          <a:p>
            <a:r>
              <a:rPr lang="en-US" dirty="0"/>
              <a:t>Grid Track – these would be the rows and columns of the grid.</a:t>
            </a:r>
          </a:p>
          <a:p>
            <a:r>
              <a:rPr lang="en-US" dirty="0"/>
              <a:t>Grid Area – a rectangular selection of several grid cells</a:t>
            </a:r>
          </a:p>
          <a:p>
            <a:r>
              <a:rPr lang="en-US" dirty="0"/>
              <a:t>Grid Gap – The space between the grid tracks, also known as gutters</a:t>
            </a:r>
          </a:p>
          <a:p>
            <a:r>
              <a:rPr lang="en-US" dirty="0"/>
              <a:t>Implicit Lines – This is area that exceeds outside of the defined region, content out here automatically take a width of auto, meaning they will expand as needed and are harder to control.</a:t>
            </a:r>
          </a:p>
        </p:txBody>
      </p:sp>
      <p:sp>
        <p:nvSpPr>
          <p:cNvPr id="4" name="Slide Number Placeholder 3"/>
          <p:cNvSpPr>
            <a:spLocks noGrp="1"/>
          </p:cNvSpPr>
          <p:nvPr>
            <p:ph type="sldNum" sz="quarter" idx="10"/>
          </p:nvPr>
        </p:nvSpPr>
        <p:spPr/>
        <p:txBody>
          <a:bodyPr/>
          <a:lstStyle/>
          <a:p>
            <a:fld id="{C5D4E551-1A58-3747-B1EC-993A1D0912CC}" type="slidenum">
              <a:rPr lang="en-US" smtClean="0"/>
              <a:t>6</a:t>
            </a:fld>
            <a:endParaRPr lang="en-US"/>
          </a:p>
        </p:txBody>
      </p:sp>
    </p:spTree>
    <p:extLst>
      <p:ext uri="{BB962C8B-B14F-4D97-AF65-F5344CB8AC3E}">
        <p14:creationId xmlns:p14="http://schemas.microsoft.com/office/powerpoint/2010/main" val="388958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Solutions</a:t>
            </a:r>
          </a:p>
          <a:p>
            <a:r>
              <a:rPr lang="en-US" dirty="0"/>
              <a:t>https://programmingmentor.com/post/playing-css-grid-garden/</a:t>
            </a:r>
          </a:p>
          <a:p>
            <a:endParaRPr lang="en-US" dirty="0"/>
          </a:p>
          <a:p>
            <a:r>
              <a:rPr lang="en-US" dirty="0"/>
              <a:t>Grid</a:t>
            </a:r>
            <a:r>
              <a:rPr lang="en-US" baseline="0" dirty="0"/>
              <a:t> by Design is by Rachel Andrew</a:t>
            </a:r>
            <a:endParaRPr lang="en-US" dirty="0"/>
          </a:p>
          <a:p>
            <a:endParaRPr lang="en-US" dirty="0"/>
          </a:p>
        </p:txBody>
      </p:sp>
      <p:sp>
        <p:nvSpPr>
          <p:cNvPr id="4" name="Slide Number Placeholder 3"/>
          <p:cNvSpPr>
            <a:spLocks noGrp="1"/>
          </p:cNvSpPr>
          <p:nvPr>
            <p:ph type="sldNum" sz="quarter" idx="10"/>
          </p:nvPr>
        </p:nvSpPr>
        <p:spPr/>
        <p:txBody>
          <a:bodyPr/>
          <a:lstStyle/>
          <a:p>
            <a:fld id="{C5D4E551-1A58-3747-B1EC-993A1D0912CC}" type="slidenum">
              <a:rPr lang="en-US" smtClean="0"/>
              <a:t>7</a:t>
            </a:fld>
            <a:endParaRPr lang="en-US"/>
          </a:p>
        </p:txBody>
      </p:sp>
    </p:spTree>
    <p:extLst>
      <p:ext uri="{BB962C8B-B14F-4D97-AF65-F5344CB8AC3E}">
        <p14:creationId xmlns:p14="http://schemas.microsoft.com/office/powerpoint/2010/main" val="290687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hellwe/Flexbox_Gr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hellwe/Flexbox_Grid" TargetMode="External"/><Relationship Id="rId7" Type="http://schemas.openxmlformats.org/officeDocument/2006/relationships/hyperlink" Target="http://cssgridgarden.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labs.jensimmons.com/" TargetMode="External"/><Relationship Id="rId5" Type="http://schemas.openxmlformats.org/officeDocument/2006/relationships/hyperlink" Target="https://gridbyexample.com/" TargetMode="External"/><Relationship Id="rId4" Type="http://schemas.openxmlformats.org/officeDocument/2006/relationships/hyperlink" Target="https://css-tricks.com/snippets/css/complete-guide-gri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css</a:t>
            </a:r>
            <a:r>
              <a:rPr lang="en-US" dirty="0"/>
              <a:t> Grid</a:t>
            </a:r>
          </a:p>
        </p:txBody>
      </p:sp>
      <p:sp>
        <p:nvSpPr>
          <p:cNvPr id="3" name="Subtitle 2"/>
          <p:cNvSpPr>
            <a:spLocks noGrp="1"/>
          </p:cNvSpPr>
          <p:nvPr>
            <p:ph type="subTitle" idx="1"/>
          </p:nvPr>
        </p:nvSpPr>
        <p:spPr/>
        <p:txBody>
          <a:bodyPr/>
          <a:lstStyle/>
          <a:p>
            <a:r>
              <a:rPr lang="en-US" dirty="0"/>
              <a:t>Shawn Hellwege</a:t>
            </a:r>
          </a:p>
          <a:p>
            <a:r>
              <a:rPr lang="en-US" dirty="0">
                <a:hlinkClick r:id="rId3"/>
              </a:rPr>
              <a:t>https://github.com/shellwe/Flexbox_Grid/</a:t>
            </a:r>
            <a:endParaRPr lang="en-US" dirty="0"/>
          </a:p>
        </p:txBody>
      </p:sp>
    </p:spTree>
    <p:extLst>
      <p:ext uri="{BB962C8B-B14F-4D97-AF65-F5344CB8AC3E}">
        <p14:creationId xmlns:p14="http://schemas.microsoft.com/office/powerpoint/2010/main" val="30184918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87E0-196A-4695-8B2D-4ED1AB62BA16}"/>
              </a:ext>
            </a:extLst>
          </p:cNvPr>
          <p:cNvSpPr>
            <a:spLocks noGrp="1"/>
          </p:cNvSpPr>
          <p:nvPr>
            <p:ph type="title"/>
          </p:nvPr>
        </p:nvSpPr>
        <p:spPr/>
        <p:txBody>
          <a:bodyPr/>
          <a:lstStyle/>
          <a:p>
            <a:r>
              <a:rPr lang="en-US" dirty="0"/>
              <a:t>What is CSS Grid and why do I want it?</a:t>
            </a:r>
          </a:p>
        </p:txBody>
      </p:sp>
      <p:pic>
        <p:nvPicPr>
          <p:cNvPr id="2052" name="Picture 4" descr="https://pics.me.me/bootstrap-float-absolute-css-grid-flexbox-object-fit-learning-css-31940259.png">
            <a:extLst>
              <a:ext uri="{FF2B5EF4-FFF2-40B4-BE49-F238E27FC236}">
                <a16:creationId xmlns:a16="http://schemas.microsoft.com/office/drawing/2014/main" id="{E9E98CD1-9A84-4D7A-AE7B-74FD76C165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2379" y="1428750"/>
            <a:ext cx="8027241" cy="640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47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 vs CSS Grid</a:t>
            </a:r>
          </a:p>
        </p:txBody>
      </p:sp>
      <p:sp>
        <p:nvSpPr>
          <p:cNvPr id="6" name="Text Placeholder 5"/>
          <p:cNvSpPr>
            <a:spLocks noGrp="1"/>
          </p:cNvSpPr>
          <p:nvPr>
            <p:ph type="body" idx="1"/>
          </p:nvPr>
        </p:nvSpPr>
        <p:spPr/>
        <p:txBody>
          <a:bodyPr/>
          <a:lstStyle/>
          <a:p>
            <a:r>
              <a:rPr lang="en-US" dirty="0"/>
              <a:t>Flexbox</a:t>
            </a:r>
          </a:p>
        </p:txBody>
      </p:sp>
      <p:sp>
        <p:nvSpPr>
          <p:cNvPr id="7" name="Content Placeholder 6"/>
          <p:cNvSpPr>
            <a:spLocks noGrp="1"/>
          </p:cNvSpPr>
          <p:nvPr>
            <p:ph sz="half" idx="2"/>
          </p:nvPr>
        </p:nvSpPr>
        <p:spPr>
          <a:xfrm>
            <a:off x="1371600" y="3305207"/>
            <a:ext cx="4443984" cy="3364534"/>
          </a:xfrm>
        </p:spPr>
        <p:txBody>
          <a:bodyPr>
            <a:normAutofit/>
          </a:bodyPr>
          <a:lstStyle/>
          <a:p>
            <a:r>
              <a:rPr lang="en-US" dirty="0"/>
              <a:t>Works from content out</a:t>
            </a:r>
          </a:p>
          <a:p>
            <a:r>
              <a:rPr lang="en-US" dirty="0"/>
              <a:t>Well suited for similar items</a:t>
            </a:r>
          </a:p>
          <a:p>
            <a:r>
              <a:rPr lang="en-US" dirty="0"/>
              <a:t>1 dimensional layouts</a:t>
            </a:r>
          </a:p>
          <a:p>
            <a:r>
              <a:rPr lang="en-US" dirty="0"/>
              <a:t>Better support with older browsers</a:t>
            </a:r>
          </a:p>
          <a:p>
            <a:r>
              <a:rPr lang="en-US" dirty="0"/>
              <a:t>Allows wrapping, alignment, justify</a:t>
            </a:r>
          </a:p>
          <a:p>
            <a:r>
              <a:rPr lang="en-US" dirty="0"/>
              <a:t>Most searched on caniuse.com</a:t>
            </a:r>
          </a:p>
        </p:txBody>
      </p:sp>
      <p:sp>
        <p:nvSpPr>
          <p:cNvPr id="8" name="Text Placeholder 7"/>
          <p:cNvSpPr>
            <a:spLocks noGrp="1"/>
          </p:cNvSpPr>
          <p:nvPr>
            <p:ph type="body" sz="quarter" idx="3"/>
          </p:nvPr>
        </p:nvSpPr>
        <p:spPr/>
        <p:txBody>
          <a:bodyPr/>
          <a:lstStyle/>
          <a:p>
            <a:r>
              <a:rPr lang="en-US" dirty="0"/>
              <a:t>CSS Grid</a:t>
            </a:r>
          </a:p>
        </p:txBody>
      </p:sp>
      <p:sp>
        <p:nvSpPr>
          <p:cNvPr id="9" name="Content Placeholder 8"/>
          <p:cNvSpPr>
            <a:spLocks noGrp="1"/>
          </p:cNvSpPr>
          <p:nvPr>
            <p:ph sz="quarter" idx="4"/>
          </p:nvPr>
        </p:nvSpPr>
        <p:spPr>
          <a:xfrm>
            <a:off x="6525014" y="3305207"/>
            <a:ext cx="4443984" cy="3439838"/>
          </a:xfrm>
        </p:spPr>
        <p:txBody>
          <a:bodyPr>
            <a:normAutofit/>
          </a:bodyPr>
          <a:lstStyle/>
          <a:p>
            <a:r>
              <a:rPr lang="en-US" dirty="0"/>
              <a:t>Works from layout in</a:t>
            </a:r>
          </a:p>
          <a:p>
            <a:r>
              <a:rPr lang="en-US" dirty="0"/>
              <a:t>Great for macro elements/regions</a:t>
            </a:r>
          </a:p>
          <a:p>
            <a:r>
              <a:rPr lang="en-US" dirty="0"/>
              <a:t>2 dimensional layouts</a:t>
            </a:r>
          </a:p>
          <a:p>
            <a:r>
              <a:rPr lang="en-US" dirty="0"/>
              <a:t>Greater support just this year</a:t>
            </a:r>
          </a:p>
          <a:p>
            <a:r>
              <a:rPr lang="en-US" dirty="0"/>
              <a:t>Allows table-like support</a:t>
            </a:r>
          </a:p>
          <a:p>
            <a:r>
              <a:rPr lang="en-US" dirty="0"/>
              <a:t>Second most searched</a:t>
            </a:r>
          </a:p>
          <a:p>
            <a:endParaRPr lang="en-US" dirty="0"/>
          </a:p>
        </p:txBody>
      </p:sp>
    </p:spTree>
    <p:extLst>
      <p:ext uri="{BB962C8B-B14F-4D97-AF65-F5344CB8AC3E}">
        <p14:creationId xmlns:p14="http://schemas.microsoft.com/office/powerpoint/2010/main" val="741823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3353E2-74B4-4A82-9909-A292013ECDB8}"/>
              </a:ext>
            </a:extLst>
          </p:cNvPr>
          <p:cNvSpPr>
            <a:spLocks noGrp="1"/>
          </p:cNvSpPr>
          <p:nvPr>
            <p:ph type="title"/>
          </p:nvPr>
        </p:nvSpPr>
        <p:spPr/>
        <p:txBody>
          <a:bodyPr/>
          <a:lstStyle/>
          <a:p>
            <a:r>
              <a:rPr lang="en-US" dirty="0"/>
              <a:t>Why not Bootstrap?</a:t>
            </a:r>
          </a:p>
        </p:txBody>
      </p:sp>
      <p:pic>
        <p:nvPicPr>
          <p:cNvPr id="8" name="Picture 2" descr="https://cdn-images-1.medium.com/max/1600/1*DDEzyfi_UqN40GNHn9bGIQ.png">
            <a:extLst>
              <a:ext uri="{FF2B5EF4-FFF2-40B4-BE49-F238E27FC236}">
                <a16:creationId xmlns:a16="http://schemas.microsoft.com/office/drawing/2014/main" id="{28C88B87-9973-4BED-AFCA-B446FF7BC77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71600" y="3414840"/>
            <a:ext cx="4448175" cy="1323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1600/1*Qx8HqZRFD4GnPr8spuh-rw.png">
            <a:extLst>
              <a:ext uri="{FF2B5EF4-FFF2-40B4-BE49-F238E27FC236}">
                <a16:creationId xmlns:a16="http://schemas.microsoft.com/office/drawing/2014/main" id="{36CDC985-CE2B-452B-8032-61F2D236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599" y="4978397"/>
            <a:ext cx="9601200" cy="6971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mages-1.medium.com/max/1200/1*CRx4NN3ZuNeOFht4FolweQ.png">
            <a:extLst>
              <a:ext uri="{FF2B5EF4-FFF2-40B4-BE49-F238E27FC236}">
                <a16:creationId xmlns:a16="http://schemas.microsoft.com/office/drawing/2014/main" id="{0799D8C5-8E63-4891-9C52-B87DEB4C90F4}"/>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524625" y="3504677"/>
            <a:ext cx="4448175" cy="114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17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73D66C-7AF2-41F5-99C8-9C128C7DF854}"/>
              </a:ext>
            </a:extLst>
          </p:cNvPr>
          <p:cNvSpPr>
            <a:spLocks noGrp="1"/>
          </p:cNvSpPr>
          <p:nvPr>
            <p:ph type="title"/>
          </p:nvPr>
        </p:nvSpPr>
        <p:spPr/>
        <p:txBody>
          <a:bodyPr/>
          <a:lstStyle/>
          <a:p>
            <a:r>
              <a:rPr lang="en-US" dirty="0"/>
              <a:t>Is CSS Grid ready for prime time?</a:t>
            </a:r>
          </a:p>
        </p:txBody>
      </p:sp>
      <p:pic>
        <p:nvPicPr>
          <p:cNvPr id="10" name="Content Placeholder 9">
            <a:extLst>
              <a:ext uri="{FF2B5EF4-FFF2-40B4-BE49-F238E27FC236}">
                <a16:creationId xmlns:a16="http://schemas.microsoft.com/office/drawing/2014/main" id="{994DEC88-1580-4C91-BF01-619E49F6ED4F}"/>
              </a:ext>
            </a:extLst>
          </p:cNvPr>
          <p:cNvPicPr>
            <a:picLocks noGrp="1" noChangeAspect="1"/>
          </p:cNvPicPr>
          <p:nvPr>
            <p:ph idx="1"/>
          </p:nvPr>
        </p:nvPicPr>
        <p:blipFill>
          <a:blip r:embed="rId3"/>
          <a:stretch>
            <a:fillRect/>
          </a:stretch>
        </p:blipFill>
        <p:spPr>
          <a:xfrm>
            <a:off x="1419225" y="2871787"/>
            <a:ext cx="9505950" cy="2409825"/>
          </a:xfrm>
          <a:prstGeom prst="rect">
            <a:avLst/>
          </a:prstGeom>
        </p:spPr>
      </p:pic>
    </p:spTree>
    <p:extLst>
      <p:ext uri="{BB962C8B-B14F-4D97-AF65-F5344CB8AC3E}">
        <p14:creationId xmlns:p14="http://schemas.microsoft.com/office/powerpoint/2010/main" val="179432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0DFF-9385-4ACE-AC7F-BBD51013556F}"/>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CCBF66C-B0A8-45DA-825D-77F9E459E123}"/>
              </a:ext>
            </a:extLst>
          </p:cNvPr>
          <p:cNvSpPr>
            <a:spLocks noGrp="1"/>
          </p:cNvSpPr>
          <p:nvPr>
            <p:ph idx="1"/>
          </p:nvPr>
        </p:nvSpPr>
        <p:spPr/>
        <p:txBody>
          <a:bodyPr/>
          <a:lstStyle/>
          <a:p>
            <a:r>
              <a:rPr lang="en-US" dirty="0"/>
              <a:t>Grid Container</a:t>
            </a:r>
          </a:p>
          <a:p>
            <a:r>
              <a:rPr lang="en-US" dirty="0"/>
              <a:t>Grid Item</a:t>
            </a:r>
          </a:p>
          <a:p>
            <a:r>
              <a:rPr lang="en-US" dirty="0"/>
              <a:t>Grid Line</a:t>
            </a:r>
          </a:p>
          <a:p>
            <a:r>
              <a:rPr lang="en-US" dirty="0"/>
              <a:t>Grid Cell</a:t>
            </a:r>
          </a:p>
          <a:p>
            <a:r>
              <a:rPr lang="en-US" dirty="0"/>
              <a:t>Grid Track</a:t>
            </a:r>
          </a:p>
          <a:p>
            <a:r>
              <a:rPr lang="en-US" dirty="0"/>
              <a:t>Grid Area</a:t>
            </a:r>
          </a:p>
          <a:p>
            <a:r>
              <a:rPr lang="en-US" dirty="0"/>
              <a:t>Grid Gap</a:t>
            </a:r>
          </a:p>
          <a:p>
            <a:r>
              <a:rPr lang="en-US" dirty="0"/>
              <a:t>Implicit Lines</a:t>
            </a:r>
          </a:p>
        </p:txBody>
      </p:sp>
    </p:spTree>
    <p:extLst>
      <p:ext uri="{BB962C8B-B14F-4D97-AF65-F5344CB8AC3E}">
        <p14:creationId xmlns:p14="http://schemas.microsoft.com/office/powerpoint/2010/main" val="285233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Resources</a:t>
            </a:r>
          </a:p>
        </p:txBody>
      </p:sp>
      <p:sp>
        <p:nvSpPr>
          <p:cNvPr id="8" name="Content Placeholder 7"/>
          <p:cNvSpPr>
            <a:spLocks noGrp="1"/>
          </p:cNvSpPr>
          <p:nvPr>
            <p:ph idx="1"/>
          </p:nvPr>
        </p:nvSpPr>
        <p:spPr>
          <a:xfrm>
            <a:off x="1371600" y="2286000"/>
            <a:ext cx="9601200" cy="4572000"/>
          </a:xfrm>
        </p:spPr>
        <p:txBody>
          <a:bodyPr>
            <a:normAutofit/>
          </a:bodyPr>
          <a:lstStyle/>
          <a:p>
            <a:r>
              <a:rPr lang="en-US" dirty="0">
                <a:hlinkClick r:id="rId3"/>
              </a:rPr>
              <a:t>https://github.com/shellwe/Flexbox_Grid</a:t>
            </a:r>
            <a:endParaRPr lang="en-US" dirty="0"/>
          </a:p>
          <a:p>
            <a:r>
              <a:rPr lang="en-US" dirty="0">
                <a:hlinkClick r:id="rId4"/>
              </a:rPr>
              <a:t>https://css-tricks.com/snippets/css/complete-guide-grid/</a:t>
            </a:r>
            <a:endParaRPr lang="en-US" dirty="0"/>
          </a:p>
          <a:p>
            <a:r>
              <a:rPr lang="en-US" dirty="0">
                <a:hlinkClick r:id="rId5"/>
              </a:rPr>
              <a:t>https://gridbyexample.com/</a:t>
            </a:r>
            <a:endParaRPr lang="en-US" dirty="0"/>
          </a:p>
          <a:p>
            <a:r>
              <a:rPr lang="en-US" u="sng" dirty="0">
                <a:hlinkClick r:id="rId6"/>
              </a:rPr>
              <a:t>https://labs.jensimmons.com/</a:t>
            </a:r>
            <a:endParaRPr lang="en-US" dirty="0"/>
          </a:p>
          <a:p>
            <a:r>
              <a:rPr lang="en-US" dirty="0">
                <a:hlinkClick r:id="rId7"/>
              </a:rPr>
              <a:t>http://cssgridgarden.com/</a:t>
            </a:r>
            <a:endParaRPr lang="en-US" dirty="0"/>
          </a:p>
        </p:txBody>
      </p:sp>
      <p:sp>
        <p:nvSpPr>
          <p:cNvPr id="3"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t>http://bit.ly/css-grid-nebr-code</a:t>
            </a:r>
            <a:br>
              <a:rPr kumimoji="0" lang="en-US" altLang="en-US" sz="9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75602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9CB2A8-8CE4-48C8-A6BE-29774F7BB68A}"/>
              </a:ext>
            </a:extLst>
          </p:cNvPr>
          <p:cNvPicPr>
            <a:picLocks noChangeAspect="1"/>
          </p:cNvPicPr>
          <p:nvPr/>
        </p:nvPicPr>
        <p:blipFill>
          <a:blip r:embed="rId2"/>
          <a:stretch>
            <a:fillRect/>
          </a:stretch>
        </p:blipFill>
        <p:spPr>
          <a:xfrm>
            <a:off x="4662" y="0"/>
            <a:ext cx="12182676" cy="6858000"/>
          </a:xfrm>
          <a:prstGeom prst="rect">
            <a:avLst/>
          </a:prstGeom>
        </p:spPr>
      </p:pic>
    </p:spTree>
    <p:extLst>
      <p:ext uri="{BB962C8B-B14F-4D97-AF65-F5344CB8AC3E}">
        <p14:creationId xmlns:p14="http://schemas.microsoft.com/office/powerpoint/2010/main" val="26678419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1379</TotalTime>
  <Words>636</Words>
  <Application>Microsoft Office PowerPoint</Application>
  <PresentationFormat>Widescreen</PresentationFormat>
  <Paragraphs>87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Franklin Gothic Book</vt:lpstr>
      <vt:lpstr>Crop</vt:lpstr>
      <vt:lpstr>css Grid</vt:lpstr>
      <vt:lpstr>What is CSS Grid and why do I want it?</vt:lpstr>
      <vt:lpstr>Flexbox vs CSS Grid</vt:lpstr>
      <vt:lpstr>Why not Bootstrap?</vt:lpstr>
      <vt:lpstr>Is CSS Grid ready for prime time?</vt:lpstr>
      <vt:lpstr>Terminology</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 and css Grid</dc:title>
  <dc:creator>Shawn Hellwege</dc:creator>
  <cp:lastModifiedBy>Shawn</cp:lastModifiedBy>
  <cp:revision>50</cp:revision>
  <dcterms:created xsi:type="dcterms:W3CDTF">2017-10-22T06:07:17Z</dcterms:created>
  <dcterms:modified xsi:type="dcterms:W3CDTF">2018-06-07T06:17:29Z</dcterms:modified>
</cp:coreProperties>
</file>