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7.xml"/><Relationship Id="rId44" Type="http://schemas.openxmlformats.org/officeDocument/2006/relationships/font" Target="fonts/Raleway-boldItalic.fntdata"/><Relationship Id="rId21" Type="http://schemas.openxmlformats.org/officeDocument/2006/relationships/slide" Target="slides/slide16.xml"/><Relationship Id="rId43" Type="http://schemas.openxmlformats.org/officeDocument/2006/relationships/font" Target="fonts/Raleway-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e9ba44d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e9ba44d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e9ba44d5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e9ba44d5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050">
                <a:solidFill>
                  <a:schemeClr val="dk1"/>
                </a:solidFill>
                <a:highlight>
                  <a:srgbClr val="FFFFFF"/>
                </a:highlight>
              </a:rPr>
              <a:t>偏差越低，說明模型對訓練數據擬合得越好，能夠更準確地預測訓練數據的表現</a:t>
            </a:r>
            <a:endParaRPr sz="1050">
              <a:solidFill>
                <a:schemeClr val="dk1"/>
              </a:solidFill>
              <a:highlight>
                <a:srgbClr val="FFFFFF"/>
              </a:highlight>
            </a:endParaRPr>
          </a:p>
          <a:p>
            <a:pPr indent="0" lvl="0" marL="0" rtl="0" algn="l">
              <a:spcBef>
                <a:spcPts val="0"/>
              </a:spcBef>
              <a:spcAft>
                <a:spcPts val="0"/>
              </a:spcAft>
              <a:buNone/>
            </a:pPr>
            <a:r>
              <a:rPr lang="zh-TW" sz="1050">
                <a:solidFill>
                  <a:schemeClr val="dk1"/>
                </a:solidFill>
                <a:highlight>
                  <a:srgbClr val="FFFFFF"/>
                </a:highlight>
              </a:rPr>
              <a:t>變異越低，說明模型對不同訓練數據的波動性更小，能夠更一致地預測新數據的表現</a:t>
            </a:r>
            <a:endParaRPr sz="1050">
              <a:solidFill>
                <a:schemeClr val="dk1"/>
              </a:solidFill>
              <a:highlight>
                <a:srgbClr val="FFFFFF"/>
              </a:highlight>
            </a:endParaRPr>
          </a:p>
          <a:p>
            <a:pPr indent="0" lvl="0" marL="0" rtl="0" algn="l">
              <a:spcBef>
                <a:spcPts val="0"/>
              </a:spcBef>
              <a:spcAft>
                <a:spcPts val="0"/>
              </a:spcAft>
              <a:buNone/>
            </a:pPr>
            <a:r>
              <a:rPr lang="zh-TW" sz="1050">
                <a:solidFill>
                  <a:schemeClr val="dk1"/>
                </a:solidFill>
                <a:highlight>
                  <a:srgbClr val="FFFFFF"/>
                </a:highlight>
              </a:rPr>
              <a:t>平均訓練誤差和平均測試誤差的值也是相近的。誤差大表明這個模型可能存在一定的欠擬合</a:t>
            </a:r>
            <a:endParaRPr sz="105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e9ba44d5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e9ba44d5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e9ba44d5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e9ba44d5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050">
                <a:solidFill>
                  <a:schemeClr val="dk1"/>
                </a:solidFill>
                <a:highlight>
                  <a:srgbClr val="FFFFFF"/>
                </a:highlight>
              </a:rPr>
              <a:t>兩者皆是表示模型的預測值與實際值的誤差</a:t>
            </a:r>
            <a:endParaRPr sz="1050">
              <a:solidFill>
                <a:schemeClr val="dk1"/>
              </a:solidFill>
              <a:highlight>
                <a:srgbClr val="FFFFFF"/>
              </a:highlight>
            </a:endParaRPr>
          </a:p>
          <a:p>
            <a:pPr indent="0" lvl="0" marL="0" rtl="0" algn="l">
              <a:spcBef>
                <a:spcPts val="0"/>
              </a:spcBef>
              <a:spcAft>
                <a:spcPts val="0"/>
              </a:spcAft>
              <a:buNone/>
            </a:pPr>
            <a:r>
              <a:rPr lang="zh-TW" sz="1050">
                <a:solidFill>
                  <a:schemeClr val="dk1"/>
                </a:solidFill>
                <a:highlight>
                  <a:srgbClr val="FFFFFF"/>
                </a:highlight>
              </a:rPr>
              <a:t>因為平方會放大這些誤差值的影響,當存在一些極端的誤差值時，MSE可能會比 MAE更大</a:t>
            </a:r>
            <a:endParaRPr sz="105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6a082716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6a082716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e9ba44d5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e9ba44d5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e9ba44d5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e9ba44d5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e9ba44d5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e9ba44d5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e9ba44d5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e9ba44d5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050">
                <a:solidFill>
                  <a:schemeClr val="dk1"/>
                </a:solidFill>
                <a:highlight>
                  <a:srgbClr val="FFFFFF"/>
                </a:highlight>
              </a:rPr>
              <a:t>初步評估模型的性能較好，但具體的解釋和判斷仍需要結合實際問題和數據集的背景進行進一步分析。</a:t>
            </a:r>
            <a:endParaRPr sz="1050">
              <a:solidFill>
                <a:schemeClr val="dk1"/>
              </a:solidFill>
              <a:highlight>
                <a:srgbClr val="FFFFFF"/>
              </a:highlight>
            </a:endParaRPr>
          </a:p>
          <a:p>
            <a:pPr indent="0" lvl="0" marL="0" rtl="0" algn="l">
              <a:spcBef>
                <a:spcPts val="0"/>
              </a:spcBef>
              <a:spcAft>
                <a:spcPts val="0"/>
              </a:spcAft>
              <a:buNone/>
            </a:pPr>
            <a:r>
              <a:rPr lang="zh-TW" sz="1050">
                <a:solidFill>
                  <a:schemeClr val="dk1"/>
                </a:solidFill>
                <a:highlight>
                  <a:srgbClr val="FFFFFF"/>
                </a:highlight>
              </a:rPr>
              <a:t>同時，還可以考慮其他評估指標和可視化方法來綜合評估模型的性能和擬合程度。</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e9ba44d5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e9ba44d5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6a08271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6a08271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e9ba44d5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e9ba44d5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050">
                <a:solidFill>
                  <a:schemeClr val="dk1"/>
                </a:solidFill>
                <a:highlight>
                  <a:srgbClr val="FFFFFF"/>
                </a:highlight>
              </a:rPr>
              <a:t>偏差越低，說明模型對訓練數據擬合得越好，能夠更準確地預測訓練數據的表現</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zh-TW" sz="1050">
                <a:solidFill>
                  <a:schemeClr val="dk1"/>
                </a:solidFill>
                <a:highlight>
                  <a:srgbClr val="FFFFFF"/>
                </a:highlight>
              </a:rPr>
              <a:t>變異越低，說明模型對不同訓練數據的波動性更小，能夠更一致地預測新數據的表現</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zh-TW" sz="1050">
                <a:solidFill>
                  <a:schemeClr val="dk1"/>
                </a:solidFill>
                <a:highlight>
                  <a:srgbClr val="FFFFFF"/>
                </a:highlight>
              </a:rPr>
              <a:t>平均訓練誤差和平均測試誤差的值也是相近的。誤差大表明這個模型可能存在一定的欠擬合</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e9ba44d5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e9ba44d5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e9ba44d5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4e9ba44d5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050">
                <a:solidFill>
                  <a:schemeClr val="dk1"/>
                </a:solidFill>
                <a:highlight>
                  <a:srgbClr val="FFFFFF"/>
                </a:highlight>
              </a:rPr>
              <a:t>兩者皆是表示模型的預測值與實際值的誤差</a:t>
            </a:r>
            <a:endParaRPr sz="1050">
              <a:solidFill>
                <a:schemeClr val="dk1"/>
              </a:solidFill>
              <a:highlight>
                <a:srgbClr val="FFFFFF"/>
              </a:highlight>
            </a:endParaRPr>
          </a:p>
          <a:p>
            <a:pPr indent="0" lvl="0" marL="0" rtl="0" algn="l">
              <a:spcBef>
                <a:spcPts val="0"/>
              </a:spcBef>
              <a:spcAft>
                <a:spcPts val="0"/>
              </a:spcAft>
              <a:buNone/>
            </a:pPr>
            <a:r>
              <a:rPr lang="zh-TW" sz="1050">
                <a:solidFill>
                  <a:schemeClr val="dk1"/>
                </a:solidFill>
                <a:highlight>
                  <a:srgbClr val="FFFFFF"/>
                </a:highlight>
              </a:rPr>
              <a:t>因為平方會放大這些誤差值的影響,當存在一些極端的誤差值時，MSE可能會比 MAE更大</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e9ba44d5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e9ba44d5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e9ba44d5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e9ba44d5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e9ba44d5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e9ba44d5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e9ba44d5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4e9ba44d5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e9ba44d5b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e9ba44d5b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050">
                <a:solidFill>
                  <a:schemeClr val="dk1"/>
                </a:solidFill>
                <a:highlight>
                  <a:srgbClr val="FFFFFF"/>
                </a:highlight>
              </a:rPr>
              <a:t>初步評估模型的性能較好，但具體的解釋和判斷仍需要結合實際問題和數據集的背景進行進一步分析。</a:t>
            </a:r>
            <a:endParaRPr sz="1050">
              <a:solidFill>
                <a:schemeClr val="dk1"/>
              </a:solidFill>
              <a:highlight>
                <a:srgbClr val="FFFFFF"/>
              </a:highlight>
            </a:endParaRPr>
          </a:p>
          <a:p>
            <a:pPr indent="0" lvl="0" marL="0" rtl="0" algn="l">
              <a:spcBef>
                <a:spcPts val="0"/>
              </a:spcBef>
              <a:spcAft>
                <a:spcPts val="0"/>
              </a:spcAft>
              <a:buNone/>
            </a:pPr>
            <a:r>
              <a:rPr lang="zh-TW" sz="1050">
                <a:solidFill>
                  <a:schemeClr val="dk1"/>
                </a:solidFill>
                <a:highlight>
                  <a:srgbClr val="FFFFFF"/>
                </a:highlight>
              </a:rPr>
              <a:t>同時，還可以考慮其他評估指標和可視化方法來綜合評估模型的性能和擬合程度。</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e9ba44d5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e9ba44d5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4e9ba44d5b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4e9ba44d5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6a082716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6a082716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e9ba44d5b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e9ba44d5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e9ba44d5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e9ba44d5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e57bbb4c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e57bbb4c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要進一步提高準確率和解釋性,要對特徵變數做進一步的分析</a:t>
            </a:r>
            <a:endParaRPr/>
          </a:p>
          <a:p>
            <a:pPr indent="0" lvl="0" marL="0" rtl="0" algn="l">
              <a:spcBef>
                <a:spcPts val="0"/>
              </a:spcBef>
              <a:spcAft>
                <a:spcPts val="0"/>
              </a:spcAft>
              <a:buNone/>
            </a:pPr>
            <a:r>
              <a:rPr lang="zh-TW"/>
              <a:t>EX:特徵變數篩檢除去較不重要的變數(best subset s</a:t>
            </a:r>
            <a:r>
              <a:rPr lang="zh-TW"/>
              <a:t>election</a:t>
            </a:r>
            <a:r>
              <a:rPr lang="zh-TW"/>
              <a:t>)or對變數進行變數變換</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4e9ba44d5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4e9ba44d5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e6bd3f4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e6bd3f4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6ea5827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6ea5827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e9ba44d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e9ba44d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e9ba44d5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e9ba44d5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e9ba44d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e9ba44d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6a082716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6a08271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050">
                <a:solidFill>
                  <a:schemeClr val="dk1"/>
                </a:solidFill>
                <a:highlight>
                  <a:srgbClr val="FFFFFF"/>
                </a:highlight>
              </a:rPr>
              <a:t>以上資料看起來都沒有太大問題(無缺失或不正常數據)</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e9ba44d5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e9ba44d5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e9ba44d5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e9ba44d5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各個變數與混擬土皆無趨勢,沒有因為成分增減而強度越強或弱</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hyperlink" Target="https://www.jmp.com/zh_tw/statistics-knowledge-portal/what-is-regression/simple-linear-regression-assumptions.html" TargetMode="External"/><Relationship Id="rId4" Type="http://schemas.openxmlformats.org/officeDocument/2006/relationships/hyperlink" Target="https://www.coursera.org/learn/machine-learning" TargetMode="External"/><Relationship Id="rId10" Type="http://schemas.openxmlformats.org/officeDocument/2006/relationships/hyperlink" Target="https://machinelearningmastery.com/model-evaluation-model-selection-and-algorit" TargetMode="External"/><Relationship Id="rId9" Type="http://schemas.openxmlformats.org/officeDocument/2006/relationships/hyperlink" Target="https://machinelearningmastery.com/model-evaluation-model-selection-and-algorit" TargetMode="External"/><Relationship Id="rId5" Type="http://schemas.openxmlformats.org/officeDocument/2006/relationships/hyperlink" Target="https://en.wikipedia.org/wiki/Linear_regression" TargetMode="External"/><Relationship Id="rId6" Type="http://schemas.openxmlformats.org/officeDocument/2006/relationships/hyperlink" Target="https://en.wikipedia.org/wiki/Gradient_descent" TargetMode="External"/><Relationship Id="rId7" Type="http://schemas.openxmlformats.org/officeDocument/2006/relationships/hyperlink" Target="https://scikit-learn.org/stable/modules/linear_model.html#ordinary-least-squares" TargetMode="External"/><Relationship Id="rId8" Type="http://schemas.openxmlformats.org/officeDocument/2006/relationships/hyperlink" Target="https://www.datacamp.com/community/tutorials/understanding-model-performance-pyth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20.png"/><Relationship Id="rId10" Type="http://schemas.openxmlformats.org/officeDocument/2006/relationships/image" Target="../media/image4.png"/><Relationship Id="rId9"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14.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9.png"/><Relationship Id="rId10" Type="http://schemas.openxmlformats.org/officeDocument/2006/relationships/image" Target="../media/image7.png"/><Relationship Id="rId9"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739400"/>
            <a:ext cx="7688100" cy="1664700"/>
          </a:xfrm>
          <a:prstGeom prst="rect">
            <a:avLst/>
          </a:prstGeom>
        </p:spPr>
        <p:txBody>
          <a:bodyPr anchorCtr="0" anchor="t" bIns="91425" lIns="91425" spcFirstLastPara="1" rIns="91425" wrap="square" tIns="91425">
            <a:normAutofit/>
          </a:bodyPr>
          <a:lstStyle/>
          <a:p>
            <a:pPr indent="0" lvl="0" marL="0" rtl="0" algn="ctr">
              <a:lnSpc>
                <a:spcPct val="135000"/>
              </a:lnSpc>
              <a:spcBef>
                <a:spcPts val="0"/>
              </a:spcBef>
              <a:spcAft>
                <a:spcPts val="0"/>
              </a:spcAft>
              <a:buNone/>
            </a:pPr>
            <a:r>
              <a:rPr b="0" lang="zh-TW" sz="4000">
                <a:latin typeface="Lato"/>
                <a:ea typeface="Lato"/>
                <a:cs typeface="Lato"/>
                <a:sym typeface="Lato"/>
              </a:rPr>
              <a:t>基於機器學習的</a:t>
            </a:r>
            <a:endParaRPr b="0" sz="4000">
              <a:latin typeface="Lato"/>
              <a:ea typeface="Lato"/>
              <a:cs typeface="Lato"/>
              <a:sym typeface="Lato"/>
            </a:endParaRPr>
          </a:p>
          <a:p>
            <a:pPr indent="0" lvl="0" marL="0" rtl="0" algn="ctr">
              <a:lnSpc>
                <a:spcPct val="135000"/>
              </a:lnSpc>
              <a:spcBef>
                <a:spcPts val="0"/>
              </a:spcBef>
              <a:spcAft>
                <a:spcPts val="0"/>
              </a:spcAft>
              <a:buNone/>
            </a:pPr>
            <a:r>
              <a:rPr b="0" lang="zh-TW" sz="4000">
                <a:latin typeface="Lato"/>
                <a:ea typeface="Lato"/>
                <a:cs typeface="Lato"/>
                <a:sym typeface="Lato"/>
              </a:rPr>
              <a:t>混凝土性能預測報告</a:t>
            </a:r>
            <a:endParaRPr b="0" sz="4000">
              <a:latin typeface="Lato"/>
              <a:ea typeface="Lato"/>
              <a:cs typeface="Lato"/>
              <a:sym typeface="Lato"/>
            </a:endParaRPr>
          </a:p>
        </p:txBody>
      </p:sp>
      <p:sp>
        <p:nvSpPr>
          <p:cNvPr id="87" name="Google Shape;87;p13"/>
          <p:cNvSpPr txBox="1"/>
          <p:nvPr>
            <p:ph idx="1" type="subTitle"/>
          </p:nvPr>
        </p:nvSpPr>
        <p:spPr>
          <a:xfrm>
            <a:off x="1984425" y="3799325"/>
            <a:ext cx="5420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100"/>
              <a:t>第二組 S0822034吳翊瑄 S0822126呂映萱</a:t>
            </a:r>
            <a:endParaRPr sz="21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1" name="Shape 151"/>
        <p:cNvGrpSpPr/>
        <p:nvPr/>
      </p:nvGrpSpPr>
      <p:grpSpPr>
        <a:xfrm>
          <a:off x="0" y="0"/>
          <a:ext cx="0" cy="0"/>
          <a:chOff x="0" y="0"/>
          <a:chExt cx="0" cy="0"/>
        </a:xfrm>
      </p:grpSpPr>
      <p:sp>
        <p:nvSpPr>
          <p:cNvPr id="152" name="Google Shape;152;p22"/>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rPr>
              <a:t>模型選擇</a:t>
            </a:r>
            <a:endParaRPr b="0" sz="5000">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3"/>
          <p:cNvSpPr txBox="1"/>
          <p:nvPr>
            <p:ph type="title"/>
          </p:nvPr>
        </p:nvSpPr>
        <p:spPr>
          <a:xfrm>
            <a:off x="681125" y="641875"/>
            <a:ext cx="7941000" cy="5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a:latin typeface="Lato"/>
                <a:ea typeface="Lato"/>
                <a:cs typeface="Lato"/>
                <a:sym typeface="Lato"/>
              </a:rPr>
              <a:t>LinearRegression + K-fold交叉驗證</a:t>
            </a:r>
            <a:endParaRPr b="0">
              <a:latin typeface="Lato"/>
              <a:ea typeface="Lato"/>
              <a:cs typeface="Lato"/>
              <a:sym typeface="Lato"/>
            </a:endParaRPr>
          </a:p>
          <a:p>
            <a:pPr indent="0" lvl="0" marL="0" rtl="0" algn="ctr">
              <a:spcBef>
                <a:spcPts val="0"/>
              </a:spcBef>
              <a:spcAft>
                <a:spcPts val="0"/>
              </a:spcAft>
              <a:buSzPts val="990"/>
              <a:buNone/>
            </a:pPr>
            <a:r>
              <a:t/>
            </a:r>
            <a:endParaRPr b="0" sz="3600">
              <a:latin typeface="Lato"/>
              <a:ea typeface="Lato"/>
              <a:cs typeface="Lato"/>
              <a:sym typeface="Lato"/>
            </a:endParaRPr>
          </a:p>
        </p:txBody>
      </p:sp>
      <p:sp>
        <p:nvSpPr>
          <p:cNvPr id="158" name="Google Shape;158;p23"/>
          <p:cNvSpPr txBox="1"/>
          <p:nvPr>
            <p:ph idx="1" type="body"/>
          </p:nvPr>
        </p:nvSpPr>
        <p:spPr>
          <a:xfrm>
            <a:off x="727800" y="2343375"/>
            <a:ext cx="8058300" cy="27453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SzPts val="523"/>
              <a:buNone/>
            </a:pPr>
            <a:r>
              <a:rPr lang="zh-TW" sz="2100">
                <a:solidFill>
                  <a:schemeClr val="accent3"/>
                </a:solidFill>
              </a:rPr>
              <a:t>平均偏差</a:t>
            </a:r>
            <a:r>
              <a:rPr lang="zh-TW" sz="2100"/>
              <a:t>介於1.27到2.22之間</a:t>
            </a:r>
            <a:endParaRPr sz="2100"/>
          </a:p>
          <a:p>
            <a:pPr indent="0" lvl="0" marL="0" rtl="0" algn="l">
              <a:lnSpc>
                <a:spcPct val="135000"/>
              </a:lnSpc>
              <a:spcBef>
                <a:spcPts val="0"/>
              </a:spcBef>
              <a:spcAft>
                <a:spcPts val="0"/>
              </a:spcAft>
              <a:buSzPts val="523"/>
              <a:buNone/>
            </a:pPr>
            <a:r>
              <a:rPr lang="zh-TW" sz="2100"/>
              <a:t>表示模型在不同訓練集上的預測結果與實際值之間的平均差異</a:t>
            </a:r>
            <a:endParaRPr sz="2100"/>
          </a:p>
          <a:p>
            <a:pPr indent="0" lvl="0" marL="0" rtl="0" algn="l">
              <a:lnSpc>
                <a:spcPct val="135000"/>
              </a:lnSpc>
              <a:spcBef>
                <a:spcPts val="0"/>
              </a:spcBef>
              <a:spcAft>
                <a:spcPts val="0"/>
              </a:spcAft>
              <a:buSzPts val="523"/>
              <a:buNone/>
            </a:pPr>
            <a:r>
              <a:rPr lang="zh-TW" sz="2100">
                <a:solidFill>
                  <a:schemeClr val="accent3"/>
                </a:solidFill>
              </a:rPr>
              <a:t>平均變異</a:t>
            </a:r>
            <a:r>
              <a:rPr lang="zh-TW" sz="2100"/>
              <a:t>介於1.27到2.22之間 </a:t>
            </a:r>
            <a:endParaRPr sz="2100"/>
          </a:p>
          <a:p>
            <a:pPr indent="0" lvl="0" marL="0" rtl="0" algn="l">
              <a:lnSpc>
                <a:spcPct val="135000"/>
              </a:lnSpc>
              <a:spcBef>
                <a:spcPts val="0"/>
              </a:spcBef>
              <a:spcAft>
                <a:spcPts val="0"/>
              </a:spcAft>
              <a:buSzPts val="523"/>
              <a:buNone/>
            </a:pPr>
            <a:r>
              <a:rPr lang="zh-TW" sz="2100"/>
              <a:t>表示模型在不同訓練集上的預測結果的平均波動性</a:t>
            </a:r>
            <a:endParaRPr sz="2100"/>
          </a:p>
          <a:p>
            <a:pPr indent="0" lvl="0" marL="0" rtl="0" algn="l">
              <a:lnSpc>
                <a:spcPct val="135000"/>
              </a:lnSpc>
              <a:spcBef>
                <a:spcPts val="0"/>
              </a:spcBef>
              <a:spcAft>
                <a:spcPts val="0"/>
              </a:spcAft>
              <a:buSzPts val="523"/>
              <a:buNone/>
            </a:pPr>
            <a:r>
              <a:rPr lang="zh-TW" sz="2100">
                <a:solidFill>
                  <a:schemeClr val="accent3"/>
                </a:solidFill>
              </a:rPr>
              <a:t>平均訓練誤差</a:t>
            </a:r>
            <a:r>
              <a:rPr lang="zh-TW" sz="2100"/>
              <a:t>: 107.06</a:t>
            </a:r>
            <a:endParaRPr sz="2100"/>
          </a:p>
          <a:p>
            <a:pPr indent="0" lvl="0" marL="0" rtl="0" algn="l">
              <a:lnSpc>
                <a:spcPct val="135000"/>
              </a:lnSpc>
              <a:spcBef>
                <a:spcPts val="0"/>
              </a:spcBef>
              <a:spcAft>
                <a:spcPts val="0"/>
              </a:spcAft>
              <a:buSzPts val="523"/>
              <a:buNone/>
            </a:pPr>
            <a:r>
              <a:rPr lang="zh-TW" sz="2100">
                <a:solidFill>
                  <a:schemeClr val="accent3"/>
                </a:solidFill>
              </a:rPr>
              <a:t>平均測試誤差</a:t>
            </a:r>
            <a:r>
              <a:rPr lang="zh-TW" sz="2100"/>
              <a:t>: 109.76</a:t>
            </a:r>
            <a:endParaRPr sz="2100"/>
          </a:p>
        </p:txBody>
      </p:sp>
      <p:pic>
        <p:nvPicPr>
          <p:cNvPr id="159" name="Google Shape;159;p23"/>
          <p:cNvPicPr preferRelativeResize="0"/>
          <p:nvPr/>
        </p:nvPicPr>
        <p:blipFill>
          <a:blip r:embed="rId3">
            <a:alphaModFix/>
          </a:blip>
          <a:stretch>
            <a:fillRect/>
          </a:stretch>
        </p:blipFill>
        <p:spPr>
          <a:xfrm>
            <a:off x="727800" y="1377825"/>
            <a:ext cx="8263800" cy="894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3" name="Shape 163"/>
        <p:cNvGrpSpPr/>
        <p:nvPr/>
      </p:nvGrpSpPr>
      <p:grpSpPr>
        <a:xfrm>
          <a:off x="0" y="0"/>
          <a:ext cx="0" cy="0"/>
          <a:chOff x="0" y="0"/>
          <a:chExt cx="0" cy="0"/>
        </a:xfrm>
      </p:grpSpPr>
      <p:sp>
        <p:nvSpPr>
          <p:cNvPr id="164" name="Google Shape;164;p24"/>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rPr>
              <a:t>模型評估</a:t>
            </a:r>
            <a:endParaRPr b="0" sz="50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5"/>
          <p:cNvSpPr txBox="1"/>
          <p:nvPr>
            <p:ph type="title"/>
          </p:nvPr>
        </p:nvSpPr>
        <p:spPr>
          <a:xfrm>
            <a:off x="681125" y="641875"/>
            <a:ext cx="7941000" cy="5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a:latin typeface="Lato"/>
                <a:ea typeface="Lato"/>
                <a:cs typeface="Lato"/>
                <a:sym typeface="Lato"/>
              </a:rPr>
              <a:t>損失函數（Loss function）</a:t>
            </a:r>
            <a:endParaRPr b="0">
              <a:latin typeface="Lato"/>
              <a:ea typeface="Lato"/>
              <a:cs typeface="Lato"/>
              <a:sym typeface="Lato"/>
            </a:endParaRPr>
          </a:p>
          <a:p>
            <a:pPr indent="0" lvl="0" marL="0" rtl="0" algn="ctr">
              <a:spcBef>
                <a:spcPts val="0"/>
              </a:spcBef>
              <a:spcAft>
                <a:spcPts val="0"/>
              </a:spcAft>
              <a:buSzPts val="990"/>
              <a:buNone/>
            </a:pPr>
            <a:r>
              <a:t/>
            </a:r>
            <a:endParaRPr sz="3600">
              <a:latin typeface="Lato"/>
              <a:ea typeface="Lato"/>
              <a:cs typeface="Lato"/>
              <a:sym typeface="Lato"/>
            </a:endParaRPr>
          </a:p>
        </p:txBody>
      </p:sp>
      <p:sp>
        <p:nvSpPr>
          <p:cNvPr id="170" name="Google Shape;170;p25"/>
          <p:cNvSpPr txBox="1"/>
          <p:nvPr/>
        </p:nvSpPr>
        <p:spPr>
          <a:xfrm>
            <a:off x="841325" y="2457575"/>
            <a:ext cx="6456600" cy="18171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均方誤差（MSE）為 </a:t>
            </a:r>
            <a:r>
              <a:rPr lang="zh-TW" sz="2100">
                <a:solidFill>
                  <a:schemeClr val="accent3"/>
                </a:solidFill>
                <a:latin typeface="Lato"/>
                <a:ea typeface="Lato"/>
                <a:cs typeface="Lato"/>
                <a:sym typeface="Lato"/>
              </a:rPr>
              <a:t>105.69</a:t>
            </a:r>
            <a:endParaRPr sz="2100">
              <a:solidFill>
                <a:schemeClr val="accent3"/>
              </a:solidFill>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表示模型的預測值與實際值的平方差的平均值較</a:t>
            </a:r>
            <a:r>
              <a:rPr lang="zh-TW" sz="2100">
                <a:solidFill>
                  <a:schemeClr val="accent3"/>
                </a:solidFill>
                <a:latin typeface="Lato"/>
                <a:ea typeface="Lato"/>
                <a:cs typeface="Lato"/>
                <a:sym typeface="Lato"/>
              </a:rPr>
              <a:t>大 </a:t>
            </a:r>
            <a:endParaRPr sz="2100">
              <a:solidFill>
                <a:schemeClr val="accent1"/>
              </a:solidFill>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平均絕對誤差（MAE）為 </a:t>
            </a:r>
            <a:r>
              <a:rPr lang="zh-TW" sz="2100">
                <a:solidFill>
                  <a:schemeClr val="accent3"/>
                </a:solidFill>
                <a:latin typeface="Lato"/>
                <a:ea typeface="Lato"/>
                <a:cs typeface="Lato"/>
                <a:sym typeface="Lato"/>
              </a:rPr>
              <a:t>8.08</a:t>
            </a:r>
            <a:endParaRPr sz="2100">
              <a:solidFill>
                <a:schemeClr val="accent3"/>
              </a:solidFill>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表示模型的預測值與實際值的絕對差的平均值較</a:t>
            </a:r>
            <a:r>
              <a:rPr lang="zh-TW" sz="2100">
                <a:solidFill>
                  <a:schemeClr val="accent3"/>
                </a:solidFill>
                <a:latin typeface="Lato"/>
                <a:ea typeface="Lato"/>
                <a:cs typeface="Lato"/>
                <a:sym typeface="Lato"/>
              </a:rPr>
              <a:t>小</a:t>
            </a:r>
            <a:endParaRPr sz="2100">
              <a:solidFill>
                <a:schemeClr val="accent3"/>
              </a:solidFill>
              <a:latin typeface="Lato"/>
              <a:ea typeface="Lato"/>
              <a:cs typeface="Lato"/>
              <a:sym typeface="Lato"/>
            </a:endParaRPr>
          </a:p>
        </p:txBody>
      </p:sp>
      <p:pic>
        <p:nvPicPr>
          <p:cNvPr id="171" name="Google Shape;171;p25"/>
          <p:cNvPicPr preferRelativeResize="0"/>
          <p:nvPr/>
        </p:nvPicPr>
        <p:blipFill>
          <a:blip r:embed="rId3">
            <a:alphaModFix/>
          </a:blip>
          <a:stretch>
            <a:fillRect/>
          </a:stretch>
        </p:blipFill>
        <p:spPr>
          <a:xfrm>
            <a:off x="841325" y="1477775"/>
            <a:ext cx="5799100" cy="92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6"/>
          <p:cNvSpPr txBox="1"/>
          <p:nvPr>
            <p:ph type="title"/>
          </p:nvPr>
        </p:nvSpPr>
        <p:spPr>
          <a:xfrm>
            <a:off x="727800" y="66707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a:latin typeface="Lato"/>
                <a:ea typeface="Lato"/>
                <a:cs typeface="Lato"/>
                <a:sym typeface="Lato"/>
              </a:rPr>
              <a:t>以殘差圖來分析預測結果</a:t>
            </a:r>
            <a:endParaRPr b="0">
              <a:latin typeface="Lato"/>
              <a:ea typeface="Lato"/>
              <a:cs typeface="Lato"/>
              <a:sym typeface="Lato"/>
            </a:endParaRPr>
          </a:p>
        </p:txBody>
      </p:sp>
      <p:pic>
        <p:nvPicPr>
          <p:cNvPr id="177" name="Google Shape;177;p26"/>
          <p:cNvPicPr preferRelativeResize="0"/>
          <p:nvPr/>
        </p:nvPicPr>
        <p:blipFill>
          <a:blip r:embed="rId3">
            <a:alphaModFix/>
          </a:blip>
          <a:stretch>
            <a:fillRect/>
          </a:stretch>
        </p:blipFill>
        <p:spPr>
          <a:xfrm>
            <a:off x="316775" y="1853850"/>
            <a:ext cx="3782128" cy="2984850"/>
          </a:xfrm>
          <a:prstGeom prst="rect">
            <a:avLst/>
          </a:prstGeom>
          <a:noFill/>
          <a:ln>
            <a:noFill/>
          </a:ln>
        </p:spPr>
      </p:pic>
      <p:sp>
        <p:nvSpPr>
          <p:cNvPr id="178" name="Google Shape;178;p26"/>
          <p:cNvSpPr txBox="1"/>
          <p:nvPr/>
        </p:nvSpPr>
        <p:spPr>
          <a:xfrm>
            <a:off x="4436075" y="2059275"/>
            <a:ext cx="4199700" cy="13806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此殘差圖大致呈現常態分布無明顯趨勢，表示模型可能沒有存在太大系統性的偏差或誤差。</a:t>
            </a:r>
            <a:endParaRPr sz="21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2" name="Shape 182"/>
        <p:cNvGrpSpPr/>
        <p:nvPr/>
      </p:nvGrpSpPr>
      <p:grpSpPr>
        <a:xfrm>
          <a:off x="0" y="0"/>
          <a:ext cx="0" cy="0"/>
          <a:chOff x="0" y="0"/>
          <a:chExt cx="0" cy="0"/>
        </a:xfrm>
      </p:grpSpPr>
      <p:sp>
        <p:nvSpPr>
          <p:cNvPr id="183" name="Google Shape;183;p27"/>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rPr>
              <a:t>找出最適模型</a:t>
            </a:r>
            <a:endParaRPr b="0" sz="5000">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28"/>
          <p:cNvSpPr txBox="1"/>
          <p:nvPr>
            <p:ph type="title"/>
          </p:nvPr>
        </p:nvSpPr>
        <p:spPr>
          <a:xfrm>
            <a:off x="727800" y="66707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a:latin typeface="Lato"/>
                <a:ea typeface="Lato"/>
                <a:cs typeface="Lato"/>
                <a:sym typeface="Lato"/>
              </a:rPr>
              <a:t>梯度下降法</a:t>
            </a:r>
            <a:endParaRPr b="0">
              <a:latin typeface="Lato"/>
              <a:ea typeface="Lato"/>
              <a:cs typeface="Lato"/>
              <a:sym typeface="Lato"/>
            </a:endParaRPr>
          </a:p>
        </p:txBody>
      </p:sp>
      <p:sp>
        <p:nvSpPr>
          <p:cNvPr id="189" name="Google Shape;189;p28"/>
          <p:cNvSpPr txBox="1"/>
          <p:nvPr>
            <p:ph idx="2" type="body"/>
          </p:nvPr>
        </p:nvSpPr>
        <p:spPr>
          <a:xfrm>
            <a:off x="4695125" y="1408550"/>
            <a:ext cx="3995400" cy="25890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zh-TW" sz="2100"/>
              <a:t>繪製的圖像看起來很複雜，可能是因為數據集的特徵較多。在這種情況下，可能需要進一步分析和處理數據，或者選擇更簡單的模型出出來進行回歸分析。</a:t>
            </a:r>
            <a:endParaRPr sz="2100"/>
          </a:p>
          <a:p>
            <a:pPr indent="0" lvl="0" marL="0" rtl="0" algn="l">
              <a:lnSpc>
                <a:spcPct val="175000"/>
              </a:lnSpc>
              <a:spcBef>
                <a:spcPts val="0"/>
              </a:spcBef>
              <a:spcAft>
                <a:spcPts val="0"/>
              </a:spcAft>
              <a:buNone/>
            </a:pPr>
            <a:r>
              <a:t/>
            </a:r>
            <a:endParaRPr sz="2100"/>
          </a:p>
          <a:p>
            <a:pPr indent="0" lvl="0" marL="0" rtl="0" algn="l">
              <a:spcBef>
                <a:spcPts val="0"/>
              </a:spcBef>
              <a:spcAft>
                <a:spcPts val="1200"/>
              </a:spcAft>
              <a:buNone/>
            </a:pPr>
            <a:r>
              <a:t/>
            </a:r>
            <a:endParaRPr sz="1200">
              <a:solidFill>
                <a:srgbClr val="374151"/>
              </a:solidFill>
              <a:highlight>
                <a:srgbClr val="F7F7F8"/>
              </a:highlight>
              <a:latin typeface="Arial"/>
              <a:ea typeface="Arial"/>
              <a:cs typeface="Arial"/>
              <a:sym typeface="Arial"/>
            </a:endParaRPr>
          </a:p>
        </p:txBody>
      </p:sp>
      <p:pic>
        <p:nvPicPr>
          <p:cNvPr id="190" name="Google Shape;190;p28"/>
          <p:cNvPicPr preferRelativeResize="0"/>
          <p:nvPr/>
        </p:nvPicPr>
        <p:blipFill>
          <a:blip r:embed="rId3">
            <a:alphaModFix/>
          </a:blip>
          <a:stretch>
            <a:fillRect/>
          </a:stretch>
        </p:blipFill>
        <p:spPr>
          <a:xfrm>
            <a:off x="517550" y="1353300"/>
            <a:ext cx="4054450" cy="3111046"/>
          </a:xfrm>
          <a:prstGeom prst="rect">
            <a:avLst/>
          </a:prstGeom>
          <a:noFill/>
          <a:ln>
            <a:noFill/>
          </a:ln>
        </p:spPr>
      </p:pic>
      <p:sp>
        <p:nvSpPr>
          <p:cNvPr id="191" name="Google Shape;191;p28"/>
          <p:cNvSpPr txBox="1"/>
          <p:nvPr/>
        </p:nvSpPr>
        <p:spPr>
          <a:xfrm>
            <a:off x="660125" y="4382275"/>
            <a:ext cx="60606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1500">
                <a:solidFill>
                  <a:schemeClr val="accent1"/>
                </a:solidFill>
                <a:latin typeface="Lato"/>
                <a:ea typeface="Lato"/>
                <a:cs typeface="Lato"/>
                <a:sym typeface="Lato"/>
              </a:rPr>
              <a:t>圖中</a:t>
            </a:r>
            <a:r>
              <a:rPr lang="zh-TW" sz="1500">
                <a:solidFill>
                  <a:srgbClr val="0000FF"/>
                </a:solidFill>
                <a:latin typeface="Lato"/>
                <a:ea typeface="Lato"/>
                <a:cs typeface="Lato"/>
                <a:sym typeface="Lato"/>
              </a:rPr>
              <a:t>藍色的點表示訓練數據</a:t>
            </a:r>
            <a:r>
              <a:rPr lang="zh-TW" sz="1500">
                <a:solidFill>
                  <a:schemeClr val="accent1"/>
                </a:solidFill>
                <a:latin typeface="Lato"/>
                <a:ea typeface="Lato"/>
                <a:cs typeface="Lato"/>
                <a:sym typeface="Lato"/>
              </a:rPr>
              <a:t> </a:t>
            </a:r>
            <a:r>
              <a:rPr lang="zh-TW" sz="1500">
                <a:solidFill>
                  <a:srgbClr val="FF0000"/>
                </a:solidFill>
                <a:latin typeface="Lato"/>
                <a:ea typeface="Lato"/>
                <a:cs typeface="Lato"/>
                <a:sym typeface="Lato"/>
              </a:rPr>
              <a:t>紅色的點表示測試數據</a:t>
            </a:r>
            <a:endParaRPr sz="1500">
              <a:solidFill>
                <a:srgbClr val="FF0000"/>
              </a:solidFill>
              <a:latin typeface="Lato"/>
              <a:ea typeface="Lato"/>
              <a:cs typeface="Lato"/>
              <a:sym typeface="Lato"/>
            </a:endParaRPr>
          </a:p>
          <a:p>
            <a:pPr indent="0" lvl="0" marL="0" rtl="0" algn="l">
              <a:spcBef>
                <a:spcPts val="0"/>
              </a:spcBef>
              <a:spcAft>
                <a:spcPts val="0"/>
              </a:spcAft>
              <a:buNone/>
            </a:pPr>
            <a:r>
              <a:rPr lang="zh-TW" sz="1500">
                <a:solidFill>
                  <a:srgbClr val="38761D"/>
                </a:solidFill>
                <a:latin typeface="Lato"/>
                <a:ea typeface="Lato"/>
                <a:cs typeface="Lato"/>
                <a:sym typeface="Lato"/>
              </a:rPr>
              <a:t>綠色的線條表示使用訓練得到的模型對訓練數據進行預測得到的結果</a:t>
            </a:r>
            <a:endParaRPr sz="1500">
              <a:solidFill>
                <a:srgbClr val="38761D"/>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5" name="Shape 195"/>
        <p:cNvGrpSpPr/>
        <p:nvPr/>
      </p:nvGrpSpPr>
      <p:grpSpPr>
        <a:xfrm>
          <a:off x="0" y="0"/>
          <a:ext cx="0" cy="0"/>
          <a:chOff x="0" y="0"/>
          <a:chExt cx="0" cy="0"/>
        </a:xfrm>
      </p:grpSpPr>
      <p:sp>
        <p:nvSpPr>
          <p:cNvPr id="196" name="Google Shape;196;p29"/>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latin typeface="Lato"/>
                <a:ea typeface="Lato"/>
                <a:cs typeface="Lato"/>
                <a:sym typeface="Lato"/>
              </a:rPr>
              <a:t>最終模型評估</a:t>
            </a:r>
            <a:endParaRPr b="0" sz="5000">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0"/>
          <p:cNvSpPr txBox="1"/>
          <p:nvPr>
            <p:ph type="title"/>
          </p:nvPr>
        </p:nvSpPr>
        <p:spPr>
          <a:xfrm>
            <a:off x="727800" y="66707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a:latin typeface="Lato"/>
                <a:ea typeface="Lato"/>
                <a:cs typeface="Lato"/>
                <a:sym typeface="Lato"/>
              </a:rPr>
              <a:t>分別以R-squared、MAE、MSE進行評估</a:t>
            </a:r>
            <a:endParaRPr b="0">
              <a:latin typeface="Lato"/>
              <a:ea typeface="Lato"/>
              <a:cs typeface="Lato"/>
              <a:sym typeface="Lato"/>
            </a:endParaRPr>
          </a:p>
        </p:txBody>
      </p:sp>
      <p:pic>
        <p:nvPicPr>
          <p:cNvPr id="202" name="Google Shape;202;p30"/>
          <p:cNvPicPr preferRelativeResize="0"/>
          <p:nvPr/>
        </p:nvPicPr>
        <p:blipFill>
          <a:blip r:embed="rId3">
            <a:alphaModFix/>
          </a:blip>
          <a:stretch>
            <a:fillRect/>
          </a:stretch>
        </p:blipFill>
        <p:spPr>
          <a:xfrm>
            <a:off x="297975" y="1689225"/>
            <a:ext cx="4463300" cy="656804"/>
          </a:xfrm>
          <a:prstGeom prst="rect">
            <a:avLst/>
          </a:prstGeom>
          <a:noFill/>
          <a:ln>
            <a:noFill/>
          </a:ln>
        </p:spPr>
      </p:pic>
      <p:pic>
        <p:nvPicPr>
          <p:cNvPr id="203" name="Google Shape;203;p30"/>
          <p:cNvPicPr preferRelativeResize="0"/>
          <p:nvPr/>
        </p:nvPicPr>
        <p:blipFill>
          <a:blip r:embed="rId4">
            <a:alphaModFix/>
          </a:blip>
          <a:stretch>
            <a:fillRect/>
          </a:stretch>
        </p:blipFill>
        <p:spPr>
          <a:xfrm>
            <a:off x="297975" y="2890463"/>
            <a:ext cx="5957525" cy="479325"/>
          </a:xfrm>
          <a:prstGeom prst="rect">
            <a:avLst/>
          </a:prstGeom>
          <a:noFill/>
          <a:ln>
            <a:noFill/>
          </a:ln>
        </p:spPr>
      </p:pic>
      <p:pic>
        <p:nvPicPr>
          <p:cNvPr id="204" name="Google Shape;204;p30"/>
          <p:cNvPicPr preferRelativeResize="0"/>
          <p:nvPr/>
        </p:nvPicPr>
        <p:blipFill>
          <a:blip r:embed="rId5">
            <a:alphaModFix/>
          </a:blip>
          <a:stretch>
            <a:fillRect/>
          </a:stretch>
        </p:blipFill>
        <p:spPr>
          <a:xfrm>
            <a:off x="297975" y="4023650"/>
            <a:ext cx="5635404" cy="479325"/>
          </a:xfrm>
          <a:prstGeom prst="rect">
            <a:avLst/>
          </a:prstGeom>
          <a:noFill/>
          <a:ln>
            <a:noFill/>
          </a:ln>
        </p:spPr>
      </p:pic>
      <p:sp>
        <p:nvSpPr>
          <p:cNvPr id="205" name="Google Shape;205;p30"/>
          <p:cNvSpPr txBox="1"/>
          <p:nvPr/>
        </p:nvSpPr>
        <p:spPr>
          <a:xfrm>
            <a:off x="4667750" y="1545425"/>
            <a:ext cx="4390200" cy="9444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R-squared的值為</a:t>
            </a:r>
            <a:r>
              <a:rPr lang="zh-TW" sz="2100">
                <a:solidFill>
                  <a:schemeClr val="accent3"/>
                </a:solidFill>
                <a:latin typeface="Lato"/>
                <a:ea typeface="Lato"/>
                <a:cs typeface="Lato"/>
                <a:sym typeface="Lato"/>
              </a:rPr>
              <a:t>0.5399</a:t>
            </a:r>
            <a:r>
              <a:rPr lang="zh-TW" sz="2100">
                <a:solidFill>
                  <a:schemeClr val="accent1"/>
                </a:solidFill>
                <a:latin typeface="Lato"/>
                <a:ea typeface="Lato"/>
                <a:cs typeface="Lato"/>
                <a:sym typeface="Lato"/>
              </a:rPr>
              <a:t>表示模型可以解釋目標變量的</a:t>
            </a:r>
            <a:r>
              <a:rPr lang="zh-TW" sz="2100">
                <a:solidFill>
                  <a:schemeClr val="accent3"/>
                </a:solidFill>
                <a:latin typeface="Lato"/>
                <a:ea typeface="Lato"/>
                <a:cs typeface="Lato"/>
                <a:sym typeface="Lato"/>
              </a:rPr>
              <a:t>53.99%</a:t>
            </a:r>
            <a:r>
              <a:rPr lang="zh-TW" sz="2100">
                <a:solidFill>
                  <a:schemeClr val="accent1"/>
                </a:solidFill>
                <a:latin typeface="Lato"/>
                <a:ea typeface="Lato"/>
                <a:cs typeface="Lato"/>
                <a:sym typeface="Lato"/>
              </a:rPr>
              <a:t>的變異量</a:t>
            </a:r>
            <a:endParaRPr sz="2100">
              <a:solidFill>
                <a:schemeClr val="accent1"/>
              </a:solidFill>
              <a:latin typeface="Lato"/>
              <a:ea typeface="Lato"/>
              <a:cs typeface="Lato"/>
              <a:sym typeface="Lato"/>
            </a:endParaRPr>
          </a:p>
        </p:txBody>
      </p:sp>
      <p:sp>
        <p:nvSpPr>
          <p:cNvPr id="206" name="Google Shape;206;p30"/>
          <p:cNvSpPr txBox="1"/>
          <p:nvPr/>
        </p:nvSpPr>
        <p:spPr>
          <a:xfrm>
            <a:off x="6255500" y="2890475"/>
            <a:ext cx="2896200" cy="5079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MSE的值為</a:t>
            </a:r>
            <a:r>
              <a:rPr lang="zh-TW" sz="2100">
                <a:solidFill>
                  <a:schemeClr val="accent3"/>
                </a:solidFill>
                <a:latin typeface="Lato"/>
                <a:ea typeface="Lato"/>
                <a:cs typeface="Lato"/>
                <a:sym typeface="Lato"/>
              </a:rPr>
              <a:t>104.4507</a:t>
            </a:r>
            <a:endParaRPr sz="2100">
              <a:solidFill>
                <a:schemeClr val="accent3"/>
              </a:solidFill>
              <a:latin typeface="Lato"/>
              <a:ea typeface="Lato"/>
              <a:cs typeface="Lato"/>
              <a:sym typeface="Lato"/>
            </a:endParaRPr>
          </a:p>
        </p:txBody>
      </p:sp>
      <p:sp>
        <p:nvSpPr>
          <p:cNvPr id="207" name="Google Shape;207;p30"/>
          <p:cNvSpPr txBox="1"/>
          <p:nvPr/>
        </p:nvSpPr>
        <p:spPr>
          <a:xfrm>
            <a:off x="6255500" y="4009370"/>
            <a:ext cx="2636400" cy="5079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MAE的值為</a:t>
            </a:r>
            <a:r>
              <a:rPr lang="zh-TW" sz="2100">
                <a:solidFill>
                  <a:schemeClr val="accent3"/>
                </a:solidFill>
                <a:latin typeface="Lato"/>
                <a:ea typeface="Lato"/>
                <a:cs typeface="Lato"/>
                <a:sym typeface="Lato"/>
              </a:rPr>
              <a:t>8.1157</a:t>
            </a:r>
            <a:endParaRPr sz="2100">
              <a:solidFill>
                <a:schemeClr val="accent3"/>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1" name="Shape 211"/>
        <p:cNvGrpSpPr/>
        <p:nvPr/>
      </p:nvGrpSpPr>
      <p:grpSpPr>
        <a:xfrm>
          <a:off x="0" y="0"/>
          <a:ext cx="0" cy="0"/>
          <a:chOff x="0" y="0"/>
          <a:chExt cx="0" cy="0"/>
        </a:xfrm>
      </p:grpSpPr>
      <p:sp>
        <p:nvSpPr>
          <p:cNvPr id="212" name="Google Shape;212;p31"/>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latin typeface="Lato"/>
                <a:ea typeface="Lato"/>
                <a:cs typeface="Lato"/>
                <a:sym typeface="Lato"/>
              </a:rPr>
              <a:t>模型選擇</a:t>
            </a:r>
            <a:endParaRPr b="0" sz="50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81125" y="6418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zh-TW" sz="3600">
                <a:latin typeface="Lato"/>
                <a:ea typeface="Lato"/>
                <a:cs typeface="Lato"/>
                <a:sym typeface="Lato"/>
              </a:rPr>
              <a:t>目錄</a:t>
            </a:r>
            <a:endParaRPr b="0" sz="3600">
              <a:latin typeface="Lato"/>
              <a:ea typeface="Lato"/>
              <a:cs typeface="Lato"/>
              <a:sym typeface="Lato"/>
            </a:endParaRPr>
          </a:p>
        </p:txBody>
      </p:sp>
      <p:sp>
        <p:nvSpPr>
          <p:cNvPr id="93" name="Google Shape;93;p14"/>
          <p:cNvSpPr txBox="1"/>
          <p:nvPr>
            <p:ph idx="1" type="body"/>
          </p:nvPr>
        </p:nvSpPr>
        <p:spPr>
          <a:xfrm>
            <a:off x="797125" y="1566475"/>
            <a:ext cx="7688700" cy="3242700"/>
          </a:xfrm>
          <a:prstGeom prst="rect">
            <a:avLst/>
          </a:prstGeom>
        </p:spPr>
        <p:txBody>
          <a:bodyPr anchorCtr="0" anchor="t" bIns="91425" lIns="91425" spcFirstLastPara="1" rIns="91425" wrap="square" tIns="91425">
            <a:noAutofit/>
          </a:bodyPr>
          <a:lstStyle/>
          <a:p>
            <a:pPr indent="-361950" lvl="0" marL="457200" rtl="0" algn="l">
              <a:lnSpc>
                <a:spcPct val="105000"/>
              </a:lnSpc>
              <a:spcBef>
                <a:spcPts val="0"/>
              </a:spcBef>
              <a:spcAft>
                <a:spcPts val="0"/>
              </a:spcAft>
              <a:buSzPts val="2100"/>
              <a:buChar char="●"/>
            </a:pPr>
            <a:r>
              <a:rPr lang="zh-TW" sz="2100"/>
              <a:t>簡介</a:t>
            </a:r>
            <a:endParaRPr sz="2100"/>
          </a:p>
          <a:p>
            <a:pPr indent="-361950" lvl="0" marL="457200" rtl="0" algn="l">
              <a:lnSpc>
                <a:spcPct val="105000"/>
              </a:lnSpc>
              <a:spcBef>
                <a:spcPts val="0"/>
              </a:spcBef>
              <a:spcAft>
                <a:spcPts val="0"/>
              </a:spcAft>
              <a:buSzPts val="2100"/>
              <a:buChar char="●"/>
            </a:pPr>
            <a:r>
              <a:rPr lang="zh-TW" sz="2100"/>
              <a:t>資料探索</a:t>
            </a:r>
            <a:endParaRPr sz="2100"/>
          </a:p>
          <a:p>
            <a:pPr indent="-361950" lvl="0" marL="457200" rtl="0" algn="l">
              <a:lnSpc>
                <a:spcPct val="105000"/>
              </a:lnSpc>
              <a:spcBef>
                <a:spcPts val="0"/>
              </a:spcBef>
              <a:spcAft>
                <a:spcPts val="0"/>
              </a:spcAft>
              <a:buSzPts val="2100"/>
              <a:buChar char="●"/>
            </a:pPr>
            <a:r>
              <a:rPr lang="zh-TW" sz="2100"/>
              <a:t>資料分析</a:t>
            </a:r>
            <a:endParaRPr sz="2100"/>
          </a:p>
          <a:p>
            <a:pPr indent="-361950" lvl="0" marL="457200" rtl="0" algn="l">
              <a:lnSpc>
                <a:spcPct val="105000"/>
              </a:lnSpc>
              <a:spcBef>
                <a:spcPts val="0"/>
              </a:spcBef>
              <a:spcAft>
                <a:spcPts val="0"/>
              </a:spcAft>
              <a:buSzPts val="2100"/>
              <a:buChar char="●"/>
            </a:pPr>
            <a:r>
              <a:rPr lang="zh-TW" sz="2100"/>
              <a:t>模型選擇</a:t>
            </a:r>
            <a:endParaRPr sz="2100"/>
          </a:p>
          <a:p>
            <a:pPr indent="-361950" lvl="0" marL="457200" rtl="0" algn="l">
              <a:lnSpc>
                <a:spcPct val="105000"/>
              </a:lnSpc>
              <a:spcBef>
                <a:spcPts val="0"/>
              </a:spcBef>
              <a:spcAft>
                <a:spcPts val="0"/>
              </a:spcAft>
              <a:buSzPts val="2100"/>
              <a:buChar char="●"/>
            </a:pPr>
            <a:r>
              <a:rPr lang="zh-TW" sz="2100"/>
              <a:t>模型評估</a:t>
            </a:r>
            <a:endParaRPr sz="2100"/>
          </a:p>
          <a:p>
            <a:pPr indent="-361950" lvl="0" marL="457200" rtl="0" algn="l">
              <a:lnSpc>
                <a:spcPct val="105000"/>
              </a:lnSpc>
              <a:spcBef>
                <a:spcPts val="0"/>
              </a:spcBef>
              <a:spcAft>
                <a:spcPts val="0"/>
              </a:spcAft>
              <a:buSzPts val="2100"/>
              <a:buChar char="●"/>
            </a:pPr>
            <a:r>
              <a:rPr lang="zh-TW" sz="2100"/>
              <a:t>找出最適模型</a:t>
            </a:r>
            <a:endParaRPr sz="2100"/>
          </a:p>
          <a:p>
            <a:pPr indent="-361950" lvl="0" marL="457200" rtl="0" algn="l">
              <a:lnSpc>
                <a:spcPct val="105000"/>
              </a:lnSpc>
              <a:spcBef>
                <a:spcPts val="0"/>
              </a:spcBef>
              <a:spcAft>
                <a:spcPts val="0"/>
              </a:spcAft>
              <a:buSzPts val="2100"/>
              <a:buChar char="●"/>
            </a:pPr>
            <a:r>
              <a:rPr lang="zh-TW" sz="2100"/>
              <a:t>最終模型評估</a:t>
            </a:r>
            <a:endParaRPr sz="2100"/>
          </a:p>
          <a:p>
            <a:pPr indent="-361950" lvl="0" marL="457200" rtl="0" algn="l">
              <a:lnSpc>
                <a:spcPct val="105000"/>
              </a:lnSpc>
              <a:spcBef>
                <a:spcPts val="0"/>
              </a:spcBef>
              <a:spcAft>
                <a:spcPts val="0"/>
              </a:spcAft>
              <a:buSzPts val="2100"/>
              <a:buChar char="●"/>
            </a:pPr>
            <a:r>
              <a:rPr lang="zh-TW" sz="2100"/>
              <a:t>最終模型選擇</a:t>
            </a:r>
            <a:endParaRPr sz="2100"/>
          </a:p>
          <a:p>
            <a:pPr indent="-361950" lvl="0" marL="457200" rtl="0" algn="l">
              <a:lnSpc>
                <a:spcPct val="105000"/>
              </a:lnSpc>
              <a:spcBef>
                <a:spcPts val="0"/>
              </a:spcBef>
              <a:spcAft>
                <a:spcPts val="0"/>
              </a:spcAft>
              <a:buSzPts val="2100"/>
              <a:buChar char="●"/>
            </a:pPr>
            <a:r>
              <a:rPr lang="zh-TW" sz="2100"/>
              <a:t>參考資料</a:t>
            </a:r>
            <a:endParaRPr sz="2100"/>
          </a:p>
          <a:p>
            <a:pPr indent="0" lvl="0" marL="0" rtl="0" algn="l">
              <a:lnSpc>
                <a:spcPct val="105000"/>
              </a:lnSpc>
              <a:spcBef>
                <a:spcPts val="1200"/>
              </a:spcBef>
              <a:spcAft>
                <a:spcPts val="0"/>
              </a:spcAft>
              <a:buSzPts val="523"/>
              <a:buNone/>
            </a:pPr>
            <a:r>
              <a:t/>
            </a:r>
            <a:endParaRPr sz="1317"/>
          </a:p>
          <a:p>
            <a:pPr indent="0" lvl="0" marL="0" rtl="0" algn="l">
              <a:lnSpc>
                <a:spcPct val="105000"/>
              </a:lnSpc>
              <a:spcBef>
                <a:spcPts val="1200"/>
              </a:spcBef>
              <a:spcAft>
                <a:spcPts val="1200"/>
              </a:spcAft>
              <a:buSzPts val="523"/>
              <a:buNone/>
            </a:pPr>
            <a:r>
              <a:t/>
            </a:r>
            <a:endParaRPr sz="717"/>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32"/>
          <p:cNvSpPr txBox="1"/>
          <p:nvPr>
            <p:ph type="title"/>
          </p:nvPr>
        </p:nvSpPr>
        <p:spPr>
          <a:xfrm>
            <a:off x="681125" y="641875"/>
            <a:ext cx="7941000" cy="5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a:latin typeface="Lato"/>
                <a:ea typeface="Lato"/>
                <a:cs typeface="Lato"/>
                <a:sym typeface="Lato"/>
              </a:rPr>
              <a:t>SVM</a:t>
            </a:r>
            <a:r>
              <a:rPr b="0" lang="zh-TW">
                <a:latin typeface="Lato"/>
                <a:ea typeface="Lato"/>
                <a:cs typeface="Lato"/>
                <a:sym typeface="Lato"/>
              </a:rPr>
              <a:t> + K-fold交叉驗證</a:t>
            </a:r>
            <a:endParaRPr b="0">
              <a:latin typeface="Lato"/>
              <a:ea typeface="Lato"/>
              <a:cs typeface="Lato"/>
              <a:sym typeface="Lato"/>
            </a:endParaRPr>
          </a:p>
          <a:p>
            <a:pPr indent="0" lvl="0" marL="0" rtl="0" algn="ctr">
              <a:spcBef>
                <a:spcPts val="0"/>
              </a:spcBef>
              <a:spcAft>
                <a:spcPts val="0"/>
              </a:spcAft>
              <a:buSzPts val="990"/>
              <a:buNone/>
            </a:pPr>
            <a:r>
              <a:t/>
            </a:r>
            <a:endParaRPr b="0" sz="3600">
              <a:latin typeface="Lato"/>
              <a:ea typeface="Lato"/>
              <a:cs typeface="Lato"/>
              <a:sym typeface="Lato"/>
            </a:endParaRPr>
          </a:p>
        </p:txBody>
      </p:sp>
      <p:sp>
        <p:nvSpPr>
          <p:cNvPr id="218" name="Google Shape;218;p32"/>
          <p:cNvSpPr txBox="1"/>
          <p:nvPr>
            <p:ph idx="1" type="body"/>
          </p:nvPr>
        </p:nvSpPr>
        <p:spPr>
          <a:xfrm>
            <a:off x="727800" y="2343375"/>
            <a:ext cx="8058300" cy="27453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SzPts val="523"/>
              <a:buNone/>
            </a:pPr>
            <a:r>
              <a:rPr lang="zh-TW" sz="2100">
                <a:solidFill>
                  <a:schemeClr val="accent3"/>
                </a:solidFill>
              </a:rPr>
              <a:t>平均偏差</a:t>
            </a:r>
            <a:r>
              <a:rPr lang="zh-TW" sz="2100"/>
              <a:t>介於0.15到0.28之間</a:t>
            </a:r>
            <a:endParaRPr sz="2100"/>
          </a:p>
          <a:p>
            <a:pPr indent="0" lvl="0" marL="0" rtl="0" algn="l">
              <a:lnSpc>
                <a:spcPct val="135000"/>
              </a:lnSpc>
              <a:spcBef>
                <a:spcPts val="0"/>
              </a:spcBef>
              <a:spcAft>
                <a:spcPts val="0"/>
              </a:spcAft>
              <a:buSzPts val="523"/>
              <a:buNone/>
            </a:pPr>
            <a:r>
              <a:rPr lang="zh-TW" sz="2100"/>
              <a:t>表示模型在不同訓練集上的預測結果與實際值之間的平均差異</a:t>
            </a:r>
            <a:endParaRPr sz="2100"/>
          </a:p>
          <a:p>
            <a:pPr indent="0" lvl="0" marL="0" rtl="0" algn="l">
              <a:lnSpc>
                <a:spcPct val="135000"/>
              </a:lnSpc>
              <a:spcBef>
                <a:spcPts val="0"/>
              </a:spcBef>
              <a:spcAft>
                <a:spcPts val="0"/>
              </a:spcAft>
              <a:buSzPts val="523"/>
              <a:buNone/>
            </a:pPr>
            <a:r>
              <a:rPr lang="zh-TW" sz="2100">
                <a:solidFill>
                  <a:schemeClr val="accent3"/>
                </a:solidFill>
              </a:rPr>
              <a:t>平均變異</a:t>
            </a:r>
            <a:r>
              <a:rPr lang="zh-TW" sz="2100"/>
              <a:t>介於0.15到0.21之間 </a:t>
            </a:r>
            <a:endParaRPr sz="2100"/>
          </a:p>
          <a:p>
            <a:pPr indent="0" lvl="0" marL="0" rtl="0" algn="l">
              <a:lnSpc>
                <a:spcPct val="135000"/>
              </a:lnSpc>
              <a:spcBef>
                <a:spcPts val="0"/>
              </a:spcBef>
              <a:spcAft>
                <a:spcPts val="0"/>
              </a:spcAft>
              <a:buSzPts val="523"/>
              <a:buNone/>
            </a:pPr>
            <a:r>
              <a:rPr lang="zh-TW" sz="2100"/>
              <a:t>表示模型在不同訓練集上的預測結果的平均波動性</a:t>
            </a:r>
            <a:endParaRPr sz="2100"/>
          </a:p>
          <a:p>
            <a:pPr indent="0" lvl="0" marL="0" rtl="0" algn="l">
              <a:lnSpc>
                <a:spcPct val="135000"/>
              </a:lnSpc>
              <a:spcBef>
                <a:spcPts val="0"/>
              </a:spcBef>
              <a:spcAft>
                <a:spcPts val="0"/>
              </a:spcAft>
              <a:buSzPts val="523"/>
              <a:buNone/>
            </a:pPr>
            <a:r>
              <a:rPr lang="zh-TW" sz="2100">
                <a:solidFill>
                  <a:schemeClr val="accent3"/>
                </a:solidFill>
              </a:rPr>
              <a:t>平均訓練誤差</a:t>
            </a:r>
            <a:r>
              <a:rPr lang="zh-TW" sz="2100"/>
              <a:t>: 205.68</a:t>
            </a:r>
            <a:endParaRPr sz="2100"/>
          </a:p>
          <a:p>
            <a:pPr indent="0" lvl="0" marL="0" rtl="0" algn="l">
              <a:lnSpc>
                <a:spcPct val="135000"/>
              </a:lnSpc>
              <a:spcBef>
                <a:spcPts val="0"/>
              </a:spcBef>
              <a:spcAft>
                <a:spcPts val="0"/>
              </a:spcAft>
              <a:buSzPts val="523"/>
              <a:buNone/>
            </a:pPr>
            <a:r>
              <a:rPr lang="zh-TW" sz="2100">
                <a:solidFill>
                  <a:schemeClr val="accent3"/>
                </a:solidFill>
              </a:rPr>
              <a:t>平均測試誤差</a:t>
            </a:r>
            <a:r>
              <a:rPr lang="zh-TW" sz="2100"/>
              <a:t>: 207.14</a:t>
            </a:r>
            <a:endParaRPr sz="2100"/>
          </a:p>
        </p:txBody>
      </p:sp>
      <p:pic>
        <p:nvPicPr>
          <p:cNvPr id="219" name="Google Shape;219;p32"/>
          <p:cNvPicPr preferRelativeResize="0"/>
          <p:nvPr/>
        </p:nvPicPr>
        <p:blipFill>
          <a:blip r:embed="rId3">
            <a:alphaModFix/>
          </a:blip>
          <a:stretch>
            <a:fillRect/>
          </a:stretch>
        </p:blipFill>
        <p:spPr>
          <a:xfrm>
            <a:off x="837225" y="1321200"/>
            <a:ext cx="5738082" cy="102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3" name="Shape 223"/>
        <p:cNvGrpSpPr/>
        <p:nvPr/>
      </p:nvGrpSpPr>
      <p:grpSpPr>
        <a:xfrm>
          <a:off x="0" y="0"/>
          <a:ext cx="0" cy="0"/>
          <a:chOff x="0" y="0"/>
          <a:chExt cx="0" cy="0"/>
        </a:xfrm>
      </p:grpSpPr>
      <p:sp>
        <p:nvSpPr>
          <p:cNvPr id="224" name="Google Shape;224;p33"/>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latin typeface="Lato"/>
                <a:ea typeface="Lato"/>
                <a:cs typeface="Lato"/>
                <a:sym typeface="Lato"/>
              </a:rPr>
              <a:t>模型</a:t>
            </a:r>
            <a:r>
              <a:rPr b="0" lang="zh-TW" sz="5000">
                <a:solidFill>
                  <a:schemeClr val="dk2"/>
                </a:solidFill>
                <a:latin typeface="Lato"/>
                <a:ea typeface="Lato"/>
                <a:cs typeface="Lato"/>
                <a:sym typeface="Lato"/>
              </a:rPr>
              <a:t>評估</a:t>
            </a:r>
            <a:endParaRPr b="0" sz="5000">
              <a:solidFill>
                <a:schemeClr val="dk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34"/>
          <p:cNvSpPr txBox="1"/>
          <p:nvPr>
            <p:ph type="title"/>
          </p:nvPr>
        </p:nvSpPr>
        <p:spPr>
          <a:xfrm>
            <a:off x="681125" y="641875"/>
            <a:ext cx="7941000" cy="5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a:latin typeface="Lato"/>
                <a:ea typeface="Lato"/>
                <a:cs typeface="Lato"/>
                <a:sym typeface="Lato"/>
              </a:rPr>
              <a:t>損失函數（Loss function）</a:t>
            </a:r>
            <a:endParaRPr b="0">
              <a:latin typeface="Lato"/>
              <a:ea typeface="Lato"/>
              <a:cs typeface="Lato"/>
              <a:sym typeface="Lato"/>
            </a:endParaRPr>
          </a:p>
          <a:p>
            <a:pPr indent="0" lvl="0" marL="0" rtl="0" algn="ctr">
              <a:spcBef>
                <a:spcPts val="0"/>
              </a:spcBef>
              <a:spcAft>
                <a:spcPts val="0"/>
              </a:spcAft>
              <a:buSzPts val="990"/>
              <a:buNone/>
            </a:pPr>
            <a:r>
              <a:t/>
            </a:r>
            <a:endParaRPr b="0" sz="3600">
              <a:latin typeface="Lato"/>
              <a:ea typeface="Lato"/>
              <a:cs typeface="Lato"/>
              <a:sym typeface="Lato"/>
            </a:endParaRPr>
          </a:p>
        </p:txBody>
      </p:sp>
      <p:pic>
        <p:nvPicPr>
          <p:cNvPr id="230" name="Google Shape;230;p34"/>
          <p:cNvPicPr preferRelativeResize="0"/>
          <p:nvPr/>
        </p:nvPicPr>
        <p:blipFill>
          <a:blip r:embed="rId3">
            <a:alphaModFix/>
          </a:blip>
          <a:stretch>
            <a:fillRect/>
          </a:stretch>
        </p:blipFill>
        <p:spPr>
          <a:xfrm>
            <a:off x="841325" y="1450975"/>
            <a:ext cx="5906192" cy="903850"/>
          </a:xfrm>
          <a:prstGeom prst="rect">
            <a:avLst/>
          </a:prstGeom>
          <a:noFill/>
          <a:ln>
            <a:noFill/>
          </a:ln>
        </p:spPr>
      </p:pic>
      <p:sp>
        <p:nvSpPr>
          <p:cNvPr id="231" name="Google Shape;231;p34"/>
          <p:cNvSpPr txBox="1"/>
          <p:nvPr/>
        </p:nvSpPr>
        <p:spPr>
          <a:xfrm>
            <a:off x="841325" y="2457575"/>
            <a:ext cx="6456600" cy="18171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均方誤差（MSE）為 </a:t>
            </a:r>
            <a:r>
              <a:rPr lang="zh-TW" sz="2100">
                <a:solidFill>
                  <a:schemeClr val="accent3"/>
                </a:solidFill>
                <a:latin typeface="Lato"/>
                <a:ea typeface="Lato"/>
                <a:cs typeface="Lato"/>
                <a:sym typeface="Lato"/>
              </a:rPr>
              <a:t>175.26</a:t>
            </a:r>
            <a:r>
              <a:rPr lang="zh-TW" sz="2100">
                <a:solidFill>
                  <a:schemeClr val="accent1"/>
                </a:solidFill>
                <a:latin typeface="Lato"/>
                <a:ea typeface="Lato"/>
                <a:cs typeface="Lato"/>
                <a:sym typeface="Lato"/>
              </a:rPr>
              <a:t> </a:t>
            </a:r>
            <a:endParaRPr sz="2100">
              <a:solidFill>
                <a:schemeClr val="accent1"/>
              </a:solidFill>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表示模型的預測值與實際值的平方差的平均值較</a:t>
            </a:r>
            <a:r>
              <a:rPr lang="zh-TW" sz="2100">
                <a:solidFill>
                  <a:schemeClr val="accent3"/>
                </a:solidFill>
                <a:latin typeface="Lato"/>
                <a:ea typeface="Lato"/>
                <a:cs typeface="Lato"/>
                <a:sym typeface="Lato"/>
              </a:rPr>
              <a:t>大 </a:t>
            </a:r>
            <a:endParaRPr sz="2100">
              <a:solidFill>
                <a:schemeClr val="accent1"/>
              </a:solidFill>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平均絕對誤差（MAE）為 </a:t>
            </a:r>
            <a:r>
              <a:rPr lang="zh-TW" sz="2100">
                <a:solidFill>
                  <a:schemeClr val="accent3"/>
                </a:solidFill>
                <a:latin typeface="Lato"/>
                <a:ea typeface="Lato"/>
                <a:cs typeface="Lato"/>
                <a:sym typeface="Lato"/>
              </a:rPr>
              <a:t>10.74</a:t>
            </a:r>
            <a:endParaRPr sz="2100">
              <a:solidFill>
                <a:schemeClr val="accent1"/>
              </a:solidFill>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表示模型的預測值與實際值的絕對差的平均值較</a:t>
            </a:r>
            <a:r>
              <a:rPr lang="zh-TW" sz="2100">
                <a:solidFill>
                  <a:schemeClr val="accent3"/>
                </a:solidFill>
                <a:latin typeface="Lato"/>
                <a:ea typeface="Lato"/>
                <a:cs typeface="Lato"/>
                <a:sym typeface="Lato"/>
              </a:rPr>
              <a:t>小</a:t>
            </a:r>
            <a:endParaRPr sz="2100">
              <a:solidFill>
                <a:schemeClr val="accent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35"/>
          <p:cNvSpPr txBox="1"/>
          <p:nvPr>
            <p:ph type="title"/>
          </p:nvPr>
        </p:nvSpPr>
        <p:spPr>
          <a:xfrm>
            <a:off x="727800" y="66707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a:latin typeface="Lato"/>
                <a:ea typeface="Lato"/>
                <a:cs typeface="Lato"/>
                <a:sym typeface="Lato"/>
              </a:rPr>
              <a:t>以殘差圖來分析預測結果</a:t>
            </a:r>
            <a:endParaRPr b="0">
              <a:latin typeface="Lato"/>
              <a:ea typeface="Lato"/>
              <a:cs typeface="Lato"/>
              <a:sym typeface="Lato"/>
            </a:endParaRPr>
          </a:p>
        </p:txBody>
      </p:sp>
      <p:sp>
        <p:nvSpPr>
          <p:cNvPr id="237" name="Google Shape;237;p35"/>
          <p:cNvSpPr txBox="1"/>
          <p:nvPr/>
        </p:nvSpPr>
        <p:spPr>
          <a:xfrm>
            <a:off x="4436075" y="2059275"/>
            <a:ext cx="4199700" cy="13806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此殘差圖大致呈現常態分布無明顯趨勢，表示模型可能沒有存在太大系統性的偏差或誤差。</a:t>
            </a:r>
            <a:endParaRPr sz="2100">
              <a:solidFill>
                <a:schemeClr val="accent1"/>
              </a:solidFill>
              <a:latin typeface="Lato"/>
              <a:ea typeface="Lato"/>
              <a:cs typeface="Lato"/>
              <a:sym typeface="Lato"/>
            </a:endParaRPr>
          </a:p>
        </p:txBody>
      </p:sp>
      <p:pic>
        <p:nvPicPr>
          <p:cNvPr id="238" name="Google Shape;238;p35"/>
          <p:cNvPicPr preferRelativeResize="0"/>
          <p:nvPr/>
        </p:nvPicPr>
        <p:blipFill>
          <a:blip r:embed="rId3">
            <a:alphaModFix/>
          </a:blip>
          <a:stretch>
            <a:fillRect/>
          </a:stretch>
        </p:blipFill>
        <p:spPr>
          <a:xfrm>
            <a:off x="379725" y="1694050"/>
            <a:ext cx="3988001" cy="2907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2" name="Shape 242"/>
        <p:cNvGrpSpPr/>
        <p:nvPr/>
      </p:nvGrpSpPr>
      <p:grpSpPr>
        <a:xfrm>
          <a:off x="0" y="0"/>
          <a:ext cx="0" cy="0"/>
          <a:chOff x="0" y="0"/>
          <a:chExt cx="0" cy="0"/>
        </a:xfrm>
      </p:grpSpPr>
      <p:sp>
        <p:nvSpPr>
          <p:cNvPr id="243" name="Google Shape;243;p36"/>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rPr>
              <a:t>找出最適模型</a:t>
            </a:r>
            <a:endParaRPr b="0" sz="5000">
              <a:solidFill>
                <a:schemeClr val="dk2"/>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37"/>
          <p:cNvSpPr txBox="1"/>
          <p:nvPr>
            <p:ph type="title"/>
          </p:nvPr>
        </p:nvSpPr>
        <p:spPr>
          <a:xfrm>
            <a:off x="727800" y="66707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a:latin typeface="Lato"/>
                <a:ea typeface="Lato"/>
                <a:cs typeface="Lato"/>
                <a:sym typeface="Lato"/>
              </a:rPr>
              <a:t>序列最小優化(SMO)</a:t>
            </a:r>
            <a:endParaRPr b="0">
              <a:latin typeface="Lato"/>
              <a:ea typeface="Lato"/>
              <a:cs typeface="Lato"/>
              <a:sym typeface="Lato"/>
            </a:endParaRPr>
          </a:p>
        </p:txBody>
      </p:sp>
      <p:sp>
        <p:nvSpPr>
          <p:cNvPr id="249" name="Google Shape;249;p37"/>
          <p:cNvSpPr txBox="1"/>
          <p:nvPr/>
        </p:nvSpPr>
        <p:spPr>
          <a:xfrm>
            <a:off x="660125" y="4382275"/>
            <a:ext cx="80304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1500">
                <a:solidFill>
                  <a:schemeClr val="accent1"/>
                </a:solidFill>
                <a:latin typeface="Lato"/>
                <a:ea typeface="Lato"/>
                <a:cs typeface="Lato"/>
                <a:sym typeface="Lato"/>
              </a:rPr>
              <a:t>圖中</a:t>
            </a:r>
            <a:r>
              <a:rPr lang="zh-TW" sz="1500">
                <a:solidFill>
                  <a:srgbClr val="0000FF"/>
                </a:solidFill>
                <a:latin typeface="Lato"/>
                <a:ea typeface="Lato"/>
                <a:cs typeface="Lato"/>
                <a:sym typeface="Lato"/>
              </a:rPr>
              <a:t>藍色的點表示訓練集中的數據點</a:t>
            </a:r>
            <a:r>
              <a:rPr lang="zh-TW" sz="1500">
                <a:solidFill>
                  <a:schemeClr val="accent1"/>
                </a:solidFill>
                <a:latin typeface="Lato"/>
                <a:ea typeface="Lato"/>
                <a:cs typeface="Lato"/>
                <a:sym typeface="Lato"/>
              </a:rPr>
              <a:t> </a:t>
            </a:r>
            <a:r>
              <a:rPr lang="zh-TW" sz="1500">
                <a:solidFill>
                  <a:srgbClr val="FF0000"/>
                </a:solidFill>
                <a:latin typeface="Lato"/>
                <a:ea typeface="Lato"/>
                <a:cs typeface="Lato"/>
                <a:sym typeface="Lato"/>
              </a:rPr>
              <a:t>紅色的點表示測試集中的數據點 </a:t>
            </a:r>
            <a:r>
              <a:rPr lang="zh-TW" sz="1500">
                <a:solidFill>
                  <a:srgbClr val="38761D"/>
                </a:solidFill>
                <a:latin typeface="Lato"/>
                <a:ea typeface="Lato"/>
                <a:cs typeface="Lato"/>
                <a:sym typeface="Lato"/>
              </a:rPr>
              <a:t>綠色線表示理想的預測結果，即真實值等於預測值的情況。該線是一條斜率為1的直線，代表完美的預測情況。</a:t>
            </a:r>
            <a:endParaRPr sz="1500">
              <a:solidFill>
                <a:srgbClr val="38761D"/>
              </a:solidFill>
              <a:latin typeface="Lato"/>
              <a:ea typeface="Lato"/>
              <a:cs typeface="Lato"/>
              <a:sym typeface="Lato"/>
            </a:endParaRPr>
          </a:p>
        </p:txBody>
      </p:sp>
      <p:pic>
        <p:nvPicPr>
          <p:cNvPr id="250" name="Google Shape;250;p37"/>
          <p:cNvPicPr preferRelativeResize="0"/>
          <p:nvPr/>
        </p:nvPicPr>
        <p:blipFill>
          <a:blip r:embed="rId3">
            <a:alphaModFix/>
          </a:blip>
          <a:stretch>
            <a:fillRect/>
          </a:stretch>
        </p:blipFill>
        <p:spPr>
          <a:xfrm>
            <a:off x="759725" y="1339725"/>
            <a:ext cx="3743901" cy="2968575"/>
          </a:xfrm>
          <a:prstGeom prst="rect">
            <a:avLst/>
          </a:prstGeom>
          <a:noFill/>
          <a:ln>
            <a:noFill/>
          </a:ln>
        </p:spPr>
      </p:pic>
      <p:sp>
        <p:nvSpPr>
          <p:cNvPr id="251" name="Google Shape;251;p37"/>
          <p:cNvSpPr txBox="1"/>
          <p:nvPr/>
        </p:nvSpPr>
        <p:spPr>
          <a:xfrm>
            <a:off x="4668650" y="1498825"/>
            <a:ext cx="3816600" cy="13806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點分散在綠色線附近並且沒有太明顯的趨勢偏差 ，表示模型的預測能力較好。</a:t>
            </a:r>
            <a:endParaRPr sz="2100">
              <a:solidFill>
                <a:schemeClr val="accen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5" name="Shape 255"/>
        <p:cNvGrpSpPr/>
        <p:nvPr/>
      </p:nvGrpSpPr>
      <p:grpSpPr>
        <a:xfrm>
          <a:off x="0" y="0"/>
          <a:ext cx="0" cy="0"/>
          <a:chOff x="0" y="0"/>
          <a:chExt cx="0" cy="0"/>
        </a:xfrm>
      </p:grpSpPr>
      <p:sp>
        <p:nvSpPr>
          <p:cNvPr id="256" name="Google Shape;256;p38"/>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latin typeface="Lato"/>
                <a:ea typeface="Lato"/>
                <a:cs typeface="Lato"/>
                <a:sym typeface="Lato"/>
              </a:rPr>
              <a:t>最終模型評估</a:t>
            </a:r>
            <a:endParaRPr b="0" sz="5000">
              <a:solidFill>
                <a:schemeClr val="dk2"/>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9"/>
          <p:cNvSpPr txBox="1"/>
          <p:nvPr>
            <p:ph type="title"/>
          </p:nvPr>
        </p:nvSpPr>
        <p:spPr>
          <a:xfrm>
            <a:off x="727800" y="66707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a:latin typeface="Lato"/>
                <a:ea typeface="Lato"/>
                <a:cs typeface="Lato"/>
                <a:sym typeface="Lato"/>
              </a:rPr>
              <a:t>分別以R-squared、MAE、MSE進行評估</a:t>
            </a:r>
            <a:endParaRPr b="0">
              <a:latin typeface="Lato"/>
              <a:ea typeface="Lato"/>
              <a:cs typeface="Lato"/>
              <a:sym typeface="Lato"/>
            </a:endParaRPr>
          </a:p>
        </p:txBody>
      </p:sp>
      <p:sp>
        <p:nvSpPr>
          <p:cNvPr id="262" name="Google Shape;262;p39"/>
          <p:cNvSpPr txBox="1"/>
          <p:nvPr/>
        </p:nvSpPr>
        <p:spPr>
          <a:xfrm>
            <a:off x="4667750" y="1545425"/>
            <a:ext cx="4390200" cy="9444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R-squared的值為</a:t>
            </a:r>
            <a:r>
              <a:rPr lang="zh-TW" sz="2100">
                <a:solidFill>
                  <a:schemeClr val="accent3"/>
                </a:solidFill>
                <a:latin typeface="Lato"/>
                <a:ea typeface="Lato"/>
                <a:cs typeface="Lato"/>
                <a:sym typeface="Lato"/>
              </a:rPr>
              <a:t>0.6503</a:t>
            </a:r>
            <a:r>
              <a:rPr lang="zh-TW" sz="2100">
                <a:solidFill>
                  <a:schemeClr val="accent1"/>
                </a:solidFill>
                <a:latin typeface="Lato"/>
                <a:ea typeface="Lato"/>
                <a:cs typeface="Lato"/>
                <a:sym typeface="Lato"/>
              </a:rPr>
              <a:t>表示模型可以解釋目標變量的</a:t>
            </a:r>
            <a:r>
              <a:rPr lang="zh-TW" sz="2100">
                <a:solidFill>
                  <a:schemeClr val="accent3"/>
                </a:solidFill>
                <a:latin typeface="Lato"/>
                <a:ea typeface="Lato"/>
                <a:cs typeface="Lato"/>
                <a:sym typeface="Lato"/>
              </a:rPr>
              <a:t>65</a:t>
            </a:r>
            <a:r>
              <a:rPr lang="zh-TW" sz="2100">
                <a:solidFill>
                  <a:schemeClr val="accent3"/>
                </a:solidFill>
                <a:latin typeface="Lato"/>
                <a:ea typeface="Lato"/>
                <a:cs typeface="Lato"/>
                <a:sym typeface="Lato"/>
              </a:rPr>
              <a:t>.03%</a:t>
            </a:r>
            <a:r>
              <a:rPr lang="zh-TW" sz="2100">
                <a:solidFill>
                  <a:schemeClr val="accent1"/>
                </a:solidFill>
                <a:latin typeface="Lato"/>
                <a:ea typeface="Lato"/>
                <a:cs typeface="Lato"/>
                <a:sym typeface="Lato"/>
              </a:rPr>
              <a:t>的變異量</a:t>
            </a:r>
            <a:endParaRPr sz="2100">
              <a:solidFill>
                <a:schemeClr val="accent1"/>
              </a:solidFill>
              <a:latin typeface="Lato"/>
              <a:ea typeface="Lato"/>
              <a:cs typeface="Lato"/>
              <a:sym typeface="Lato"/>
            </a:endParaRPr>
          </a:p>
        </p:txBody>
      </p:sp>
      <p:sp>
        <p:nvSpPr>
          <p:cNvPr id="263" name="Google Shape;263;p39"/>
          <p:cNvSpPr txBox="1"/>
          <p:nvPr/>
        </p:nvSpPr>
        <p:spPr>
          <a:xfrm>
            <a:off x="6161750" y="2940925"/>
            <a:ext cx="2896200" cy="5079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MSE的值為</a:t>
            </a:r>
            <a:r>
              <a:rPr lang="zh-TW" sz="2100">
                <a:solidFill>
                  <a:schemeClr val="accent3"/>
                </a:solidFill>
                <a:latin typeface="Lato"/>
                <a:ea typeface="Lato"/>
                <a:cs typeface="Lato"/>
                <a:sym typeface="Lato"/>
              </a:rPr>
              <a:t>79.389</a:t>
            </a:r>
            <a:endParaRPr sz="2100">
              <a:solidFill>
                <a:schemeClr val="accent3"/>
              </a:solidFill>
              <a:latin typeface="Lato"/>
              <a:ea typeface="Lato"/>
              <a:cs typeface="Lato"/>
              <a:sym typeface="Lato"/>
            </a:endParaRPr>
          </a:p>
        </p:txBody>
      </p:sp>
      <p:sp>
        <p:nvSpPr>
          <p:cNvPr id="264" name="Google Shape;264;p39"/>
          <p:cNvSpPr txBox="1"/>
          <p:nvPr/>
        </p:nvSpPr>
        <p:spPr>
          <a:xfrm>
            <a:off x="6161750" y="4016970"/>
            <a:ext cx="2636400" cy="5079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MAE的值為</a:t>
            </a:r>
            <a:r>
              <a:rPr lang="zh-TW" sz="2100">
                <a:solidFill>
                  <a:schemeClr val="accent3"/>
                </a:solidFill>
                <a:latin typeface="Lato"/>
                <a:ea typeface="Lato"/>
                <a:cs typeface="Lato"/>
                <a:sym typeface="Lato"/>
              </a:rPr>
              <a:t>6.903</a:t>
            </a:r>
            <a:endParaRPr sz="2100">
              <a:solidFill>
                <a:schemeClr val="accent3"/>
              </a:solidFill>
              <a:latin typeface="Lato"/>
              <a:ea typeface="Lato"/>
              <a:cs typeface="Lato"/>
              <a:sym typeface="Lato"/>
            </a:endParaRPr>
          </a:p>
        </p:txBody>
      </p:sp>
      <p:pic>
        <p:nvPicPr>
          <p:cNvPr id="265" name="Google Shape;265;p39"/>
          <p:cNvPicPr preferRelativeResize="0"/>
          <p:nvPr/>
        </p:nvPicPr>
        <p:blipFill>
          <a:blip r:embed="rId3">
            <a:alphaModFix/>
          </a:blip>
          <a:stretch>
            <a:fillRect/>
          </a:stretch>
        </p:blipFill>
        <p:spPr>
          <a:xfrm>
            <a:off x="246775" y="1796588"/>
            <a:ext cx="4420975" cy="635892"/>
          </a:xfrm>
          <a:prstGeom prst="rect">
            <a:avLst/>
          </a:prstGeom>
          <a:noFill/>
          <a:ln>
            <a:noFill/>
          </a:ln>
        </p:spPr>
      </p:pic>
      <p:pic>
        <p:nvPicPr>
          <p:cNvPr id="266" name="Google Shape;266;p39"/>
          <p:cNvPicPr preferRelativeResize="0"/>
          <p:nvPr/>
        </p:nvPicPr>
        <p:blipFill>
          <a:blip r:embed="rId4">
            <a:alphaModFix/>
          </a:blip>
          <a:stretch>
            <a:fillRect/>
          </a:stretch>
        </p:blipFill>
        <p:spPr>
          <a:xfrm>
            <a:off x="209475" y="3026812"/>
            <a:ext cx="5747285" cy="507900"/>
          </a:xfrm>
          <a:prstGeom prst="rect">
            <a:avLst/>
          </a:prstGeom>
          <a:noFill/>
          <a:ln>
            <a:noFill/>
          </a:ln>
        </p:spPr>
      </p:pic>
      <p:pic>
        <p:nvPicPr>
          <p:cNvPr id="267" name="Google Shape;267;p39"/>
          <p:cNvPicPr preferRelativeResize="0"/>
          <p:nvPr/>
        </p:nvPicPr>
        <p:blipFill>
          <a:blip r:embed="rId5">
            <a:alphaModFix/>
          </a:blip>
          <a:stretch>
            <a:fillRect/>
          </a:stretch>
        </p:blipFill>
        <p:spPr>
          <a:xfrm>
            <a:off x="209475" y="4071700"/>
            <a:ext cx="5821886" cy="535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1" name="Shape 271"/>
        <p:cNvGrpSpPr/>
        <p:nvPr/>
      </p:nvGrpSpPr>
      <p:grpSpPr>
        <a:xfrm>
          <a:off x="0" y="0"/>
          <a:ext cx="0" cy="0"/>
          <a:chOff x="0" y="0"/>
          <a:chExt cx="0" cy="0"/>
        </a:xfrm>
      </p:grpSpPr>
      <p:sp>
        <p:nvSpPr>
          <p:cNvPr id="272" name="Google Shape;272;p40"/>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latin typeface="Lato"/>
                <a:ea typeface="Lato"/>
                <a:cs typeface="Lato"/>
                <a:sym typeface="Lato"/>
              </a:rPr>
              <a:t>最終模型</a:t>
            </a:r>
            <a:r>
              <a:rPr b="0" lang="zh-TW" sz="5000">
                <a:solidFill>
                  <a:schemeClr val="dk2"/>
                </a:solidFill>
                <a:latin typeface="Lato"/>
                <a:ea typeface="Lato"/>
                <a:cs typeface="Lato"/>
                <a:sym typeface="Lato"/>
              </a:rPr>
              <a:t>選擇</a:t>
            </a:r>
            <a:endParaRPr b="0" sz="5000">
              <a:solidFill>
                <a:schemeClr val="dk2"/>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41"/>
          <p:cNvSpPr txBox="1"/>
          <p:nvPr>
            <p:ph type="title"/>
          </p:nvPr>
        </p:nvSpPr>
        <p:spPr>
          <a:xfrm>
            <a:off x="619525" y="667075"/>
            <a:ext cx="85245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sz="2400">
                <a:latin typeface="Lato"/>
                <a:ea typeface="Lato"/>
                <a:cs typeface="Lato"/>
                <a:sym typeface="Lato"/>
              </a:rPr>
              <a:t>以解釋性、預測準確度和穩定性來進行兩種模型的比較：</a:t>
            </a:r>
            <a:endParaRPr b="0" sz="2400">
              <a:latin typeface="Lato"/>
              <a:ea typeface="Lato"/>
              <a:cs typeface="Lato"/>
              <a:sym typeface="Lato"/>
            </a:endParaRPr>
          </a:p>
        </p:txBody>
      </p:sp>
      <p:sp>
        <p:nvSpPr>
          <p:cNvPr id="278" name="Google Shape;278;p41"/>
          <p:cNvSpPr txBox="1"/>
          <p:nvPr/>
        </p:nvSpPr>
        <p:spPr>
          <a:xfrm>
            <a:off x="893125" y="1567225"/>
            <a:ext cx="7482600" cy="26898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以</a:t>
            </a:r>
            <a:r>
              <a:rPr lang="zh-TW" sz="2100">
                <a:solidFill>
                  <a:schemeClr val="accent3"/>
                </a:solidFill>
                <a:latin typeface="Lato"/>
                <a:ea typeface="Lato"/>
                <a:cs typeface="Lato"/>
                <a:sym typeface="Lato"/>
              </a:rPr>
              <a:t>解釋性</a:t>
            </a:r>
            <a:r>
              <a:rPr lang="zh-TW" sz="2100">
                <a:solidFill>
                  <a:schemeClr val="accent1"/>
                </a:solidFill>
                <a:latin typeface="Lato"/>
                <a:ea typeface="Lato"/>
                <a:cs typeface="Lato"/>
                <a:sym typeface="Lato"/>
              </a:rPr>
              <a:t>來說：</a:t>
            </a:r>
            <a:endParaRPr sz="2100">
              <a:solidFill>
                <a:schemeClr val="accent1"/>
              </a:solidFill>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LinearRegression作為模型的R-squared值為</a:t>
            </a:r>
            <a:r>
              <a:rPr lang="zh-TW" sz="2100">
                <a:solidFill>
                  <a:schemeClr val="accent3"/>
                </a:solidFill>
                <a:latin typeface="Lato"/>
                <a:ea typeface="Lato"/>
                <a:cs typeface="Lato"/>
                <a:sym typeface="Lato"/>
              </a:rPr>
              <a:t>0.5399</a:t>
            </a:r>
            <a:endParaRPr sz="2100">
              <a:solidFill>
                <a:schemeClr val="accent3"/>
              </a:solidFill>
              <a:latin typeface="Lato"/>
              <a:ea typeface="Lato"/>
              <a:cs typeface="Lato"/>
              <a:sym typeface="Lato"/>
            </a:endParaRPr>
          </a:p>
          <a:p>
            <a:pPr indent="0" lvl="0" marL="0" rtl="0" algn="l">
              <a:lnSpc>
                <a:spcPct val="135000"/>
              </a:lnSpc>
              <a:spcBef>
                <a:spcPts val="0"/>
              </a:spcBef>
              <a:spcAft>
                <a:spcPts val="0"/>
              </a:spcAft>
              <a:buNone/>
            </a:pPr>
            <a:r>
              <a:t/>
            </a:r>
            <a:endParaRPr sz="2100">
              <a:solidFill>
                <a:schemeClr val="accent3"/>
              </a:solidFill>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SVM作為模型的R-squared的值為</a:t>
            </a:r>
            <a:r>
              <a:rPr lang="zh-TW" sz="2100">
                <a:solidFill>
                  <a:schemeClr val="accent3"/>
                </a:solidFill>
                <a:latin typeface="Lato"/>
                <a:ea typeface="Lato"/>
                <a:cs typeface="Lato"/>
                <a:sym typeface="Lato"/>
              </a:rPr>
              <a:t>0.6503</a:t>
            </a:r>
            <a:endParaRPr sz="2100">
              <a:solidFill>
                <a:schemeClr val="accent3"/>
              </a:solidFill>
              <a:latin typeface="Lato"/>
              <a:ea typeface="Lato"/>
              <a:cs typeface="Lato"/>
              <a:sym typeface="Lato"/>
            </a:endParaRPr>
          </a:p>
          <a:p>
            <a:pPr indent="0" lvl="0" marL="0" rtl="0" algn="l">
              <a:lnSpc>
                <a:spcPct val="135000"/>
              </a:lnSpc>
              <a:spcBef>
                <a:spcPts val="0"/>
              </a:spcBef>
              <a:spcAft>
                <a:spcPts val="0"/>
              </a:spcAft>
              <a:buNone/>
            </a:pPr>
            <a:r>
              <a:t/>
            </a:r>
            <a:endParaRPr sz="2100">
              <a:solidFill>
                <a:schemeClr val="accent3"/>
              </a:solidFill>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就解釋性來說,我們選擇</a:t>
            </a:r>
            <a:r>
              <a:rPr lang="zh-TW" sz="2100">
                <a:solidFill>
                  <a:schemeClr val="accent3"/>
                </a:solidFill>
                <a:latin typeface="Lato"/>
                <a:ea typeface="Lato"/>
                <a:cs typeface="Lato"/>
                <a:sym typeface="Lato"/>
              </a:rPr>
              <a:t>SVM</a:t>
            </a:r>
            <a:r>
              <a:rPr lang="zh-TW" sz="2100">
                <a:solidFill>
                  <a:schemeClr val="accent1"/>
                </a:solidFill>
                <a:latin typeface="Lato"/>
                <a:ea typeface="Lato"/>
                <a:cs typeface="Lato"/>
                <a:sym typeface="Lato"/>
              </a:rPr>
              <a:t>作為模型。</a:t>
            </a:r>
            <a:endParaRPr sz="21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latin typeface="Lato"/>
                <a:ea typeface="Lato"/>
                <a:cs typeface="Lato"/>
                <a:sym typeface="Lato"/>
              </a:rPr>
              <a:t>簡介</a:t>
            </a:r>
            <a:endParaRPr b="0" sz="5000">
              <a:solidFill>
                <a:schemeClr val="dk2"/>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42"/>
          <p:cNvSpPr txBox="1"/>
          <p:nvPr>
            <p:ph type="title"/>
          </p:nvPr>
        </p:nvSpPr>
        <p:spPr>
          <a:xfrm>
            <a:off x="619525" y="667075"/>
            <a:ext cx="85245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sz="2400">
                <a:latin typeface="Lato"/>
                <a:ea typeface="Lato"/>
                <a:cs typeface="Lato"/>
                <a:sym typeface="Lato"/>
              </a:rPr>
              <a:t>以解釋性、預測準確度和穩定性來進行兩種模型的比較：</a:t>
            </a:r>
            <a:endParaRPr b="0" sz="2400">
              <a:latin typeface="Lato"/>
              <a:ea typeface="Lato"/>
              <a:cs typeface="Lato"/>
              <a:sym typeface="Lato"/>
            </a:endParaRPr>
          </a:p>
        </p:txBody>
      </p:sp>
      <p:sp>
        <p:nvSpPr>
          <p:cNvPr id="284" name="Google Shape;284;p42"/>
          <p:cNvSpPr txBox="1"/>
          <p:nvPr/>
        </p:nvSpPr>
        <p:spPr>
          <a:xfrm>
            <a:off x="893125" y="1567225"/>
            <a:ext cx="7537500" cy="30129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以</a:t>
            </a:r>
            <a:r>
              <a:rPr lang="zh-TW" sz="2100">
                <a:solidFill>
                  <a:schemeClr val="accent3"/>
                </a:solidFill>
                <a:latin typeface="Lato"/>
                <a:ea typeface="Lato"/>
                <a:cs typeface="Lato"/>
                <a:sym typeface="Lato"/>
              </a:rPr>
              <a:t>預測準確度</a:t>
            </a:r>
            <a:r>
              <a:rPr lang="zh-TW" sz="2100">
                <a:solidFill>
                  <a:schemeClr val="accent1"/>
                </a:solidFill>
                <a:latin typeface="Lato"/>
                <a:ea typeface="Lato"/>
                <a:cs typeface="Lato"/>
                <a:sym typeface="Lato"/>
              </a:rPr>
              <a:t>來說：</a:t>
            </a:r>
            <a:endParaRPr sz="2100">
              <a:solidFill>
                <a:schemeClr val="accent1"/>
              </a:solidFill>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LinearRegression作為模型的</a:t>
            </a:r>
            <a:r>
              <a:rPr lang="zh-TW" sz="2100">
                <a:solidFill>
                  <a:srgbClr val="0000FF"/>
                </a:solidFill>
                <a:highlight>
                  <a:schemeClr val="lt1"/>
                </a:highlight>
                <a:latin typeface="Lato"/>
                <a:ea typeface="Lato"/>
                <a:cs typeface="Lato"/>
                <a:sym typeface="Lato"/>
              </a:rPr>
              <a:t>MSE</a:t>
            </a:r>
            <a:r>
              <a:rPr lang="zh-TW" sz="2100">
                <a:solidFill>
                  <a:schemeClr val="accent1"/>
                </a:solidFill>
                <a:highlight>
                  <a:schemeClr val="lt1"/>
                </a:highlight>
                <a:latin typeface="Lato"/>
                <a:ea typeface="Lato"/>
                <a:cs typeface="Lato"/>
                <a:sym typeface="Lato"/>
              </a:rPr>
              <a:t>和</a:t>
            </a:r>
            <a:r>
              <a:rPr lang="zh-TW" sz="2100">
                <a:solidFill>
                  <a:srgbClr val="38761D"/>
                </a:solidFill>
                <a:highlight>
                  <a:schemeClr val="lt1"/>
                </a:highlight>
                <a:latin typeface="Lato"/>
                <a:ea typeface="Lato"/>
                <a:cs typeface="Lato"/>
                <a:sym typeface="Lato"/>
              </a:rPr>
              <a:t>MAE</a:t>
            </a:r>
            <a:r>
              <a:rPr lang="zh-TW" sz="2100">
                <a:solidFill>
                  <a:schemeClr val="accent1"/>
                </a:solidFill>
                <a:highlight>
                  <a:schemeClr val="lt1"/>
                </a:highlight>
                <a:latin typeface="Lato"/>
                <a:ea typeface="Lato"/>
                <a:cs typeface="Lato"/>
                <a:sym typeface="Lato"/>
              </a:rPr>
              <a:t>分別為</a:t>
            </a:r>
            <a:endParaRPr sz="2100">
              <a:solidFill>
                <a:schemeClr val="accent1"/>
              </a:solidFill>
              <a:highlight>
                <a:schemeClr val="lt1"/>
              </a:highlight>
              <a:latin typeface="Lato"/>
              <a:ea typeface="Lato"/>
              <a:cs typeface="Lato"/>
              <a:sym typeface="Lato"/>
            </a:endParaRPr>
          </a:p>
          <a:p>
            <a:pPr indent="0" lvl="0" marL="0" rtl="0" algn="l">
              <a:lnSpc>
                <a:spcPct val="170000"/>
              </a:lnSpc>
              <a:spcBef>
                <a:spcPts val="0"/>
              </a:spcBef>
              <a:spcAft>
                <a:spcPts val="0"/>
              </a:spcAft>
              <a:buNone/>
            </a:pPr>
            <a:r>
              <a:rPr lang="zh-TW" sz="2100">
                <a:solidFill>
                  <a:srgbClr val="0000FF"/>
                </a:solidFill>
                <a:highlight>
                  <a:schemeClr val="lt1"/>
                </a:highlight>
                <a:latin typeface="Lato"/>
                <a:ea typeface="Lato"/>
                <a:cs typeface="Lato"/>
                <a:sym typeface="Lato"/>
              </a:rPr>
              <a:t>"104.4507"</a:t>
            </a:r>
            <a:r>
              <a:rPr lang="zh-TW" sz="2100">
                <a:solidFill>
                  <a:schemeClr val="accent1"/>
                </a:solidFill>
                <a:highlight>
                  <a:schemeClr val="lt1"/>
                </a:highlight>
                <a:latin typeface="Lato"/>
                <a:ea typeface="Lato"/>
                <a:cs typeface="Lato"/>
                <a:sym typeface="Lato"/>
              </a:rPr>
              <a:t>和</a:t>
            </a:r>
            <a:r>
              <a:rPr lang="zh-TW" sz="2100">
                <a:solidFill>
                  <a:srgbClr val="38761D"/>
                </a:solidFill>
                <a:highlight>
                  <a:schemeClr val="lt1"/>
                </a:highlight>
                <a:latin typeface="Lato"/>
                <a:ea typeface="Lato"/>
                <a:cs typeface="Lato"/>
                <a:sym typeface="Lato"/>
              </a:rPr>
              <a:t>"8.1157"</a:t>
            </a:r>
            <a:endParaRPr sz="2100">
              <a:solidFill>
                <a:srgbClr val="38761D"/>
              </a:solidFill>
              <a:highlight>
                <a:schemeClr val="lt1"/>
              </a:highlight>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SVM作為模型的</a:t>
            </a:r>
            <a:r>
              <a:rPr lang="zh-TW" sz="2100">
                <a:solidFill>
                  <a:srgbClr val="0000FF"/>
                </a:solidFill>
                <a:highlight>
                  <a:schemeClr val="lt1"/>
                </a:highlight>
                <a:latin typeface="Lato"/>
                <a:ea typeface="Lato"/>
                <a:cs typeface="Lato"/>
                <a:sym typeface="Lato"/>
              </a:rPr>
              <a:t>MSE</a:t>
            </a:r>
            <a:r>
              <a:rPr lang="zh-TW" sz="2100">
                <a:solidFill>
                  <a:schemeClr val="accent1"/>
                </a:solidFill>
                <a:highlight>
                  <a:schemeClr val="lt1"/>
                </a:highlight>
                <a:latin typeface="Lato"/>
                <a:ea typeface="Lato"/>
                <a:cs typeface="Lato"/>
                <a:sym typeface="Lato"/>
              </a:rPr>
              <a:t>和</a:t>
            </a:r>
            <a:r>
              <a:rPr lang="zh-TW" sz="2100">
                <a:solidFill>
                  <a:srgbClr val="38761D"/>
                </a:solidFill>
                <a:highlight>
                  <a:schemeClr val="lt1"/>
                </a:highlight>
                <a:latin typeface="Lato"/>
                <a:ea typeface="Lato"/>
                <a:cs typeface="Lato"/>
                <a:sym typeface="Lato"/>
              </a:rPr>
              <a:t>MAE</a:t>
            </a:r>
            <a:r>
              <a:rPr lang="zh-TW" sz="2100">
                <a:solidFill>
                  <a:schemeClr val="accent1"/>
                </a:solidFill>
                <a:highlight>
                  <a:schemeClr val="lt1"/>
                </a:highlight>
                <a:latin typeface="Lato"/>
                <a:ea typeface="Lato"/>
                <a:cs typeface="Lato"/>
                <a:sym typeface="Lato"/>
              </a:rPr>
              <a:t>分別為</a:t>
            </a:r>
            <a:endParaRPr sz="2100">
              <a:solidFill>
                <a:schemeClr val="accent1"/>
              </a:solidFill>
              <a:highlight>
                <a:schemeClr val="lt1"/>
              </a:highlight>
              <a:latin typeface="Lato"/>
              <a:ea typeface="Lato"/>
              <a:cs typeface="Lato"/>
              <a:sym typeface="Lato"/>
            </a:endParaRPr>
          </a:p>
          <a:p>
            <a:pPr indent="0" lvl="0" marL="0" rtl="0" algn="l">
              <a:lnSpc>
                <a:spcPct val="200000"/>
              </a:lnSpc>
              <a:spcBef>
                <a:spcPts val="0"/>
              </a:spcBef>
              <a:spcAft>
                <a:spcPts val="0"/>
              </a:spcAft>
              <a:buNone/>
            </a:pPr>
            <a:r>
              <a:rPr lang="zh-TW" sz="2100">
                <a:solidFill>
                  <a:srgbClr val="0000FF"/>
                </a:solidFill>
                <a:highlight>
                  <a:schemeClr val="lt1"/>
                </a:highlight>
                <a:latin typeface="Lato"/>
                <a:ea typeface="Lato"/>
                <a:cs typeface="Lato"/>
                <a:sym typeface="Lato"/>
              </a:rPr>
              <a:t>"79.3894"</a:t>
            </a:r>
            <a:r>
              <a:rPr lang="zh-TW" sz="2100">
                <a:solidFill>
                  <a:schemeClr val="accent1"/>
                </a:solidFill>
                <a:highlight>
                  <a:schemeClr val="lt1"/>
                </a:highlight>
                <a:latin typeface="Lato"/>
                <a:ea typeface="Lato"/>
                <a:cs typeface="Lato"/>
                <a:sym typeface="Lato"/>
              </a:rPr>
              <a:t>和</a:t>
            </a:r>
            <a:r>
              <a:rPr lang="zh-TW" sz="2100">
                <a:solidFill>
                  <a:srgbClr val="38761D"/>
                </a:solidFill>
                <a:highlight>
                  <a:schemeClr val="lt1"/>
                </a:highlight>
                <a:latin typeface="Lato"/>
                <a:ea typeface="Lato"/>
                <a:cs typeface="Lato"/>
                <a:sym typeface="Lato"/>
              </a:rPr>
              <a:t>"6.9027"</a:t>
            </a:r>
            <a:endParaRPr sz="2100">
              <a:solidFill>
                <a:srgbClr val="38761D"/>
              </a:solidFill>
              <a:highlight>
                <a:schemeClr val="lt1"/>
              </a:highlight>
              <a:latin typeface="Lato"/>
              <a:ea typeface="Lato"/>
              <a:cs typeface="Lato"/>
              <a:sym typeface="Lato"/>
            </a:endParaRPr>
          </a:p>
          <a:p>
            <a:pPr indent="0" lvl="0" marL="0" rtl="0" algn="l">
              <a:lnSpc>
                <a:spcPct val="200000"/>
              </a:lnSpc>
              <a:spcBef>
                <a:spcPts val="0"/>
              </a:spcBef>
              <a:spcAft>
                <a:spcPts val="0"/>
              </a:spcAft>
              <a:buNone/>
            </a:pPr>
            <a:r>
              <a:rPr lang="zh-TW" sz="2100">
                <a:solidFill>
                  <a:schemeClr val="accent1"/>
                </a:solidFill>
                <a:latin typeface="Lato"/>
                <a:ea typeface="Lato"/>
                <a:cs typeface="Lato"/>
                <a:sym typeface="Lato"/>
              </a:rPr>
              <a:t>就</a:t>
            </a:r>
            <a:r>
              <a:rPr lang="zh-TW" sz="2100">
                <a:solidFill>
                  <a:schemeClr val="accent1"/>
                </a:solidFill>
                <a:latin typeface="Lato"/>
                <a:ea typeface="Lato"/>
                <a:cs typeface="Lato"/>
                <a:sym typeface="Lato"/>
              </a:rPr>
              <a:t>預測準確度</a:t>
            </a:r>
            <a:r>
              <a:rPr lang="zh-TW" sz="2100">
                <a:solidFill>
                  <a:schemeClr val="accent1"/>
                </a:solidFill>
                <a:latin typeface="Lato"/>
                <a:ea typeface="Lato"/>
                <a:cs typeface="Lato"/>
                <a:sym typeface="Lato"/>
              </a:rPr>
              <a:t>來說,我們選擇</a:t>
            </a:r>
            <a:r>
              <a:rPr lang="zh-TW" sz="2100">
                <a:solidFill>
                  <a:schemeClr val="accent3"/>
                </a:solidFill>
                <a:latin typeface="Lato"/>
                <a:ea typeface="Lato"/>
                <a:cs typeface="Lato"/>
                <a:sym typeface="Lato"/>
              </a:rPr>
              <a:t>SVM</a:t>
            </a:r>
            <a:r>
              <a:rPr lang="zh-TW" sz="2100">
                <a:solidFill>
                  <a:schemeClr val="accent1"/>
                </a:solidFill>
                <a:latin typeface="Lato"/>
                <a:ea typeface="Lato"/>
                <a:cs typeface="Lato"/>
                <a:sym typeface="Lato"/>
              </a:rPr>
              <a:t>作為模型。</a:t>
            </a:r>
            <a:endParaRPr sz="2100">
              <a:solidFill>
                <a:schemeClr val="accen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43"/>
          <p:cNvSpPr txBox="1"/>
          <p:nvPr>
            <p:ph type="title"/>
          </p:nvPr>
        </p:nvSpPr>
        <p:spPr>
          <a:xfrm>
            <a:off x="619525" y="667075"/>
            <a:ext cx="85245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sz="2400">
                <a:latin typeface="Lato"/>
                <a:ea typeface="Lato"/>
                <a:cs typeface="Lato"/>
                <a:sym typeface="Lato"/>
              </a:rPr>
              <a:t>以解釋性、預測準確度和穩定性來進行兩種模型的比較：</a:t>
            </a:r>
            <a:endParaRPr b="0" sz="2400">
              <a:latin typeface="Lato"/>
              <a:ea typeface="Lato"/>
              <a:cs typeface="Lato"/>
              <a:sym typeface="Lato"/>
            </a:endParaRPr>
          </a:p>
        </p:txBody>
      </p:sp>
      <p:sp>
        <p:nvSpPr>
          <p:cNvPr id="290" name="Google Shape;290;p43"/>
          <p:cNvSpPr txBox="1"/>
          <p:nvPr/>
        </p:nvSpPr>
        <p:spPr>
          <a:xfrm>
            <a:off x="893125" y="1567225"/>
            <a:ext cx="7537500" cy="28683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以</a:t>
            </a:r>
            <a:r>
              <a:rPr lang="zh-TW" sz="2100">
                <a:solidFill>
                  <a:schemeClr val="accent3"/>
                </a:solidFill>
                <a:latin typeface="Lato"/>
                <a:ea typeface="Lato"/>
                <a:cs typeface="Lato"/>
                <a:sym typeface="Lato"/>
              </a:rPr>
              <a:t>穩定性</a:t>
            </a:r>
            <a:r>
              <a:rPr lang="zh-TW" sz="2100">
                <a:solidFill>
                  <a:schemeClr val="accent1"/>
                </a:solidFill>
                <a:latin typeface="Lato"/>
                <a:ea typeface="Lato"/>
                <a:cs typeface="Lato"/>
                <a:sym typeface="Lato"/>
              </a:rPr>
              <a:t>來說：</a:t>
            </a:r>
            <a:endParaRPr sz="2100">
              <a:solidFill>
                <a:schemeClr val="accent1"/>
              </a:solidFill>
              <a:latin typeface="Lato"/>
              <a:ea typeface="Lato"/>
              <a:cs typeface="Lato"/>
              <a:sym typeface="Lato"/>
            </a:endParaRPr>
          </a:p>
          <a:p>
            <a:pPr indent="0" lvl="0" marL="0" rtl="0" algn="l">
              <a:lnSpc>
                <a:spcPct val="135000"/>
              </a:lnSpc>
              <a:spcBef>
                <a:spcPts val="0"/>
              </a:spcBef>
              <a:spcAft>
                <a:spcPts val="0"/>
              </a:spcAft>
              <a:buNone/>
            </a:pPr>
            <a:r>
              <a:rPr lang="zh-TW" sz="2100">
                <a:solidFill>
                  <a:schemeClr val="accent1"/>
                </a:solidFill>
                <a:latin typeface="Lato"/>
                <a:ea typeface="Lato"/>
                <a:cs typeface="Lato"/>
                <a:sym typeface="Lato"/>
              </a:rPr>
              <a:t>LinearRegression作為模型的</a:t>
            </a:r>
            <a:r>
              <a:rPr lang="zh-TW" sz="2100">
                <a:solidFill>
                  <a:schemeClr val="accent1"/>
                </a:solidFill>
                <a:highlight>
                  <a:schemeClr val="lt1"/>
                </a:highlight>
                <a:latin typeface="Lato"/>
                <a:ea typeface="Lato"/>
                <a:cs typeface="Lato"/>
                <a:sym typeface="Lato"/>
              </a:rPr>
              <a:t>變異（Variance）的值</a:t>
            </a:r>
            <a:endParaRPr sz="2100">
              <a:solidFill>
                <a:schemeClr val="accent1"/>
              </a:solidFill>
              <a:highlight>
                <a:schemeClr val="lt1"/>
              </a:highlight>
              <a:latin typeface="Lato"/>
              <a:ea typeface="Lato"/>
              <a:cs typeface="Lato"/>
              <a:sym typeface="Lato"/>
            </a:endParaRPr>
          </a:p>
          <a:p>
            <a:pPr indent="0" lvl="0" marL="0" rtl="0" algn="l">
              <a:lnSpc>
                <a:spcPct val="115000"/>
              </a:lnSpc>
              <a:spcBef>
                <a:spcPts val="0"/>
              </a:spcBef>
              <a:spcAft>
                <a:spcPts val="0"/>
              </a:spcAft>
              <a:buClr>
                <a:srgbClr val="000000"/>
              </a:buClr>
              <a:buSzPts val="852"/>
              <a:buFont typeface="Arial"/>
              <a:buNone/>
            </a:pPr>
            <a:r>
              <a:rPr lang="zh-TW" sz="2100">
                <a:solidFill>
                  <a:schemeClr val="accent3"/>
                </a:solidFill>
                <a:highlight>
                  <a:schemeClr val="lt1"/>
                </a:highlight>
                <a:latin typeface="Lato"/>
                <a:ea typeface="Lato"/>
                <a:cs typeface="Lato"/>
                <a:sym typeface="Lato"/>
              </a:rPr>
              <a:t>介於1.27到2.21之間</a:t>
            </a:r>
            <a:endParaRPr sz="2100">
              <a:solidFill>
                <a:srgbClr val="0000FF"/>
              </a:solidFill>
              <a:highlight>
                <a:schemeClr val="lt1"/>
              </a:highlight>
              <a:latin typeface="Lato"/>
              <a:ea typeface="Lato"/>
              <a:cs typeface="Lato"/>
              <a:sym typeface="Lato"/>
            </a:endParaRPr>
          </a:p>
          <a:p>
            <a:pPr indent="0" lvl="0" marL="0" rtl="0" algn="l">
              <a:lnSpc>
                <a:spcPct val="135000"/>
              </a:lnSpc>
              <a:spcBef>
                <a:spcPts val="1200"/>
              </a:spcBef>
              <a:spcAft>
                <a:spcPts val="0"/>
              </a:spcAft>
              <a:buNone/>
            </a:pPr>
            <a:r>
              <a:rPr lang="zh-TW" sz="2100">
                <a:solidFill>
                  <a:schemeClr val="accent1"/>
                </a:solidFill>
                <a:latin typeface="Lato"/>
                <a:ea typeface="Lato"/>
                <a:cs typeface="Lato"/>
                <a:sym typeface="Lato"/>
              </a:rPr>
              <a:t>SVM作為模型的</a:t>
            </a:r>
            <a:r>
              <a:rPr lang="zh-TW" sz="2100">
                <a:solidFill>
                  <a:schemeClr val="accent1"/>
                </a:solidFill>
                <a:highlight>
                  <a:schemeClr val="lt1"/>
                </a:highlight>
                <a:latin typeface="Lato"/>
                <a:ea typeface="Lato"/>
                <a:cs typeface="Lato"/>
                <a:sym typeface="Lato"/>
              </a:rPr>
              <a:t>變異（Variance）的值</a:t>
            </a:r>
            <a:endParaRPr sz="2100">
              <a:solidFill>
                <a:schemeClr val="accent1"/>
              </a:solidFill>
              <a:highlight>
                <a:schemeClr val="lt1"/>
              </a:highlight>
              <a:latin typeface="Lato"/>
              <a:ea typeface="Lato"/>
              <a:cs typeface="Lato"/>
              <a:sym typeface="Lato"/>
            </a:endParaRPr>
          </a:p>
          <a:p>
            <a:pPr indent="0" lvl="0" marL="0" rtl="0" algn="l">
              <a:lnSpc>
                <a:spcPct val="115000"/>
              </a:lnSpc>
              <a:spcBef>
                <a:spcPts val="0"/>
              </a:spcBef>
              <a:spcAft>
                <a:spcPts val="0"/>
              </a:spcAft>
              <a:buNone/>
            </a:pPr>
            <a:r>
              <a:rPr lang="zh-TW" sz="2100">
                <a:solidFill>
                  <a:schemeClr val="accent3"/>
                </a:solidFill>
                <a:highlight>
                  <a:schemeClr val="lt1"/>
                </a:highlight>
                <a:latin typeface="Lato"/>
                <a:ea typeface="Lato"/>
                <a:cs typeface="Lato"/>
                <a:sym typeface="Lato"/>
              </a:rPr>
              <a:t>介於0.15到0.21之間</a:t>
            </a:r>
            <a:endParaRPr sz="2100">
              <a:solidFill>
                <a:srgbClr val="0000FF"/>
              </a:solidFill>
              <a:highlight>
                <a:schemeClr val="lt1"/>
              </a:highlight>
              <a:latin typeface="Lato"/>
              <a:ea typeface="Lato"/>
              <a:cs typeface="Lato"/>
              <a:sym typeface="Lato"/>
            </a:endParaRPr>
          </a:p>
          <a:p>
            <a:pPr indent="0" lvl="0" marL="0" rtl="0" algn="l">
              <a:lnSpc>
                <a:spcPct val="200000"/>
              </a:lnSpc>
              <a:spcBef>
                <a:spcPts val="1200"/>
              </a:spcBef>
              <a:spcAft>
                <a:spcPts val="0"/>
              </a:spcAft>
              <a:buNone/>
            </a:pPr>
            <a:r>
              <a:rPr lang="zh-TW" sz="2100">
                <a:solidFill>
                  <a:schemeClr val="accent1"/>
                </a:solidFill>
                <a:latin typeface="Lato"/>
                <a:ea typeface="Lato"/>
                <a:cs typeface="Lato"/>
                <a:sym typeface="Lato"/>
              </a:rPr>
              <a:t>就</a:t>
            </a:r>
            <a:r>
              <a:rPr lang="zh-TW" sz="2100">
                <a:solidFill>
                  <a:schemeClr val="accent1"/>
                </a:solidFill>
                <a:latin typeface="Lato"/>
                <a:ea typeface="Lato"/>
                <a:cs typeface="Lato"/>
                <a:sym typeface="Lato"/>
              </a:rPr>
              <a:t>穩定性</a:t>
            </a:r>
            <a:r>
              <a:rPr lang="zh-TW" sz="2100">
                <a:solidFill>
                  <a:schemeClr val="accent1"/>
                </a:solidFill>
                <a:latin typeface="Lato"/>
                <a:ea typeface="Lato"/>
                <a:cs typeface="Lato"/>
                <a:sym typeface="Lato"/>
              </a:rPr>
              <a:t>來說,我們選擇</a:t>
            </a:r>
            <a:r>
              <a:rPr lang="zh-TW" sz="2100">
                <a:solidFill>
                  <a:schemeClr val="accent3"/>
                </a:solidFill>
                <a:latin typeface="Lato"/>
                <a:ea typeface="Lato"/>
                <a:cs typeface="Lato"/>
                <a:sym typeface="Lato"/>
              </a:rPr>
              <a:t>SVM</a:t>
            </a:r>
            <a:r>
              <a:rPr lang="zh-TW" sz="2100">
                <a:solidFill>
                  <a:schemeClr val="accent1"/>
                </a:solidFill>
                <a:latin typeface="Lato"/>
                <a:ea typeface="Lato"/>
                <a:cs typeface="Lato"/>
                <a:sym typeface="Lato"/>
              </a:rPr>
              <a:t>作為模型。</a:t>
            </a:r>
            <a:endParaRPr sz="2100">
              <a:solidFill>
                <a:schemeClr val="accen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44"/>
          <p:cNvSpPr txBox="1"/>
          <p:nvPr>
            <p:ph type="title"/>
          </p:nvPr>
        </p:nvSpPr>
        <p:spPr>
          <a:xfrm>
            <a:off x="1143475"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4000">
                <a:solidFill>
                  <a:srgbClr val="000000"/>
                </a:solidFill>
                <a:latin typeface="Lato"/>
                <a:ea typeface="Lato"/>
                <a:cs typeface="Lato"/>
                <a:sym typeface="Lato"/>
              </a:rPr>
              <a:t>因此最終模型選擇為</a:t>
            </a:r>
            <a:r>
              <a:rPr b="0" lang="zh-TW" sz="4000">
                <a:solidFill>
                  <a:schemeClr val="accent3"/>
                </a:solidFill>
                <a:latin typeface="Lato"/>
                <a:ea typeface="Lato"/>
                <a:cs typeface="Lato"/>
                <a:sym typeface="Lato"/>
              </a:rPr>
              <a:t>SVM</a:t>
            </a:r>
            <a:endParaRPr b="0" sz="4000">
              <a:solidFill>
                <a:schemeClr val="accent3"/>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9" name="Shape 299"/>
        <p:cNvGrpSpPr/>
        <p:nvPr/>
      </p:nvGrpSpPr>
      <p:grpSpPr>
        <a:xfrm>
          <a:off x="0" y="0"/>
          <a:ext cx="0" cy="0"/>
          <a:chOff x="0" y="0"/>
          <a:chExt cx="0" cy="0"/>
        </a:xfrm>
      </p:grpSpPr>
      <p:sp>
        <p:nvSpPr>
          <p:cNvPr id="300" name="Google Shape;300;p45"/>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latin typeface="Lato"/>
                <a:ea typeface="Lato"/>
                <a:cs typeface="Lato"/>
                <a:sym typeface="Lato"/>
              </a:rPr>
              <a:t>參考資料</a:t>
            </a:r>
            <a:endParaRPr b="0" sz="5000">
              <a:solidFill>
                <a:schemeClr val="dk2"/>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46"/>
          <p:cNvSpPr txBox="1"/>
          <p:nvPr>
            <p:ph idx="4294967295" type="title"/>
          </p:nvPr>
        </p:nvSpPr>
        <p:spPr>
          <a:xfrm>
            <a:off x="473750" y="535550"/>
            <a:ext cx="8314800" cy="44241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t/>
            </a:r>
            <a:endParaRPr b="0" sz="1600"/>
          </a:p>
          <a:p>
            <a:pPr indent="-334327" lvl="0" marL="457200" rtl="0" algn="l">
              <a:spcBef>
                <a:spcPts val="0"/>
              </a:spcBef>
              <a:spcAft>
                <a:spcPts val="0"/>
              </a:spcAft>
              <a:buSzPct val="100000"/>
              <a:buFont typeface="Lato"/>
              <a:buChar char="●"/>
            </a:pPr>
            <a:r>
              <a:rPr b="0" lang="zh-TW" sz="1850" u="sng">
                <a:solidFill>
                  <a:schemeClr val="hlink"/>
                </a:solidFill>
                <a:latin typeface="Lato"/>
                <a:ea typeface="Lato"/>
                <a:cs typeface="Lato"/>
                <a:sym typeface="Lato"/>
                <a:hlinkClick r:id="rId3"/>
              </a:rPr>
              <a:t>https://www.jmp.com/zh_tw/statistics-knowledge-portal/what-is-regression/simple-linear-regression-assumptions.html</a:t>
            </a:r>
            <a:endParaRPr b="0" sz="1850">
              <a:latin typeface="Lato"/>
              <a:ea typeface="Lato"/>
              <a:cs typeface="Lato"/>
              <a:sym typeface="Lato"/>
            </a:endParaRPr>
          </a:p>
          <a:p>
            <a:pPr indent="-334327" lvl="0" marL="457200" rtl="0" algn="l">
              <a:spcBef>
                <a:spcPts val="0"/>
              </a:spcBef>
              <a:spcAft>
                <a:spcPts val="0"/>
              </a:spcAft>
              <a:buSzPct val="100000"/>
              <a:buFont typeface="Lato"/>
              <a:buChar char="●"/>
            </a:pPr>
            <a:r>
              <a:rPr b="0" lang="zh-TW" sz="1850" u="sng">
                <a:solidFill>
                  <a:schemeClr val="hlink"/>
                </a:solidFill>
                <a:latin typeface="Lato"/>
                <a:ea typeface="Lato"/>
                <a:cs typeface="Lato"/>
                <a:sym typeface="Lato"/>
                <a:hlinkClick r:id="rId4"/>
              </a:rPr>
              <a:t>https://www.coursera.org/learn/machine-learning</a:t>
            </a:r>
            <a:endParaRPr b="0" sz="1850">
              <a:latin typeface="Lato"/>
              <a:ea typeface="Lato"/>
              <a:cs typeface="Lato"/>
              <a:sym typeface="Lato"/>
            </a:endParaRPr>
          </a:p>
          <a:p>
            <a:pPr indent="0" lvl="0" marL="457200" rtl="0" algn="l">
              <a:spcBef>
                <a:spcPts val="0"/>
              </a:spcBef>
              <a:spcAft>
                <a:spcPts val="0"/>
              </a:spcAft>
              <a:buNone/>
            </a:pPr>
            <a:r>
              <a:t/>
            </a:r>
            <a:endParaRPr b="0" sz="1850">
              <a:latin typeface="Lato"/>
              <a:ea typeface="Lato"/>
              <a:cs typeface="Lato"/>
              <a:sym typeface="Lato"/>
            </a:endParaRPr>
          </a:p>
          <a:p>
            <a:pPr indent="-334327" lvl="0" marL="457200" rtl="0" algn="l">
              <a:spcBef>
                <a:spcPts val="0"/>
              </a:spcBef>
              <a:spcAft>
                <a:spcPts val="0"/>
              </a:spcAft>
              <a:buSzPct val="100000"/>
              <a:buFont typeface="Lato"/>
              <a:buChar char="●"/>
            </a:pPr>
            <a:r>
              <a:rPr b="0" lang="zh-TW" sz="1850" u="sng">
                <a:solidFill>
                  <a:schemeClr val="hlink"/>
                </a:solidFill>
                <a:latin typeface="Lato"/>
                <a:ea typeface="Lato"/>
                <a:cs typeface="Lato"/>
                <a:sym typeface="Lato"/>
                <a:hlinkClick r:id="rId5"/>
              </a:rPr>
              <a:t>https://en.wikipedia.org/wiki/Linear_regression</a:t>
            </a:r>
            <a:endParaRPr b="0" sz="1850">
              <a:latin typeface="Lato"/>
              <a:ea typeface="Lato"/>
              <a:cs typeface="Lato"/>
              <a:sym typeface="Lato"/>
            </a:endParaRPr>
          </a:p>
          <a:p>
            <a:pPr indent="0" lvl="0" marL="457200" rtl="0" algn="l">
              <a:spcBef>
                <a:spcPts val="0"/>
              </a:spcBef>
              <a:spcAft>
                <a:spcPts val="0"/>
              </a:spcAft>
              <a:buNone/>
            </a:pPr>
            <a:r>
              <a:t/>
            </a:r>
            <a:endParaRPr b="0" sz="1850">
              <a:latin typeface="Lato"/>
              <a:ea typeface="Lato"/>
              <a:cs typeface="Lato"/>
              <a:sym typeface="Lato"/>
            </a:endParaRPr>
          </a:p>
          <a:p>
            <a:pPr indent="-334327" lvl="0" marL="457200" rtl="0" algn="l">
              <a:spcBef>
                <a:spcPts val="0"/>
              </a:spcBef>
              <a:spcAft>
                <a:spcPts val="0"/>
              </a:spcAft>
              <a:buSzPct val="100000"/>
              <a:buFont typeface="Lato"/>
              <a:buChar char="●"/>
            </a:pPr>
            <a:r>
              <a:rPr b="0" lang="zh-TW" sz="1850" u="sng">
                <a:solidFill>
                  <a:schemeClr val="hlink"/>
                </a:solidFill>
                <a:latin typeface="Lato"/>
                <a:ea typeface="Lato"/>
                <a:cs typeface="Lato"/>
                <a:sym typeface="Lato"/>
                <a:hlinkClick r:id="rId6"/>
              </a:rPr>
              <a:t>https://en.wikipedia.org/wiki/Gradient_descent</a:t>
            </a:r>
            <a:endParaRPr b="0" sz="1850">
              <a:latin typeface="Lato"/>
              <a:ea typeface="Lato"/>
              <a:cs typeface="Lato"/>
              <a:sym typeface="Lato"/>
            </a:endParaRPr>
          </a:p>
          <a:p>
            <a:pPr indent="0" lvl="0" marL="457200" rtl="0" algn="l">
              <a:spcBef>
                <a:spcPts val="0"/>
              </a:spcBef>
              <a:spcAft>
                <a:spcPts val="0"/>
              </a:spcAft>
              <a:buNone/>
            </a:pPr>
            <a:r>
              <a:t/>
            </a:r>
            <a:endParaRPr b="0" sz="1850">
              <a:latin typeface="Lato"/>
              <a:ea typeface="Lato"/>
              <a:cs typeface="Lato"/>
              <a:sym typeface="Lato"/>
            </a:endParaRPr>
          </a:p>
          <a:p>
            <a:pPr indent="-334327" lvl="0" marL="457200" rtl="0" algn="l">
              <a:spcBef>
                <a:spcPts val="0"/>
              </a:spcBef>
              <a:spcAft>
                <a:spcPts val="0"/>
              </a:spcAft>
              <a:buSzPct val="100000"/>
              <a:buFont typeface="Lato"/>
              <a:buChar char="●"/>
            </a:pPr>
            <a:r>
              <a:rPr b="0" lang="zh-TW" sz="1850" u="sng">
                <a:solidFill>
                  <a:schemeClr val="hlink"/>
                </a:solidFill>
                <a:latin typeface="Lato"/>
                <a:ea typeface="Lato"/>
                <a:cs typeface="Lato"/>
                <a:sym typeface="Lato"/>
                <a:hlinkClick r:id="rId7"/>
              </a:rPr>
              <a:t>https://scikit-learn.org/stable/modules/linear_model.html#ordinary-least-squares</a:t>
            </a:r>
            <a:endParaRPr b="0" sz="1850">
              <a:latin typeface="Lato"/>
              <a:ea typeface="Lato"/>
              <a:cs typeface="Lato"/>
              <a:sym typeface="Lato"/>
            </a:endParaRPr>
          </a:p>
          <a:p>
            <a:pPr indent="0" lvl="0" marL="457200" rtl="0" algn="l">
              <a:spcBef>
                <a:spcPts val="0"/>
              </a:spcBef>
              <a:spcAft>
                <a:spcPts val="0"/>
              </a:spcAft>
              <a:buNone/>
            </a:pPr>
            <a:r>
              <a:t/>
            </a:r>
            <a:endParaRPr b="0" sz="1850">
              <a:latin typeface="Lato"/>
              <a:ea typeface="Lato"/>
              <a:cs typeface="Lato"/>
              <a:sym typeface="Lato"/>
            </a:endParaRPr>
          </a:p>
          <a:p>
            <a:pPr indent="-334327" lvl="0" marL="457200" rtl="0" algn="l">
              <a:spcBef>
                <a:spcPts val="0"/>
              </a:spcBef>
              <a:spcAft>
                <a:spcPts val="0"/>
              </a:spcAft>
              <a:buSzPct val="100000"/>
              <a:buFont typeface="Lato"/>
              <a:buChar char="●"/>
            </a:pPr>
            <a:r>
              <a:rPr b="0" lang="zh-TW" sz="1850" u="sng">
                <a:solidFill>
                  <a:schemeClr val="hlink"/>
                </a:solidFill>
                <a:latin typeface="Lato"/>
                <a:ea typeface="Lato"/>
                <a:cs typeface="Lato"/>
                <a:sym typeface="Lato"/>
                <a:hlinkClick r:id="rId8"/>
              </a:rPr>
              <a:t>https://www.datacamp.com/community/tutorials/understanding-model-performance-python</a:t>
            </a:r>
            <a:endParaRPr b="0" sz="1850">
              <a:latin typeface="Lato"/>
              <a:ea typeface="Lato"/>
              <a:cs typeface="Lato"/>
              <a:sym typeface="Lato"/>
            </a:endParaRPr>
          </a:p>
          <a:p>
            <a:pPr indent="-334327" lvl="0" marL="457200" rtl="0" algn="l">
              <a:spcBef>
                <a:spcPts val="0"/>
              </a:spcBef>
              <a:spcAft>
                <a:spcPts val="0"/>
              </a:spcAft>
              <a:buSzPct val="100000"/>
              <a:buFont typeface="Lato"/>
              <a:buChar char="●"/>
            </a:pPr>
            <a:r>
              <a:rPr b="0" lang="zh-TW" sz="1850" u="sng">
                <a:solidFill>
                  <a:schemeClr val="hlink"/>
                </a:solidFill>
                <a:latin typeface="Lato"/>
                <a:ea typeface="Lato"/>
                <a:cs typeface="Lato"/>
                <a:sym typeface="Lato"/>
                <a:hlinkClick r:id="rId9"/>
              </a:rPr>
              <a:t>https://machinelearningmastery.com/model-evaluation-model-selection-and-algorit</a:t>
            </a:r>
            <a:endParaRPr b="0" sz="1850">
              <a:latin typeface="Lato"/>
              <a:ea typeface="Lato"/>
              <a:cs typeface="Lato"/>
              <a:sym typeface="Lato"/>
            </a:endParaRPr>
          </a:p>
          <a:p>
            <a:pPr indent="0" lvl="0" marL="457200" rtl="0" algn="l">
              <a:spcBef>
                <a:spcPts val="0"/>
              </a:spcBef>
              <a:spcAft>
                <a:spcPts val="0"/>
              </a:spcAft>
              <a:buNone/>
            </a:pPr>
            <a:r>
              <a:rPr b="0" lang="zh-TW" sz="1850" u="sng">
                <a:solidFill>
                  <a:schemeClr val="hlink"/>
                </a:solidFill>
                <a:latin typeface="Lato"/>
                <a:ea typeface="Lato"/>
                <a:cs typeface="Lato"/>
                <a:sym typeface="Lato"/>
                <a:hlinkClick r:id="rId10"/>
              </a:rPr>
              <a:t>hm-selection-in-machine-learning</a:t>
            </a:r>
            <a:endParaRPr b="0" sz="1850">
              <a:latin typeface="Lato"/>
              <a:ea typeface="Lato"/>
              <a:cs typeface="Lato"/>
              <a:sym typeface="Lato"/>
            </a:endParaRPr>
          </a:p>
          <a:p>
            <a:pPr indent="0" lvl="0" marL="457200" rtl="0" algn="l">
              <a:spcBef>
                <a:spcPts val="0"/>
              </a:spcBef>
              <a:spcAft>
                <a:spcPts val="0"/>
              </a:spcAft>
              <a:buNone/>
            </a:pPr>
            <a:r>
              <a:t/>
            </a:r>
            <a:endParaRPr b="0"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p:nvPr/>
        </p:nvSpPr>
        <p:spPr>
          <a:xfrm>
            <a:off x="1198850" y="502750"/>
            <a:ext cx="7086900" cy="4012200"/>
          </a:xfrm>
          <a:prstGeom prst="cloudCallout">
            <a:avLst>
              <a:gd fmla="val -48090" name="adj1"/>
              <a:gd fmla="val 59401" name="adj2"/>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3700">
                <a:solidFill>
                  <a:srgbClr val="FFF2CC"/>
                </a:solidFill>
                <a:latin typeface="Comic Sans MS"/>
                <a:ea typeface="Comic Sans MS"/>
                <a:cs typeface="Comic Sans MS"/>
                <a:sym typeface="Comic Sans MS"/>
              </a:rPr>
              <a:t>THANKS  FOR  LISTENING</a:t>
            </a:r>
            <a:endParaRPr sz="3700">
              <a:solidFill>
                <a:srgbClr val="FFF2CC"/>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681125" y="6418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3600">
              <a:latin typeface="Lato"/>
              <a:ea typeface="Lato"/>
              <a:cs typeface="Lato"/>
              <a:sym typeface="Lato"/>
            </a:endParaRPr>
          </a:p>
        </p:txBody>
      </p:sp>
      <p:sp>
        <p:nvSpPr>
          <p:cNvPr id="104" name="Google Shape;104;p16"/>
          <p:cNvSpPr txBox="1"/>
          <p:nvPr>
            <p:ph idx="1" type="body"/>
          </p:nvPr>
        </p:nvSpPr>
        <p:spPr>
          <a:xfrm>
            <a:off x="797125" y="1566475"/>
            <a:ext cx="7688700" cy="2261100"/>
          </a:xfrm>
          <a:prstGeom prst="rect">
            <a:avLst/>
          </a:prstGeom>
        </p:spPr>
        <p:txBody>
          <a:bodyPr anchorCtr="0" anchor="t" bIns="91425" lIns="91425" spcFirstLastPara="1" rIns="91425" wrap="square" tIns="91425">
            <a:noAutofit/>
          </a:bodyPr>
          <a:lstStyle/>
          <a:p>
            <a:pPr indent="-361950" lvl="0" marL="457200" rtl="0" algn="l">
              <a:lnSpc>
                <a:spcPct val="135000"/>
              </a:lnSpc>
              <a:spcBef>
                <a:spcPts val="0"/>
              </a:spcBef>
              <a:spcAft>
                <a:spcPts val="0"/>
              </a:spcAft>
              <a:buSzPts val="2100"/>
              <a:buChar char="●"/>
            </a:pPr>
            <a:r>
              <a:rPr lang="zh-TW" sz="2100"/>
              <a:t>建築結構和基礎</a:t>
            </a:r>
            <a:endParaRPr sz="2100"/>
          </a:p>
          <a:p>
            <a:pPr indent="-361950" lvl="0" marL="457200" rtl="0" algn="l">
              <a:lnSpc>
                <a:spcPct val="135000"/>
              </a:lnSpc>
              <a:spcBef>
                <a:spcPts val="0"/>
              </a:spcBef>
              <a:spcAft>
                <a:spcPts val="0"/>
              </a:spcAft>
              <a:buSzPts val="2100"/>
              <a:buChar char="●"/>
            </a:pPr>
            <a:r>
              <a:rPr lang="zh-TW" sz="2100"/>
              <a:t>道路和橋梁建設</a:t>
            </a:r>
            <a:endParaRPr sz="2100"/>
          </a:p>
          <a:p>
            <a:pPr indent="-361950" lvl="0" marL="457200" rtl="0" algn="l">
              <a:lnSpc>
                <a:spcPct val="135000"/>
              </a:lnSpc>
              <a:spcBef>
                <a:spcPts val="0"/>
              </a:spcBef>
              <a:spcAft>
                <a:spcPts val="0"/>
              </a:spcAft>
              <a:buSzPts val="2100"/>
              <a:buChar char="●"/>
            </a:pPr>
            <a:r>
              <a:rPr lang="zh-TW" sz="2100"/>
              <a:t>水利工程</a:t>
            </a:r>
            <a:endParaRPr sz="2100"/>
          </a:p>
          <a:p>
            <a:pPr indent="-361950" lvl="0" marL="457200" rtl="0" algn="l">
              <a:lnSpc>
                <a:spcPct val="135000"/>
              </a:lnSpc>
              <a:spcBef>
                <a:spcPts val="0"/>
              </a:spcBef>
              <a:spcAft>
                <a:spcPts val="0"/>
              </a:spcAft>
              <a:buSzPts val="2100"/>
              <a:buChar char="●"/>
            </a:pPr>
            <a:r>
              <a:rPr lang="zh-TW" sz="2100"/>
              <a:t>工業設施和基礎設施</a:t>
            </a:r>
            <a:endParaRPr sz="2100"/>
          </a:p>
          <a:p>
            <a:pPr indent="-361950" lvl="0" marL="457200" rtl="0" algn="l">
              <a:lnSpc>
                <a:spcPct val="135000"/>
              </a:lnSpc>
              <a:spcBef>
                <a:spcPts val="0"/>
              </a:spcBef>
              <a:spcAft>
                <a:spcPts val="0"/>
              </a:spcAft>
              <a:buSzPts val="2100"/>
              <a:buChar char="●"/>
            </a:pPr>
            <a:r>
              <a:rPr lang="zh-TW" sz="2100"/>
              <a:t>可持續建築</a:t>
            </a:r>
            <a:endParaRPr sz="2100"/>
          </a:p>
          <a:p>
            <a:pPr indent="0" lvl="0" marL="0" rtl="0" algn="l">
              <a:lnSpc>
                <a:spcPct val="105000"/>
              </a:lnSpc>
              <a:spcBef>
                <a:spcPts val="0"/>
              </a:spcBef>
              <a:spcAft>
                <a:spcPts val="0"/>
              </a:spcAft>
              <a:buSzPts val="523"/>
              <a:buNone/>
            </a:pPr>
            <a:r>
              <a:t/>
            </a:r>
            <a:endParaRPr b="1" sz="1317"/>
          </a:p>
          <a:p>
            <a:pPr indent="0" lvl="0" marL="0" rtl="0" algn="l">
              <a:lnSpc>
                <a:spcPct val="105000"/>
              </a:lnSpc>
              <a:spcBef>
                <a:spcPts val="1200"/>
              </a:spcBef>
              <a:spcAft>
                <a:spcPts val="1200"/>
              </a:spcAft>
              <a:buSzPts val="523"/>
              <a:buNone/>
            </a:pPr>
            <a:r>
              <a:t/>
            </a:r>
            <a:endParaRPr sz="71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latin typeface="Lato"/>
                <a:ea typeface="Lato"/>
                <a:cs typeface="Lato"/>
                <a:sym typeface="Lato"/>
              </a:rPr>
              <a:t>資料探索</a:t>
            </a:r>
            <a:endParaRPr b="0" sz="50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681125" y="641875"/>
            <a:ext cx="7941000" cy="5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TW">
                <a:latin typeface="Lato"/>
                <a:ea typeface="Lato"/>
                <a:cs typeface="Lato"/>
                <a:sym typeface="Lato"/>
              </a:rPr>
              <a:t>可能影響混擬土強度(Strength)的變數</a:t>
            </a:r>
            <a:endParaRPr b="0">
              <a:latin typeface="Lato"/>
              <a:ea typeface="Lato"/>
              <a:cs typeface="Lato"/>
              <a:sym typeface="Lato"/>
            </a:endParaRPr>
          </a:p>
          <a:p>
            <a:pPr indent="0" lvl="0" marL="0" rtl="0" algn="ctr">
              <a:spcBef>
                <a:spcPts val="0"/>
              </a:spcBef>
              <a:spcAft>
                <a:spcPts val="0"/>
              </a:spcAft>
              <a:buSzPts val="990"/>
              <a:buNone/>
            </a:pPr>
            <a:r>
              <a:t/>
            </a:r>
            <a:endParaRPr b="0" sz="3600">
              <a:latin typeface="Lato"/>
              <a:ea typeface="Lato"/>
              <a:cs typeface="Lato"/>
              <a:sym typeface="Lato"/>
            </a:endParaRPr>
          </a:p>
        </p:txBody>
      </p:sp>
      <p:sp>
        <p:nvSpPr>
          <p:cNvPr id="115" name="Google Shape;115;p18"/>
          <p:cNvSpPr txBox="1"/>
          <p:nvPr>
            <p:ph idx="1" type="body"/>
          </p:nvPr>
        </p:nvSpPr>
        <p:spPr>
          <a:xfrm>
            <a:off x="797125" y="1566475"/>
            <a:ext cx="7688700" cy="2982900"/>
          </a:xfrm>
          <a:prstGeom prst="rect">
            <a:avLst/>
          </a:prstGeom>
        </p:spPr>
        <p:txBody>
          <a:bodyPr anchorCtr="0" anchor="t" bIns="91425" lIns="91425" spcFirstLastPara="1" rIns="91425" wrap="square" tIns="91425">
            <a:noAutofit/>
          </a:bodyPr>
          <a:lstStyle/>
          <a:p>
            <a:pPr indent="-361950" lvl="0" marL="457200" rtl="0" algn="l">
              <a:lnSpc>
                <a:spcPct val="105000"/>
              </a:lnSpc>
              <a:spcBef>
                <a:spcPts val="0"/>
              </a:spcBef>
              <a:spcAft>
                <a:spcPts val="0"/>
              </a:spcAft>
              <a:buSzPts val="2100"/>
              <a:buChar char="●"/>
            </a:pPr>
            <a:r>
              <a:rPr lang="zh-TW" sz="2100"/>
              <a:t>Cement</a:t>
            </a:r>
            <a:endParaRPr sz="2100"/>
          </a:p>
          <a:p>
            <a:pPr indent="-361950" lvl="0" marL="457200" rtl="0" algn="l">
              <a:lnSpc>
                <a:spcPct val="105000"/>
              </a:lnSpc>
              <a:spcBef>
                <a:spcPts val="0"/>
              </a:spcBef>
              <a:spcAft>
                <a:spcPts val="0"/>
              </a:spcAft>
              <a:buSzPts val="2100"/>
              <a:buChar char="●"/>
            </a:pPr>
            <a:r>
              <a:rPr lang="zh-TW" sz="2100"/>
              <a:t>Blast Furnace Slag</a:t>
            </a:r>
            <a:endParaRPr sz="2100"/>
          </a:p>
          <a:p>
            <a:pPr indent="-361950" lvl="0" marL="457200" rtl="0" algn="l">
              <a:lnSpc>
                <a:spcPct val="105000"/>
              </a:lnSpc>
              <a:spcBef>
                <a:spcPts val="0"/>
              </a:spcBef>
              <a:spcAft>
                <a:spcPts val="0"/>
              </a:spcAft>
              <a:buSzPts val="2100"/>
              <a:buChar char="●"/>
            </a:pPr>
            <a:r>
              <a:rPr lang="zh-TW" sz="2100"/>
              <a:t>Fly Ash</a:t>
            </a:r>
            <a:endParaRPr sz="2100"/>
          </a:p>
          <a:p>
            <a:pPr indent="-361950" lvl="0" marL="457200" rtl="0" algn="l">
              <a:lnSpc>
                <a:spcPct val="105000"/>
              </a:lnSpc>
              <a:spcBef>
                <a:spcPts val="0"/>
              </a:spcBef>
              <a:spcAft>
                <a:spcPts val="0"/>
              </a:spcAft>
              <a:buSzPts val="2100"/>
              <a:buChar char="●"/>
            </a:pPr>
            <a:r>
              <a:rPr lang="zh-TW" sz="2100"/>
              <a:t>Water</a:t>
            </a:r>
            <a:endParaRPr sz="2100"/>
          </a:p>
          <a:p>
            <a:pPr indent="-361950" lvl="0" marL="457200" rtl="0" algn="l">
              <a:lnSpc>
                <a:spcPct val="105000"/>
              </a:lnSpc>
              <a:spcBef>
                <a:spcPts val="0"/>
              </a:spcBef>
              <a:spcAft>
                <a:spcPts val="0"/>
              </a:spcAft>
              <a:buSzPts val="2100"/>
              <a:buChar char="●"/>
            </a:pPr>
            <a:r>
              <a:rPr lang="zh-TW" sz="2100"/>
              <a:t>Super-plasticizer</a:t>
            </a:r>
            <a:endParaRPr sz="2100"/>
          </a:p>
          <a:p>
            <a:pPr indent="-361950" lvl="0" marL="457200" rtl="0" algn="l">
              <a:lnSpc>
                <a:spcPct val="105000"/>
              </a:lnSpc>
              <a:spcBef>
                <a:spcPts val="0"/>
              </a:spcBef>
              <a:spcAft>
                <a:spcPts val="0"/>
              </a:spcAft>
              <a:buSzPts val="2100"/>
              <a:buChar char="●"/>
            </a:pPr>
            <a:r>
              <a:rPr lang="zh-TW" sz="2100"/>
              <a:t>Coarse Aggregate</a:t>
            </a:r>
            <a:endParaRPr sz="2100"/>
          </a:p>
          <a:p>
            <a:pPr indent="-361950" lvl="0" marL="457200" rtl="0" algn="l">
              <a:lnSpc>
                <a:spcPct val="105000"/>
              </a:lnSpc>
              <a:spcBef>
                <a:spcPts val="0"/>
              </a:spcBef>
              <a:spcAft>
                <a:spcPts val="0"/>
              </a:spcAft>
              <a:buSzPts val="2100"/>
              <a:buChar char="●"/>
            </a:pPr>
            <a:r>
              <a:rPr lang="zh-TW" sz="2100"/>
              <a:t>Fine Aggregate</a:t>
            </a:r>
            <a:endParaRPr sz="2100"/>
          </a:p>
          <a:p>
            <a:pPr indent="-361950" lvl="0" marL="457200" rtl="0" algn="l">
              <a:lnSpc>
                <a:spcPct val="105000"/>
              </a:lnSpc>
              <a:spcBef>
                <a:spcPts val="0"/>
              </a:spcBef>
              <a:spcAft>
                <a:spcPts val="0"/>
              </a:spcAft>
              <a:buSzPts val="2100"/>
              <a:buChar char="●"/>
            </a:pPr>
            <a:r>
              <a:rPr lang="zh-TW" sz="2100"/>
              <a:t>Age</a:t>
            </a:r>
            <a:endParaRPr sz="2100"/>
          </a:p>
          <a:p>
            <a:pPr indent="0" lvl="0" marL="0" rtl="0" algn="l">
              <a:lnSpc>
                <a:spcPct val="105000"/>
              </a:lnSpc>
              <a:spcBef>
                <a:spcPts val="1200"/>
              </a:spcBef>
              <a:spcAft>
                <a:spcPts val="0"/>
              </a:spcAft>
              <a:buSzPts val="523"/>
              <a:buNone/>
            </a:pPr>
            <a:r>
              <a:t/>
            </a:r>
            <a:endParaRPr sz="1317"/>
          </a:p>
          <a:p>
            <a:pPr indent="0" lvl="0" marL="0" rtl="0" algn="l">
              <a:lnSpc>
                <a:spcPct val="105000"/>
              </a:lnSpc>
              <a:spcBef>
                <a:spcPts val="1200"/>
              </a:spcBef>
              <a:spcAft>
                <a:spcPts val="1200"/>
              </a:spcAft>
              <a:buSzPts val="523"/>
              <a:buNone/>
            </a:pPr>
            <a:r>
              <a:t/>
            </a:r>
            <a:endParaRPr sz="71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621425" y="419525"/>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136463" y="1189988"/>
            <a:ext cx="2206650" cy="1857950"/>
          </a:xfrm>
          <a:prstGeom prst="rect">
            <a:avLst/>
          </a:prstGeom>
          <a:noFill/>
          <a:ln>
            <a:noFill/>
          </a:ln>
        </p:spPr>
      </p:pic>
      <p:pic>
        <p:nvPicPr>
          <p:cNvPr id="122" name="Google Shape;122;p19"/>
          <p:cNvPicPr preferRelativeResize="0"/>
          <p:nvPr/>
        </p:nvPicPr>
        <p:blipFill>
          <a:blip r:embed="rId4">
            <a:alphaModFix/>
          </a:blip>
          <a:stretch>
            <a:fillRect/>
          </a:stretch>
        </p:blipFill>
        <p:spPr>
          <a:xfrm>
            <a:off x="2426725" y="1245075"/>
            <a:ext cx="2094366" cy="1802850"/>
          </a:xfrm>
          <a:prstGeom prst="rect">
            <a:avLst/>
          </a:prstGeom>
          <a:noFill/>
          <a:ln>
            <a:noFill/>
          </a:ln>
        </p:spPr>
      </p:pic>
      <p:pic>
        <p:nvPicPr>
          <p:cNvPr id="123" name="Google Shape;123;p19"/>
          <p:cNvPicPr preferRelativeResize="0"/>
          <p:nvPr/>
        </p:nvPicPr>
        <p:blipFill>
          <a:blip r:embed="rId5">
            <a:alphaModFix/>
          </a:blip>
          <a:stretch>
            <a:fillRect/>
          </a:stretch>
        </p:blipFill>
        <p:spPr>
          <a:xfrm>
            <a:off x="4604725" y="1245075"/>
            <a:ext cx="2206650" cy="1843550"/>
          </a:xfrm>
          <a:prstGeom prst="rect">
            <a:avLst/>
          </a:prstGeom>
          <a:noFill/>
          <a:ln>
            <a:noFill/>
          </a:ln>
        </p:spPr>
      </p:pic>
      <p:pic>
        <p:nvPicPr>
          <p:cNvPr id="124" name="Google Shape;124;p19"/>
          <p:cNvPicPr preferRelativeResize="0"/>
          <p:nvPr/>
        </p:nvPicPr>
        <p:blipFill>
          <a:blip r:embed="rId6">
            <a:alphaModFix/>
          </a:blip>
          <a:stretch>
            <a:fillRect/>
          </a:stretch>
        </p:blipFill>
        <p:spPr>
          <a:xfrm>
            <a:off x="6824488" y="1245080"/>
            <a:ext cx="2206650" cy="1870607"/>
          </a:xfrm>
          <a:prstGeom prst="rect">
            <a:avLst/>
          </a:prstGeom>
          <a:noFill/>
          <a:ln>
            <a:noFill/>
          </a:ln>
        </p:spPr>
      </p:pic>
      <p:pic>
        <p:nvPicPr>
          <p:cNvPr id="125" name="Google Shape;125;p19"/>
          <p:cNvPicPr preferRelativeResize="0"/>
          <p:nvPr/>
        </p:nvPicPr>
        <p:blipFill>
          <a:blip r:embed="rId7">
            <a:alphaModFix/>
          </a:blip>
          <a:stretch>
            <a:fillRect/>
          </a:stretch>
        </p:blipFill>
        <p:spPr>
          <a:xfrm>
            <a:off x="165125" y="3154275"/>
            <a:ext cx="2149325" cy="1908625"/>
          </a:xfrm>
          <a:prstGeom prst="rect">
            <a:avLst/>
          </a:prstGeom>
          <a:noFill/>
          <a:ln>
            <a:noFill/>
          </a:ln>
        </p:spPr>
      </p:pic>
      <p:pic>
        <p:nvPicPr>
          <p:cNvPr id="126" name="Google Shape;126;p19"/>
          <p:cNvPicPr preferRelativeResize="0"/>
          <p:nvPr/>
        </p:nvPicPr>
        <p:blipFill>
          <a:blip r:embed="rId8">
            <a:alphaModFix/>
          </a:blip>
          <a:stretch>
            <a:fillRect/>
          </a:stretch>
        </p:blipFill>
        <p:spPr>
          <a:xfrm>
            <a:off x="2399261" y="3154275"/>
            <a:ext cx="2149314" cy="1908625"/>
          </a:xfrm>
          <a:prstGeom prst="rect">
            <a:avLst/>
          </a:prstGeom>
          <a:noFill/>
          <a:ln>
            <a:noFill/>
          </a:ln>
        </p:spPr>
      </p:pic>
      <p:pic>
        <p:nvPicPr>
          <p:cNvPr id="127" name="Google Shape;127;p19"/>
          <p:cNvPicPr preferRelativeResize="0"/>
          <p:nvPr/>
        </p:nvPicPr>
        <p:blipFill rotWithShape="1">
          <a:blip r:embed="rId9">
            <a:alphaModFix/>
          </a:blip>
          <a:srcRect b="0" l="2760" r="-2759" t="0"/>
          <a:stretch/>
        </p:blipFill>
        <p:spPr>
          <a:xfrm>
            <a:off x="4633375" y="3154275"/>
            <a:ext cx="2226703" cy="1908625"/>
          </a:xfrm>
          <a:prstGeom prst="rect">
            <a:avLst/>
          </a:prstGeom>
          <a:noFill/>
          <a:ln>
            <a:noFill/>
          </a:ln>
        </p:spPr>
      </p:pic>
      <p:pic>
        <p:nvPicPr>
          <p:cNvPr id="128" name="Google Shape;128;p19"/>
          <p:cNvPicPr preferRelativeResize="0"/>
          <p:nvPr/>
        </p:nvPicPr>
        <p:blipFill>
          <a:blip r:embed="rId10">
            <a:alphaModFix/>
          </a:blip>
          <a:stretch>
            <a:fillRect/>
          </a:stretch>
        </p:blipFill>
        <p:spPr>
          <a:xfrm>
            <a:off x="6737888" y="3099925"/>
            <a:ext cx="2379833" cy="201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2" name="Shape 132"/>
        <p:cNvGrpSpPr/>
        <p:nvPr/>
      </p:nvGrpSpPr>
      <p:grpSpPr>
        <a:xfrm>
          <a:off x="0" y="0"/>
          <a:ext cx="0" cy="0"/>
          <a:chOff x="0" y="0"/>
          <a:chExt cx="0" cy="0"/>
        </a:xfrm>
      </p:grpSpPr>
      <p:sp>
        <p:nvSpPr>
          <p:cNvPr id="133" name="Google Shape;133;p20"/>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zh-TW" sz="5000">
                <a:solidFill>
                  <a:schemeClr val="dk2"/>
                </a:solidFill>
              </a:rPr>
              <a:t>資料分析</a:t>
            </a:r>
            <a:endParaRPr b="0" sz="50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670975" y="565500"/>
            <a:ext cx="7941000" cy="5559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b="0" lang="zh-TW">
                <a:solidFill>
                  <a:srgbClr val="000000"/>
                </a:solidFill>
                <a:highlight>
                  <a:schemeClr val="lt1"/>
                </a:highlight>
                <a:latin typeface="Lato"/>
                <a:ea typeface="Lato"/>
                <a:cs typeface="Lato"/>
                <a:sym typeface="Lato"/>
              </a:rPr>
              <a:t>觀察每個變數與"混擬土強度"的高低關係</a:t>
            </a:r>
            <a:endParaRPr b="0">
              <a:latin typeface="Lato"/>
              <a:ea typeface="Lato"/>
              <a:cs typeface="Lato"/>
              <a:sym typeface="Lato"/>
            </a:endParaRPr>
          </a:p>
          <a:p>
            <a:pPr indent="0" lvl="0" marL="0" rtl="0" algn="ctr">
              <a:spcBef>
                <a:spcPts val="0"/>
              </a:spcBef>
              <a:spcAft>
                <a:spcPts val="0"/>
              </a:spcAft>
              <a:buSzPts val="990"/>
              <a:buNone/>
            </a:pPr>
            <a:r>
              <a:t/>
            </a:r>
            <a:endParaRPr b="0" sz="3600">
              <a:latin typeface="Lato"/>
              <a:ea typeface="Lato"/>
              <a:cs typeface="Lato"/>
              <a:sym typeface="Lato"/>
            </a:endParaRPr>
          </a:p>
        </p:txBody>
      </p:sp>
      <p:sp>
        <p:nvSpPr>
          <p:cNvPr id="139" name="Google Shape;139;p21"/>
          <p:cNvSpPr txBox="1"/>
          <p:nvPr>
            <p:ph idx="1" type="body"/>
          </p:nvPr>
        </p:nvSpPr>
        <p:spPr>
          <a:xfrm>
            <a:off x="797125" y="1566475"/>
            <a:ext cx="7688700" cy="2982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b="1" sz="2100"/>
          </a:p>
          <a:p>
            <a:pPr indent="0" lvl="0" marL="0" rtl="0" algn="l">
              <a:lnSpc>
                <a:spcPct val="105000"/>
              </a:lnSpc>
              <a:spcBef>
                <a:spcPts val="1200"/>
              </a:spcBef>
              <a:spcAft>
                <a:spcPts val="0"/>
              </a:spcAft>
              <a:buSzPts val="523"/>
              <a:buNone/>
            </a:pPr>
            <a:r>
              <a:t/>
            </a:r>
            <a:endParaRPr b="1" sz="1317"/>
          </a:p>
          <a:p>
            <a:pPr indent="0" lvl="0" marL="0" rtl="0" algn="l">
              <a:lnSpc>
                <a:spcPct val="105000"/>
              </a:lnSpc>
              <a:spcBef>
                <a:spcPts val="1200"/>
              </a:spcBef>
              <a:spcAft>
                <a:spcPts val="1200"/>
              </a:spcAft>
              <a:buSzPts val="523"/>
              <a:buNone/>
            </a:pPr>
            <a:r>
              <a:t/>
            </a:r>
            <a:endParaRPr sz="717"/>
          </a:p>
        </p:txBody>
      </p:sp>
      <p:pic>
        <p:nvPicPr>
          <p:cNvPr id="140" name="Google Shape;140;p21"/>
          <p:cNvPicPr preferRelativeResize="0"/>
          <p:nvPr/>
        </p:nvPicPr>
        <p:blipFill>
          <a:blip r:embed="rId3">
            <a:alphaModFix/>
          </a:blip>
          <a:stretch>
            <a:fillRect/>
          </a:stretch>
        </p:blipFill>
        <p:spPr>
          <a:xfrm>
            <a:off x="4520025" y="1355288"/>
            <a:ext cx="2220775" cy="1696825"/>
          </a:xfrm>
          <a:prstGeom prst="rect">
            <a:avLst/>
          </a:prstGeom>
          <a:noFill/>
          <a:ln>
            <a:noFill/>
          </a:ln>
        </p:spPr>
      </p:pic>
      <p:pic>
        <p:nvPicPr>
          <p:cNvPr id="141" name="Google Shape;141;p21"/>
          <p:cNvPicPr preferRelativeResize="0"/>
          <p:nvPr/>
        </p:nvPicPr>
        <p:blipFill>
          <a:blip r:embed="rId4">
            <a:alphaModFix/>
          </a:blip>
          <a:stretch>
            <a:fillRect/>
          </a:stretch>
        </p:blipFill>
        <p:spPr>
          <a:xfrm>
            <a:off x="0" y="1368000"/>
            <a:ext cx="2187500" cy="1671400"/>
          </a:xfrm>
          <a:prstGeom prst="rect">
            <a:avLst/>
          </a:prstGeom>
          <a:noFill/>
          <a:ln>
            <a:noFill/>
          </a:ln>
        </p:spPr>
      </p:pic>
      <p:pic>
        <p:nvPicPr>
          <p:cNvPr id="142" name="Google Shape;142;p21"/>
          <p:cNvPicPr preferRelativeResize="0"/>
          <p:nvPr/>
        </p:nvPicPr>
        <p:blipFill>
          <a:blip r:embed="rId5">
            <a:alphaModFix/>
          </a:blip>
          <a:stretch>
            <a:fillRect/>
          </a:stretch>
        </p:blipFill>
        <p:spPr>
          <a:xfrm>
            <a:off x="2260012" y="1355275"/>
            <a:ext cx="2187500" cy="1696828"/>
          </a:xfrm>
          <a:prstGeom prst="rect">
            <a:avLst/>
          </a:prstGeom>
          <a:noFill/>
          <a:ln>
            <a:noFill/>
          </a:ln>
        </p:spPr>
      </p:pic>
      <p:pic>
        <p:nvPicPr>
          <p:cNvPr id="143" name="Google Shape;143;p21"/>
          <p:cNvPicPr preferRelativeResize="0"/>
          <p:nvPr/>
        </p:nvPicPr>
        <p:blipFill>
          <a:blip r:embed="rId6">
            <a:alphaModFix/>
          </a:blip>
          <a:stretch>
            <a:fillRect/>
          </a:stretch>
        </p:blipFill>
        <p:spPr>
          <a:xfrm>
            <a:off x="6740800" y="1355276"/>
            <a:ext cx="2267793" cy="1696825"/>
          </a:xfrm>
          <a:prstGeom prst="rect">
            <a:avLst/>
          </a:prstGeom>
          <a:noFill/>
          <a:ln>
            <a:noFill/>
          </a:ln>
        </p:spPr>
      </p:pic>
      <p:pic>
        <p:nvPicPr>
          <p:cNvPr id="144" name="Google Shape;144;p21"/>
          <p:cNvPicPr preferRelativeResize="0"/>
          <p:nvPr/>
        </p:nvPicPr>
        <p:blipFill>
          <a:blip r:embed="rId7">
            <a:alphaModFix/>
          </a:blip>
          <a:stretch>
            <a:fillRect/>
          </a:stretch>
        </p:blipFill>
        <p:spPr>
          <a:xfrm>
            <a:off x="0" y="3291500"/>
            <a:ext cx="2187500" cy="1661532"/>
          </a:xfrm>
          <a:prstGeom prst="rect">
            <a:avLst/>
          </a:prstGeom>
          <a:noFill/>
          <a:ln>
            <a:noFill/>
          </a:ln>
        </p:spPr>
      </p:pic>
      <p:pic>
        <p:nvPicPr>
          <p:cNvPr id="145" name="Google Shape;145;p21"/>
          <p:cNvPicPr preferRelativeResize="0"/>
          <p:nvPr/>
        </p:nvPicPr>
        <p:blipFill>
          <a:blip r:embed="rId8">
            <a:alphaModFix/>
          </a:blip>
          <a:stretch>
            <a:fillRect/>
          </a:stretch>
        </p:blipFill>
        <p:spPr>
          <a:xfrm>
            <a:off x="2260000" y="3285965"/>
            <a:ext cx="2220776" cy="1672595"/>
          </a:xfrm>
          <a:prstGeom prst="rect">
            <a:avLst/>
          </a:prstGeom>
          <a:noFill/>
          <a:ln>
            <a:noFill/>
          </a:ln>
        </p:spPr>
      </p:pic>
      <p:pic>
        <p:nvPicPr>
          <p:cNvPr id="146" name="Google Shape;146;p21"/>
          <p:cNvPicPr preferRelativeResize="0"/>
          <p:nvPr/>
        </p:nvPicPr>
        <p:blipFill>
          <a:blip r:embed="rId9">
            <a:alphaModFix/>
          </a:blip>
          <a:stretch>
            <a:fillRect/>
          </a:stretch>
        </p:blipFill>
        <p:spPr>
          <a:xfrm>
            <a:off x="4520025" y="3290981"/>
            <a:ext cx="2267800" cy="1739744"/>
          </a:xfrm>
          <a:prstGeom prst="rect">
            <a:avLst/>
          </a:prstGeom>
          <a:noFill/>
          <a:ln>
            <a:noFill/>
          </a:ln>
        </p:spPr>
      </p:pic>
      <p:pic>
        <p:nvPicPr>
          <p:cNvPr id="147" name="Google Shape;147;p21"/>
          <p:cNvPicPr preferRelativeResize="0"/>
          <p:nvPr/>
        </p:nvPicPr>
        <p:blipFill>
          <a:blip r:embed="rId10">
            <a:alphaModFix/>
          </a:blip>
          <a:stretch>
            <a:fillRect/>
          </a:stretch>
        </p:blipFill>
        <p:spPr>
          <a:xfrm>
            <a:off x="6787825" y="3256275"/>
            <a:ext cx="2220775" cy="180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