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7432000" cy="27432000"/>
  <p:notesSz cx="6858000" cy="9144000"/>
  <p:defaultTextStyle>
    <a:defPPr>
      <a:defRPr lang="en-US"/>
    </a:defPPr>
    <a:lvl1pPr marL="0" algn="l" defTabSz="1866108" rtl="0" eaLnBrk="1" latinLnBrk="0" hangingPunct="1">
      <a:defRPr sz="3673" kern="1200">
        <a:solidFill>
          <a:schemeClr val="tx1"/>
        </a:solidFill>
        <a:latin typeface="+mn-lt"/>
        <a:ea typeface="+mn-ea"/>
        <a:cs typeface="+mn-cs"/>
      </a:defRPr>
    </a:lvl1pPr>
    <a:lvl2pPr marL="933054" algn="l" defTabSz="1866108" rtl="0" eaLnBrk="1" latinLnBrk="0" hangingPunct="1">
      <a:defRPr sz="3673" kern="1200">
        <a:solidFill>
          <a:schemeClr val="tx1"/>
        </a:solidFill>
        <a:latin typeface="+mn-lt"/>
        <a:ea typeface="+mn-ea"/>
        <a:cs typeface="+mn-cs"/>
      </a:defRPr>
    </a:lvl2pPr>
    <a:lvl3pPr marL="1866108" algn="l" defTabSz="1866108" rtl="0" eaLnBrk="1" latinLnBrk="0" hangingPunct="1">
      <a:defRPr sz="3673" kern="1200">
        <a:solidFill>
          <a:schemeClr val="tx1"/>
        </a:solidFill>
        <a:latin typeface="+mn-lt"/>
        <a:ea typeface="+mn-ea"/>
        <a:cs typeface="+mn-cs"/>
      </a:defRPr>
    </a:lvl3pPr>
    <a:lvl4pPr marL="2799161" algn="l" defTabSz="1866108" rtl="0" eaLnBrk="1" latinLnBrk="0" hangingPunct="1">
      <a:defRPr sz="3673" kern="1200">
        <a:solidFill>
          <a:schemeClr val="tx1"/>
        </a:solidFill>
        <a:latin typeface="+mn-lt"/>
        <a:ea typeface="+mn-ea"/>
        <a:cs typeface="+mn-cs"/>
      </a:defRPr>
    </a:lvl4pPr>
    <a:lvl5pPr marL="3732215" algn="l" defTabSz="1866108" rtl="0" eaLnBrk="1" latinLnBrk="0" hangingPunct="1">
      <a:defRPr sz="3673" kern="1200">
        <a:solidFill>
          <a:schemeClr val="tx1"/>
        </a:solidFill>
        <a:latin typeface="+mn-lt"/>
        <a:ea typeface="+mn-ea"/>
        <a:cs typeface="+mn-cs"/>
      </a:defRPr>
    </a:lvl5pPr>
    <a:lvl6pPr marL="4665269" algn="l" defTabSz="1866108" rtl="0" eaLnBrk="1" latinLnBrk="0" hangingPunct="1">
      <a:defRPr sz="3673" kern="1200">
        <a:solidFill>
          <a:schemeClr val="tx1"/>
        </a:solidFill>
        <a:latin typeface="+mn-lt"/>
        <a:ea typeface="+mn-ea"/>
        <a:cs typeface="+mn-cs"/>
      </a:defRPr>
    </a:lvl6pPr>
    <a:lvl7pPr marL="5598323" algn="l" defTabSz="1866108" rtl="0" eaLnBrk="1" latinLnBrk="0" hangingPunct="1">
      <a:defRPr sz="3673" kern="1200">
        <a:solidFill>
          <a:schemeClr val="tx1"/>
        </a:solidFill>
        <a:latin typeface="+mn-lt"/>
        <a:ea typeface="+mn-ea"/>
        <a:cs typeface="+mn-cs"/>
      </a:defRPr>
    </a:lvl7pPr>
    <a:lvl8pPr marL="6531376" algn="l" defTabSz="1866108" rtl="0" eaLnBrk="1" latinLnBrk="0" hangingPunct="1">
      <a:defRPr sz="3673" kern="1200">
        <a:solidFill>
          <a:schemeClr val="tx1"/>
        </a:solidFill>
        <a:latin typeface="+mn-lt"/>
        <a:ea typeface="+mn-ea"/>
        <a:cs typeface="+mn-cs"/>
      </a:defRPr>
    </a:lvl8pPr>
    <a:lvl9pPr marL="7464430" algn="l" defTabSz="1866108" rtl="0" eaLnBrk="1" latinLnBrk="0" hangingPunct="1">
      <a:defRPr sz="367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E53"/>
    <a:srgbClr val="FFCC4B"/>
    <a:srgbClr val="FFC73F"/>
    <a:srgbClr val="FFC757"/>
    <a:srgbClr val="FFD4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006" y="-28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4489452"/>
            <a:ext cx="23317200" cy="9550400"/>
          </a:xfrm>
        </p:spPr>
        <p:txBody>
          <a:bodyPr anchor="b"/>
          <a:lstStyle>
            <a:lvl1pPr algn="ctr">
              <a:defRPr sz="18000"/>
            </a:lvl1pPr>
          </a:lstStyle>
          <a:p>
            <a:r>
              <a:rPr lang="en-US" smtClean="0"/>
              <a:t>Click to edit Master title style</a:t>
            </a:r>
            <a:endParaRPr lang="en-US" dirty="0"/>
          </a:p>
        </p:txBody>
      </p:sp>
      <p:sp>
        <p:nvSpPr>
          <p:cNvPr id="3" name="Subtitle 2"/>
          <p:cNvSpPr>
            <a:spLocks noGrp="1"/>
          </p:cNvSpPr>
          <p:nvPr>
            <p:ph type="subTitle" idx="1"/>
          </p:nvPr>
        </p:nvSpPr>
        <p:spPr>
          <a:xfrm>
            <a:off x="3429000" y="14408152"/>
            <a:ext cx="20574000" cy="6623048"/>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8B962C-5129-42A4-99FB-23F864B314B8}" type="datetimeFigureOut">
              <a:rPr lang="en-US" smtClean="0"/>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FB068-2762-4539-B08E-C74925D0ECF8}" type="slidenum">
              <a:rPr lang="en-US" smtClean="0"/>
              <a:t>‹#›</a:t>
            </a:fld>
            <a:endParaRPr lang="en-US"/>
          </a:p>
        </p:txBody>
      </p:sp>
    </p:spTree>
    <p:extLst>
      <p:ext uri="{BB962C8B-B14F-4D97-AF65-F5344CB8AC3E}">
        <p14:creationId xmlns:p14="http://schemas.microsoft.com/office/powerpoint/2010/main" val="4214509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B962C-5129-42A4-99FB-23F864B314B8}" type="datetimeFigureOut">
              <a:rPr lang="en-US" smtClean="0"/>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FB068-2762-4539-B08E-C74925D0ECF8}" type="slidenum">
              <a:rPr lang="en-US" smtClean="0"/>
              <a:t>‹#›</a:t>
            </a:fld>
            <a:endParaRPr lang="en-US"/>
          </a:p>
        </p:txBody>
      </p:sp>
    </p:spTree>
    <p:extLst>
      <p:ext uri="{BB962C8B-B14F-4D97-AF65-F5344CB8AC3E}">
        <p14:creationId xmlns:p14="http://schemas.microsoft.com/office/powerpoint/2010/main" val="229952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460500"/>
            <a:ext cx="5915025" cy="2324735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85952" y="1460500"/>
            <a:ext cx="17402175" cy="2324735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B962C-5129-42A4-99FB-23F864B314B8}" type="datetimeFigureOut">
              <a:rPr lang="en-US" smtClean="0"/>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FB068-2762-4539-B08E-C74925D0ECF8}" type="slidenum">
              <a:rPr lang="en-US" smtClean="0"/>
              <a:t>‹#›</a:t>
            </a:fld>
            <a:endParaRPr lang="en-US"/>
          </a:p>
        </p:txBody>
      </p:sp>
    </p:spTree>
    <p:extLst>
      <p:ext uri="{BB962C8B-B14F-4D97-AF65-F5344CB8AC3E}">
        <p14:creationId xmlns:p14="http://schemas.microsoft.com/office/powerpoint/2010/main" val="332691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B962C-5129-42A4-99FB-23F864B314B8}" type="datetimeFigureOut">
              <a:rPr lang="en-US" smtClean="0"/>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FB068-2762-4539-B08E-C74925D0ECF8}" type="slidenum">
              <a:rPr lang="en-US" smtClean="0"/>
              <a:t>‹#›</a:t>
            </a:fld>
            <a:endParaRPr lang="en-US"/>
          </a:p>
        </p:txBody>
      </p:sp>
    </p:spTree>
    <p:extLst>
      <p:ext uri="{BB962C8B-B14F-4D97-AF65-F5344CB8AC3E}">
        <p14:creationId xmlns:p14="http://schemas.microsoft.com/office/powerpoint/2010/main" val="2346297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6838958"/>
            <a:ext cx="23660100" cy="11410948"/>
          </a:xfrm>
        </p:spPr>
        <p:txBody>
          <a:bodyPr anchor="b"/>
          <a:lstStyle>
            <a:lvl1pPr>
              <a:defRPr sz="18000"/>
            </a:lvl1pPr>
          </a:lstStyle>
          <a:p>
            <a:r>
              <a:rPr lang="en-US" smtClean="0"/>
              <a:t>Click to edit Master title style</a:t>
            </a:r>
            <a:endParaRPr lang="en-US" dirty="0"/>
          </a:p>
        </p:txBody>
      </p:sp>
      <p:sp>
        <p:nvSpPr>
          <p:cNvPr id="3" name="Text Placeholder 2"/>
          <p:cNvSpPr>
            <a:spLocks noGrp="1"/>
          </p:cNvSpPr>
          <p:nvPr>
            <p:ph type="body" idx="1"/>
          </p:nvPr>
        </p:nvSpPr>
        <p:spPr>
          <a:xfrm>
            <a:off x="1871664" y="18357858"/>
            <a:ext cx="23660100" cy="6000748"/>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8B962C-5129-42A4-99FB-23F864B314B8}" type="datetimeFigureOut">
              <a:rPr lang="en-US" smtClean="0"/>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FB068-2762-4539-B08E-C74925D0ECF8}" type="slidenum">
              <a:rPr lang="en-US" smtClean="0"/>
              <a:t>‹#›</a:t>
            </a:fld>
            <a:endParaRPr lang="en-US"/>
          </a:p>
        </p:txBody>
      </p:sp>
    </p:spTree>
    <p:extLst>
      <p:ext uri="{BB962C8B-B14F-4D97-AF65-F5344CB8AC3E}">
        <p14:creationId xmlns:p14="http://schemas.microsoft.com/office/powerpoint/2010/main" val="3735751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85950" y="7302500"/>
            <a:ext cx="11658600" cy="17405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3887450" y="7302500"/>
            <a:ext cx="11658600" cy="17405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8B962C-5129-42A4-99FB-23F864B314B8}" type="datetimeFigureOut">
              <a:rPr lang="en-US" smtClean="0"/>
              <a:t>11/10/2015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FB068-2762-4539-B08E-C74925D0ECF8}" type="slidenum">
              <a:rPr lang="en-US" smtClean="0"/>
              <a:t>‹#›</a:t>
            </a:fld>
            <a:endParaRPr lang="en-US"/>
          </a:p>
        </p:txBody>
      </p:sp>
    </p:spTree>
    <p:extLst>
      <p:ext uri="{BB962C8B-B14F-4D97-AF65-F5344CB8AC3E}">
        <p14:creationId xmlns:p14="http://schemas.microsoft.com/office/powerpoint/2010/main" val="62095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460506"/>
            <a:ext cx="23660100" cy="530225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889526" y="6724652"/>
            <a:ext cx="11605020" cy="329564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Click to edit Master text styles</a:t>
            </a:r>
          </a:p>
        </p:txBody>
      </p:sp>
      <p:sp>
        <p:nvSpPr>
          <p:cNvPr id="4" name="Content Placeholder 3"/>
          <p:cNvSpPr>
            <a:spLocks noGrp="1"/>
          </p:cNvSpPr>
          <p:nvPr>
            <p:ph sz="half" idx="2"/>
          </p:nvPr>
        </p:nvSpPr>
        <p:spPr>
          <a:xfrm>
            <a:off x="1889526" y="10020300"/>
            <a:ext cx="11605020" cy="14738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3887452" y="6724652"/>
            <a:ext cx="11662173" cy="329564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Click to edit Master text styles</a:t>
            </a:r>
          </a:p>
        </p:txBody>
      </p:sp>
      <p:sp>
        <p:nvSpPr>
          <p:cNvPr id="6" name="Content Placeholder 5"/>
          <p:cNvSpPr>
            <a:spLocks noGrp="1"/>
          </p:cNvSpPr>
          <p:nvPr>
            <p:ph sz="quarter" idx="4"/>
          </p:nvPr>
        </p:nvSpPr>
        <p:spPr>
          <a:xfrm>
            <a:off x="13887452" y="10020300"/>
            <a:ext cx="11662173" cy="14738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8B962C-5129-42A4-99FB-23F864B314B8}" type="datetimeFigureOut">
              <a:rPr lang="en-US" smtClean="0"/>
              <a:t>11/10/2015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FB068-2762-4539-B08E-C74925D0ECF8}" type="slidenum">
              <a:rPr lang="en-US" smtClean="0"/>
              <a:t>‹#›</a:t>
            </a:fld>
            <a:endParaRPr lang="en-US"/>
          </a:p>
        </p:txBody>
      </p:sp>
    </p:spTree>
    <p:extLst>
      <p:ext uri="{BB962C8B-B14F-4D97-AF65-F5344CB8AC3E}">
        <p14:creationId xmlns:p14="http://schemas.microsoft.com/office/powerpoint/2010/main" val="1431855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8B962C-5129-42A4-99FB-23F864B314B8}" type="datetimeFigureOut">
              <a:rPr lang="en-US" smtClean="0"/>
              <a:t>11/10/2015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FB068-2762-4539-B08E-C74925D0ECF8}" type="slidenum">
              <a:rPr lang="en-US" smtClean="0"/>
              <a:t>‹#›</a:t>
            </a:fld>
            <a:endParaRPr lang="en-US"/>
          </a:p>
        </p:txBody>
      </p:sp>
    </p:spTree>
    <p:extLst>
      <p:ext uri="{BB962C8B-B14F-4D97-AF65-F5344CB8AC3E}">
        <p14:creationId xmlns:p14="http://schemas.microsoft.com/office/powerpoint/2010/main" val="34556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B962C-5129-42A4-99FB-23F864B314B8}" type="datetimeFigureOut">
              <a:rPr lang="en-US" smtClean="0"/>
              <a:t>11/10/2015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CFB068-2762-4539-B08E-C74925D0ECF8}" type="slidenum">
              <a:rPr lang="en-US" smtClean="0"/>
              <a:t>‹#›</a:t>
            </a:fld>
            <a:endParaRPr lang="en-US"/>
          </a:p>
        </p:txBody>
      </p:sp>
    </p:spTree>
    <p:extLst>
      <p:ext uri="{BB962C8B-B14F-4D97-AF65-F5344CB8AC3E}">
        <p14:creationId xmlns:p14="http://schemas.microsoft.com/office/powerpoint/2010/main" val="509315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828800"/>
            <a:ext cx="8847534" cy="6400800"/>
          </a:xfrm>
        </p:spPr>
        <p:txBody>
          <a:bodyPr anchor="b"/>
          <a:lstStyle>
            <a:lvl1pPr>
              <a:defRPr sz="9600"/>
            </a:lvl1pPr>
          </a:lstStyle>
          <a:p>
            <a:r>
              <a:rPr lang="en-US" smtClean="0"/>
              <a:t>Click to edit Master title style</a:t>
            </a:r>
            <a:endParaRPr lang="en-US" dirty="0"/>
          </a:p>
        </p:txBody>
      </p:sp>
      <p:sp>
        <p:nvSpPr>
          <p:cNvPr id="3" name="Content Placeholder 2"/>
          <p:cNvSpPr>
            <a:spLocks noGrp="1"/>
          </p:cNvSpPr>
          <p:nvPr>
            <p:ph idx="1"/>
          </p:nvPr>
        </p:nvSpPr>
        <p:spPr>
          <a:xfrm>
            <a:off x="11662173" y="3949706"/>
            <a:ext cx="13887450" cy="19494500"/>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889523" y="8229600"/>
            <a:ext cx="8847534" cy="15246352"/>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B962C-5129-42A4-99FB-23F864B314B8}" type="datetimeFigureOut">
              <a:rPr lang="en-US" smtClean="0"/>
              <a:t>11/10/2015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FB068-2762-4539-B08E-C74925D0ECF8}" type="slidenum">
              <a:rPr lang="en-US" smtClean="0"/>
              <a:t>‹#›</a:t>
            </a:fld>
            <a:endParaRPr lang="en-US"/>
          </a:p>
        </p:txBody>
      </p:sp>
    </p:spTree>
    <p:extLst>
      <p:ext uri="{BB962C8B-B14F-4D97-AF65-F5344CB8AC3E}">
        <p14:creationId xmlns:p14="http://schemas.microsoft.com/office/powerpoint/2010/main" val="118080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828800"/>
            <a:ext cx="8847534" cy="6400800"/>
          </a:xfrm>
        </p:spPr>
        <p:txBody>
          <a:bodyPr anchor="b"/>
          <a:lstStyle>
            <a:lvl1pPr>
              <a:defRPr sz="9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62173" y="3949706"/>
            <a:ext cx="13887450" cy="19494500"/>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smtClean="0"/>
              <a:t>Click icon to add picture</a:t>
            </a:r>
            <a:endParaRPr lang="en-US" dirty="0"/>
          </a:p>
        </p:txBody>
      </p:sp>
      <p:sp>
        <p:nvSpPr>
          <p:cNvPr id="4" name="Text Placeholder 3"/>
          <p:cNvSpPr>
            <a:spLocks noGrp="1"/>
          </p:cNvSpPr>
          <p:nvPr>
            <p:ph type="body" sz="half" idx="2"/>
          </p:nvPr>
        </p:nvSpPr>
        <p:spPr>
          <a:xfrm>
            <a:off x="1889523" y="8229600"/>
            <a:ext cx="8847534" cy="15246352"/>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B962C-5129-42A4-99FB-23F864B314B8}" type="datetimeFigureOut">
              <a:rPr lang="en-US" smtClean="0"/>
              <a:t>11/10/2015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FB068-2762-4539-B08E-C74925D0ECF8}" type="slidenum">
              <a:rPr lang="en-US" smtClean="0"/>
              <a:t>‹#›</a:t>
            </a:fld>
            <a:endParaRPr lang="en-US"/>
          </a:p>
        </p:txBody>
      </p:sp>
    </p:spTree>
    <p:extLst>
      <p:ext uri="{BB962C8B-B14F-4D97-AF65-F5344CB8AC3E}">
        <p14:creationId xmlns:p14="http://schemas.microsoft.com/office/powerpoint/2010/main" val="3959327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460506"/>
            <a:ext cx="23660100" cy="530225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85950" y="7302500"/>
            <a:ext cx="23660100" cy="1740535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885950" y="25425406"/>
            <a:ext cx="6172200" cy="1460500"/>
          </a:xfrm>
          <a:prstGeom prst="rect">
            <a:avLst/>
          </a:prstGeom>
        </p:spPr>
        <p:txBody>
          <a:bodyPr vert="horz" lIns="91440" tIns="45720" rIns="91440" bIns="45720" rtlCol="0" anchor="ctr"/>
          <a:lstStyle>
            <a:lvl1pPr algn="l">
              <a:defRPr sz="3600">
                <a:solidFill>
                  <a:schemeClr val="tx1">
                    <a:tint val="75000"/>
                  </a:schemeClr>
                </a:solidFill>
              </a:defRPr>
            </a:lvl1pPr>
          </a:lstStyle>
          <a:p>
            <a:fld id="{A88B962C-5129-42A4-99FB-23F864B314B8}" type="datetimeFigureOut">
              <a:rPr lang="en-US" smtClean="0"/>
              <a:t>11/10/2015</a:t>
            </a:fld>
            <a:endParaRPr lang="en-US"/>
          </a:p>
        </p:txBody>
      </p:sp>
      <p:sp>
        <p:nvSpPr>
          <p:cNvPr id="5" name="Footer Placeholder 4"/>
          <p:cNvSpPr>
            <a:spLocks noGrp="1"/>
          </p:cNvSpPr>
          <p:nvPr>
            <p:ph type="ftr" sz="quarter" idx="3"/>
          </p:nvPr>
        </p:nvSpPr>
        <p:spPr>
          <a:xfrm>
            <a:off x="9086850" y="25425406"/>
            <a:ext cx="9258300" cy="1460500"/>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25425406"/>
            <a:ext cx="6172200" cy="1460500"/>
          </a:xfrm>
          <a:prstGeom prst="rect">
            <a:avLst/>
          </a:prstGeom>
        </p:spPr>
        <p:txBody>
          <a:bodyPr vert="horz" lIns="91440" tIns="45720" rIns="91440" bIns="45720" rtlCol="0" anchor="ctr"/>
          <a:lstStyle>
            <a:lvl1pPr algn="r">
              <a:defRPr sz="3600">
                <a:solidFill>
                  <a:schemeClr val="tx1">
                    <a:tint val="75000"/>
                  </a:schemeClr>
                </a:solidFill>
              </a:defRPr>
            </a:lvl1pPr>
          </a:lstStyle>
          <a:p>
            <a:fld id="{83CFB068-2762-4539-B08E-C74925D0ECF8}" type="slidenum">
              <a:rPr lang="en-US" smtClean="0"/>
              <a:t>‹#›</a:t>
            </a:fld>
            <a:endParaRPr lang="en-US"/>
          </a:p>
        </p:txBody>
      </p:sp>
    </p:spTree>
    <p:extLst>
      <p:ext uri="{BB962C8B-B14F-4D97-AF65-F5344CB8AC3E}">
        <p14:creationId xmlns:p14="http://schemas.microsoft.com/office/powerpoint/2010/main" val="29809269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Up-Down Arrow 59"/>
          <p:cNvSpPr/>
          <p:nvPr/>
        </p:nvSpPr>
        <p:spPr>
          <a:xfrm rot="9478762">
            <a:off x="16928241" y="8174146"/>
            <a:ext cx="178050" cy="8043405"/>
          </a:xfrm>
          <a:prstGeom prst="up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endParaRPr lang="en-US" sz="1539"/>
          </a:p>
        </p:txBody>
      </p:sp>
      <p:sp>
        <p:nvSpPr>
          <p:cNvPr id="29" name="Rectangle 28"/>
          <p:cNvSpPr/>
          <p:nvPr/>
        </p:nvSpPr>
        <p:spPr>
          <a:xfrm>
            <a:off x="10238393" y="10465767"/>
            <a:ext cx="5992208" cy="4676652"/>
          </a:xfrm>
          <a:prstGeom prst="rect">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78176" tIns="39088" rIns="78176" bIns="39088" numCol="1" spcCol="0" rtlCol="0" fromWordArt="0" anchor="t" anchorCtr="0" forceAA="0" compatLnSpc="1">
            <a:prstTxWarp prst="textNoShape">
              <a:avLst/>
            </a:prstTxWarp>
            <a:noAutofit/>
          </a:bodyPr>
          <a:lstStyle/>
          <a:p>
            <a:r>
              <a:rPr lang="en-US" sz="1539" dirty="0"/>
              <a:t>Dispatching Manager</a:t>
            </a:r>
          </a:p>
        </p:txBody>
      </p:sp>
      <p:sp>
        <p:nvSpPr>
          <p:cNvPr id="40" name="Rectangle 39"/>
          <p:cNvSpPr/>
          <p:nvPr/>
        </p:nvSpPr>
        <p:spPr>
          <a:xfrm>
            <a:off x="11000715" y="16515972"/>
            <a:ext cx="4768031" cy="1095218"/>
          </a:xfrm>
          <a:prstGeom prst="rect">
            <a:avLst/>
          </a:prstGeom>
          <a:solidFill>
            <a:srgbClr val="FFCE53"/>
          </a:solidFill>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78176" tIns="39088" rIns="78176" bIns="39088" numCol="1" spcCol="0" rtlCol="0" fromWordArt="0" anchor="b" anchorCtr="0" forceAA="0" compatLnSpc="1">
            <a:prstTxWarp prst="textNoShape">
              <a:avLst/>
            </a:prstTxWarp>
            <a:noAutofit/>
          </a:bodyPr>
          <a:lstStyle/>
          <a:p>
            <a:r>
              <a:rPr lang="en-US" sz="1539" dirty="0"/>
              <a:t>Machine</a:t>
            </a:r>
          </a:p>
        </p:txBody>
      </p:sp>
      <p:sp>
        <p:nvSpPr>
          <p:cNvPr id="39" name="Rectangle 38"/>
          <p:cNvSpPr/>
          <p:nvPr/>
        </p:nvSpPr>
        <p:spPr>
          <a:xfrm>
            <a:off x="10816337" y="16331795"/>
            <a:ext cx="4768031" cy="1095218"/>
          </a:xfrm>
          <a:prstGeom prst="rect">
            <a:avLst/>
          </a:prstGeom>
          <a:solidFill>
            <a:srgbClr val="FFCC4B"/>
          </a:solidFill>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78176" tIns="39088" rIns="78176" bIns="39088" numCol="1" spcCol="0" rtlCol="0" fromWordArt="0" anchor="b" anchorCtr="0" forceAA="0" compatLnSpc="1">
            <a:prstTxWarp prst="textNoShape">
              <a:avLst/>
            </a:prstTxWarp>
            <a:noAutofit/>
          </a:bodyPr>
          <a:lstStyle/>
          <a:p>
            <a:r>
              <a:rPr lang="en-US" sz="1539" dirty="0"/>
              <a:t>Machine</a:t>
            </a:r>
          </a:p>
        </p:txBody>
      </p:sp>
      <p:sp>
        <p:nvSpPr>
          <p:cNvPr id="38" name="Rectangle 37"/>
          <p:cNvSpPr/>
          <p:nvPr/>
        </p:nvSpPr>
        <p:spPr>
          <a:xfrm>
            <a:off x="10646710" y="16147412"/>
            <a:ext cx="4768031" cy="1095218"/>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78176" tIns="39088" rIns="78176" bIns="39088" numCol="1" spcCol="0" rtlCol="0" fromWordArt="0" anchor="b" anchorCtr="0" forceAA="0" compatLnSpc="1">
            <a:prstTxWarp prst="textNoShape">
              <a:avLst/>
            </a:prstTxWarp>
            <a:noAutofit/>
          </a:bodyPr>
          <a:lstStyle/>
          <a:p>
            <a:r>
              <a:rPr lang="en-US" sz="1539" dirty="0"/>
              <a:t>Machine</a:t>
            </a:r>
          </a:p>
        </p:txBody>
      </p:sp>
      <p:sp>
        <p:nvSpPr>
          <p:cNvPr id="4" name="Rectangle 3"/>
          <p:cNvSpPr/>
          <p:nvPr/>
        </p:nvSpPr>
        <p:spPr>
          <a:xfrm>
            <a:off x="10238393" y="7904167"/>
            <a:ext cx="5405974" cy="510076"/>
          </a:xfrm>
          <a:prstGeom prst="rect">
            <a:avLst/>
          </a:prstGeom>
          <a:solidFill>
            <a:schemeClr val="accent6">
              <a:lumMod val="60000"/>
              <a:lumOff val="40000"/>
            </a:schemeClr>
          </a:solidFill>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r>
              <a:rPr lang="en-US" sz="1539" dirty="0"/>
              <a:t>Web UI</a:t>
            </a:r>
          </a:p>
        </p:txBody>
      </p:sp>
      <p:sp>
        <p:nvSpPr>
          <p:cNvPr id="5" name="Rectangle 4"/>
          <p:cNvSpPr/>
          <p:nvPr/>
        </p:nvSpPr>
        <p:spPr>
          <a:xfrm>
            <a:off x="10238393" y="9064397"/>
            <a:ext cx="5405974" cy="636613"/>
          </a:xfrm>
          <a:prstGeom prst="rect">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r>
              <a:rPr lang="en-US" sz="1539" dirty="0" smtClean="0"/>
              <a:t>Server API</a:t>
            </a:r>
            <a:endParaRPr lang="en-US" sz="1539" dirty="0"/>
          </a:p>
        </p:txBody>
      </p:sp>
      <p:sp>
        <p:nvSpPr>
          <p:cNvPr id="14" name="Rectangle 13"/>
          <p:cNvSpPr/>
          <p:nvPr/>
        </p:nvSpPr>
        <p:spPr>
          <a:xfrm>
            <a:off x="13883165" y="16243296"/>
            <a:ext cx="1435694" cy="685887"/>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r>
              <a:rPr lang="en-US" sz="1539" dirty="0">
                <a:solidFill>
                  <a:schemeClr val="dk1"/>
                </a:solidFill>
              </a:rPr>
              <a:t>Unit</a:t>
            </a:r>
          </a:p>
          <a:p>
            <a:pPr algn="ctr"/>
            <a:r>
              <a:rPr lang="en-US" sz="1539" dirty="0">
                <a:solidFill>
                  <a:schemeClr val="dk1"/>
                </a:solidFill>
              </a:rPr>
              <a:t>(</a:t>
            </a:r>
            <a:r>
              <a:rPr lang="en-US" sz="1539" dirty="0" err="1">
                <a:solidFill>
                  <a:schemeClr val="dk1"/>
                </a:solidFill>
              </a:rPr>
              <a:t>Matlab</a:t>
            </a:r>
            <a:r>
              <a:rPr lang="en-US" sz="1539" dirty="0">
                <a:solidFill>
                  <a:schemeClr val="dk1"/>
                </a:solidFill>
              </a:rPr>
              <a:t> Script)</a:t>
            </a:r>
          </a:p>
        </p:txBody>
      </p:sp>
      <p:sp>
        <p:nvSpPr>
          <p:cNvPr id="15" name="Rectangle 14"/>
          <p:cNvSpPr/>
          <p:nvPr/>
        </p:nvSpPr>
        <p:spPr>
          <a:xfrm>
            <a:off x="12302428" y="16243296"/>
            <a:ext cx="1435694" cy="685887"/>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r>
              <a:rPr lang="en-US" sz="1539" dirty="0">
                <a:solidFill>
                  <a:schemeClr val="dk1"/>
                </a:solidFill>
              </a:rPr>
              <a:t>Unit</a:t>
            </a:r>
          </a:p>
          <a:p>
            <a:pPr algn="ctr"/>
            <a:r>
              <a:rPr lang="en-US" sz="1539" dirty="0">
                <a:solidFill>
                  <a:schemeClr val="dk1"/>
                </a:solidFill>
              </a:rPr>
              <a:t>(</a:t>
            </a:r>
            <a:r>
              <a:rPr lang="en-US" sz="1539" dirty="0" err="1">
                <a:solidFill>
                  <a:schemeClr val="dk1"/>
                </a:solidFill>
              </a:rPr>
              <a:t>Matlab</a:t>
            </a:r>
            <a:r>
              <a:rPr lang="en-US" sz="1539" dirty="0">
                <a:solidFill>
                  <a:schemeClr val="dk1"/>
                </a:solidFill>
              </a:rPr>
              <a:t> Script)</a:t>
            </a:r>
          </a:p>
        </p:txBody>
      </p:sp>
      <p:sp>
        <p:nvSpPr>
          <p:cNvPr id="16" name="Rectangle 15"/>
          <p:cNvSpPr/>
          <p:nvPr/>
        </p:nvSpPr>
        <p:spPr>
          <a:xfrm>
            <a:off x="10721691" y="16243296"/>
            <a:ext cx="1435694" cy="685887"/>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r>
              <a:rPr lang="en-US" sz="1539" dirty="0"/>
              <a:t>Unit</a:t>
            </a:r>
          </a:p>
          <a:p>
            <a:pPr algn="ctr"/>
            <a:r>
              <a:rPr lang="en-US" sz="1539" dirty="0"/>
              <a:t>(</a:t>
            </a:r>
            <a:r>
              <a:rPr lang="en-US" sz="1539" dirty="0" err="1"/>
              <a:t>Matlab</a:t>
            </a:r>
            <a:r>
              <a:rPr lang="en-US" sz="1539" dirty="0"/>
              <a:t> Script)</a:t>
            </a:r>
          </a:p>
        </p:txBody>
      </p:sp>
      <p:sp>
        <p:nvSpPr>
          <p:cNvPr id="18" name="Rectangle 17"/>
          <p:cNvSpPr/>
          <p:nvPr/>
        </p:nvSpPr>
        <p:spPr>
          <a:xfrm>
            <a:off x="10645412" y="14336824"/>
            <a:ext cx="5303410" cy="685887"/>
          </a:xfrm>
          <a:prstGeom prst="rect">
            <a:avLst/>
          </a:prstGeom>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lvl="1" algn="ctr"/>
            <a:r>
              <a:rPr lang="en-US" sz="1539" dirty="0" smtClean="0"/>
              <a:t>Execution Proxy</a:t>
            </a:r>
            <a:endParaRPr lang="en-US" sz="1539" dirty="0"/>
          </a:p>
        </p:txBody>
      </p:sp>
      <p:sp>
        <p:nvSpPr>
          <p:cNvPr id="21" name="Folded Corner 20"/>
          <p:cNvSpPr/>
          <p:nvPr/>
        </p:nvSpPr>
        <p:spPr>
          <a:xfrm>
            <a:off x="15873793" y="14830174"/>
            <a:ext cx="1025143" cy="977205"/>
          </a:xfrm>
          <a:prstGeom prst="foldedCorne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r>
              <a:rPr lang="en-US" sz="1539" dirty="0"/>
              <a:t>Unit Settings</a:t>
            </a:r>
          </a:p>
          <a:p>
            <a:pPr algn="ctr"/>
            <a:r>
              <a:rPr lang="en-US" sz="1539" dirty="0"/>
              <a:t>(XML)</a:t>
            </a:r>
          </a:p>
        </p:txBody>
      </p:sp>
      <p:sp>
        <p:nvSpPr>
          <p:cNvPr id="24" name="Folded Corner 23"/>
          <p:cNvSpPr/>
          <p:nvPr/>
        </p:nvSpPr>
        <p:spPr>
          <a:xfrm>
            <a:off x="15719171" y="14679768"/>
            <a:ext cx="1025143" cy="977205"/>
          </a:xfrm>
          <a:prstGeom prst="foldedCorne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r>
              <a:rPr lang="en-US" sz="1539" dirty="0"/>
              <a:t>Unit Settings</a:t>
            </a:r>
          </a:p>
          <a:p>
            <a:pPr algn="ctr"/>
            <a:r>
              <a:rPr lang="en-US" sz="1539" dirty="0"/>
              <a:t>(XML)</a:t>
            </a:r>
          </a:p>
        </p:txBody>
      </p:sp>
      <p:sp>
        <p:nvSpPr>
          <p:cNvPr id="25" name="Folded Corner 24"/>
          <p:cNvSpPr/>
          <p:nvPr/>
        </p:nvSpPr>
        <p:spPr>
          <a:xfrm>
            <a:off x="15564549" y="14538425"/>
            <a:ext cx="1025143" cy="977205"/>
          </a:xfrm>
          <a:prstGeom prst="foldedCorne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r>
              <a:rPr lang="en-US" sz="1539" dirty="0"/>
              <a:t>Unit Settings</a:t>
            </a:r>
          </a:p>
          <a:p>
            <a:pPr algn="ctr"/>
            <a:r>
              <a:rPr lang="en-US" sz="1539" dirty="0"/>
              <a:t>(XML)</a:t>
            </a:r>
          </a:p>
        </p:txBody>
      </p:sp>
      <p:sp>
        <p:nvSpPr>
          <p:cNvPr id="26" name="Up-Down Arrow 25"/>
          <p:cNvSpPr/>
          <p:nvPr/>
        </p:nvSpPr>
        <p:spPr>
          <a:xfrm>
            <a:off x="11255155" y="15151777"/>
            <a:ext cx="295006" cy="1025144"/>
          </a:xfrm>
          <a:prstGeom prst="upDownArrow">
            <a:avLst/>
          </a:prstGeom>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endParaRPr lang="en-US" sz="1539"/>
          </a:p>
        </p:txBody>
      </p:sp>
      <p:sp>
        <p:nvSpPr>
          <p:cNvPr id="27" name="Up-Down Arrow 26"/>
          <p:cNvSpPr/>
          <p:nvPr/>
        </p:nvSpPr>
        <p:spPr>
          <a:xfrm>
            <a:off x="12872772" y="15144401"/>
            <a:ext cx="295006" cy="1025144"/>
          </a:xfrm>
          <a:prstGeom prst="upDownArrow">
            <a:avLst/>
          </a:prstGeom>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endParaRPr lang="en-US" sz="1539"/>
          </a:p>
        </p:txBody>
      </p:sp>
      <p:sp>
        <p:nvSpPr>
          <p:cNvPr id="28" name="Up-Down Arrow 27"/>
          <p:cNvSpPr/>
          <p:nvPr/>
        </p:nvSpPr>
        <p:spPr>
          <a:xfrm>
            <a:off x="14490389" y="15168371"/>
            <a:ext cx="295006" cy="1025144"/>
          </a:xfrm>
          <a:prstGeom prst="upDownArrow">
            <a:avLst/>
          </a:prstGeom>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endParaRPr lang="en-US" sz="1539"/>
          </a:p>
        </p:txBody>
      </p:sp>
      <p:sp>
        <p:nvSpPr>
          <p:cNvPr id="32" name="Rectangle 31"/>
          <p:cNvSpPr/>
          <p:nvPr/>
        </p:nvSpPr>
        <p:spPr>
          <a:xfrm>
            <a:off x="10545918" y="12528458"/>
            <a:ext cx="1999894" cy="685887"/>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r>
              <a:rPr lang="en-US" sz="1539" dirty="0"/>
              <a:t>Queue Manager</a:t>
            </a:r>
          </a:p>
        </p:txBody>
      </p:sp>
      <p:sp>
        <p:nvSpPr>
          <p:cNvPr id="33" name="Rectangle 32"/>
          <p:cNvSpPr/>
          <p:nvPr/>
        </p:nvSpPr>
        <p:spPr>
          <a:xfrm>
            <a:off x="13879185" y="12524918"/>
            <a:ext cx="2069637" cy="685887"/>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r>
              <a:rPr lang="en-US" sz="1539" dirty="0"/>
              <a:t>Machines Manager</a:t>
            </a:r>
          </a:p>
        </p:txBody>
      </p:sp>
      <p:sp>
        <p:nvSpPr>
          <p:cNvPr id="31" name="Line Callout 1 30"/>
          <p:cNvSpPr/>
          <p:nvPr/>
        </p:nvSpPr>
        <p:spPr>
          <a:xfrm>
            <a:off x="5569901" y="11282080"/>
            <a:ext cx="1926763" cy="744889"/>
          </a:xfrm>
          <a:prstGeom prst="borderCallout1">
            <a:avLst>
              <a:gd name="adj1" fmla="val 66825"/>
              <a:gd name="adj2" fmla="val 100524"/>
              <a:gd name="adj3" fmla="val 177620"/>
              <a:gd name="adj4" fmla="val 267804"/>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r>
              <a:rPr lang="en-US" sz="1200" dirty="0">
                <a:ln w="0"/>
                <a:solidFill>
                  <a:schemeClr val="tx1"/>
                </a:solidFill>
              </a:rPr>
              <a:t>Manages the queue: analyses status, assigned machines </a:t>
            </a:r>
          </a:p>
        </p:txBody>
      </p:sp>
      <p:sp>
        <p:nvSpPr>
          <p:cNvPr id="34" name="Line Callout 1 33"/>
          <p:cNvSpPr/>
          <p:nvPr/>
        </p:nvSpPr>
        <p:spPr>
          <a:xfrm>
            <a:off x="17672369" y="11360310"/>
            <a:ext cx="2190367" cy="1114825"/>
          </a:xfrm>
          <a:prstGeom prst="borderCallout1">
            <a:avLst>
              <a:gd name="adj1" fmla="val 44324"/>
              <a:gd name="adj2" fmla="val -391"/>
              <a:gd name="adj3" fmla="val 114778"/>
              <a:gd name="adj4" fmla="val -91096"/>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r>
              <a:rPr lang="en-US" sz="1200" dirty="0">
                <a:ln w="0"/>
                <a:solidFill>
                  <a:schemeClr val="tx1"/>
                </a:solidFill>
              </a:rPr>
              <a:t>Manages machines’ performance, availability, units persistence (according to unit management – in the DB).</a:t>
            </a:r>
          </a:p>
        </p:txBody>
      </p:sp>
      <p:sp>
        <p:nvSpPr>
          <p:cNvPr id="8" name="Flowchart: Magnetic Disk 7"/>
          <p:cNvSpPr/>
          <p:nvPr/>
        </p:nvSpPr>
        <p:spPr>
          <a:xfrm>
            <a:off x="7598349" y="12431442"/>
            <a:ext cx="1265607" cy="1588832"/>
          </a:xfrm>
          <a:prstGeom prst="flowChartMagneticDisk">
            <a:avLst/>
          </a:prstGeom>
          <a:solidFill>
            <a:schemeClr val="accent6">
              <a:lumMod val="75000"/>
            </a:schemeClr>
          </a:solidFill>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r>
              <a:rPr lang="en-US" sz="1539" dirty="0"/>
              <a:t>DB</a:t>
            </a:r>
          </a:p>
        </p:txBody>
      </p:sp>
      <p:sp>
        <p:nvSpPr>
          <p:cNvPr id="41" name="Up-Down Arrow 40"/>
          <p:cNvSpPr/>
          <p:nvPr/>
        </p:nvSpPr>
        <p:spPr>
          <a:xfrm rot="4784484">
            <a:off x="9527456" y="12331913"/>
            <a:ext cx="329236" cy="1685378"/>
          </a:xfrm>
          <a:prstGeom prst="up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endParaRPr lang="en-US" sz="1539"/>
          </a:p>
        </p:txBody>
      </p:sp>
      <p:sp>
        <p:nvSpPr>
          <p:cNvPr id="42" name="Rectangle 41"/>
          <p:cNvSpPr/>
          <p:nvPr/>
        </p:nvSpPr>
        <p:spPr>
          <a:xfrm>
            <a:off x="11829808" y="10856984"/>
            <a:ext cx="2326854" cy="685887"/>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r>
              <a:rPr lang="en-US" sz="1539" dirty="0"/>
              <a:t>Flow Restrictions Verification</a:t>
            </a:r>
          </a:p>
        </p:txBody>
      </p:sp>
      <p:sp>
        <p:nvSpPr>
          <p:cNvPr id="43" name="Line Callout 1 42"/>
          <p:cNvSpPr/>
          <p:nvPr/>
        </p:nvSpPr>
        <p:spPr>
          <a:xfrm>
            <a:off x="5569901" y="9338967"/>
            <a:ext cx="3108240" cy="1518017"/>
          </a:xfrm>
          <a:prstGeom prst="borderCallout1">
            <a:avLst>
              <a:gd name="adj1" fmla="val 100978"/>
              <a:gd name="adj2" fmla="val 99575"/>
              <a:gd name="adj3" fmla="val 120030"/>
              <a:gd name="adj4" fmla="val 209435"/>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r>
              <a:rPr lang="en-US" sz="1200" dirty="0">
                <a:ln w="0"/>
                <a:solidFill>
                  <a:schemeClr val="tx1"/>
                </a:solidFill>
              </a:rPr>
              <a:t>Verifies the user’s analyses flow and suggests an alternative order if flow doesn’t meet requirements (according to unit settings). Finally, it sends the features and their order to the queue manager.</a:t>
            </a:r>
          </a:p>
        </p:txBody>
      </p:sp>
      <p:sp>
        <p:nvSpPr>
          <p:cNvPr id="46" name="Up-Down Arrow 45"/>
          <p:cNvSpPr/>
          <p:nvPr/>
        </p:nvSpPr>
        <p:spPr>
          <a:xfrm rot="12869570">
            <a:off x="11809822" y="11539340"/>
            <a:ext cx="306464" cy="1027352"/>
          </a:xfrm>
          <a:prstGeom prst="up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endParaRPr lang="en-US" sz="1539"/>
          </a:p>
        </p:txBody>
      </p:sp>
      <p:sp>
        <p:nvSpPr>
          <p:cNvPr id="47" name="Up-Down Arrow 46"/>
          <p:cNvSpPr/>
          <p:nvPr/>
        </p:nvSpPr>
        <p:spPr>
          <a:xfrm rot="5400000">
            <a:off x="13055004" y="12201175"/>
            <a:ext cx="314988" cy="1333373"/>
          </a:xfrm>
          <a:prstGeom prst="up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endParaRPr lang="en-US" sz="1539"/>
          </a:p>
        </p:txBody>
      </p:sp>
      <p:sp>
        <p:nvSpPr>
          <p:cNvPr id="48" name="Line Callout 1 47"/>
          <p:cNvSpPr/>
          <p:nvPr/>
        </p:nvSpPr>
        <p:spPr>
          <a:xfrm>
            <a:off x="12646060" y="11884467"/>
            <a:ext cx="1468030" cy="393891"/>
          </a:xfrm>
          <a:prstGeom prst="borderCallout1">
            <a:avLst>
              <a:gd name="adj1" fmla="val 109950"/>
              <a:gd name="adj2" fmla="val 36653"/>
              <a:gd name="adj3" fmla="val 250682"/>
              <a:gd name="adj4" fmla="val 36560"/>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r>
              <a:rPr lang="en-US" sz="1200" dirty="0">
                <a:ln w="0"/>
                <a:solidFill>
                  <a:schemeClr val="tx1"/>
                </a:solidFill>
              </a:rPr>
              <a:t>Machines assignment</a:t>
            </a:r>
          </a:p>
        </p:txBody>
      </p:sp>
      <p:sp>
        <p:nvSpPr>
          <p:cNvPr id="55" name="Line Callout 1 54"/>
          <p:cNvSpPr/>
          <p:nvPr/>
        </p:nvSpPr>
        <p:spPr>
          <a:xfrm>
            <a:off x="8081284" y="15247609"/>
            <a:ext cx="2021227" cy="1084186"/>
          </a:xfrm>
          <a:prstGeom prst="borderCallout1">
            <a:avLst>
              <a:gd name="adj1" fmla="val 43512"/>
              <a:gd name="adj2" fmla="val 101212"/>
              <a:gd name="adj3" fmla="val 47335"/>
              <a:gd name="adj4" fmla="val 158435"/>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r>
              <a:rPr lang="en-US" sz="1200" dirty="0">
                <a:ln w="0"/>
                <a:solidFill>
                  <a:schemeClr val="tx1"/>
                </a:solidFill>
              </a:rPr>
              <a:t>The Execution Proxy</a:t>
            </a:r>
          </a:p>
          <a:p>
            <a:r>
              <a:rPr lang="en-US" sz="1200" dirty="0">
                <a:ln w="0"/>
                <a:solidFill>
                  <a:schemeClr val="tx1"/>
                </a:solidFill>
              </a:rPr>
              <a:t>starts the unit on the allocated </a:t>
            </a:r>
            <a:r>
              <a:rPr lang="en-US" sz="1200" dirty="0" smtClean="0">
                <a:ln w="0"/>
                <a:solidFill>
                  <a:schemeClr val="tx1"/>
                </a:solidFill>
              </a:rPr>
              <a:t>machine, with the required inputs according to the unit setting xml.</a:t>
            </a:r>
            <a:endParaRPr lang="en-US" sz="1200" dirty="0">
              <a:ln w="0"/>
              <a:solidFill>
                <a:schemeClr val="tx1"/>
              </a:solidFill>
            </a:endParaRPr>
          </a:p>
        </p:txBody>
      </p:sp>
      <p:sp>
        <p:nvSpPr>
          <p:cNvPr id="30" name="Folded Corner 29"/>
          <p:cNvSpPr/>
          <p:nvPr/>
        </p:nvSpPr>
        <p:spPr>
          <a:xfrm>
            <a:off x="15564549" y="13043069"/>
            <a:ext cx="1337357" cy="977205"/>
          </a:xfrm>
          <a:prstGeom prst="foldedCorne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r>
              <a:rPr lang="en-US" sz="1539" dirty="0"/>
              <a:t>Machines Configuration</a:t>
            </a:r>
          </a:p>
          <a:p>
            <a:pPr algn="ctr"/>
            <a:r>
              <a:rPr lang="en-US" sz="1539" dirty="0"/>
              <a:t>(XML)</a:t>
            </a:r>
          </a:p>
        </p:txBody>
      </p:sp>
      <p:sp>
        <p:nvSpPr>
          <p:cNvPr id="56" name="Line Callout 1 55"/>
          <p:cNvSpPr/>
          <p:nvPr/>
        </p:nvSpPr>
        <p:spPr>
          <a:xfrm>
            <a:off x="17672370" y="12973103"/>
            <a:ext cx="2190366" cy="550150"/>
          </a:xfrm>
          <a:prstGeom prst="borderCallout1">
            <a:avLst>
              <a:gd name="adj1" fmla="val 41835"/>
              <a:gd name="adj2" fmla="val -290"/>
              <a:gd name="adj3" fmla="val 100958"/>
              <a:gd name="adj4" fmla="val -35373"/>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r>
              <a:rPr lang="en-US" sz="1200" dirty="0">
                <a:ln w="0"/>
                <a:solidFill>
                  <a:schemeClr val="tx1"/>
                </a:solidFill>
              </a:rPr>
              <a:t>Machines details – IP, PORT, …</a:t>
            </a:r>
          </a:p>
        </p:txBody>
      </p:sp>
      <p:sp>
        <p:nvSpPr>
          <p:cNvPr id="57" name="Line Callout 1 56"/>
          <p:cNvSpPr/>
          <p:nvPr/>
        </p:nvSpPr>
        <p:spPr>
          <a:xfrm>
            <a:off x="5569901" y="12475136"/>
            <a:ext cx="1608692" cy="855624"/>
          </a:xfrm>
          <a:prstGeom prst="borderCallout1">
            <a:avLst>
              <a:gd name="adj1" fmla="val 38034"/>
              <a:gd name="adj2" fmla="val 99936"/>
              <a:gd name="adj3" fmla="val 79589"/>
              <a:gd name="adj4" fmla="val 140762"/>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r>
              <a:rPr lang="en-US" sz="1200" dirty="0">
                <a:ln w="0"/>
                <a:solidFill>
                  <a:schemeClr val="tx1"/>
                </a:solidFill>
              </a:rPr>
              <a:t>- Queue</a:t>
            </a:r>
          </a:p>
          <a:p>
            <a:r>
              <a:rPr lang="en-US" sz="1200" dirty="0">
                <a:ln w="0"/>
                <a:solidFill>
                  <a:schemeClr val="tx1"/>
                </a:solidFill>
              </a:rPr>
              <a:t>- Units list (for persistence)</a:t>
            </a:r>
          </a:p>
          <a:p>
            <a:r>
              <a:rPr lang="en-US" sz="1200" dirty="0">
                <a:ln w="0"/>
                <a:solidFill>
                  <a:schemeClr val="tx1"/>
                </a:solidFill>
              </a:rPr>
              <a:t>- Users</a:t>
            </a:r>
          </a:p>
        </p:txBody>
      </p:sp>
      <p:sp>
        <p:nvSpPr>
          <p:cNvPr id="62" name="Flowchart: Predefined Process 61"/>
          <p:cNvSpPr/>
          <p:nvPr/>
        </p:nvSpPr>
        <p:spPr>
          <a:xfrm>
            <a:off x="15072976" y="8925371"/>
            <a:ext cx="1425930" cy="897224"/>
          </a:xfrm>
          <a:prstGeom prst="flowChartPredefined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0" dirty="0" smtClean="0"/>
              <a:t>Tomcat</a:t>
            </a:r>
            <a:endParaRPr lang="en-US" sz="1800" dirty="0"/>
          </a:p>
        </p:txBody>
      </p:sp>
      <p:sp>
        <p:nvSpPr>
          <p:cNvPr id="63" name="Up-Down Arrow 62"/>
          <p:cNvSpPr/>
          <p:nvPr/>
        </p:nvSpPr>
        <p:spPr>
          <a:xfrm>
            <a:off x="12840114" y="8498552"/>
            <a:ext cx="164686" cy="504118"/>
          </a:xfrm>
          <a:prstGeom prst="up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endParaRPr lang="en-US" sz="1539"/>
          </a:p>
        </p:txBody>
      </p:sp>
      <p:sp>
        <p:nvSpPr>
          <p:cNvPr id="44" name="Up-Down Arrow 43"/>
          <p:cNvSpPr/>
          <p:nvPr/>
        </p:nvSpPr>
        <p:spPr>
          <a:xfrm>
            <a:off x="11448706" y="13281360"/>
            <a:ext cx="295006" cy="1025144"/>
          </a:xfrm>
          <a:prstGeom prst="up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endParaRPr lang="en-US" sz="1539"/>
          </a:p>
        </p:txBody>
      </p:sp>
      <p:sp>
        <p:nvSpPr>
          <p:cNvPr id="54" name="Line Callout 1 53"/>
          <p:cNvSpPr/>
          <p:nvPr/>
        </p:nvSpPr>
        <p:spPr>
          <a:xfrm>
            <a:off x="5627505" y="14245359"/>
            <a:ext cx="2670488" cy="777352"/>
          </a:xfrm>
          <a:prstGeom prst="borderCallout1">
            <a:avLst>
              <a:gd name="adj1" fmla="val 43512"/>
              <a:gd name="adj2" fmla="val 101212"/>
              <a:gd name="adj3" fmla="val -47529"/>
              <a:gd name="adj4" fmla="val 219724"/>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r>
              <a:rPr lang="en-US" sz="1200" dirty="0">
                <a:ln w="0"/>
                <a:solidFill>
                  <a:schemeClr val="tx1"/>
                </a:solidFill>
              </a:rPr>
              <a:t>Queue manager sends the execution details (allocated machine, settings). Upon completion the execution proxy notifies the queue manager.</a:t>
            </a:r>
          </a:p>
        </p:txBody>
      </p:sp>
      <p:sp>
        <p:nvSpPr>
          <p:cNvPr id="49" name="Folded Corner 48"/>
          <p:cNvSpPr/>
          <p:nvPr/>
        </p:nvSpPr>
        <p:spPr>
          <a:xfrm>
            <a:off x="16386364" y="6667500"/>
            <a:ext cx="1774899" cy="1746743"/>
          </a:xfrm>
          <a:prstGeom prst="foldedCorne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r>
              <a:rPr lang="en-US" sz="1539" dirty="0" smtClean="0"/>
              <a:t>General Configuration</a:t>
            </a:r>
            <a:endParaRPr lang="en-US" sz="1539" dirty="0"/>
          </a:p>
          <a:p>
            <a:pPr algn="ctr"/>
            <a:r>
              <a:rPr lang="en-US" sz="1539" dirty="0"/>
              <a:t>(XML</a:t>
            </a:r>
            <a:r>
              <a:rPr lang="en-US" sz="1539" dirty="0" smtClean="0"/>
              <a:t>)</a:t>
            </a:r>
          </a:p>
          <a:p>
            <a:pPr algn="ctr"/>
            <a:r>
              <a:rPr lang="en-US" sz="1539" dirty="0" smtClean="0"/>
              <a:t>- For  file system info, etc.</a:t>
            </a:r>
            <a:endParaRPr lang="en-US" sz="1539" dirty="0"/>
          </a:p>
        </p:txBody>
      </p:sp>
      <p:sp>
        <p:nvSpPr>
          <p:cNvPr id="52" name="Up-Down Arrow 51"/>
          <p:cNvSpPr/>
          <p:nvPr/>
        </p:nvSpPr>
        <p:spPr>
          <a:xfrm>
            <a:off x="12840114" y="9741744"/>
            <a:ext cx="164686" cy="1089288"/>
          </a:xfrm>
          <a:prstGeom prst="up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endParaRPr lang="en-US" sz="1539"/>
          </a:p>
        </p:txBody>
      </p:sp>
      <p:sp>
        <p:nvSpPr>
          <p:cNvPr id="53" name="Up-Down Arrow 52"/>
          <p:cNvSpPr/>
          <p:nvPr/>
        </p:nvSpPr>
        <p:spPr>
          <a:xfrm>
            <a:off x="14785395" y="9699733"/>
            <a:ext cx="194688" cy="2775403"/>
          </a:xfrm>
          <a:prstGeom prst="up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endParaRPr lang="en-US" sz="1539"/>
          </a:p>
        </p:txBody>
      </p:sp>
      <p:sp>
        <p:nvSpPr>
          <p:cNvPr id="58" name="Line Callout 1 57"/>
          <p:cNvSpPr/>
          <p:nvPr/>
        </p:nvSpPr>
        <p:spPr>
          <a:xfrm>
            <a:off x="17672370" y="10286388"/>
            <a:ext cx="2190366" cy="744889"/>
          </a:xfrm>
          <a:prstGeom prst="borderCallout1">
            <a:avLst>
              <a:gd name="adj1" fmla="val 68530"/>
              <a:gd name="adj2" fmla="val -983"/>
              <a:gd name="adj3" fmla="val 136702"/>
              <a:gd name="adj4" fmla="val -123632"/>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r>
              <a:rPr lang="en-US" sz="1200" dirty="0">
                <a:ln w="0"/>
                <a:solidFill>
                  <a:schemeClr val="tx1"/>
                </a:solidFill>
              </a:rPr>
              <a:t>Reflect machines state to the UI</a:t>
            </a:r>
          </a:p>
        </p:txBody>
      </p:sp>
      <p:sp>
        <p:nvSpPr>
          <p:cNvPr id="2" name="Flowchart: Multidocument 1"/>
          <p:cNvSpPr/>
          <p:nvPr/>
        </p:nvSpPr>
        <p:spPr>
          <a:xfrm>
            <a:off x="17548352" y="15881403"/>
            <a:ext cx="2438400" cy="2095560"/>
          </a:xfrm>
          <a:prstGeom prst="flowChartMultidocumen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r>
              <a:rPr lang="en-US" sz="1539" b="1" dirty="0" smtClean="0">
                <a:solidFill>
                  <a:schemeClr val="lt1"/>
                </a:solidFill>
              </a:rPr>
              <a:t>File server – </a:t>
            </a:r>
          </a:p>
          <a:p>
            <a:pPr marL="285750" indent="-285750">
              <a:buFontTx/>
              <a:buChar char="-"/>
            </a:pPr>
            <a:r>
              <a:rPr lang="en-US" sz="1539" dirty="0" smtClean="0">
                <a:solidFill>
                  <a:schemeClr val="lt1"/>
                </a:solidFill>
              </a:rPr>
              <a:t>all of the input data and output data will be saved on this server.</a:t>
            </a:r>
          </a:p>
          <a:p>
            <a:pPr marL="285750" indent="-285750">
              <a:buFontTx/>
              <a:buChar char="-"/>
            </a:pPr>
            <a:r>
              <a:rPr lang="en-US" sz="1539" dirty="0" smtClean="0">
                <a:solidFill>
                  <a:schemeClr val="lt1"/>
                </a:solidFill>
              </a:rPr>
              <a:t>logs</a:t>
            </a:r>
            <a:endParaRPr lang="he-IL" sz="1539" dirty="0">
              <a:solidFill>
                <a:schemeClr val="lt1"/>
              </a:solidFill>
            </a:endParaRPr>
          </a:p>
        </p:txBody>
      </p:sp>
      <p:sp>
        <p:nvSpPr>
          <p:cNvPr id="45" name="Up-Down Arrow 44"/>
          <p:cNvSpPr/>
          <p:nvPr/>
        </p:nvSpPr>
        <p:spPr>
          <a:xfrm rot="5400000">
            <a:off x="16368029" y="15388857"/>
            <a:ext cx="130703" cy="2156031"/>
          </a:xfrm>
          <a:prstGeom prst="up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endParaRPr lang="en-US" sz="1539"/>
          </a:p>
        </p:txBody>
      </p:sp>
      <p:sp>
        <p:nvSpPr>
          <p:cNvPr id="50" name="Up-Down Arrow 49"/>
          <p:cNvSpPr/>
          <p:nvPr/>
        </p:nvSpPr>
        <p:spPr>
          <a:xfrm rot="5400000">
            <a:off x="16476244" y="15855850"/>
            <a:ext cx="158023" cy="1912277"/>
          </a:xfrm>
          <a:prstGeom prst="up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endParaRPr lang="en-US" sz="1539"/>
          </a:p>
        </p:txBody>
      </p:sp>
      <p:sp>
        <p:nvSpPr>
          <p:cNvPr id="51" name="Up-Down Arrow 50"/>
          <p:cNvSpPr/>
          <p:nvPr/>
        </p:nvSpPr>
        <p:spPr>
          <a:xfrm rot="5400000">
            <a:off x="16563223" y="16328602"/>
            <a:ext cx="145040" cy="1751302"/>
          </a:xfrm>
          <a:prstGeom prst="up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algn="ctr"/>
            <a:endParaRPr lang="en-US" sz="1539"/>
          </a:p>
        </p:txBody>
      </p:sp>
      <p:sp>
        <p:nvSpPr>
          <p:cNvPr id="59" name="Line Callout 1 58"/>
          <p:cNvSpPr/>
          <p:nvPr/>
        </p:nvSpPr>
        <p:spPr>
          <a:xfrm>
            <a:off x="6994271" y="5602560"/>
            <a:ext cx="3108240" cy="1518017"/>
          </a:xfrm>
          <a:prstGeom prst="borderCallout1">
            <a:avLst>
              <a:gd name="adj1" fmla="val 100978"/>
              <a:gd name="adj2" fmla="val 99575"/>
              <a:gd name="adj3" fmla="val 149312"/>
              <a:gd name="adj4" fmla="val 108513"/>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78176" tIns="39088" rIns="78176" bIns="39088" numCol="1" spcCol="0" rtlCol="0" fromWordArt="0" anchor="ctr" anchorCtr="0" forceAA="0" compatLnSpc="1">
            <a:prstTxWarp prst="textNoShape">
              <a:avLst/>
            </a:prstTxWarp>
            <a:noAutofit/>
          </a:bodyPr>
          <a:lstStyle/>
          <a:p>
            <a:pPr marL="171450" indent="-171450">
              <a:buFontTx/>
              <a:buChar char="-"/>
            </a:pPr>
            <a:r>
              <a:rPr lang="en-US" sz="1200" dirty="0" smtClean="0">
                <a:ln w="0"/>
                <a:solidFill>
                  <a:schemeClr val="tx1"/>
                </a:solidFill>
              </a:rPr>
              <a:t>Build analysis scenario</a:t>
            </a:r>
          </a:p>
          <a:p>
            <a:pPr marL="171450" indent="-171450">
              <a:buFontTx/>
              <a:buChar char="-"/>
            </a:pPr>
            <a:r>
              <a:rPr lang="en-US" sz="1200" dirty="0" smtClean="0">
                <a:ln w="0"/>
                <a:solidFill>
                  <a:schemeClr val="tx1"/>
                </a:solidFill>
              </a:rPr>
              <a:t>Access to logs</a:t>
            </a:r>
          </a:p>
          <a:p>
            <a:pPr marL="171450" indent="-171450">
              <a:buFontTx/>
              <a:buChar char="-"/>
            </a:pPr>
            <a:r>
              <a:rPr lang="en-US" sz="1200" dirty="0" smtClean="0">
                <a:ln w="0"/>
                <a:solidFill>
                  <a:schemeClr val="tx1"/>
                </a:solidFill>
              </a:rPr>
              <a:t>Reflects machines state – performance, running tasks.</a:t>
            </a:r>
          </a:p>
          <a:p>
            <a:pPr marL="171450" indent="-171450">
              <a:buFontTx/>
              <a:buChar char="-"/>
            </a:pPr>
            <a:r>
              <a:rPr lang="en-US" sz="1200" dirty="0" smtClean="0">
                <a:ln w="0"/>
                <a:solidFill>
                  <a:schemeClr val="tx1"/>
                </a:solidFill>
              </a:rPr>
              <a:t>Add new unit</a:t>
            </a:r>
          </a:p>
          <a:p>
            <a:pPr marL="171450" indent="-171450">
              <a:buFontTx/>
              <a:buChar char="-"/>
            </a:pPr>
            <a:r>
              <a:rPr lang="en-US" sz="1200" dirty="0" smtClean="0">
                <a:ln w="0"/>
                <a:solidFill>
                  <a:schemeClr val="tx1"/>
                </a:solidFill>
              </a:rPr>
              <a:t>Add new user</a:t>
            </a:r>
            <a:endParaRPr lang="en-US" sz="1200" dirty="0">
              <a:ln w="0"/>
              <a:solidFill>
                <a:schemeClr val="tx1"/>
              </a:solidFill>
            </a:endParaRPr>
          </a:p>
        </p:txBody>
      </p:sp>
    </p:spTree>
    <p:extLst>
      <p:ext uri="{BB962C8B-B14F-4D97-AF65-F5344CB8AC3E}">
        <p14:creationId xmlns:p14="http://schemas.microsoft.com/office/powerpoint/2010/main" val="4232839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4020</TotalTime>
  <Words>242</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Regev, Raz</dc:creator>
  <cp:lastModifiedBy>Shelly Bar</cp:lastModifiedBy>
  <cp:revision>34</cp:revision>
  <dcterms:created xsi:type="dcterms:W3CDTF">2015-10-14T17:54:48Z</dcterms:created>
  <dcterms:modified xsi:type="dcterms:W3CDTF">2015-11-10T07:35:20Z</dcterms:modified>
</cp:coreProperties>
</file>