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73" r:id="rId4"/>
    <p:sldId id="259" r:id="rId5"/>
    <p:sldId id="261" r:id="rId6"/>
    <p:sldId id="275" r:id="rId7"/>
    <p:sldId id="274" r:id="rId8"/>
    <p:sldId id="258" r:id="rId9"/>
    <p:sldId id="272" r:id="rId10"/>
    <p:sldId id="260" r:id="rId11"/>
    <p:sldId id="262" r:id="rId12"/>
    <p:sldId id="263" r:id="rId13"/>
    <p:sldId id="264" r:id="rId14"/>
    <p:sldId id="265" r:id="rId15"/>
    <p:sldId id="266" r:id="rId16"/>
    <p:sldId id="267" r:id="rId17"/>
    <p:sldId id="283" r:id="rId18"/>
    <p:sldId id="284" r:id="rId19"/>
    <p:sldId id="285" r:id="rId20"/>
    <p:sldId id="268" r:id="rId21"/>
    <p:sldId id="269" r:id="rId22"/>
    <p:sldId id="270" r:id="rId23"/>
    <p:sldId id="276" r:id="rId24"/>
    <p:sldId id="277" r:id="rId25"/>
    <p:sldId id="286" r:id="rId26"/>
    <p:sldId id="287" r:id="rId27"/>
    <p:sldId id="282" r:id="rId28"/>
    <p:sldId id="288" r:id="rId29"/>
    <p:sldId id="289" r:id="rId30"/>
    <p:sldId id="295" r:id="rId31"/>
    <p:sldId id="279" r:id="rId32"/>
    <p:sldId id="290" r:id="rId33"/>
    <p:sldId id="292" r:id="rId34"/>
    <p:sldId id="291" r:id="rId35"/>
    <p:sldId id="280" r:id="rId36"/>
    <p:sldId id="281" r:id="rId37"/>
    <p:sldId id="293" r:id="rId38"/>
    <p:sldId id="298" r:id="rId39"/>
    <p:sldId id="296" r:id="rId40"/>
    <p:sldId id="297" r:id="rId41"/>
    <p:sldId id="271"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045"/>
  </p:normalViewPr>
  <p:slideViewPr>
    <p:cSldViewPr snapToGrid="0">
      <p:cViewPr varScale="1">
        <p:scale>
          <a:sx n="96" d="100"/>
          <a:sy n="96" d="100"/>
        </p:scale>
        <p:origin x="11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Gill Sans Light" panose="020B0302020104020203" pitchFamily="34"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Gill Sans Light" panose="020B0302020104020203" pitchFamily="34" charset="-79"/>
              </a:defRPr>
            </a:lvl1pPr>
          </a:lstStyle>
          <a:p>
            <a:fld id="{5681428C-49B4-FE4A-9A94-4A55A20D08B9}" type="datetimeFigureOut">
              <a:rPr lang="en-US" smtClean="0"/>
              <a:pPr/>
              <a:t>4/6/23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Gill Sans Light" panose="020B0302020104020203" pitchFamily="34"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Gill Sans Light" panose="020B0302020104020203" pitchFamily="34" charset="-79"/>
              </a:defRPr>
            </a:lvl1pPr>
          </a:lstStyle>
          <a:p>
            <a:fld id="{C4EA5F1E-6580-CA46-8A1B-9E31210BC9D3}" type="slidenum">
              <a:rPr lang="en-US" smtClean="0"/>
              <a:pPr/>
              <a:t>‹#›</a:t>
            </a:fld>
            <a:endParaRPr lang="en-US" dirty="0"/>
          </a:p>
        </p:txBody>
      </p:sp>
    </p:spTree>
    <p:extLst>
      <p:ext uri="{BB962C8B-B14F-4D97-AF65-F5344CB8AC3E}">
        <p14:creationId xmlns:p14="http://schemas.microsoft.com/office/powerpoint/2010/main" val="45668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Gill Sans Light" panose="020B0302020104020203" pitchFamily="34" charset="-79"/>
        <a:ea typeface="+mn-ea"/>
        <a:cs typeface="+mn-cs"/>
      </a:defRPr>
    </a:lvl1pPr>
    <a:lvl2pPr marL="457200" algn="l" defTabSz="914400" rtl="0" eaLnBrk="1" latinLnBrk="0" hangingPunct="1">
      <a:defRPr sz="1200" b="0" i="0" kern="1200">
        <a:solidFill>
          <a:schemeClr val="tx1"/>
        </a:solidFill>
        <a:latin typeface="Gill Sans Light" panose="020B0302020104020203" pitchFamily="34" charset="-79"/>
        <a:ea typeface="+mn-ea"/>
        <a:cs typeface="+mn-cs"/>
      </a:defRPr>
    </a:lvl2pPr>
    <a:lvl3pPr marL="914400" algn="l" defTabSz="914400" rtl="0" eaLnBrk="1" latinLnBrk="0" hangingPunct="1">
      <a:defRPr sz="1200" b="0" i="0" kern="1200">
        <a:solidFill>
          <a:schemeClr val="tx1"/>
        </a:solidFill>
        <a:latin typeface="Gill Sans Light" panose="020B0302020104020203" pitchFamily="34" charset="-79"/>
        <a:ea typeface="+mn-ea"/>
        <a:cs typeface="+mn-cs"/>
      </a:defRPr>
    </a:lvl3pPr>
    <a:lvl4pPr marL="1371600" algn="l" defTabSz="914400" rtl="0" eaLnBrk="1" latinLnBrk="0" hangingPunct="1">
      <a:defRPr sz="1200" b="0" i="0" kern="1200">
        <a:solidFill>
          <a:schemeClr val="tx1"/>
        </a:solidFill>
        <a:latin typeface="Gill Sans Light" panose="020B0302020104020203" pitchFamily="34" charset="-79"/>
        <a:ea typeface="+mn-ea"/>
        <a:cs typeface="+mn-cs"/>
      </a:defRPr>
    </a:lvl4pPr>
    <a:lvl5pPr marL="1828800" algn="l" defTabSz="914400" rtl="0" eaLnBrk="1" latinLnBrk="0" hangingPunct="1">
      <a:defRPr sz="1200" b="0" i="0" kern="1200">
        <a:solidFill>
          <a:schemeClr val="tx1"/>
        </a:solidFill>
        <a:latin typeface="Gill Sans Light" panose="020B0302020104020203" pitchFamily="34"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Listwise deletion: any missing data will result in the person being deleted from analyses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details on shrinkage, see </a:t>
            </a:r>
            <a:r>
              <a:rPr lang="en-US" dirty="0" err="1"/>
              <a:t>Raudenbush</a:t>
            </a:r>
            <a:r>
              <a:rPr lang="en-US" dirty="0"/>
              <a:t> &amp; Bryk, 2002; </a:t>
            </a:r>
            <a:r>
              <a:rPr lang="en-US" dirty="0" err="1"/>
              <a:t>Snijders</a:t>
            </a:r>
            <a:r>
              <a:rPr lang="en-US" dirty="0"/>
              <a:t> &amp; Bosker, 2012) </a:t>
            </a:r>
          </a:p>
          <a:p>
            <a:endParaRPr lang="en-US" dirty="0"/>
          </a:p>
        </p:txBody>
      </p:sp>
      <p:sp>
        <p:nvSpPr>
          <p:cNvPr id="4" name="Slide Number Placeholder 3"/>
          <p:cNvSpPr>
            <a:spLocks noGrp="1"/>
          </p:cNvSpPr>
          <p:nvPr>
            <p:ph type="sldNum" sz="quarter" idx="5"/>
          </p:nvPr>
        </p:nvSpPr>
        <p:spPr/>
        <p:txBody>
          <a:bodyPr/>
          <a:lstStyle/>
          <a:p>
            <a:fld id="{C4EA5F1E-6580-CA46-8A1B-9E31210BC9D3}" type="slidenum">
              <a:rPr lang="en-US" smtClean="0"/>
              <a:t>11</a:t>
            </a:fld>
            <a:endParaRPr lang="en-US"/>
          </a:p>
        </p:txBody>
      </p:sp>
    </p:spTree>
    <p:extLst>
      <p:ext uri="{BB962C8B-B14F-4D97-AF65-F5344CB8AC3E}">
        <p14:creationId xmlns:p14="http://schemas.microsoft.com/office/powerpoint/2010/main" val="83880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Violet Brown example</a:t>
            </a:r>
          </a:p>
          <a:p>
            <a:endParaRPr lang="en-US" dirty="0"/>
          </a:p>
          <a:p>
            <a:r>
              <a:rPr lang="en-US" dirty="0"/>
              <a:t>Cross classified model (different nesting factors)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ITCGaramondStd"/>
              </a:rPr>
              <a:t>The example data I provide (see https://</a:t>
            </a:r>
            <a:r>
              <a:rPr lang="en-US" sz="1800" dirty="0" err="1">
                <a:effectLst/>
                <a:latin typeface="ITCGaramondStd"/>
              </a:rPr>
              <a:t>osf.io</a:t>
            </a:r>
            <a:r>
              <a:rPr lang="en-US" sz="1800" dirty="0">
                <a:effectLst/>
                <a:latin typeface="ITCGaramondStd"/>
              </a:rPr>
              <a:t>/ v6qag/), which we will work with later in this Tutorial, come from a within-subjects speech-perception study in which each of 53 participants was presented with 553 isolated words, some in the auditory modality alone (audio-only condition) and some with an accompanying video of the talker (audiovisual condition). Participants listened to and repeated these isolated words aloud while simultaneously performing an unrelated response time task in the tactile modality (classifying the length of pulses that coincided with the presentation of each word as short, medium, or long). The response time data are based on data from a previous experiment of mine (Brown &amp; Strand, 2019; complete data set available at https://</a:t>
            </a:r>
            <a:r>
              <a:rPr lang="en-US" sz="1800" dirty="0" err="1">
                <a:effectLst/>
                <a:latin typeface="ITCGaramondStd"/>
              </a:rPr>
              <a:t>osf.io</a:t>
            </a:r>
            <a:r>
              <a:rPr lang="en-US" sz="1800" dirty="0">
                <a:effectLst/>
                <a:latin typeface="ITCGaramondStd"/>
              </a:rPr>
              <a:t>/86zdp/), but the response times them- selves have been modified for pedagogical purposes (i.e., to illustrate particular issues that you may </a:t>
            </a:r>
            <a:r>
              <a:rPr lang="en-US" sz="1800" dirty="0" err="1">
                <a:effectLst/>
                <a:latin typeface="ITCGaramondStd"/>
              </a:rPr>
              <a:t>encoun</a:t>
            </a:r>
            <a:r>
              <a:rPr lang="en-US" sz="1800" dirty="0">
                <a:effectLst/>
                <a:latin typeface="ITCGaramondStd"/>
              </a:rPr>
              <a:t>- </a:t>
            </a:r>
            <a:r>
              <a:rPr lang="en-US" sz="1800" dirty="0" err="1">
                <a:effectLst/>
                <a:latin typeface="ITCGaramondStd"/>
              </a:rPr>
              <a:t>ter</a:t>
            </a:r>
            <a:r>
              <a:rPr lang="en-US" sz="1800" dirty="0">
                <a:effectLst/>
                <a:latin typeface="ITCGaramondStd"/>
              </a:rPr>
              <a:t> when analyzing data with mixed-effects models). The accuracy data have not been modified, but variables have been removed for simplicity. </a:t>
            </a:r>
            <a:endParaRPr lang="en-US" dirty="0"/>
          </a:p>
          <a:p>
            <a:endParaRPr lang="en-US" dirty="0"/>
          </a:p>
        </p:txBody>
      </p:sp>
      <p:sp>
        <p:nvSpPr>
          <p:cNvPr id="4" name="Slide Number Placeholder 3"/>
          <p:cNvSpPr>
            <a:spLocks noGrp="1"/>
          </p:cNvSpPr>
          <p:nvPr>
            <p:ph type="sldNum" sz="quarter" idx="5"/>
          </p:nvPr>
        </p:nvSpPr>
        <p:spPr/>
        <p:txBody>
          <a:bodyPr/>
          <a:lstStyle/>
          <a:p>
            <a:fld id="{C4EA5F1E-6580-CA46-8A1B-9E31210BC9D3}" type="slidenum">
              <a:rPr lang="en-US" smtClean="0"/>
              <a:pPr/>
              <a:t>39</a:t>
            </a:fld>
            <a:endParaRPr lang="en-US" dirty="0"/>
          </a:p>
        </p:txBody>
      </p:sp>
    </p:spTree>
    <p:extLst>
      <p:ext uri="{BB962C8B-B14F-4D97-AF65-F5344CB8AC3E}">
        <p14:creationId xmlns:p14="http://schemas.microsoft.com/office/powerpoint/2010/main" val="281318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Violet Brown -- Cross classified model (two random intercepts -- Useful for experimental conditions) </a:t>
            </a:r>
          </a:p>
        </p:txBody>
      </p:sp>
      <p:sp>
        <p:nvSpPr>
          <p:cNvPr id="4" name="Slide Number Placeholder 3"/>
          <p:cNvSpPr>
            <a:spLocks noGrp="1"/>
          </p:cNvSpPr>
          <p:nvPr>
            <p:ph type="sldNum" sz="quarter" idx="5"/>
          </p:nvPr>
        </p:nvSpPr>
        <p:spPr/>
        <p:txBody>
          <a:bodyPr/>
          <a:lstStyle/>
          <a:p>
            <a:fld id="{C4EA5F1E-6580-CA46-8A1B-9E31210BC9D3}" type="slidenum">
              <a:rPr lang="en-US" smtClean="0"/>
              <a:t>41</a:t>
            </a:fld>
            <a:endParaRPr lang="en-US"/>
          </a:p>
        </p:txBody>
      </p:sp>
    </p:spTree>
    <p:extLst>
      <p:ext uri="{BB962C8B-B14F-4D97-AF65-F5344CB8AC3E}">
        <p14:creationId xmlns:p14="http://schemas.microsoft.com/office/powerpoint/2010/main" val="93239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1-7</a:t>
            </a:r>
          </a:p>
          <a:p>
            <a:r>
              <a:rPr lang="en-US" dirty="0"/>
              <a:t>At the time of the prompt I felt happy </a:t>
            </a:r>
          </a:p>
          <a:p>
            <a:endParaRPr lang="en-US" dirty="0"/>
          </a:p>
          <a:p>
            <a:r>
              <a:rPr lang="en-US" dirty="0"/>
              <a:t>When was your most recent interaction…. </a:t>
            </a:r>
          </a:p>
          <a:p>
            <a:endParaRPr lang="en-US" dirty="0"/>
          </a:p>
          <a:p>
            <a:r>
              <a:rPr lang="en-US" dirty="0"/>
              <a:t>Scale 1-5 </a:t>
            </a:r>
          </a:p>
          <a:p>
            <a:r>
              <a:rPr lang="en-US" sz="1800" dirty="0">
                <a:effectLst/>
                <a:latin typeface="Times New Roman" panose="02020603050405020304" pitchFamily="18" charset="0"/>
                <a:ea typeface="Calibri" panose="020F0502020204030204" pitchFamily="34" charset="0"/>
              </a:rPr>
              <a:t>How much pleasure did you experience during this interaction?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C4EA5F1E-6580-CA46-8A1B-9E31210BC9D3}" type="slidenum">
              <a:rPr lang="en-US" smtClean="0"/>
              <a:pPr/>
              <a:t>24</a:t>
            </a:fld>
            <a:endParaRPr lang="en-US" dirty="0"/>
          </a:p>
        </p:txBody>
      </p:sp>
    </p:spTree>
    <p:extLst>
      <p:ext uri="{BB962C8B-B14F-4D97-AF65-F5344CB8AC3E}">
        <p14:creationId xmlns:p14="http://schemas.microsoft.com/office/powerpoint/2010/main" val="11915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Grand mean is 3.313401</a:t>
            </a:r>
          </a:p>
          <a:p>
            <a:endParaRPr lang="en-US" dirty="0"/>
          </a:p>
          <a:p>
            <a:r>
              <a:rPr lang="en-US" dirty="0"/>
              <a:t>We are centering the predictors but NOT the outcome</a:t>
            </a:r>
          </a:p>
        </p:txBody>
      </p:sp>
      <p:sp>
        <p:nvSpPr>
          <p:cNvPr id="4" name="Slide Number Placeholder 3"/>
          <p:cNvSpPr>
            <a:spLocks noGrp="1"/>
          </p:cNvSpPr>
          <p:nvPr>
            <p:ph type="sldNum" sz="quarter" idx="5"/>
          </p:nvPr>
        </p:nvSpPr>
        <p:spPr/>
        <p:txBody>
          <a:bodyPr/>
          <a:lstStyle/>
          <a:p>
            <a:fld id="{C4EA5F1E-6580-CA46-8A1B-9E31210BC9D3}" type="slidenum">
              <a:rPr lang="en-US" smtClean="0"/>
              <a:pPr/>
              <a:t>25</a:t>
            </a:fld>
            <a:endParaRPr lang="en-US" dirty="0"/>
          </a:p>
        </p:txBody>
      </p:sp>
    </p:spTree>
    <p:extLst>
      <p:ext uri="{BB962C8B-B14F-4D97-AF65-F5344CB8AC3E}">
        <p14:creationId xmlns:p14="http://schemas.microsoft.com/office/powerpoint/2010/main" val="91430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of </a:t>
            </a:r>
            <a:r>
              <a:rPr lang="en-US" dirty="0" err="1"/>
              <a:t>pm_c</a:t>
            </a:r>
            <a:r>
              <a:rPr lang="en-US" dirty="0"/>
              <a:t> = MEAN OF SAMPLE  -- deviations from average person</a:t>
            </a:r>
          </a:p>
          <a:p>
            <a:r>
              <a:rPr lang="en-US" dirty="0"/>
              <a:t>0 of </a:t>
            </a:r>
            <a:r>
              <a:rPr lang="en-US" dirty="0" err="1"/>
              <a:t>pmc</a:t>
            </a:r>
            <a:r>
              <a:rPr lang="en-US" dirty="0"/>
              <a:t> = mean of person  -- deviations from own average </a:t>
            </a:r>
          </a:p>
        </p:txBody>
      </p:sp>
      <p:sp>
        <p:nvSpPr>
          <p:cNvPr id="4" name="Slide Number Placeholder 3"/>
          <p:cNvSpPr>
            <a:spLocks noGrp="1"/>
          </p:cNvSpPr>
          <p:nvPr>
            <p:ph type="sldNum" sz="quarter" idx="5"/>
          </p:nvPr>
        </p:nvSpPr>
        <p:spPr/>
        <p:txBody>
          <a:bodyPr/>
          <a:lstStyle/>
          <a:p>
            <a:fld id="{C4EA5F1E-6580-CA46-8A1B-9E31210BC9D3}" type="slidenum">
              <a:rPr lang="en-US" smtClean="0"/>
              <a:pPr/>
              <a:t>26</a:t>
            </a:fld>
            <a:endParaRPr lang="en-US" dirty="0"/>
          </a:p>
        </p:txBody>
      </p:sp>
    </p:spTree>
    <p:extLst>
      <p:ext uri="{BB962C8B-B14F-4D97-AF65-F5344CB8AC3E}">
        <p14:creationId xmlns:p14="http://schemas.microsoft.com/office/powerpoint/2010/main" val="111849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each component of this model </a:t>
            </a:r>
          </a:p>
          <a:p>
            <a:endParaRPr lang="en-US" dirty="0"/>
          </a:p>
          <a:p>
            <a:r>
              <a:rPr lang="en-US" dirty="0"/>
              <a:t>Using lme4 </a:t>
            </a:r>
          </a:p>
        </p:txBody>
      </p:sp>
      <p:sp>
        <p:nvSpPr>
          <p:cNvPr id="4" name="Slide Number Placeholder 3"/>
          <p:cNvSpPr>
            <a:spLocks noGrp="1"/>
          </p:cNvSpPr>
          <p:nvPr>
            <p:ph type="sldNum" sz="quarter" idx="5"/>
          </p:nvPr>
        </p:nvSpPr>
        <p:spPr/>
        <p:txBody>
          <a:bodyPr/>
          <a:lstStyle/>
          <a:p>
            <a:fld id="{C4EA5F1E-6580-CA46-8A1B-9E31210BC9D3}" type="slidenum">
              <a:rPr lang="en-US" smtClean="0"/>
              <a:pPr/>
              <a:t>27</a:t>
            </a:fld>
            <a:endParaRPr lang="en-US" dirty="0"/>
          </a:p>
        </p:txBody>
      </p:sp>
    </p:spTree>
    <p:extLst>
      <p:ext uri="{BB962C8B-B14F-4D97-AF65-F5344CB8AC3E}">
        <p14:creationId xmlns:p14="http://schemas.microsoft.com/office/powerpoint/2010/main" val="50904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 happiness</a:t>
            </a:r>
          </a:p>
          <a:p>
            <a:r>
              <a:rPr lang="en-US" dirty="0"/>
              <a:t>Predictor = social interaction enjoyment </a:t>
            </a:r>
          </a:p>
          <a:p>
            <a:endParaRPr lang="en-US" dirty="0"/>
          </a:p>
          <a:p>
            <a:r>
              <a:rPr lang="en-US" dirty="0"/>
              <a:t>Each person that is 1 unit higher in average interaction enjoyment is experiencing 1.13 higher happiness </a:t>
            </a:r>
          </a:p>
          <a:p>
            <a:r>
              <a:rPr lang="en-US" dirty="0"/>
              <a:t>When people are 1 unit higher than their OWN average in interaction enjoyment they are experiencing .36 more happiness </a:t>
            </a:r>
          </a:p>
          <a:p>
            <a:endParaRPr lang="en-US" dirty="0"/>
          </a:p>
          <a:p>
            <a:r>
              <a:rPr lang="en-US" dirty="0"/>
              <a:t>We can find SMALLER within person effects (have more data!) </a:t>
            </a:r>
          </a:p>
        </p:txBody>
      </p:sp>
      <p:sp>
        <p:nvSpPr>
          <p:cNvPr id="4" name="Slide Number Placeholder 3"/>
          <p:cNvSpPr>
            <a:spLocks noGrp="1"/>
          </p:cNvSpPr>
          <p:nvPr>
            <p:ph type="sldNum" sz="quarter" idx="5"/>
          </p:nvPr>
        </p:nvSpPr>
        <p:spPr/>
        <p:txBody>
          <a:bodyPr/>
          <a:lstStyle/>
          <a:p>
            <a:fld id="{C4EA5F1E-6580-CA46-8A1B-9E31210BC9D3}" type="slidenum">
              <a:rPr lang="en-US" smtClean="0"/>
              <a:pPr/>
              <a:t>28</a:t>
            </a:fld>
            <a:endParaRPr lang="en-US" dirty="0"/>
          </a:p>
        </p:txBody>
      </p:sp>
    </p:spTree>
    <p:extLst>
      <p:ext uri="{BB962C8B-B14F-4D97-AF65-F5344CB8AC3E}">
        <p14:creationId xmlns:p14="http://schemas.microsoft.com/office/powerpoint/2010/main" val="203071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ITCGaramondStd"/>
              </a:rPr>
              <a:t>Each of these random intercepts and slopes has an associated variance (and standard deviation) estimate, which tells you the extent to which response times for particular stimuli and participants varied around the fixed intercept and slope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EA5F1E-6580-CA46-8A1B-9E31210BC9D3}" type="slidenum">
              <a:rPr lang="en-US" smtClean="0"/>
              <a:t>29</a:t>
            </a:fld>
            <a:endParaRPr lang="en-US"/>
          </a:p>
        </p:txBody>
      </p:sp>
    </p:spTree>
    <p:extLst>
      <p:ext uri="{BB962C8B-B14F-4D97-AF65-F5344CB8AC3E}">
        <p14:creationId xmlns:p14="http://schemas.microsoft.com/office/powerpoint/2010/main" val="1765410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practice reasons - let’s interpret again</a:t>
            </a:r>
          </a:p>
        </p:txBody>
      </p:sp>
      <p:sp>
        <p:nvSpPr>
          <p:cNvPr id="4" name="Slide Number Placeholder 3"/>
          <p:cNvSpPr>
            <a:spLocks noGrp="1"/>
          </p:cNvSpPr>
          <p:nvPr>
            <p:ph type="sldNum" sz="quarter" idx="5"/>
          </p:nvPr>
        </p:nvSpPr>
        <p:spPr/>
        <p:txBody>
          <a:bodyPr/>
          <a:lstStyle/>
          <a:p>
            <a:fld id="{C4EA5F1E-6580-CA46-8A1B-9E31210BC9D3}" type="slidenum">
              <a:rPr lang="en-US" smtClean="0"/>
              <a:pPr/>
              <a:t>31</a:t>
            </a:fld>
            <a:endParaRPr lang="en-US" dirty="0"/>
          </a:p>
        </p:txBody>
      </p:sp>
    </p:spTree>
    <p:extLst>
      <p:ext uri="{BB962C8B-B14F-4D97-AF65-F5344CB8AC3E}">
        <p14:creationId xmlns:p14="http://schemas.microsoft.com/office/powerpoint/2010/main" val="180260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ratio tests </a:t>
            </a:r>
          </a:p>
        </p:txBody>
      </p:sp>
      <p:sp>
        <p:nvSpPr>
          <p:cNvPr id="4" name="Slide Number Placeholder 3"/>
          <p:cNvSpPr>
            <a:spLocks noGrp="1"/>
          </p:cNvSpPr>
          <p:nvPr>
            <p:ph type="sldNum" sz="quarter" idx="5"/>
          </p:nvPr>
        </p:nvSpPr>
        <p:spPr/>
        <p:txBody>
          <a:bodyPr/>
          <a:lstStyle/>
          <a:p>
            <a:fld id="{C4EA5F1E-6580-CA46-8A1B-9E31210BC9D3}" type="slidenum">
              <a:rPr lang="en-US" smtClean="0"/>
              <a:pPr/>
              <a:t>35</a:t>
            </a:fld>
            <a:endParaRPr lang="en-US" dirty="0"/>
          </a:p>
        </p:txBody>
      </p:sp>
    </p:spTree>
    <p:extLst>
      <p:ext uri="{BB962C8B-B14F-4D97-AF65-F5344CB8AC3E}">
        <p14:creationId xmlns:p14="http://schemas.microsoft.com/office/powerpoint/2010/main" val="404811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60FC-B54D-FB30-1621-BACD1D4CB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BB42A6-F520-9316-C40B-FA2A64062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20190-23FA-CCE0-3CD1-EFC78F756DC5}"/>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5" name="Footer Placeholder 4">
            <a:extLst>
              <a:ext uri="{FF2B5EF4-FFF2-40B4-BE49-F238E27FC236}">
                <a16:creationId xmlns:a16="http://schemas.microsoft.com/office/drawing/2014/main" id="{816DC777-D989-698A-3982-1EC47829E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52BBF-2397-0F89-3E9D-6E8CBD3DDEA1}"/>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216379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53FB-4738-2BD7-4723-12081F8BC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FAF2F-525E-D655-EEE4-AD01175CE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E9DC9-A369-30AB-C860-783A82C2CC29}"/>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5" name="Footer Placeholder 4">
            <a:extLst>
              <a:ext uri="{FF2B5EF4-FFF2-40B4-BE49-F238E27FC236}">
                <a16:creationId xmlns:a16="http://schemas.microsoft.com/office/drawing/2014/main" id="{DB57F567-B8AE-B980-ED9D-B0D91B58B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AA2C-1CA3-4B0B-3C20-3263E3D19CDF}"/>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348317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C681A-A8EC-BA87-C9F9-E5B783BCE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93B0A-8C30-D8A4-C63D-2B5A73A36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FA30B-2B64-3017-4FD7-E98E1BB69FB6}"/>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5" name="Footer Placeholder 4">
            <a:extLst>
              <a:ext uri="{FF2B5EF4-FFF2-40B4-BE49-F238E27FC236}">
                <a16:creationId xmlns:a16="http://schemas.microsoft.com/office/drawing/2014/main" id="{4D98F6E6-8518-6B66-47AF-E0C0F7269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07E78-1D35-3590-2582-B2850851C20C}"/>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21257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E809-9C2A-9B81-EA05-2F93AB76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7434E-AD8B-C816-C292-8A64AD2F1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FD168-2946-D507-8407-60A00C29EB87}"/>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5" name="Footer Placeholder 4">
            <a:extLst>
              <a:ext uri="{FF2B5EF4-FFF2-40B4-BE49-F238E27FC236}">
                <a16:creationId xmlns:a16="http://schemas.microsoft.com/office/drawing/2014/main" id="{053DB231-CC4A-1A5C-D102-12AE0615B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90CF7-08B5-827D-8EFC-987A0CD93FFC}"/>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37799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1C06-CA31-780E-9877-C22410681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95A00-26AA-A6C1-E58F-BA15A5B6B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B563F-4D10-2B8B-CD6F-3E369CB947C5}"/>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5" name="Footer Placeholder 4">
            <a:extLst>
              <a:ext uri="{FF2B5EF4-FFF2-40B4-BE49-F238E27FC236}">
                <a16:creationId xmlns:a16="http://schemas.microsoft.com/office/drawing/2014/main" id="{8A98ED84-135D-5323-1F86-100317700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382E1-DA7C-DBC7-71BD-52235AC51584}"/>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14847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AC8F-81DD-A209-1FC1-AE45AC436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1549C-A747-0247-2B54-B97F5E227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180DD-2C6F-552F-6AD6-316A2B12A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18E5E-F83D-0735-2E1D-45170E9875DA}"/>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6" name="Footer Placeholder 5">
            <a:extLst>
              <a:ext uri="{FF2B5EF4-FFF2-40B4-BE49-F238E27FC236}">
                <a16:creationId xmlns:a16="http://schemas.microsoft.com/office/drawing/2014/main" id="{83F66413-42D6-DA33-681B-74367A8B3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C7B47-76BD-D6B6-4004-50F3CCB6D654}"/>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204046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9A8-5904-FE22-E3A0-C8ABE94616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584842-A1E8-9059-0C3E-EEE8437D4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1A6DE-925C-0959-BCEA-DC36FBBECF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416B88-A454-2F45-34F1-56463AEF5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DB7DB-82D1-1691-372F-D1C9F1B26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CAA8C-AD5A-E6A6-0B89-FDB320CDDF74}"/>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8" name="Footer Placeholder 7">
            <a:extLst>
              <a:ext uri="{FF2B5EF4-FFF2-40B4-BE49-F238E27FC236}">
                <a16:creationId xmlns:a16="http://schemas.microsoft.com/office/drawing/2014/main" id="{3EB24845-3866-0C84-1298-91B7A22506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2F1FB-961B-3EC2-A479-3E463AC50108}"/>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396227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E51-088B-B8A9-5CAC-B7849FC8D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DD4EE5-FD1C-C8C1-70E3-B5DB285E3FB8}"/>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4" name="Footer Placeholder 3">
            <a:extLst>
              <a:ext uri="{FF2B5EF4-FFF2-40B4-BE49-F238E27FC236}">
                <a16:creationId xmlns:a16="http://schemas.microsoft.com/office/drawing/2014/main" id="{062877FA-2B5F-8F3F-B69A-9372CB8F6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DF1CC-7028-CEFB-C449-BE6D25D6CD1C}"/>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372797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877AA-11C4-0B7E-0B42-2B433C40919B}"/>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3" name="Footer Placeholder 2">
            <a:extLst>
              <a:ext uri="{FF2B5EF4-FFF2-40B4-BE49-F238E27FC236}">
                <a16:creationId xmlns:a16="http://schemas.microsoft.com/office/drawing/2014/main" id="{43339976-27BD-66E8-7C01-6E2D899155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1C1135-463F-ED7E-3D77-FF62BDBA6931}"/>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210776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9F51-3AC2-88D4-0AA9-23ACD6314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D97564-D463-3030-E009-05DA4EF76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2D046-956A-7C2C-6635-36820E35A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EB7D2-1588-C5EE-EF12-DD72D9DC547E}"/>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6" name="Footer Placeholder 5">
            <a:extLst>
              <a:ext uri="{FF2B5EF4-FFF2-40B4-BE49-F238E27FC236}">
                <a16:creationId xmlns:a16="http://schemas.microsoft.com/office/drawing/2014/main" id="{F784456C-039B-6B5F-0BEB-FCB7A4A08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33DB9-B4CF-320D-492D-B6E3FC67EE68}"/>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337512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03F2-0E26-F835-7332-F5E384E8E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502DC6-8BBF-F95C-DF0C-6EB67E199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F6457B-8E15-3909-3235-C744AC1B9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74F74-15A2-6027-C3A2-F32CFF0831A1}"/>
              </a:ext>
            </a:extLst>
          </p:cNvPr>
          <p:cNvSpPr>
            <a:spLocks noGrp="1"/>
          </p:cNvSpPr>
          <p:nvPr>
            <p:ph type="dt" sz="half" idx="10"/>
          </p:nvPr>
        </p:nvSpPr>
        <p:spPr/>
        <p:txBody>
          <a:bodyPr/>
          <a:lstStyle/>
          <a:p>
            <a:fld id="{6975A2E5-DDDC-EF44-AFD9-1008F4BFB88B}" type="datetimeFigureOut">
              <a:rPr lang="en-US" smtClean="0"/>
              <a:t>4/6/23</a:t>
            </a:fld>
            <a:endParaRPr lang="en-US"/>
          </a:p>
        </p:txBody>
      </p:sp>
      <p:sp>
        <p:nvSpPr>
          <p:cNvPr id="6" name="Footer Placeholder 5">
            <a:extLst>
              <a:ext uri="{FF2B5EF4-FFF2-40B4-BE49-F238E27FC236}">
                <a16:creationId xmlns:a16="http://schemas.microsoft.com/office/drawing/2014/main" id="{C9BD2B3A-A429-CFA1-99AA-EC4C098B4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8C9BC-E3E8-7820-D868-6655F7A52947}"/>
              </a:ext>
            </a:extLst>
          </p:cNvPr>
          <p:cNvSpPr>
            <a:spLocks noGrp="1"/>
          </p:cNvSpPr>
          <p:nvPr>
            <p:ph type="sldNum" sz="quarter" idx="12"/>
          </p:nvPr>
        </p:nvSpPr>
        <p:spPr/>
        <p:txBody>
          <a:bodyPr/>
          <a:lstStyle/>
          <a:p>
            <a:fld id="{29843BC2-E6CC-1D41-9693-8894FA365E37}" type="slidenum">
              <a:rPr lang="en-US" smtClean="0"/>
              <a:t>‹#›</a:t>
            </a:fld>
            <a:endParaRPr lang="en-US"/>
          </a:p>
        </p:txBody>
      </p:sp>
    </p:spTree>
    <p:extLst>
      <p:ext uri="{BB962C8B-B14F-4D97-AF65-F5344CB8AC3E}">
        <p14:creationId xmlns:p14="http://schemas.microsoft.com/office/powerpoint/2010/main" val="235338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90AA4-B32D-C746-DBF2-2AB14B2C4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0DD7C89-F2CF-D1D1-1B72-A926A1E59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322C9DE-1D09-953C-F0C7-280CA7BE0C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panose="020B0302020104020203" pitchFamily="34" charset="-79"/>
              </a:defRPr>
            </a:lvl1pPr>
          </a:lstStyle>
          <a:p>
            <a:fld id="{6975A2E5-DDDC-EF44-AFD9-1008F4BFB88B}" type="datetimeFigureOut">
              <a:rPr lang="en-US" smtClean="0"/>
              <a:pPr/>
              <a:t>4/6/23</a:t>
            </a:fld>
            <a:endParaRPr lang="en-US" dirty="0"/>
          </a:p>
        </p:txBody>
      </p:sp>
      <p:sp>
        <p:nvSpPr>
          <p:cNvPr id="5" name="Footer Placeholder 4">
            <a:extLst>
              <a:ext uri="{FF2B5EF4-FFF2-40B4-BE49-F238E27FC236}">
                <a16:creationId xmlns:a16="http://schemas.microsoft.com/office/drawing/2014/main" id="{956216AC-D17E-5F83-01CB-24764A7AE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panose="020B0302020104020203" pitchFamily="34" charset="-79"/>
              </a:defRPr>
            </a:lvl1pPr>
          </a:lstStyle>
          <a:p>
            <a:endParaRPr lang="en-US" dirty="0"/>
          </a:p>
        </p:txBody>
      </p:sp>
      <p:sp>
        <p:nvSpPr>
          <p:cNvPr id="6" name="Slide Number Placeholder 5">
            <a:extLst>
              <a:ext uri="{FF2B5EF4-FFF2-40B4-BE49-F238E27FC236}">
                <a16:creationId xmlns:a16="http://schemas.microsoft.com/office/drawing/2014/main" id="{CE83216F-E295-FEF7-652D-D006D02D6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panose="020B0302020104020203" pitchFamily="34" charset="-79"/>
              </a:defRPr>
            </a:lvl1pPr>
          </a:lstStyle>
          <a:p>
            <a:fld id="{29843BC2-E6CC-1D41-9693-8894FA365E37}" type="slidenum">
              <a:rPr lang="en-US" smtClean="0"/>
              <a:pPr/>
              <a:t>‹#›</a:t>
            </a:fld>
            <a:endParaRPr lang="en-US" dirty="0"/>
          </a:p>
        </p:txBody>
      </p:sp>
    </p:spTree>
    <p:extLst>
      <p:ext uri="{BB962C8B-B14F-4D97-AF65-F5344CB8AC3E}">
        <p14:creationId xmlns:p14="http://schemas.microsoft.com/office/powerpoint/2010/main" val="32746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Gill Sans Light" panose="020B0302020104020203" pitchFamily="34" charset="-79"/>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Light" panose="020B0302020104020203" pitchFamily="34" charset="-79"/>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Light" panose="020B0302020104020203" pitchFamily="34" charset="-79"/>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Light" panose="020B0302020104020203" pitchFamily="34" charset="-79"/>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Light" panose="020B0302020104020203" pitchFamily="34" charset="-79"/>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Light" panose="020B0302020104020203" pitchFamily="34" charset="-79"/>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4DBE-AED2-0CFB-5ED9-53015264EAF8}"/>
              </a:ext>
            </a:extLst>
          </p:cNvPr>
          <p:cNvSpPr>
            <a:spLocks noGrp="1"/>
          </p:cNvSpPr>
          <p:nvPr>
            <p:ph type="ctrTitle"/>
          </p:nvPr>
        </p:nvSpPr>
        <p:spPr/>
        <p:txBody>
          <a:bodyPr/>
          <a:lstStyle/>
          <a:p>
            <a:r>
              <a:rPr lang="en-US" dirty="0">
                <a:latin typeface="Gill Sans Light" panose="020B0302020104020203" pitchFamily="34" charset="-79"/>
                <a:cs typeface="Gill Sans Light" panose="020B0302020104020203" pitchFamily="34" charset="-79"/>
              </a:rPr>
              <a:t>Multilevel Modeling</a:t>
            </a:r>
          </a:p>
        </p:txBody>
      </p:sp>
      <p:sp>
        <p:nvSpPr>
          <p:cNvPr id="3" name="Subtitle 2">
            <a:extLst>
              <a:ext uri="{FF2B5EF4-FFF2-40B4-BE49-F238E27FC236}">
                <a16:creationId xmlns:a16="http://schemas.microsoft.com/office/drawing/2014/main" id="{6CB1D2BB-E79E-4E7B-A966-7426A2410389}"/>
              </a:ext>
            </a:extLst>
          </p:cNvPr>
          <p:cNvSpPr>
            <a:spLocks noGrp="1"/>
          </p:cNvSpPr>
          <p:nvPr>
            <p:ph type="subTitle" idx="1"/>
          </p:nvPr>
        </p:nvSpPr>
        <p:spPr/>
        <p:txBody>
          <a:bodyPr/>
          <a:lstStyle/>
          <a:p>
            <a:r>
              <a:rPr lang="en-US" dirty="0"/>
              <a:t>An Introduction</a:t>
            </a:r>
          </a:p>
        </p:txBody>
      </p:sp>
    </p:spTree>
    <p:extLst>
      <p:ext uri="{BB962C8B-B14F-4D97-AF65-F5344CB8AC3E}">
        <p14:creationId xmlns:p14="http://schemas.microsoft.com/office/powerpoint/2010/main" val="370390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CCA2-A48F-568E-8F86-BAFB0B8BE941}"/>
              </a:ext>
            </a:extLst>
          </p:cNvPr>
          <p:cNvSpPr>
            <a:spLocks noGrp="1"/>
          </p:cNvSpPr>
          <p:nvPr>
            <p:ph type="title"/>
          </p:nvPr>
        </p:nvSpPr>
        <p:spPr/>
        <p:txBody>
          <a:bodyPr/>
          <a:lstStyle/>
          <a:p>
            <a:r>
              <a:rPr lang="en-US" dirty="0"/>
              <a:t>Between- and within-person effects matter</a:t>
            </a:r>
          </a:p>
        </p:txBody>
      </p:sp>
      <p:pic>
        <p:nvPicPr>
          <p:cNvPr id="4" name="Picture 3">
            <a:extLst>
              <a:ext uri="{FF2B5EF4-FFF2-40B4-BE49-F238E27FC236}">
                <a16:creationId xmlns:a16="http://schemas.microsoft.com/office/drawing/2014/main" id="{15ED2A1C-7CDF-A3A3-6BB6-10707307997F}"/>
              </a:ext>
            </a:extLst>
          </p:cNvPr>
          <p:cNvPicPr>
            <a:picLocks noChangeAspect="1"/>
          </p:cNvPicPr>
          <p:nvPr/>
        </p:nvPicPr>
        <p:blipFill>
          <a:blip r:embed="rId2"/>
          <a:stretch>
            <a:fillRect/>
          </a:stretch>
        </p:blipFill>
        <p:spPr>
          <a:xfrm>
            <a:off x="2263774" y="1286193"/>
            <a:ext cx="7451725" cy="5571807"/>
          </a:xfrm>
          <a:prstGeom prst="rect">
            <a:avLst/>
          </a:prstGeom>
        </p:spPr>
      </p:pic>
      <p:sp>
        <p:nvSpPr>
          <p:cNvPr id="7" name="TextBox 6">
            <a:extLst>
              <a:ext uri="{FF2B5EF4-FFF2-40B4-BE49-F238E27FC236}">
                <a16:creationId xmlns:a16="http://schemas.microsoft.com/office/drawing/2014/main" id="{ECC8F4B1-6132-08BE-D829-CB2300E0C98D}"/>
              </a:ext>
            </a:extLst>
          </p:cNvPr>
          <p:cNvSpPr txBox="1"/>
          <p:nvPr/>
        </p:nvSpPr>
        <p:spPr>
          <a:xfrm>
            <a:off x="4989326" y="6308209"/>
            <a:ext cx="2075495" cy="369332"/>
          </a:xfrm>
          <a:prstGeom prst="rect">
            <a:avLst/>
          </a:prstGeom>
          <a:solidFill>
            <a:schemeClr val="bg1"/>
          </a:solidFill>
        </p:spPr>
        <p:txBody>
          <a:bodyPr wrap="square" rtlCol="0">
            <a:spAutoFit/>
          </a:bodyPr>
          <a:lstStyle/>
          <a:p>
            <a:r>
              <a:rPr lang="en-US" dirty="0">
                <a:latin typeface="Gill Sans Light" panose="020B0302020104020203" pitchFamily="34" charset="-79"/>
              </a:rPr>
              <a:t>Typing Speed</a:t>
            </a:r>
          </a:p>
        </p:txBody>
      </p:sp>
      <p:sp>
        <p:nvSpPr>
          <p:cNvPr id="8" name="TextBox 7">
            <a:extLst>
              <a:ext uri="{FF2B5EF4-FFF2-40B4-BE49-F238E27FC236}">
                <a16:creationId xmlns:a16="http://schemas.microsoft.com/office/drawing/2014/main" id="{0816EB72-FD98-9B15-851A-96AD5403B3B4}"/>
              </a:ext>
            </a:extLst>
          </p:cNvPr>
          <p:cNvSpPr txBox="1"/>
          <p:nvPr/>
        </p:nvSpPr>
        <p:spPr>
          <a:xfrm rot="16200000">
            <a:off x="1281907" y="3532979"/>
            <a:ext cx="2825967" cy="646331"/>
          </a:xfrm>
          <a:prstGeom prst="rect">
            <a:avLst/>
          </a:prstGeom>
          <a:solidFill>
            <a:schemeClr val="bg1"/>
          </a:solidFill>
        </p:spPr>
        <p:txBody>
          <a:bodyPr wrap="square" rtlCol="0">
            <a:spAutoFit/>
          </a:bodyPr>
          <a:lstStyle/>
          <a:p>
            <a:pPr algn="ctr"/>
            <a:r>
              <a:rPr lang="en-US" dirty="0">
                <a:latin typeface="Gill Sans Light" panose="020B0302020104020203" pitchFamily="34" charset="-79"/>
              </a:rPr>
              <a:t>Typing Accuracy</a:t>
            </a:r>
          </a:p>
          <a:p>
            <a:endParaRPr lang="en-US" dirty="0">
              <a:latin typeface="Gill Sans Light" panose="020B0302020104020203" pitchFamily="34" charset="-79"/>
            </a:endParaRPr>
          </a:p>
        </p:txBody>
      </p:sp>
      <p:sp>
        <p:nvSpPr>
          <p:cNvPr id="9" name="TextBox 8">
            <a:extLst>
              <a:ext uri="{FF2B5EF4-FFF2-40B4-BE49-F238E27FC236}">
                <a16:creationId xmlns:a16="http://schemas.microsoft.com/office/drawing/2014/main" id="{AF54F48C-01D8-F31A-0D5B-ED6ABAA97309}"/>
              </a:ext>
            </a:extLst>
          </p:cNvPr>
          <p:cNvSpPr txBox="1"/>
          <p:nvPr/>
        </p:nvSpPr>
        <p:spPr>
          <a:xfrm>
            <a:off x="6880090" y="1512926"/>
            <a:ext cx="184731" cy="369332"/>
          </a:xfrm>
          <a:prstGeom prst="rect">
            <a:avLst/>
          </a:prstGeom>
          <a:solidFill>
            <a:schemeClr val="bg1"/>
          </a:solidFill>
        </p:spPr>
        <p:txBody>
          <a:bodyPr wrap="none" rtlCol="0">
            <a:spAutoFit/>
          </a:bodyPr>
          <a:lstStyle/>
          <a:p>
            <a:endParaRPr lang="en-US" dirty="0">
              <a:latin typeface="Gill Sans Light" panose="020B0302020104020203" pitchFamily="34" charset="-79"/>
            </a:endParaRPr>
          </a:p>
        </p:txBody>
      </p:sp>
    </p:spTree>
    <p:extLst>
      <p:ext uri="{BB962C8B-B14F-4D97-AF65-F5344CB8AC3E}">
        <p14:creationId xmlns:p14="http://schemas.microsoft.com/office/powerpoint/2010/main" val="404179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042C-1C5F-41EB-E63F-32D9EC7E233D}"/>
              </a:ext>
            </a:extLst>
          </p:cNvPr>
          <p:cNvSpPr>
            <a:spLocks noGrp="1"/>
          </p:cNvSpPr>
          <p:nvPr>
            <p:ph type="title"/>
          </p:nvPr>
        </p:nvSpPr>
        <p:spPr/>
        <p:txBody>
          <a:bodyPr/>
          <a:lstStyle/>
          <a:p>
            <a:r>
              <a:rPr lang="en-US" dirty="0"/>
              <a:t>MLM beats RM-ANOVA</a:t>
            </a:r>
          </a:p>
        </p:txBody>
      </p:sp>
      <p:sp>
        <p:nvSpPr>
          <p:cNvPr id="3" name="Content Placeholder 2">
            <a:extLst>
              <a:ext uri="{FF2B5EF4-FFF2-40B4-BE49-F238E27FC236}">
                <a16:creationId xmlns:a16="http://schemas.microsoft.com/office/drawing/2014/main" id="{E235365E-AFF7-861B-D4A6-29A115135164}"/>
              </a:ext>
            </a:extLst>
          </p:cNvPr>
          <p:cNvSpPr>
            <a:spLocks noGrp="1"/>
          </p:cNvSpPr>
          <p:nvPr>
            <p:ph idx="1"/>
          </p:nvPr>
        </p:nvSpPr>
        <p:spPr/>
        <p:txBody>
          <a:bodyPr>
            <a:normAutofit lnSpcReduction="10000"/>
          </a:bodyPr>
          <a:lstStyle/>
          <a:p>
            <a:endParaRPr lang="en-US" dirty="0"/>
          </a:p>
          <a:p>
            <a:r>
              <a:rPr lang="en-US" dirty="0"/>
              <a:t>Simultaneous estimation of within and between effects </a:t>
            </a:r>
          </a:p>
          <a:p>
            <a:r>
              <a:rPr lang="en-US" dirty="0"/>
              <a:t>RM ANOVA uses listwise deletion </a:t>
            </a:r>
          </a:p>
          <a:p>
            <a:r>
              <a:rPr lang="en-US" dirty="0"/>
              <a:t>Participants or items with more missing cases have weaker influences on parameter estimates (i.e., the parameter estimates are precision weighted), and extreme values are “shrunk” toward the mean</a:t>
            </a:r>
          </a:p>
          <a:p>
            <a:r>
              <a:rPr lang="en-US" dirty="0"/>
              <a:t>Categorical and Continuous predictors possible in MLM</a:t>
            </a:r>
          </a:p>
          <a:p>
            <a:r>
              <a:rPr lang="en-US" dirty="0"/>
              <a:t>Can be adapted to continuous and categorical outcomes (GLMER)</a:t>
            </a:r>
          </a:p>
          <a:p>
            <a:pPr lvl="1"/>
            <a:r>
              <a:rPr lang="en-US" dirty="0"/>
              <a:t>dependent variable is continuous and the independent variables are categorical in ANOVA</a:t>
            </a:r>
          </a:p>
          <a:p>
            <a:endParaRPr lang="en-US" dirty="0"/>
          </a:p>
        </p:txBody>
      </p:sp>
    </p:spTree>
    <p:extLst>
      <p:ext uri="{BB962C8B-B14F-4D97-AF65-F5344CB8AC3E}">
        <p14:creationId xmlns:p14="http://schemas.microsoft.com/office/powerpoint/2010/main" val="46729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A368-CB11-BB73-BAC5-845E7D57A1C3}"/>
              </a:ext>
            </a:extLst>
          </p:cNvPr>
          <p:cNvSpPr>
            <a:spLocks noGrp="1"/>
          </p:cNvSpPr>
          <p:nvPr>
            <p:ph type="title"/>
          </p:nvPr>
        </p:nvSpPr>
        <p:spPr/>
        <p:txBody>
          <a:bodyPr/>
          <a:lstStyle/>
          <a:p>
            <a:r>
              <a:rPr lang="en-US" dirty="0"/>
              <a:t>Technical Aspects</a:t>
            </a:r>
          </a:p>
        </p:txBody>
      </p:sp>
      <p:sp>
        <p:nvSpPr>
          <p:cNvPr id="3" name="Text Placeholder 2">
            <a:extLst>
              <a:ext uri="{FF2B5EF4-FFF2-40B4-BE49-F238E27FC236}">
                <a16:creationId xmlns:a16="http://schemas.microsoft.com/office/drawing/2014/main" id="{AD9735BE-BC44-1235-FAE0-CAFB030A1E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5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B4C7-A4B0-71D3-9DF4-43F4CFF09031}"/>
              </a:ext>
            </a:extLst>
          </p:cNvPr>
          <p:cNvSpPr>
            <a:spLocks noGrp="1"/>
          </p:cNvSpPr>
          <p:nvPr>
            <p:ph type="title"/>
          </p:nvPr>
        </p:nvSpPr>
        <p:spPr/>
        <p:txBody>
          <a:bodyPr/>
          <a:lstStyle/>
          <a:p>
            <a:r>
              <a:rPr lang="en-US" dirty="0"/>
              <a:t>Maximum Likelihood</a:t>
            </a:r>
          </a:p>
        </p:txBody>
      </p:sp>
      <p:sp>
        <p:nvSpPr>
          <p:cNvPr id="3" name="Content Placeholder 2">
            <a:extLst>
              <a:ext uri="{FF2B5EF4-FFF2-40B4-BE49-F238E27FC236}">
                <a16:creationId xmlns:a16="http://schemas.microsoft.com/office/drawing/2014/main" id="{06C53029-8AA5-7572-FFEF-47E596E46BC4}"/>
              </a:ext>
            </a:extLst>
          </p:cNvPr>
          <p:cNvSpPr>
            <a:spLocks noGrp="1"/>
          </p:cNvSpPr>
          <p:nvPr>
            <p:ph idx="1"/>
          </p:nvPr>
        </p:nvSpPr>
        <p:spPr/>
        <p:txBody>
          <a:bodyPr/>
          <a:lstStyle/>
          <a:p>
            <a:r>
              <a:rPr lang="en-US" dirty="0"/>
              <a:t>No ordinary least squares for MLM</a:t>
            </a:r>
          </a:p>
          <a:p>
            <a:r>
              <a:rPr lang="en-US" dirty="0"/>
              <a:t>Instead, we are using Maximum Likelihood Estimation </a:t>
            </a:r>
          </a:p>
        </p:txBody>
      </p:sp>
    </p:spTree>
    <p:extLst>
      <p:ext uri="{BB962C8B-B14F-4D97-AF65-F5344CB8AC3E}">
        <p14:creationId xmlns:p14="http://schemas.microsoft.com/office/powerpoint/2010/main" val="34067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BC44-01D9-8990-88B5-DDC07B2BC1CF}"/>
              </a:ext>
            </a:extLst>
          </p:cNvPr>
          <p:cNvSpPr>
            <a:spLocks noGrp="1"/>
          </p:cNvSpPr>
          <p:nvPr>
            <p:ph type="title"/>
          </p:nvPr>
        </p:nvSpPr>
        <p:spPr/>
        <p:txBody>
          <a:bodyPr/>
          <a:lstStyle/>
          <a:p>
            <a:r>
              <a:rPr lang="en-US" dirty="0"/>
              <a:t>Pooling</a:t>
            </a:r>
          </a:p>
        </p:txBody>
      </p:sp>
      <p:sp>
        <p:nvSpPr>
          <p:cNvPr id="3" name="Content Placeholder 2">
            <a:extLst>
              <a:ext uri="{FF2B5EF4-FFF2-40B4-BE49-F238E27FC236}">
                <a16:creationId xmlns:a16="http://schemas.microsoft.com/office/drawing/2014/main" id="{04E0323B-BFA4-B5F5-BB76-CA26A6A9D19F}"/>
              </a:ext>
            </a:extLst>
          </p:cNvPr>
          <p:cNvSpPr>
            <a:spLocks noGrp="1"/>
          </p:cNvSpPr>
          <p:nvPr>
            <p:ph idx="1"/>
          </p:nvPr>
        </p:nvSpPr>
        <p:spPr/>
        <p:txBody>
          <a:bodyPr/>
          <a:lstStyle/>
          <a:p>
            <a:r>
              <a:rPr lang="en-US" dirty="0"/>
              <a:t>Grouping variable is treated as coming from a population. All groups are alike (because they are from the same population), but different in their own way. </a:t>
            </a:r>
          </a:p>
          <a:p>
            <a:r>
              <a:rPr lang="en-US" dirty="0"/>
              <a:t>Because of this it is helpful to use information from other groups to help make predictions. </a:t>
            </a:r>
          </a:p>
          <a:p>
            <a:r>
              <a:rPr lang="en-US" dirty="0"/>
              <a:t>MLM is running a regression for each group. We want to pool as this leads to better predictions as we are not overfitting our data! </a:t>
            </a:r>
          </a:p>
          <a:p>
            <a:pPr marL="0" indent="0">
              <a:buNone/>
            </a:pPr>
            <a:endParaRPr lang="en-US" dirty="0"/>
          </a:p>
        </p:txBody>
      </p:sp>
    </p:spTree>
    <p:extLst>
      <p:ext uri="{BB962C8B-B14F-4D97-AF65-F5344CB8AC3E}">
        <p14:creationId xmlns:p14="http://schemas.microsoft.com/office/powerpoint/2010/main" val="414518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45CA-22B3-2F97-1D52-D5DA674D4484}"/>
              </a:ext>
            </a:extLst>
          </p:cNvPr>
          <p:cNvSpPr>
            <a:spLocks noGrp="1"/>
          </p:cNvSpPr>
          <p:nvPr>
            <p:ph type="title"/>
          </p:nvPr>
        </p:nvSpPr>
        <p:spPr/>
        <p:txBody>
          <a:bodyPr/>
          <a:lstStyle/>
          <a:p>
            <a:r>
              <a:rPr lang="en-US" dirty="0"/>
              <a:t>Important Considerations</a:t>
            </a:r>
          </a:p>
        </p:txBody>
      </p:sp>
      <p:sp>
        <p:nvSpPr>
          <p:cNvPr id="3" name="Text Placeholder 2">
            <a:extLst>
              <a:ext uri="{FF2B5EF4-FFF2-40B4-BE49-F238E27FC236}">
                <a16:creationId xmlns:a16="http://schemas.microsoft.com/office/drawing/2014/main" id="{962F05D3-A8AB-75F7-F54A-ACBB8CB1F2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297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185C-DC57-2215-8D59-056A4FEDD259}"/>
              </a:ext>
            </a:extLst>
          </p:cNvPr>
          <p:cNvSpPr>
            <a:spLocks noGrp="1"/>
          </p:cNvSpPr>
          <p:nvPr>
            <p:ph type="title"/>
          </p:nvPr>
        </p:nvSpPr>
        <p:spPr/>
        <p:txBody>
          <a:bodyPr/>
          <a:lstStyle/>
          <a:p>
            <a:r>
              <a:rPr lang="en-US" dirty="0"/>
              <a:t>Centering</a:t>
            </a:r>
          </a:p>
        </p:txBody>
      </p:sp>
      <p:sp>
        <p:nvSpPr>
          <p:cNvPr id="3" name="Content Placeholder 2">
            <a:extLst>
              <a:ext uri="{FF2B5EF4-FFF2-40B4-BE49-F238E27FC236}">
                <a16:creationId xmlns:a16="http://schemas.microsoft.com/office/drawing/2014/main" id="{CDB8575F-CC0C-3F88-331B-0148C759E3A3}"/>
              </a:ext>
            </a:extLst>
          </p:cNvPr>
          <p:cNvSpPr>
            <a:spLocks noGrp="1"/>
          </p:cNvSpPr>
          <p:nvPr>
            <p:ph idx="1"/>
          </p:nvPr>
        </p:nvSpPr>
        <p:spPr/>
        <p:txBody>
          <a:bodyPr/>
          <a:lstStyle/>
          <a:p>
            <a:r>
              <a:rPr lang="en-US" dirty="0"/>
              <a:t>Centering is very important for the interpretation of variables in MLM</a:t>
            </a:r>
          </a:p>
          <a:p>
            <a:r>
              <a:rPr lang="en-US" dirty="0"/>
              <a:t>What does 0 mean? </a:t>
            </a:r>
          </a:p>
          <a:p>
            <a:r>
              <a:rPr lang="en-US" dirty="0"/>
              <a:t>What do deviations from 0 mean? (important for within-person effects)</a:t>
            </a:r>
          </a:p>
        </p:txBody>
      </p:sp>
    </p:spTree>
    <p:extLst>
      <p:ext uri="{BB962C8B-B14F-4D97-AF65-F5344CB8AC3E}">
        <p14:creationId xmlns:p14="http://schemas.microsoft.com/office/powerpoint/2010/main" val="198124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185C-DC57-2215-8D59-056A4FEDD259}"/>
              </a:ext>
            </a:extLst>
          </p:cNvPr>
          <p:cNvSpPr>
            <a:spLocks noGrp="1"/>
          </p:cNvSpPr>
          <p:nvPr>
            <p:ph type="title"/>
          </p:nvPr>
        </p:nvSpPr>
        <p:spPr/>
        <p:txBody>
          <a:bodyPr/>
          <a:lstStyle/>
          <a:p>
            <a:r>
              <a:rPr lang="en-US" dirty="0"/>
              <a:t>Centering</a:t>
            </a:r>
          </a:p>
        </p:txBody>
      </p:sp>
      <p:sp>
        <p:nvSpPr>
          <p:cNvPr id="3" name="Content Placeholder 2">
            <a:extLst>
              <a:ext uri="{FF2B5EF4-FFF2-40B4-BE49-F238E27FC236}">
                <a16:creationId xmlns:a16="http://schemas.microsoft.com/office/drawing/2014/main" id="{CDB8575F-CC0C-3F88-331B-0148C759E3A3}"/>
              </a:ext>
            </a:extLst>
          </p:cNvPr>
          <p:cNvSpPr>
            <a:spLocks noGrp="1"/>
          </p:cNvSpPr>
          <p:nvPr>
            <p:ph idx="1"/>
          </p:nvPr>
        </p:nvSpPr>
        <p:spPr/>
        <p:txBody>
          <a:bodyPr/>
          <a:lstStyle/>
          <a:p>
            <a:r>
              <a:rPr lang="en-US" dirty="0"/>
              <a:t>Grand-mean centering</a:t>
            </a:r>
          </a:p>
          <a:p>
            <a:pPr lvl="1"/>
            <a:r>
              <a:rPr lang="en-US" dirty="0"/>
              <a:t>Similar to what we have been doing in regression (subtracting the overall mean from each value) </a:t>
            </a:r>
          </a:p>
        </p:txBody>
      </p:sp>
      <p:graphicFrame>
        <p:nvGraphicFramePr>
          <p:cNvPr id="4" name="Table 4">
            <a:extLst>
              <a:ext uri="{FF2B5EF4-FFF2-40B4-BE49-F238E27FC236}">
                <a16:creationId xmlns:a16="http://schemas.microsoft.com/office/drawing/2014/main" id="{0AA745C1-2D64-130B-C8AD-B5216C49470A}"/>
              </a:ext>
            </a:extLst>
          </p:cNvPr>
          <p:cNvGraphicFramePr>
            <a:graphicFrameLocks noGrp="1"/>
          </p:cNvGraphicFramePr>
          <p:nvPr>
            <p:extLst>
              <p:ext uri="{D42A27DB-BD31-4B8C-83A1-F6EECF244321}">
                <p14:modId xmlns:p14="http://schemas.microsoft.com/office/powerpoint/2010/main" val="177092054"/>
              </p:ext>
            </p:extLst>
          </p:nvPr>
        </p:nvGraphicFramePr>
        <p:xfrm>
          <a:off x="1628775" y="3033516"/>
          <a:ext cx="4158723" cy="1923520"/>
        </p:xfrm>
        <a:graphic>
          <a:graphicData uri="http://schemas.openxmlformats.org/drawingml/2006/table">
            <a:tbl>
              <a:tblPr firstRow="1" bandRow="1">
                <a:tableStyleId>{5C22544A-7EE6-4342-B048-85BDC9FD1C3A}</a:tableStyleId>
              </a:tblPr>
              <a:tblGrid>
                <a:gridCol w="1386241">
                  <a:extLst>
                    <a:ext uri="{9D8B030D-6E8A-4147-A177-3AD203B41FA5}">
                      <a16:colId xmlns:a16="http://schemas.microsoft.com/office/drawing/2014/main" val="1699948958"/>
                    </a:ext>
                  </a:extLst>
                </a:gridCol>
                <a:gridCol w="1386241">
                  <a:extLst>
                    <a:ext uri="{9D8B030D-6E8A-4147-A177-3AD203B41FA5}">
                      <a16:colId xmlns:a16="http://schemas.microsoft.com/office/drawing/2014/main" val="991347198"/>
                    </a:ext>
                  </a:extLst>
                </a:gridCol>
                <a:gridCol w="1386241">
                  <a:extLst>
                    <a:ext uri="{9D8B030D-6E8A-4147-A177-3AD203B41FA5}">
                      <a16:colId xmlns:a16="http://schemas.microsoft.com/office/drawing/2014/main" val="4267212989"/>
                    </a:ext>
                  </a:extLst>
                </a:gridCol>
              </a:tblGrid>
              <a:tr h="384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Gill Sans Light" panose="020B0302020104020203" pitchFamily="34" charset="-79"/>
                        </a:rPr>
                        <a:t>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err="1">
                          <a:solidFill>
                            <a:schemeClr val="lt1"/>
                          </a:solidFill>
                          <a:effectLst/>
                          <a:latin typeface="Gill Sans Light" panose="020B0302020104020203" pitchFamily="34" charset="-79"/>
                          <a:ea typeface="+mn-ea"/>
                          <a:cs typeface="+mn-cs"/>
                        </a:rPr>
                        <a:t>Happiness</a:t>
                      </a:r>
                      <a:r>
                        <a:rPr lang="en-US" sz="1800" b="0" i="0" kern="1200" baseline="-25000" dirty="0" err="1">
                          <a:solidFill>
                            <a:schemeClr val="lt1"/>
                          </a:solidFill>
                          <a:effectLst/>
                          <a:latin typeface="Gill Sans Light" panose="020B0302020104020203" pitchFamily="34" charset="-79"/>
                          <a:ea typeface="+mn-ea"/>
                          <a:cs typeface="+mn-cs"/>
                        </a:rPr>
                        <a:t>ji</a:t>
                      </a:r>
                      <a:r>
                        <a:rPr lang="en-US" sz="1800" b="0" i="0" kern="1200" dirty="0">
                          <a:solidFill>
                            <a:schemeClr val="lt1"/>
                          </a:solidFill>
                          <a:effectLst/>
                          <a:latin typeface="Gill Sans Light" panose="020B0302020104020203" pitchFamily="34" charset="-79"/>
                          <a:ea typeface="+mn-ea"/>
                          <a:cs typeface="+mn-cs"/>
                        </a:rPr>
                        <a:t> </a:t>
                      </a:r>
                      <a:endParaRPr lang="en-US" b="0" i="0" dirty="0">
                        <a:effectLst/>
                        <a:latin typeface="Gill Sans Light" panose="020B0302020104020203" pitchFamily="34" charset="-79"/>
                      </a:endParaRPr>
                    </a:p>
                  </a:txBody>
                  <a:tcPr/>
                </a:tc>
                <a:tc>
                  <a:txBody>
                    <a:bodyPr/>
                    <a:lstStyle/>
                    <a:p>
                      <a:endParaRPr lang="en-US" b="0" i="0" dirty="0">
                        <a:latin typeface="Gill Sans Light" panose="020B0302020104020203" pitchFamily="34" charset="-79"/>
                      </a:endParaRPr>
                    </a:p>
                  </a:txBody>
                  <a:tcPr/>
                </a:tc>
                <a:extLst>
                  <a:ext uri="{0D108BD9-81ED-4DB2-BD59-A6C34878D82A}">
                    <a16:rowId xmlns:a16="http://schemas.microsoft.com/office/drawing/2014/main" val="416524846"/>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2</a:t>
                      </a:r>
                    </a:p>
                  </a:txBody>
                  <a:tcPr/>
                </a:tc>
                <a:tc>
                  <a:txBody>
                    <a:bodyPr/>
                    <a:lstStyle/>
                    <a:p>
                      <a:r>
                        <a:rPr lang="en-US" b="0" i="0" dirty="0">
                          <a:latin typeface="Gill Sans Light" panose="020B0302020104020203" pitchFamily="34" charset="-79"/>
                        </a:rPr>
                        <a:t>-1</a:t>
                      </a:r>
                    </a:p>
                  </a:txBody>
                  <a:tcPr/>
                </a:tc>
                <a:extLst>
                  <a:ext uri="{0D108BD9-81ED-4DB2-BD59-A6C34878D82A}">
                    <a16:rowId xmlns:a16="http://schemas.microsoft.com/office/drawing/2014/main" val="345014958"/>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a:t>
                      </a:r>
                    </a:p>
                  </a:txBody>
                  <a:tcPr/>
                </a:tc>
                <a:extLst>
                  <a:ext uri="{0D108BD9-81ED-4DB2-BD59-A6C34878D82A}">
                    <a16:rowId xmlns:a16="http://schemas.microsoft.com/office/drawing/2014/main" val="563937697"/>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a:t>
                      </a:r>
                    </a:p>
                  </a:txBody>
                  <a:tcPr/>
                </a:tc>
                <a:extLst>
                  <a:ext uri="{0D108BD9-81ED-4DB2-BD59-A6C34878D82A}">
                    <a16:rowId xmlns:a16="http://schemas.microsoft.com/office/drawing/2014/main" val="3098899765"/>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4</a:t>
                      </a:r>
                    </a:p>
                  </a:txBody>
                  <a:tcPr/>
                </a:tc>
                <a:tc>
                  <a:txBody>
                    <a:bodyPr/>
                    <a:lstStyle/>
                    <a:p>
                      <a:r>
                        <a:rPr lang="en-US" b="0" i="0" dirty="0">
                          <a:latin typeface="Gill Sans Light" panose="020B0302020104020203" pitchFamily="34" charset="-79"/>
                        </a:rPr>
                        <a:t>1</a:t>
                      </a:r>
                    </a:p>
                  </a:txBody>
                  <a:tcPr/>
                </a:tc>
                <a:extLst>
                  <a:ext uri="{0D108BD9-81ED-4DB2-BD59-A6C34878D82A}">
                    <a16:rowId xmlns:a16="http://schemas.microsoft.com/office/drawing/2014/main" val="3410420846"/>
                  </a:ext>
                </a:extLst>
              </a:tr>
            </a:tbl>
          </a:graphicData>
        </a:graphic>
      </p:graphicFrame>
      <p:sp>
        <p:nvSpPr>
          <p:cNvPr id="5" name="TextBox 4">
            <a:extLst>
              <a:ext uri="{FF2B5EF4-FFF2-40B4-BE49-F238E27FC236}">
                <a16:creationId xmlns:a16="http://schemas.microsoft.com/office/drawing/2014/main" id="{B9A3006E-5702-4507-55A0-2225B7BDD1B9}"/>
              </a:ext>
            </a:extLst>
          </p:cNvPr>
          <p:cNvSpPr txBox="1"/>
          <p:nvPr/>
        </p:nvSpPr>
        <p:spPr>
          <a:xfrm>
            <a:off x="1628775" y="5197667"/>
            <a:ext cx="2962734" cy="369332"/>
          </a:xfrm>
          <a:prstGeom prst="rect">
            <a:avLst/>
          </a:prstGeom>
          <a:noFill/>
        </p:spPr>
        <p:txBody>
          <a:bodyPr wrap="none" rtlCol="0">
            <a:spAutoFit/>
          </a:bodyPr>
          <a:lstStyle/>
          <a:p>
            <a:r>
              <a:rPr lang="en-US" dirty="0">
                <a:latin typeface="Gill Sans Light" panose="020B0302020104020203" pitchFamily="34" charset="-79"/>
              </a:rPr>
              <a:t>Grand Mean of Happiness = 3</a:t>
            </a:r>
          </a:p>
        </p:txBody>
      </p:sp>
    </p:spTree>
    <p:extLst>
      <p:ext uri="{BB962C8B-B14F-4D97-AF65-F5344CB8AC3E}">
        <p14:creationId xmlns:p14="http://schemas.microsoft.com/office/powerpoint/2010/main" val="68321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185C-DC57-2215-8D59-056A4FEDD259}"/>
              </a:ext>
            </a:extLst>
          </p:cNvPr>
          <p:cNvSpPr>
            <a:spLocks noGrp="1"/>
          </p:cNvSpPr>
          <p:nvPr>
            <p:ph type="title"/>
          </p:nvPr>
        </p:nvSpPr>
        <p:spPr/>
        <p:txBody>
          <a:bodyPr/>
          <a:lstStyle/>
          <a:p>
            <a:r>
              <a:rPr lang="en-US" dirty="0"/>
              <a:t>Centering</a:t>
            </a:r>
          </a:p>
        </p:txBody>
      </p:sp>
      <p:sp>
        <p:nvSpPr>
          <p:cNvPr id="3" name="Content Placeholder 2">
            <a:extLst>
              <a:ext uri="{FF2B5EF4-FFF2-40B4-BE49-F238E27FC236}">
                <a16:creationId xmlns:a16="http://schemas.microsoft.com/office/drawing/2014/main" id="{CDB8575F-CC0C-3F88-331B-0148C759E3A3}"/>
              </a:ext>
            </a:extLst>
          </p:cNvPr>
          <p:cNvSpPr>
            <a:spLocks noGrp="1"/>
          </p:cNvSpPr>
          <p:nvPr>
            <p:ph idx="1"/>
          </p:nvPr>
        </p:nvSpPr>
        <p:spPr/>
        <p:txBody>
          <a:bodyPr/>
          <a:lstStyle/>
          <a:p>
            <a:r>
              <a:rPr lang="en-US" dirty="0"/>
              <a:t>Group-mean centering (or Person-mean centering)</a:t>
            </a:r>
          </a:p>
          <a:p>
            <a:pPr lvl="1"/>
            <a:r>
              <a:rPr lang="en-US" dirty="0"/>
              <a:t>New! (subtracting the person (or group) mean from each value) </a:t>
            </a:r>
          </a:p>
        </p:txBody>
      </p:sp>
      <p:graphicFrame>
        <p:nvGraphicFramePr>
          <p:cNvPr id="4" name="Table 4">
            <a:extLst>
              <a:ext uri="{FF2B5EF4-FFF2-40B4-BE49-F238E27FC236}">
                <a16:creationId xmlns:a16="http://schemas.microsoft.com/office/drawing/2014/main" id="{0AA745C1-2D64-130B-C8AD-B5216C49470A}"/>
              </a:ext>
            </a:extLst>
          </p:cNvPr>
          <p:cNvGraphicFramePr>
            <a:graphicFrameLocks noGrp="1"/>
          </p:cNvGraphicFramePr>
          <p:nvPr>
            <p:extLst>
              <p:ext uri="{D42A27DB-BD31-4B8C-83A1-F6EECF244321}">
                <p14:modId xmlns:p14="http://schemas.microsoft.com/office/powerpoint/2010/main" val="1675053078"/>
              </p:ext>
            </p:extLst>
          </p:nvPr>
        </p:nvGraphicFramePr>
        <p:xfrm>
          <a:off x="1628775" y="3033516"/>
          <a:ext cx="4158723" cy="1923520"/>
        </p:xfrm>
        <a:graphic>
          <a:graphicData uri="http://schemas.openxmlformats.org/drawingml/2006/table">
            <a:tbl>
              <a:tblPr firstRow="1" bandRow="1">
                <a:tableStyleId>{5C22544A-7EE6-4342-B048-85BDC9FD1C3A}</a:tableStyleId>
              </a:tblPr>
              <a:tblGrid>
                <a:gridCol w="1386241">
                  <a:extLst>
                    <a:ext uri="{9D8B030D-6E8A-4147-A177-3AD203B41FA5}">
                      <a16:colId xmlns:a16="http://schemas.microsoft.com/office/drawing/2014/main" val="1699948958"/>
                    </a:ext>
                  </a:extLst>
                </a:gridCol>
                <a:gridCol w="1386241">
                  <a:extLst>
                    <a:ext uri="{9D8B030D-6E8A-4147-A177-3AD203B41FA5}">
                      <a16:colId xmlns:a16="http://schemas.microsoft.com/office/drawing/2014/main" val="991347198"/>
                    </a:ext>
                  </a:extLst>
                </a:gridCol>
                <a:gridCol w="1386241">
                  <a:extLst>
                    <a:ext uri="{9D8B030D-6E8A-4147-A177-3AD203B41FA5}">
                      <a16:colId xmlns:a16="http://schemas.microsoft.com/office/drawing/2014/main" val="4267212989"/>
                    </a:ext>
                  </a:extLst>
                </a:gridCol>
              </a:tblGrid>
              <a:tr h="384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Gill Sans Light" panose="020B0302020104020203" pitchFamily="34" charset="-79"/>
                        </a:rPr>
                        <a:t>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lt1"/>
                          </a:solidFill>
                          <a:effectLst/>
                          <a:latin typeface="Gill Sans Light" panose="020B0302020104020203" pitchFamily="34" charset="-79"/>
                          <a:ea typeface="+mn-ea"/>
                          <a:cs typeface="+mn-cs"/>
                        </a:rPr>
                        <a:t>Happiness</a:t>
                      </a:r>
                      <a:r>
                        <a:rPr lang="en-US" sz="1800" b="0" i="0" kern="1200" baseline="-25000" dirty="0" err="1">
                          <a:solidFill>
                            <a:schemeClr val="lt1"/>
                          </a:solidFill>
                          <a:effectLst/>
                          <a:latin typeface="Gill Sans Light" panose="020B0302020104020203" pitchFamily="34" charset="-79"/>
                          <a:ea typeface="+mn-ea"/>
                          <a:cs typeface="+mn-cs"/>
                        </a:rPr>
                        <a:t>ji</a:t>
                      </a:r>
                      <a:r>
                        <a:rPr lang="en-US" sz="1800" b="0" i="0" kern="1200" dirty="0">
                          <a:solidFill>
                            <a:schemeClr val="lt1"/>
                          </a:solidFill>
                          <a:effectLst/>
                          <a:latin typeface="Gill Sans Light" panose="020B0302020104020203" pitchFamily="34" charset="-79"/>
                          <a:ea typeface="+mn-ea"/>
                          <a:cs typeface="+mn-cs"/>
                        </a:rPr>
                        <a:t> </a:t>
                      </a:r>
                      <a:endParaRPr lang="en-US" b="0" i="0" dirty="0">
                        <a:effectLst/>
                        <a:latin typeface="Gill Sans Light" panose="020B0302020104020203" pitchFamily="34" charset="-79"/>
                      </a:endParaRPr>
                    </a:p>
                  </a:txBody>
                  <a:tcPr/>
                </a:tc>
                <a:tc>
                  <a:txBody>
                    <a:bodyPr/>
                    <a:lstStyle/>
                    <a:p>
                      <a:endParaRPr lang="en-US" b="0" i="0" dirty="0">
                        <a:latin typeface="Gill Sans Light" panose="020B0302020104020203" pitchFamily="34" charset="-79"/>
                      </a:endParaRPr>
                    </a:p>
                  </a:txBody>
                  <a:tcPr/>
                </a:tc>
                <a:extLst>
                  <a:ext uri="{0D108BD9-81ED-4DB2-BD59-A6C34878D82A}">
                    <a16:rowId xmlns:a16="http://schemas.microsoft.com/office/drawing/2014/main" val="416524846"/>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2</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45014958"/>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563937697"/>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098899765"/>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4</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410420846"/>
                  </a:ext>
                </a:extLst>
              </a:tr>
            </a:tbl>
          </a:graphicData>
        </a:graphic>
      </p:graphicFrame>
      <p:sp>
        <p:nvSpPr>
          <p:cNvPr id="5" name="TextBox 4">
            <a:extLst>
              <a:ext uri="{FF2B5EF4-FFF2-40B4-BE49-F238E27FC236}">
                <a16:creationId xmlns:a16="http://schemas.microsoft.com/office/drawing/2014/main" id="{B9A3006E-5702-4507-55A0-2225B7BDD1B9}"/>
              </a:ext>
            </a:extLst>
          </p:cNvPr>
          <p:cNvSpPr txBox="1"/>
          <p:nvPr/>
        </p:nvSpPr>
        <p:spPr>
          <a:xfrm>
            <a:off x="1628775" y="5197667"/>
            <a:ext cx="3114955" cy="646331"/>
          </a:xfrm>
          <a:prstGeom prst="rect">
            <a:avLst/>
          </a:prstGeom>
          <a:noFill/>
        </p:spPr>
        <p:txBody>
          <a:bodyPr wrap="none" rtlCol="0">
            <a:spAutoFit/>
          </a:bodyPr>
          <a:lstStyle/>
          <a:p>
            <a:r>
              <a:rPr lang="en-US" dirty="0">
                <a:latin typeface="Gill Sans Light" panose="020B0302020104020203" pitchFamily="34" charset="-79"/>
              </a:rPr>
              <a:t>Shelly Mean of Happiness = 2.5</a:t>
            </a:r>
          </a:p>
          <a:p>
            <a:r>
              <a:rPr lang="en-US" dirty="0">
                <a:latin typeface="Gill Sans Light" panose="020B0302020104020203" pitchFamily="34" charset="-79"/>
              </a:rPr>
              <a:t>Messi Mean of Happiness=  3.5</a:t>
            </a:r>
          </a:p>
        </p:txBody>
      </p:sp>
    </p:spTree>
    <p:extLst>
      <p:ext uri="{BB962C8B-B14F-4D97-AF65-F5344CB8AC3E}">
        <p14:creationId xmlns:p14="http://schemas.microsoft.com/office/powerpoint/2010/main" val="426601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185C-DC57-2215-8D59-056A4FEDD259}"/>
              </a:ext>
            </a:extLst>
          </p:cNvPr>
          <p:cNvSpPr>
            <a:spLocks noGrp="1"/>
          </p:cNvSpPr>
          <p:nvPr>
            <p:ph type="title"/>
          </p:nvPr>
        </p:nvSpPr>
        <p:spPr/>
        <p:txBody>
          <a:bodyPr/>
          <a:lstStyle/>
          <a:p>
            <a:r>
              <a:rPr lang="en-US" dirty="0"/>
              <a:t>Centering</a:t>
            </a:r>
          </a:p>
        </p:txBody>
      </p:sp>
      <p:sp>
        <p:nvSpPr>
          <p:cNvPr id="3" name="Content Placeholder 2">
            <a:extLst>
              <a:ext uri="{FF2B5EF4-FFF2-40B4-BE49-F238E27FC236}">
                <a16:creationId xmlns:a16="http://schemas.microsoft.com/office/drawing/2014/main" id="{CDB8575F-CC0C-3F88-331B-0148C759E3A3}"/>
              </a:ext>
            </a:extLst>
          </p:cNvPr>
          <p:cNvSpPr>
            <a:spLocks noGrp="1"/>
          </p:cNvSpPr>
          <p:nvPr>
            <p:ph idx="1"/>
          </p:nvPr>
        </p:nvSpPr>
        <p:spPr/>
        <p:txBody>
          <a:bodyPr/>
          <a:lstStyle/>
          <a:p>
            <a:r>
              <a:rPr lang="en-US" dirty="0"/>
              <a:t>Group-mean centering (or Person-mean centering)</a:t>
            </a:r>
          </a:p>
          <a:p>
            <a:pPr lvl="1"/>
            <a:r>
              <a:rPr lang="en-US" dirty="0"/>
              <a:t>New! (subtracting each value from the person (or group) mean) </a:t>
            </a:r>
          </a:p>
        </p:txBody>
      </p:sp>
      <p:graphicFrame>
        <p:nvGraphicFramePr>
          <p:cNvPr id="4" name="Table 4">
            <a:extLst>
              <a:ext uri="{FF2B5EF4-FFF2-40B4-BE49-F238E27FC236}">
                <a16:creationId xmlns:a16="http://schemas.microsoft.com/office/drawing/2014/main" id="{0AA745C1-2D64-130B-C8AD-B5216C49470A}"/>
              </a:ext>
            </a:extLst>
          </p:cNvPr>
          <p:cNvGraphicFramePr>
            <a:graphicFrameLocks noGrp="1"/>
          </p:cNvGraphicFramePr>
          <p:nvPr>
            <p:extLst>
              <p:ext uri="{D42A27DB-BD31-4B8C-83A1-F6EECF244321}">
                <p14:modId xmlns:p14="http://schemas.microsoft.com/office/powerpoint/2010/main" val="3453637035"/>
              </p:ext>
            </p:extLst>
          </p:nvPr>
        </p:nvGraphicFramePr>
        <p:xfrm>
          <a:off x="1628775" y="3033516"/>
          <a:ext cx="4158723" cy="1923520"/>
        </p:xfrm>
        <a:graphic>
          <a:graphicData uri="http://schemas.openxmlformats.org/drawingml/2006/table">
            <a:tbl>
              <a:tblPr firstRow="1" bandRow="1">
                <a:tableStyleId>{5C22544A-7EE6-4342-B048-85BDC9FD1C3A}</a:tableStyleId>
              </a:tblPr>
              <a:tblGrid>
                <a:gridCol w="1386241">
                  <a:extLst>
                    <a:ext uri="{9D8B030D-6E8A-4147-A177-3AD203B41FA5}">
                      <a16:colId xmlns:a16="http://schemas.microsoft.com/office/drawing/2014/main" val="1699948958"/>
                    </a:ext>
                  </a:extLst>
                </a:gridCol>
                <a:gridCol w="1386241">
                  <a:extLst>
                    <a:ext uri="{9D8B030D-6E8A-4147-A177-3AD203B41FA5}">
                      <a16:colId xmlns:a16="http://schemas.microsoft.com/office/drawing/2014/main" val="991347198"/>
                    </a:ext>
                  </a:extLst>
                </a:gridCol>
                <a:gridCol w="1386241">
                  <a:extLst>
                    <a:ext uri="{9D8B030D-6E8A-4147-A177-3AD203B41FA5}">
                      <a16:colId xmlns:a16="http://schemas.microsoft.com/office/drawing/2014/main" val="4267212989"/>
                    </a:ext>
                  </a:extLst>
                </a:gridCol>
              </a:tblGrid>
              <a:tr h="384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Gill Sans Light" panose="020B0302020104020203" pitchFamily="34" charset="-79"/>
                        </a:rPr>
                        <a:t>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lt1"/>
                          </a:solidFill>
                          <a:effectLst/>
                          <a:latin typeface="Gill Sans Light" panose="020B0302020104020203" pitchFamily="34" charset="-79"/>
                          <a:ea typeface="+mn-ea"/>
                          <a:cs typeface="+mn-cs"/>
                        </a:rPr>
                        <a:t>Happiness</a:t>
                      </a:r>
                      <a:r>
                        <a:rPr lang="en-US" sz="1800" b="0" i="0" kern="1200" baseline="-25000" dirty="0" err="1">
                          <a:solidFill>
                            <a:schemeClr val="lt1"/>
                          </a:solidFill>
                          <a:effectLst/>
                          <a:latin typeface="Gill Sans Light" panose="020B0302020104020203" pitchFamily="34" charset="-79"/>
                          <a:ea typeface="+mn-ea"/>
                          <a:cs typeface="+mn-cs"/>
                        </a:rPr>
                        <a:t>ji</a:t>
                      </a:r>
                      <a:r>
                        <a:rPr lang="en-US" sz="1800" b="0" i="0" kern="1200" dirty="0">
                          <a:solidFill>
                            <a:schemeClr val="lt1"/>
                          </a:solidFill>
                          <a:effectLst/>
                          <a:latin typeface="Gill Sans Light" panose="020B0302020104020203" pitchFamily="34" charset="-79"/>
                          <a:ea typeface="+mn-ea"/>
                          <a:cs typeface="+mn-cs"/>
                        </a:rPr>
                        <a:t> </a:t>
                      </a:r>
                      <a:endParaRPr lang="en-US" b="0" i="0" dirty="0">
                        <a:effectLst/>
                        <a:latin typeface="Gill Sans Light" panose="020B0302020104020203" pitchFamily="34" charset="-79"/>
                      </a:endParaRPr>
                    </a:p>
                  </a:txBody>
                  <a:tcPr/>
                </a:tc>
                <a:tc>
                  <a:txBody>
                    <a:bodyPr/>
                    <a:lstStyle/>
                    <a:p>
                      <a:endParaRPr lang="en-US" b="0" i="0" dirty="0">
                        <a:latin typeface="Gill Sans Light" panose="020B0302020104020203" pitchFamily="34" charset="-79"/>
                      </a:endParaRPr>
                    </a:p>
                  </a:txBody>
                  <a:tcPr/>
                </a:tc>
                <a:extLst>
                  <a:ext uri="{0D108BD9-81ED-4DB2-BD59-A6C34878D82A}">
                    <a16:rowId xmlns:a16="http://schemas.microsoft.com/office/drawing/2014/main" val="416524846"/>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2</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45014958"/>
                  </a:ext>
                </a:extLst>
              </a:tr>
              <a:tr h="384704">
                <a:tc>
                  <a:txBody>
                    <a:bodyPr/>
                    <a:lstStyle/>
                    <a:p>
                      <a:r>
                        <a:rPr lang="en-US" b="0" i="0" dirty="0">
                          <a:latin typeface="Gill Sans Light" panose="020B0302020104020203" pitchFamily="34" charset="-79"/>
                        </a:rPr>
                        <a:t>Shelly</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563937697"/>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3</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098899765"/>
                  </a:ext>
                </a:extLst>
              </a:tr>
              <a:tr h="384704">
                <a:tc>
                  <a:txBody>
                    <a:bodyPr/>
                    <a:lstStyle/>
                    <a:p>
                      <a:r>
                        <a:rPr lang="en-US" b="0" i="0" dirty="0">
                          <a:latin typeface="Gill Sans Light" panose="020B0302020104020203" pitchFamily="34" charset="-79"/>
                        </a:rPr>
                        <a:t>Messi</a:t>
                      </a:r>
                    </a:p>
                  </a:txBody>
                  <a:tcPr/>
                </a:tc>
                <a:tc>
                  <a:txBody>
                    <a:bodyPr/>
                    <a:lstStyle/>
                    <a:p>
                      <a:r>
                        <a:rPr lang="en-US" b="0" i="0" dirty="0">
                          <a:latin typeface="Gill Sans Light" panose="020B0302020104020203" pitchFamily="34" charset="-79"/>
                        </a:rPr>
                        <a:t>4</a:t>
                      </a:r>
                    </a:p>
                  </a:txBody>
                  <a:tcPr/>
                </a:tc>
                <a:tc>
                  <a:txBody>
                    <a:bodyPr/>
                    <a:lstStyle/>
                    <a:p>
                      <a:r>
                        <a:rPr lang="en-US" b="0" i="0" dirty="0">
                          <a:latin typeface="Gill Sans Light" panose="020B0302020104020203" pitchFamily="34" charset="-79"/>
                        </a:rPr>
                        <a:t>0.5</a:t>
                      </a:r>
                    </a:p>
                  </a:txBody>
                  <a:tcPr/>
                </a:tc>
                <a:extLst>
                  <a:ext uri="{0D108BD9-81ED-4DB2-BD59-A6C34878D82A}">
                    <a16:rowId xmlns:a16="http://schemas.microsoft.com/office/drawing/2014/main" val="3410420846"/>
                  </a:ext>
                </a:extLst>
              </a:tr>
            </a:tbl>
          </a:graphicData>
        </a:graphic>
      </p:graphicFrame>
      <p:sp>
        <p:nvSpPr>
          <p:cNvPr id="5" name="TextBox 4">
            <a:extLst>
              <a:ext uri="{FF2B5EF4-FFF2-40B4-BE49-F238E27FC236}">
                <a16:creationId xmlns:a16="http://schemas.microsoft.com/office/drawing/2014/main" id="{B9A3006E-5702-4507-55A0-2225B7BDD1B9}"/>
              </a:ext>
            </a:extLst>
          </p:cNvPr>
          <p:cNvSpPr txBox="1"/>
          <p:nvPr/>
        </p:nvSpPr>
        <p:spPr>
          <a:xfrm>
            <a:off x="1628775" y="5197667"/>
            <a:ext cx="3055003" cy="646331"/>
          </a:xfrm>
          <a:prstGeom prst="rect">
            <a:avLst/>
          </a:prstGeom>
          <a:noFill/>
        </p:spPr>
        <p:txBody>
          <a:bodyPr wrap="none" rtlCol="0">
            <a:spAutoFit/>
          </a:bodyPr>
          <a:lstStyle/>
          <a:p>
            <a:r>
              <a:rPr lang="en-US" dirty="0">
                <a:latin typeface="Gill Sans Light" panose="020B0302020104020203" pitchFamily="34" charset="-79"/>
              </a:rPr>
              <a:t>Shelly Mean of Happiness = 2.5</a:t>
            </a:r>
          </a:p>
          <a:p>
            <a:r>
              <a:rPr lang="en-US" dirty="0">
                <a:latin typeface="Gill Sans Light" panose="020B0302020104020203" pitchFamily="34" charset="-79"/>
              </a:rPr>
              <a:t>Messi Mean of Happiness=  3.5</a:t>
            </a:r>
          </a:p>
        </p:txBody>
      </p:sp>
      <p:cxnSp>
        <p:nvCxnSpPr>
          <p:cNvPr id="7" name="Straight Arrow Connector 6">
            <a:extLst>
              <a:ext uri="{FF2B5EF4-FFF2-40B4-BE49-F238E27FC236}">
                <a16:creationId xmlns:a16="http://schemas.microsoft.com/office/drawing/2014/main" id="{E7B8E22E-3AEB-DEB4-7ECB-C174DDC09428}"/>
              </a:ext>
            </a:extLst>
          </p:cNvPr>
          <p:cNvCxnSpPr/>
          <p:nvPr/>
        </p:nvCxnSpPr>
        <p:spPr>
          <a:xfrm flipH="1">
            <a:off x="6096000" y="3629025"/>
            <a:ext cx="9048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5F2537-9B82-3DF0-907D-12EC6C360C95}"/>
              </a:ext>
            </a:extLst>
          </p:cNvPr>
          <p:cNvSpPr txBox="1"/>
          <p:nvPr/>
        </p:nvSpPr>
        <p:spPr>
          <a:xfrm>
            <a:off x="7233632" y="3429000"/>
            <a:ext cx="4093878" cy="646331"/>
          </a:xfrm>
          <a:prstGeom prst="rect">
            <a:avLst/>
          </a:prstGeom>
          <a:noFill/>
        </p:spPr>
        <p:txBody>
          <a:bodyPr wrap="none" rtlCol="0">
            <a:spAutoFit/>
          </a:bodyPr>
          <a:lstStyle/>
          <a:p>
            <a:r>
              <a:rPr lang="en-US" dirty="0">
                <a:latin typeface="Gill Sans Light" panose="020B0302020104020203" pitchFamily="34" charset="-79"/>
              </a:rPr>
              <a:t>When Shelly feels -.5 less happy than she </a:t>
            </a:r>
          </a:p>
          <a:p>
            <a:r>
              <a:rPr lang="en-US" dirty="0">
                <a:latin typeface="Gill Sans Light" panose="020B0302020104020203" pitchFamily="34" charset="-79"/>
              </a:rPr>
              <a:t>normally feels </a:t>
            </a:r>
          </a:p>
        </p:txBody>
      </p:sp>
      <p:cxnSp>
        <p:nvCxnSpPr>
          <p:cNvPr id="9" name="Straight Arrow Connector 8">
            <a:extLst>
              <a:ext uri="{FF2B5EF4-FFF2-40B4-BE49-F238E27FC236}">
                <a16:creationId xmlns:a16="http://schemas.microsoft.com/office/drawing/2014/main" id="{FDCD83DF-6A62-C7D0-52E7-88FF4A7C0D85}"/>
              </a:ext>
            </a:extLst>
          </p:cNvPr>
          <p:cNvCxnSpPr/>
          <p:nvPr/>
        </p:nvCxnSpPr>
        <p:spPr>
          <a:xfrm flipH="1">
            <a:off x="6096000" y="4367430"/>
            <a:ext cx="9048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CEA326-5931-5807-AFA9-086A29689C83}"/>
              </a:ext>
            </a:extLst>
          </p:cNvPr>
          <p:cNvSpPr txBox="1"/>
          <p:nvPr/>
        </p:nvSpPr>
        <p:spPr>
          <a:xfrm>
            <a:off x="7233632" y="4156650"/>
            <a:ext cx="3869906" cy="646331"/>
          </a:xfrm>
          <a:prstGeom prst="rect">
            <a:avLst/>
          </a:prstGeom>
          <a:noFill/>
        </p:spPr>
        <p:txBody>
          <a:bodyPr wrap="none" rtlCol="0">
            <a:spAutoFit/>
          </a:bodyPr>
          <a:lstStyle/>
          <a:p>
            <a:r>
              <a:rPr lang="en-US" dirty="0">
                <a:latin typeface="Gill Sans Light" panose="020B0302020104020203" pitchFamily="34" charset="-79"/>
              </a:rPr>
              <a:t>When Messi feels -.5 less happy than he </a:t>
            </a:r>
          </a:p>
          <a:p>
            <a:r>
              <a:rPr lang="en-US" dirty="0">
                <a:latin typeface="Gill Sans Light" panose="020B0302020104020203" pitchFamily="34" charset="-79"/>
              </a:rPr>
              <a:t>normally feels </a:t>
            </a:r>
          </a:p>
        </p:txBody>
      </p:sp>
    </p:spTree>
    <p:extLst>
      <p:ext uri="{BB962C8B-B14F-4D97-AF65-F5344CB8AC3E}">
        <p14:creationId xmlns:p14="http://schemas.microsoft.com/office/powerpoint/2010/main" val="77815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8602-BEAC-AD07-5D12-4A1C94891C83}"/>
              </a:ext>
            </a:extLst>
          </p:cNvPr>
          <p:cNvSpPr>
            <a:spLocks noGrp="1"/>
          </p:cNvSpPr>
          <p:nvPr>
            <p:ph type="title"/>
          </p:nvPr>
        </p:nvSpPr>
        <p:spPr/>
        <p:txBody>
          <a:bodyPr/>
          <a:lstStyle/>
          <a:p>
            <a:r>
              <a:rPr lang="en-US" dirty="0">
                <a:latin typeface="Gill Sans Light" panose="020B0302020104020203" pitchFamily="34" charset="-79"/>
                <a:cs typeface="Gill Sans Light" panose="020B0302020104020203" pitchFamily="34" charset="-79"/>
              </a:rPr>
              <a:t>Roadmap</a:t>
            </a:r>
          </a:p>
        </p:txBody>
      </p:sp>
      <p:sp>
        <p:nvSpPr>
          <p:cNvPr id="3" name="Content Placeholder 2">
            <a:extLst>
              <a:ext uri="{FF2B5EF4-FFF2-40B4-BE49-F238E27FC236}">
                <a16:creationId xmlns:a16="http://schemas.microsoft.com/office/drawing/2014/main" id="{999DA760-36FA-6D4B-D2F6-0851071FD7C5}"/>
              </a:ext>
            </a:extLst>
          </p:cNvPr>
          <p:cNvSpPr>
            <a:spLocks noGrp="1"/>
          </p:cNvSpPr>
          <p:nvPr>
            <p:ph idx="1"/>
          </p:nvPr>
        </p:nvSpPr>
        <p:spPr/>
        <p:txBody>
          <a:bodyPr/>
          <a:lstStyle/>
          <a:p>
            <a:r>
              <a:rPr lang="en-US" dirty="0">
                <a:latin typeface="Gill Sans Light" panose="020B0302020104020203" pitchFamily="34" charset="-79"/>
                <a:cs typeface="Gill Sans Light" panose="020B0302020104020203" pitchFamily="34" charset="-79"/>
              </a:rPr>
              <a:t>Why MLM?</a:t>
            </a:r>
          </a:p>
          <a:p>
            <a:r>
              <a:rPr lang="en-US" dirty="0">
                <a:latin typeface="Gill Sans Light" panose="020B0302020104020203" pitchFamily="34" charset="-79"/>
                <a:cs typeface="Gill Sans Light" panose="020B0302020104020203" pitchFamily="34" charset="-79"/>
              </a:rPr>
              <a:t>Some technical features</a:t>
            </a:r>
          </a:p>
          <a:p>
            <a:r>
              <a:rPr lang="en-US" dirty="0">
                <a:latin typeface="Gill Sans Light" panose="020B0302020104020203" pitchFamily="34" charset="-79"/>
                <a:cs typeface="Gill Sans Light" panose="020B0302020104020203" pitchFamily="34" charset="-79"/>
              </a:rPr>
              <a:t>What are things to consider when you run an MLM?</a:t>
            </a:r>
          </a:p>
          <a:p>
            <a:r>
              <a:rPr lang="en-US" dirty="0">
                <a:latin typeface="Gill Sans Light" panose="020B0302020104020203" pitchFamily="34" charset="-79"/>
                <a:cs typeface="Gill Sans Light" panose="020B0302020104020203" pitchFamily="34" charset="-79"/>
              </a:rPr>
              <a:t>Running an MLM in R </a:t>
            </a:r>
          </a:p>
          <a:p>
            <a:r>
              <a:rPr lang="en-US" dirty="0">
                <a:latin typeface="Gill Sans Light" panose="020B0302020104020203" pitchFamily="34" charset="-79"/>
                <a:cs typeface="Gill Sans Light" panose="020B0302020104020203" pitchFamily="34" charset="-79"/>
              </a:rPr>
              <a:t>Resources </a:t>
            </a:r>
          </a:p>
        </p:txBody>
      </p:sp>
    </p:spTree>
    <p:extLst>
      <p:ext uri="{BB962C8B-B14F-4D97-AF65-F5344CB8AC3E}">
        <p14:creationId xmlns:p14="http://schemas.microsoft.com/office/powerpoint/2010/main" val="90038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97DA-CA94-BE55-BFFA-FC88553E0929}"/>
              </a:ext>
            </a:extLst>
          </p:cNvPr>
          <p:cNvSpPr>
            <a:spLocks noGrp="1"/>
          </p:cNvSpPr>
          <p:nvPr>
            <p:ph type="title"/>
          </p:nvPr>
        </p:nvSpPr>
        <p:spPr/>
        <p:txBody>
          <a:bodyPr/>
          <a:lstStyle/>
          <a:p>
            <a:r>
              <a:rPr lang="en-US" dirty="0"/>
              <a:t>Power</a:t>
            </a:r>
          </a:p>
        </p:txBody>
      </p:sp>
      <p:pic>
        <p:nvPicPr>
          <p:cNvPr id="4" name="Picture 3">
            <a:extLst>
              <a:ext uri="{FF2B5EF4-FFF2-40B4-BE49-F238E27FC236}">
                <a16:creationId xmlns:a16="http://schemas.microsoft.com/office/drawing/2014/main" id="{7E55C60C-3E49-03F3-5C12-C882C6D5CF40}"/>
              </a:ext>
            </a:extLst>
          </p:cNvPr>
          <p:cNvPicPr>
            <a:picLocks noChangeAspect="1"/>
          </p:cNvPicPr>
          <p:nvPr/>
        </p:nvPicPr>
        <p:blipFill>
          <a:blip r:embed="rId2"/>
          <a:stretch>
            <a:fillRect/>
          </a:stretch>
        </p:blipFill>
        <p:spPr>
          <a:xfrm>
            <a:off x="217837" y="1336695"/>
            <a:ext cx="4082702" cy="2738573"/>
          </a:xfrm>
          <a:prstGeom prst="rect">
            <a:avLst/>
          </a:prstGeom>
        </p:spPr>
      </p:pic>
      <p:pic>
        <p:nvPicPr>
          <p:cNvPr id="5" name="Picture 4">
            <a:extLst>
              <a:ext uri="{FF2B5EF4-FFF2-40B4-BE49-F238E27FC236}">
                <a16:creationId xmlns:a16="http://schemas.microsoft.com/office/drawing/2014/main" id="{1D1201AB-32A4-ADD2-9E37-72D4BF328DF5}"/>
              </a:ext>
            </a:extLst>
          </p:cNvPr>
          <p:cNvPicPr>
            <a:picLocks noChangeAspect="1"/>
          </p:cNvPicPr>
          <p:nvPr/>
        </p:nvPicPr>
        <p:blipFill>
          <a:blip r:embed="rId3"/>
          <a:stretch>
            <a:fillRect/>
          </a:stretch>
        </p:blipFill>
        <p:spPr>
          <a:xfrm>
            <a:off x="4157663" y="1257709"/>
            <a:ext cx="3733800" cy="4686300"/>
          </a:xfrm>
          <a:prstGeom prst="rect">
            <a:avLst/>
          </a:prstGeom>
        </p:spPr>
      </p:pic>
      <p:pic>
        <p:nvPicPr>
          <p:cNvPr id="6" name="Picture 5">
            <a:extLst>
              <a:ext uri="{FF2B5EF4-FFF2-40B4-BE49-F238E27FC236}">
                <a16:creationId xmlns:a16="http://schemas.microsoft.com/office/drawing/2014/main" id="{5A36DC9B-A56B-4061-3561-1EB8CA2D91CF}"/>
              </a:ext>
            </a:extLst>
          </p:cNvPr>
          <p:cNvPicPr>
            <a:picLocks noChangeAspect="1"/>
          </p:cNvPicPr>
          <p:nvPr/>
        </p:nvPicPr>
        <p:blipFill>
          <a:blip r:embed="rId4"/>
          <a:stretch>
            <a:fillRect/>
          </a:stretch>
        </p:blipFill>
        <p:spPr>
          <a:xfrm>
            <a:off x="7329994" y="1447801"/>
            <a:ext cx="4656713" cy="3290887"/>
          </a:xfrm>
          <a:prstGeom prst="rect">
            <a:avLst/>
          </a:prstGeom>
        </p:spPr>
      </p:pic>
      <p:sp>
        <p:nvSpPr>
          <p:cNvPr id="7" name="TextBox 6">
            <a:extLst>
              <a:ext uri="{FF2B5EF4-FFF2-40B4-BE49-F238E27FC236}">
                <a16:creationId xmlns:a16="http://schemas.microsoft.com/office/drawing/2014/main" id="{1A1AB9D7-D10B-FA7C-EC5A-B8DE4C1F2A12}"/>
              </a:ext>
            </a:extLst>
          </p:cNvPr>
          <p:cNvSpPr txBox="1"/>
          <p:nvPr/>
        </p:nvSpPr>
        <p:spPr>
          <a:xfrm>
            <a:off x="491327" y="4132475"/>
            <a:ext cx="2741071" cy="369332"/>
          </a:xfrm>
          <a:prstGeom prst="rect">
            <a:avLst/>
          </a:prstGeom>
          <a:noFill/>
        </p:spPr>
        <p:txBody>
          <a:bodyPr wrap="none" rtlCol="0">
            <a:spAutoFit/>
          </a:bodyPr>
          <a:lstStyle/>
          <a:p>
            <a:r>
              <a:rPr lang="en-US" b="1" i="0" dirty="0" err="1">
                <a:solidFill>
                  <a:srgbClr val="1F2328"/>
                </a:solidFill>
                <a:effectLst/>
                <a:latin typeface="-apple-system"/>
              </a:rPr>
              <a:t>PowerAnalysisIL</a:t>
            </a:r>
            <a:r>
              <a:rPr lang="en-US" b="1" i="0" dirty="0">
                <a:solidFill>
                  <a:srgbClr val="1F2328"/>
                </a:solidFill>
                <a:effectLst/>
                <a:latin typeface="-apple-system"/>
              </a:rPr>
              <a:t> Shiny App</a:t>
            </a:r>
          </a:p>
        </p:txBody>
      </p:sp>
      <p:sp>
        <p:nvSpPr>
          <p:cNvPr id="9" name="TextBox 8">
            <a:extLst>
              <a:ext uri="{FF2B5EF4-FFF2-40B4-BE49-F238E27FC236}">
                <a16:creationId xmlns:a16="http://schemas.microsoft.com/office/drawing/2014/main" id="{2930291F-2ADE-DE29-F8F2-26EFABA294D0}"/>
              </a:ext>
            </a:extLst>
          </p:cNvPr>
          <p:cNvSpPr txBox="1"/>
          <p:nvPr/>
        </p:nvSpPr>
        <p:spPr>
          <a:xfrm>
            <a:off x="74961" y="4485991"/>
            <a:ext cx="4082702" cy="1815882"/>
          </a:xfrm>
          <a:prstGeom prst="rect">
            <a:avLst/>
          </a:prstGeom>
          <a:noFill/>
        </p:spPr>
        <p:txBody>
          <a:bodyPr wrap="square">
            <a:spAutoFit/>
          </a:bodyPr>
          <a:lstStyle/>
          <a:p>
            <a:r>
              <a:rPr lang="en-US" sz="1400" dirty="0" err="1">
                <a:latin typeface="Gill Sans Light" panose="020B0302020104020203" pitchFamily="34" charset="-79"/>
              </a:rPr>
              <a:t>Lafit</a:t>
            </a:r>
            <a:r>
              <a:rPr lang="en-US" sz="1400" dirty="0">
                <a:latin typeface="Gill Sans Light" panose="020B0302020104020203" pitchFamily="34" charset="-79"/>
              </a:rPr>
              <a:t>, Ginette, </a:t>
            </a:r>
            <a:r>
              <a:rPr lang="en-US" sz="1400" dirty="0" err="1">
                <a:latin typeface="Gill Sans Light" panose="020B0302020104020203" pitchFamily="34" charset="-79"/>
              </a:rPr>
              <a:t>Janne</a:t>
            </a:r>
            <a:r>
              <a:rPr lang="en-US" sz="1400" dirty="0">
                <a:latin typeface="Gill Sans Light" panose="020B0302020104020203" pitchFamily="34" charset="-79"/>
              </a:rPr>
              <a:t> Adolf, Egon </a:t>
            </a:r>
            <a:r>
              <a:rPr lang="en-US" sz="1400" dirty="0" err="1">
                <a:latin typeface="Gill Sans Light" panose="020B0302020104020203" pitchFamily="34" charset="-79"/>
              </a:rPr>
              <a:t>Dejonckheere</a:t>
            </a:r>
            <a:r>
              <a:rPr lang="en-US" sz="1400" dirty="0">
                <a:latin typeface="Gill Sans Light" panose="020B0302020104020203" pitchFamily="34" charset="-79"/>
              </a:rPr>
              <a:t>, Inez </a:t>
            </a:r>
            <a:r>
              <a:rPr lang="en-US" sz="1400" dirty="0" err="1">
                <a:latin typeface="Gill Sans Light" panose="020B0302020104020203" pitchFamily="34" charset="-79"/>
              </a:rPr>
              <a:t>Myin-Germeys</a:t>
            </a:r>
            <a:r>
              <a:rPr lang="en-US" sz="1400" dirty="0">
                <a:latin typeface="Gill Sans Light" panose="020B0302020104020203" pitchFamily="34" charset="-79"/>
              </a:rPr>
              <a:t>, Wolfgang </a:t>
            </a:r>
            <a:r>
              <a:rPr lang="en-US" sz="1400" dirty="0" err="1">
                <a:latin typeface="Gill Sans Light" panose="020B0302020104020203" pitchFamily="34" charset="-79"/>
              </a:rPr>
              <a:t>Viechtbauer</a:t>
            </a:r>
            <a:r>
              <a:rPr lang="en-US" sz="1400" dirty="0">
                <a:latin typeface="Gill Sans Light" panose="020B0302020104020203" pitchFamily="34" charset="-79"/>
              </a:rPr>
              <a:t>, &amp; Eva </a:t>
            </a:r>
            <a:r>
              <a:rPr lang="en-US" sz="1400" dirty="0" err="1">
                <a:latin typeface="Gill Sans Light" panose="020B0302020104020203" pitchFamily="34" charset="-79"/>
              </a:rPr>
              <a:t>Ceulemans</a:t>
            </a:r>
            <a:r>
              <a:rPr lang="en-US" sz="1400" dirty="0">
                <a:latin typeface="Gill Sans Light" panose="020B0302020104020203" pitchFamily="34" charset="-79"/>
              </a:rPr>
              <a:t>. (in press). Selection of the Number of Participants in Intensive Longitudinal Studies: A User-Friendly Shiny App and Tutorial for Performing Power Analysis in Multilevel Regression Models That Account for Temporal Dependencies. </a:t>
            </a:r>
            <a:r>
              <a:rPr lang="en-US" sz="1400" i="1" dirty="0">
                <a:latin typeface="Gill Sans Light" panose="020B0302020104020203" pitchFamily="34" charset="-79"/>
              </a:rPr>
              <a:t>Advances in Methods and Practices in Psychological Science.</a:t>
            </a:r>
          </a:p>
        </p:txBody>
      </p:sp>
    </p:spTree>
    <p:extLst>
      <p:ext uri="{BB962C8B-B14F-4D97-AF65-F5344CB8AC3E}">
        <p14:creationId xmlns:p14="http://schemas.microsoft.com/office/powerpoint/2010/main" val="374980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425C-0918-6E0B-A7E3-C7EB857AC8BA}"/>
              </a:ext>
            </a:extLst>
          </p:cNvPr>
          <p:cNvSpPr>
            <a:spLocks noGrp="1"/>
          </p:cNvSpPr>
          <p:nvPr>
            <p:ph type="title"/>
          </p:nvPr>
        </p:nvSpPr>
        <p:spPr/>
        <p:txBody>
          <a:bodyPr/>
          <a:lstStyle/>
          <a:p>
            <a:r>
              <a:rPr lang="en-US" dirty="0"/>
              <a:t>Preregistration</a:t>
            </a:r>
          </a:p>
        </p:txBody>
      </p:sp>
      <p:sp>
        <p:nvSpPr>
          <p:cNvPr id="3" name="Content Placeholder 2">
            <a:extLst>
              <a:ext uri="{FF2B5EF4-FFF2-40B4-BE49-F238E27FC236}">
                <a16:creationId xmlns:a16="http://schemas.microsoft.com/office/drawing/2014/main" id="{C8EA0B12-7CDF-A3AD-BC78-4384A4A48C13}"/>
              </a:ext>
            </a:extLst>
          </p:cNvPr>
          <p:cNvSpPr>
            <a:spLocks noGrp="1"/>
          </p:cNvSpPr>
          <p:nvPr>
            <p:ph idx="1"/>
          </p:nvPr>
        </p:nvSpPr>
        <p:spPr/>
        <p:txBody>
          <a:bodyPr/>
          <a:lstStyle/>
          <a:p>
            <a:r>
              <a:rPr lang="en-US" dirty="0"/>
              <a:t>Be explicit about different parts of your model (researcher degrees of freedom!)</a:t>
            </a:r>
          </a:p>
          <a:p>
            <a:pPr lvl="1"/>
            <a:r>
              <a:rPr lang="en-US" dirty="0"/>
              <a:t>Random effects included? Which ones? </a:t>
            </a:r>
          </a:p>
          <a:p>
            <a:pPr lvl="1"/>
            <a:r>
              <a:rPr lang="en-US" dirty="0"/>
              <a:t>What happens if the models do not converge? </a:t>
            </a:r>
          </a:p>
          <a:p>
            <a:pPr lvl="1"/>
            <a:r>
              <a:rPr lang="en-US" dirty="0"/>
              <a:t>How are you centering your variables? </a:t>
            </a:r>
          </a:p>
        </p:txBody>
      </p:sp>
    </p:spTree>
    <p:extLst>
      <p:ext uri="{BB962C8B-B14F-4D97-AF65-F5344CB8AC3E}">
        <p14:creationId xmlns:p14="http://schemas.microsoft.com/office/powerpoint/2010/main" val="104303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5980-C6E2-3AB2-0638-9E42A180E1B0}"/>
              </a:ext>
            </a:extLst>
          </p:cNvPr>
          <p:cNvSpPr>
            <a:spLocks noGrp="1"/>
          </p:cNvSpPr>
          <p:nvPr>
            <p:ph type="title"/>
          </p:nvPr>
        </p:nvSpPr>
        <p:spPr/>
        <p:txBody>
          <a:bodyPr/>
          <a:lstStyle/>
          <a:p>
            <a:r>
              <a:rPr lang="en-US" dirty="0"/>
              <a:t>Reporting Standards</a:t>
            </a:r>
          </a:p>
        </p:txBody>
      </p:sp>
      <p:sp>
        <p:nvSpPr>
          <p:cNvPr id="3" name="Content Placeholder 2">
            <a:extLst>
              <a:ext uri="{FF2B5EF4-FFF2-40B4-BE49-F238E27FC236}">
                <a16:creationId xmlns:a16="http://schemas.microsoft.com/office/drawing/2014/main" id="{8935BDE9-81DC-0199-16D6-8F4D52199870}"/>
              </a:ext>
            </a:extLst>
          </p:cNvPr>
          <p:cNvSpPr>
            <a:spLocks noGrp="1"/>
          </p:cNvSpPr>
          <p:nvPr>
            <p:ph idx="1"/>
          </p:nvPr>
        </p:nvSpPr>
        <p:spPr/>
        <p:txBody>
          <a:bodyPr/>
          <a:lstStyle/>
          <a:p>
            <a:r>
              <a:rPr lang="en-US" dirty="0"/>
              <a:t>Subfield dependent</a:t>
            </a:r>
          </a:p>
          <a:p>
            <a:pPr lvl="1"/>
            <a:r>
              <a:rPr lang="en-US" dirty="0"/>
              <a:t>Focus on fixed effects (like for a regression)</a:t>
            </a:r>
          </a:p>
          <a:p>
            <a:pPr lvl="1"/>
            <a:r>
              <a:rPr lang="en-US" dirty="0"/>
              <a:t>Highlight random effects </a:t>
            </a:r>
          </a:p>
          <a:p>
            <a:pPr lvl="1"/>
            <a:r>
              <a:rPr lang="en-US" dirty="0"/>
              <a:t>Random effect correlations</a:t>
            </a:r>
          </a:p>
          <a:p>
            <a:pPr lvl="1"/>
            <a:r>
              <a:rPr lang="en-US" dirty="0"/>
              <a:t>Report model fit - model comparisons </a:t>
            </a:r>
          </a:p>
          <a:p>
            <a:endParaRPr lang="en-US" dirty="0"/>
          </a:p>
        </p:txBody>
      </p:sp>
    </p:spTree>
    <p:extLst>
      <p:ext uri="{BB962C8B-B14F-4D97-AF65-F5344CB8AC3E}">
        <p14:creationId xmlns:p14="http://schemas.microsoft.com/office/powerpoint/2010/main" val="2184268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D880-D45E-71FB-4159-84207A914BB3}"/>
              </a:ext>
            </a:extLst>
          </p:cNvPr>
          <p:cNvSpPr>
            <a:spLocks noGrp="1"/>
          </p:cNvSpPr>
          <p:nvPr>
            <p:ph type="title"/>
          </p:nvPr>
        </p:nvSpPr>
        <p:spPr/>
        <p:txBody>
          <a:bodyPr/>
          <a:lstStyle/>
          <a:p>
            <a:r>
              <a:rPr lang="en-US" dirty="0"/>
              <a:t>Running MLMs in R </a:t>
            </a:r>
          </a:p>
        </p:txBody>
      </p:sp>
      <p:sp>
        <p:nvSpPr>
          <p:cNvPr id="3" name="Text Placeholder 2">
            <a:extLst>
              <a:ext uri="{FF2B5EF4-FFF2-40B4-BE49-F238E27FC236}">
                <a16:creationId xmlns:a16="http://schemas.microsoft.com/office/drawing/2014/main" id="{60986712-41E0-CA2F-1280-04B766E431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731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ECFE-66FE-D265-6F64-8F1D1E79404E}"/>
              </a:ext>
            </a:extLst>
          </p:cNvPr>
          <p:cNvSpPr>
            <a:spLocks noGrp="1"/>
          </p:cNvSpPr>
          <p:nvPr>
            <p:ph type="title"/>
          </p:nvPr>
        </p:nvSpPr>
        <p:spPr/>
        <p:txBody>
          <a:bodyPr/>
          <a:lstStyle/>
          <a:p>
            <a:r>
              <a:rPr lang="en-US" dirty="0"/>
              <a:t>Our data </a:t>
            </a:r>
          </a:p>
        </p:txBody>
      </p:sp>
      <p:pic>
        <p:nvPicPr>
          <p:cNvPr id="10" name="Picture 9">
            <a:extLst>
              <a:ext uri="{FF2B5EF4-FFF2-40B4-BE49-F238E27FC236}">
                <a16:creationId xmlns:a16="http://schemas.microsoft.com/office/drawing/2014/main" id="{785E8C4E-301A-74C5-34F0-83561E046A09}"/>
              </a:ext>
            </a:extLst>
          </p:cNvPr>
          <p:cNvPicPr>
            <a:picLocks noChangeAspect="1"/>
          </p:cNvPicPr>
          <p:nvPr/>
        </p:nvPicPr>
        <p:blipFill>
          <a:blip r:embed="rId3"/>
          <a:stretch>
            <a:fillRect/>
          </a:stretch>
        </p:blipFill>
        <p:spPr>
          <a:xfrm>
            <a:off x="2654300" y="1690688"/>
            <a:ext cx="4830330" cy="3709987"/>
          </a:xfrm>
          <a:prstGeom prst="rect">
            <a:avLst/>
          </a:prstGeom>
        </p:spPr>
      </p:pic>
      <p:sp>
        <p:nvSpPr>
          <p:cNvPr id="11" name="TextBox 10">
            <a:extLst>
              <a:ext uri="{FF2B5EF4-FFF2-40B4-BE49-F238E27FC236}">
                <a16:creationId xmlns:a16="http://schemas.microsoft.com/office/drawing/2014/main" id="{A9BCA712-3FAF-261B-0A85-D43AFB8FC624}"/>
              </a:ext>
            </a:extLst>
          </p:cNvPr>
          <p:cNvSpPr txBox="1"/>
          <p:nvPr/>
        </p:nvSpPr>
        <p:spPr>
          <a:xfrm>
            <a:off x="3533311" y="5614987"/>
            <a:ext cx="2562689" cy="369332"/>
          </a:xfrm>
          <a:prstGeom prst="rect">
            <a:avLst/>
          </a:prstGeom>
          <a:noFill/>
        </p:spPr>
        <p:txBody>
          <a:bodyPr wrap="none" rtlCol="0">
            <a:spAutoFit/>
          </a:bodyPr>
          <a:lstStyle/>
          <a:p>
            <a:r>
              <a:rPr lang="en-US" dirty="0">
                <a:latin typeface="Gill Sans Light" panose="020B0302020104020203" pitchFamily="34" charset="-79"/>
              </a:rPr>
              <a:t>60 times for each person </a:t>
            </a:r>
          </a:p>
        </p:txBody>
      </p:sp>
    </p:spTree>
    <p:extLst>
      <p:ext uri="{BB962C8B-B14F-4D97-AF65-F5344CB8AC3E}">
        <p14:creationId xmlns:p14="http://schemas.microsoft.com/office/powerpoint/2010/main" val="110653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1671-AD9C-7F9E-DFA9-5069E94A73EF}"/>
              </a:ext>
            </a:extLst>
          </p:cNvPr>
          <p:cNvSpPr>
            <a:spLocks noGrp="1"/>
          </p:cNvSpPr>
          <p:nvPr>
            <p:ph type="title"/>
          </p:nvPr>
        </p:nvSpPr>
        <p:spPr/>
        <p:txBody>
          <a:bodyPr/>
          <a:lstStyle/>
          <a:p>
            <a:r>
              <a:rPr lang="en-US" dirty="0"/>
              <a:t>Centering - Getting Person Means </a:t>
            </a:r>
          </a:p>
        </p:txBody>
      </p:sp>
      <p:pic>
        <p:nvPicPr>
          <p:cNvPr id="7" name="Picture 6">
            <a:extLst>
              <a:ext uri="{FF2B5EF4-FFF2-40B4-BE49-F238E27FC236}">
                <a16:creationId xmlns:a16="http://schemas.microsoft.com/office/drawing/2014/main" id="{F06D0804-9995-1D07-709A-00B5AD45A7C1}"/>
              </a:ext>
            </a:extLst>
          </p:cNvPr>
          <p:cNvPicPr>
            <a:picLocks noChangeAspect="1"/>
          </p:cNvPicPr>
          <p:nvPr/>
        </p:nvPicPr>
        <p:blipFill>
          <a:blip r:embed="rId3"/>
          <a:stretch>
            <a:fillRect/>
          </a:stretch>
        </p:blipFill>
        <p:spPr>
          <a:xfrm>
            <a:off x="1054100" y="1821540"/>
            <a:ext cx="7772400" cy="700319"/>
          </a:xfrm>
          <a:prstGeom prst="rect">
            <a:avLst/>
          </a:prstGeom>
        </p:spPr>
      </p:pic>
      <p:pic>
        <p:nvPicPr>
          <p:cNvPr id="10" name="Picture 9">
            <a:extLst>
              <a:ext uri="{FF2B5EF4-FFF2-40B4-BE49-F238E27FC236}">
                <a16:creationId xmlns:a16="http://schemas.microsoft.com/office/drawing/2014/main" id="{8E1CA94D-6C01-0BAF-EF0A-532A1DE785BE}"/>
              </a:ext>
            </a:extLst>
          </p:cNvPr>
          <p:cNvPicPr>
            <a:picLocks noChangeAspect="1"/>
          </p:cNvPicPr>
          <p:nvPr/>
        </p:nvPicPr>
        <p:blipFill>
          <a:blip r:embed="rId4"/>
          <a:stretch>
            <a:fillRect/>
          </a:stretch>
        </p:blipFill>
        <p:spPr>
          <a:xfrm>
            <a:off x="1092200" y="3276600"/>
            <a:ext cx="4724400" cy="2362200"/>
          </a:xfrm>
          <a:prstGeom prst="rect">
            <a:avLst/>
          </a:prstGeom>
        </p:spPr>
      </p:pic>
    </p:spTree>
    <p:extLst>
      <p:ext uri="{BB962C8B-B14F-4D97-AF65-F5344CB8AC3E}">
        <p14:creationId xmlns:p14="http://schemas.microsoft.com/office/powerpoint/2010/main" val="287166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1671-AD9C-7F9E-DFA9-5069E94A73EF}"/>
              </a:ext>
            </a:extLst>
          </p:cNvPr>
          <p:cNvSpPr>
            <a:spLocks noGrp="1"/>
          </p:cNvSpPr>
          <p:nvPr>
            <p:ph type="title"/>
          </p:nvPr>
        </p:nvSpPr>
        <p:spPr/>
        <p:txBody>
          <a:bodyPr/>
          <a:lstStyle/>
          <a:p>
            <a:r>
              <a:rPr lang="en-US" dirty="0"/>
              <a:t>Centering - Getting Person-Mean-Centered Variables</a:t>
            </a:r>
          </a:p>
        </p:txBody>
      </p:sp>
      <p:pic>
        <p:nvPicPr>
          <p:cNvPr id="8" name="Picture 7">
            <a:extLst>
              <a:ext uri="{FF2B5EF4-FFF2-40B4-BE49-F238E27FC236}">
                <a16:creationId xmlns:a16="http://schemas.microsoft.com/office/drawing/2014/main" id="{2A0E4E25-FB8B-6E8D-FD13-37267CE64712}"/>
              </a:ext>
            </a:extLst>
          </p:cNvPr>
          <p:cNvPicPr>
            <a:picLocks noChangeAspect="1"/>
          </p:cNvPicPr>
          <p:nvPr/>
        </p:nvPicPr>
        <p:blipFill>
          <a:blip r:embed="rId3"/>
          <a:stretch>
            <a:fillRect/>
          </a:stretch>
        </p:blipFill>
        <p:spPr>
          <a:xfrm>
            <a:off x="1003300" y="4251325"/>
            <a:ext cx="7150100" cy="241300"/>
          </a:xfrm>
          <a:prstGeom prst="rect">
            <a:avLst/>
          </a:prstGeom>
        </p:spPr>
      </p:pic>
      <p:pic>
        <p:nvPicPr>
          <p:cNvPr id="10" name="Picture 9">
            <a:extLst>
              <a:ext uri="{FF2B5EF4-FFF2-40B4-BE49-F238E27FC236}">
                <a16:creationId xmlns:a16="http://schemas.microsoft.com/office/drawing/2014/main" id="{B917B3F8-A637-CFAE-A7FF-6196A1517A7D}"/>
              </a:ext>
            </a:extLst>
          </p:cNvPr>
          <p:cNvPicPr>
            <a:picLocks noChangeAspect="1"/>
          </p:cNvPicPr>
          <p:nvPr/>
        </p:nvPicPr>
        <p:blipFill>
          <a:blip r:embed="rId4"/>
          <a:stretch>
            <a:fillRect/>
          </a:stretch>
        </p:blipFill>
        <p:spPr>
          <a:xfrm>
            <a:off x="1003300" y="1690688"/>
            <a:ext cx="7327900" cy="2336800"/>
          </a:xfrm>
          <a:prstGeom prst="rect">
            <a:avLst/>
          </a:prstGeom>
        </p:spPr>
      </p:pic>
      <p:pic>
        <p:nvPicPr>
          <p:cNvPr id="11" name="Picture 10">
            <a:extLst>
              <a:ext uri="{FF2B5EF4-FFF2-40B4-BE49-F238E27FC236}">
                <a16:creationId xmlns:a16="http://schemas.microsoft.com/office/drawing/2014/main" id="{1A5EA3B9-24EF-C9C9-F2ED-15E28A447483}"/>
              </a:ext>
            </a:extLst>
          </p:cNvPr>
          <p:cNvPicPr>
            <a:picLocks noChangeAspect="1"/>
          </p:cNvPicPr>
          <p:nvPr/>
        </p:nvPicPr>
        <p:blipFill>
          <a:blip r:embed="rId5"/>
          <a:stretch>
            <a:fillRect/>
          </a:stretch>
        </p:blipFill>
        <p:spPr>
          <a:xfrm>
            <a:off x="1003300" y="4716462"/>
            <a:ext cx="7772400" cy="1951052"/>
          </a:xfrm>
          <a:prstGeom prst="rect">
            <a:avLst/>
          </a:prstGeom>
        </p:spPr>
      </p:pic>
    </p:spTree>
    <p:extLst>
      <p:ext uri="{BB962C8B-B14F-4D97-AF65-F5344CB8AC3E}">
        <p14:creationId xmlns:p14="http://schemas.microsoft.com/office/powerpoint/2010/main" val="1656219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ECFE-66FE-D265-6F64-8F1D1E79404E}"/>
              </a:ext>
            </a:extLst>
          </p:cNvPr>
          <p:cNvSpPr>
            <a:spLocks noGrp="1"/>
          </p:cNvSpPr>
          <p:nvPr>
            <p:ph type="title"/>
          </p:nvPr>
        </p:nvSpPr>
        <p:spPr/>
        <p:txBody>
          <a:bodyPr/>
          <a:lstStyle/>
          <a:p>
            <a:r>
              <a:rPr lang="en-US" dirty="0"/>
              <a:t>Running the MLM with a Random Intercept</a:t>
            </a:r>
          </a:p>
        </p:txBody>
      </p:sp>
      <p:pic>
        <p:nvPicPr>
          <p:cNvPr id="5" name="Picture 4">
            <a:extLst>
              <a:ext uri="{FF2B5EF4-FFF2-40B4-BE49-F238E27FC236}">
                <a16:creationId xmlns:a16="http://schemas.microsoft.com/office/drawing/2014/main" id="{2FAE43D8-535E-4604-2BD9-12F133B8F1C4}"/>
              </a:ext>
            </a:extLst>
          </p:cNvPr>
          <p:cNvPicPr>
            <a:picLocks noChangeAspect="1"/>
          </p:cNvPicPr>
          <p:nvPr/>
        </p:nvPicPr>
        <p:blipFill>
          <a:blip r:embed="rId3"/>
          <a:stretch>
            <a:fillRect/>
          </a:stretch>
        </p:blipFill>
        <p:spPr>
          <a:xfrm>
            <a:off x="838199" y="1924228"/>
            <a:ext cx="10557201" cy="361772"/>
          </a:xfrm>
          <a:prstGeom prst="rect">
            <a:avLst/>
          </a:prstGeom>
        </p:spPr>
      </p:pic>
    </p:spTree>
    <p:extLst>
      <p:ext uri="{BB962C8B-B14F-4D97-AF65-F5344CB8AC3E}">
        <p14:creationId xmlns:p14="http://schemas.microsoft.com/office/powerpoint/2010/main" val="646609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723D-70F6-403D-CA30-FBE20CEA2138}"/>
              </a:ext>
            </a:extLst>
          </p:cNvPr>
          <p:cNvSpPr>
            <a:spLocks noGrp="1"/>
          </p:cNvSpPr>
          <p:nvPr>
            <p:ph type="title"/>
          </p:nvPr>
        </p:nvSpPr>
        <p:spPr/>
        <p:txBody>
          <a:bodyPr/>
          <a:lstStyle/>
          <a:p>
            <a:r>
              <a:rPr lang="en-US" dirty="0"/>
              <a:t>Running the MLM with a Random Intercept</a:t>
            </a:r>
          </a:p>
        </p:txBody>
      </p:sp>
      <p:pic>
        <p:nvPicPr>
          <p:cNvPr id="5" name="Picture 4">
            <a:extLst>
              <a:ext uri="{FF2B5EF4-FFF2-40B4-BE49-F238E27FC236}">
                <a16:creationId xmlns:a16="http://schemas.microsoft.com/office/drawing/2014/main" id="{8CAFAEB3-1684-6936-4BBF-8227C549DBA6}"/>
              </a:ext>
            </a:extLst>
          </p:cNvPr>
          <p:cNvPicPr>
            <a:picLocks noChangeAspect="1"/>
          </p:cNvPicPr>
          <p:nvPr/>
        </p:nvPicPr>
        <p:blipFill>
          <a:blip r:embed="rId3"/>
          <a:stretch>
            <a:fillRect/>
          </a:stretch>
        </p:blipFill>
        <p:spPr>
          <a:xfrm>
            <a:off x="838200" y="2281386"/>
            <a:ext cx="7772400" cy="1352251"/>
          </a:xfrm>
          <a:prstGeom prst="rect">
            <a:avLst/>
          </a:prstGeom>
        </p:spPr>
      </p:pic>
    </p:spTree>
    <p:extLst>
      <p:ext uri="{BB962C8B-B14F-4D97-AF65-F5344CB8AC3E}">
        <p14:creationId xmlns:p14="http://schemas.microsoft.com/office/powerpoint/2010/main" val="139794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723D-70F6-403D-CA30-FBE20CEA2138}"/>
              </a:ext>
            </a:extLst>
          </p:cNvPr>
          <p:cNvSpPr>
            <a:spLocks noGrp="1"/>
          </p:cNvSpPr>
          <p:nvPr>
            <p:ph type="title"/>
          </p:nvPr>
        </p:nvSpPr>
        <p:spPr/>
        <p:txBody>
          <a:bodyPr/>
          <a:lstStyle/>
          <a:p>
            <a:r>
              <a:rPr lang="en-US" dirty="0"/>
              <a:t>Running the MLM with a Random Intercept</a:t>
            </a:r>
          </a:p>
        </p:txBody>
      </p:sp>
      <p:pic>
        <p:nvPicPr>
          <p:cNvPr id="3" name="Picture 2">
            <a:extLst>
              <a:ext uri="{FF2B5EF4-FFF2-40B4-BE49-F238E27FC236}">
                <a16:creationId xmlns:a16="http://schemas.microsoft.com/office/drawing/2014/main" id="{8213E808-3A9E-8194-3509-2A050D167E5B}"/>
              </a:ext>
            </a:extLst>
          </p:cNvPr>
          <p:cNvPicPr>
            <a:picLocks noChangeAspect="1"/>
          </p:cNvPicPr>
          <p:nvPr/>
        </p:nvPicPr>
        <p:blipFill>
          <a:blip r:embed="rId3"/>
          <a:stretch>
            <a:fillRect/>
          </a:stretch>
        </p:blipFill>
        <p:spPr>
          <a:xfrm>
            <a:off x="973137" y="2062699"/>
            <a:ext cx="4613276" cy="1366301"/>
          </a:xfrm>
          <a:prstGeom prst="rect">
            <a:avLst/>
          </a:prstGeom>
        </p:spPr>
      </p:pic>
      <p:sp>
        <p:nvSpPr>
          <p:cNvPr id="5" name="Rectangle 4">
            <a:extLst>
              <a:ext uri="{FF2B5EF4-FFF2-40B4-BE49-F238E27FC236}">
                <a16:creationId xmlns:a16="http://schemas.microsoft.com/office/drawing/2014/main" id="{FBFFBAE6-CFE9-DC03-150C-0DD4C0823274}"/>
              </a:ext>
            </a:extLst>
          </p:cNvPr>
          <p:cNvSpPr/>
          <p:nvPr/>
        </p:nvSpPr>
        <p:spPr>
          <a:xfrm>
            <a:off x="4243388" y="2543175"/>
            <a:ext cx="828675" cy="35718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ill Sans Light" panose="020B0302020104020203" pitchFamily="34" charset="-79"/>
            </a:endParaRPr>
          </a:p>
        </p:txBody>
      </p:sp>
      <p:sp>
        <p:nvSpPr>
          <p:cNvPr id="6" name="TextBox 5">
            <a:extLst>
              <a:ext uri="{FF2B5EF4-FFF2-40B4-BE49-F238E27FC236}">
                <a16:creationId xmlns:a16="http://schemas.microsoft.com/office/drawing/2014/main" id="{E831651F-664A-FA30-3871-F1ED465F9D92}"/>
              </a:ext>
            </a:extLst>
          </p:cNvPr>
          <p:cNvSpPr txBox="1"/>
          <p:nvPr/>
        </p:nvSpPr>
        <p:spPr>
          <a:xfrm>
            <a:off x="838200" y="3540144"/>
            <a:ext cx="4983800" cy="646331"/>
          </a:xfrm>
          <a:prstGeom prst="rect">
            <a:avLst/>
          </a:prstGeom>
          <a:noFill/>
        </p:spPr>
        <p:txBody>
          <a:bodyPr wrap="none" rtlCol="0">
            <a:spAutoFit/>
          </a:bodyPr>
          <a:lstStyle/>
          <a:p>
            <a:r>
              <a:rPr lang="en-US" dirty="0">
                <a:latin typeface="Gill Sans Light" panose="020B0302020104020203" pitchFamily="34" charset="-79"/>
              </a:rPr>
              <a:t>An individual whose Intercept is one SD above </a:t>
            </a:r>
          </a:p>
          <a:p>
            <a:r>
              <a:rPr lang="en-US" dirty="0">
                <a:latin typeface="Gill Sans Light" panose="020B0302020104020203" pitchFamily="34" charset="-79"/>
              </a:rPr>
              <a:t>the Mean would be almost 1 unit higher in happiness</a:t>
            </a:r>
          </a:p>
        </p:txBody>
      </p:sp>
      <p:pic>
        <p:nvPicPr>
          <p:cNvPr id="7" name="Picture 6">
            <a:extLst>
              <a:ext uri="{FF2B5EF4-FFF2-40B4-BE49-F238E27FC236}">
                <a16:creationId xmlns:a16="http://schemas.microsoft.com/office/drawing/2014/main" id="{8A7C6E13-A8BC-5507-FD18-5DCEC75B48F2}"/>
              </a:ext>
            </a:extLst>
          </p:cNvPr>
          <p:cNvPicPr>
            <a:picLocks noChangeAspect="1"/>
          </p:cNvPicPr>
          <p:nvPr/>
        </p:nvPicPr>
        <p:blipFill rotWithShape="1">
          <a:blip r:embed="rId4"/>
          <a:srcRect l="759" t="2342" r="49621" b="2678"/>
          <a:stretch/>
        </p:blipFill>
        <p:spPr>
          <a:xfrm>
            <a:off x="6605588" y="2452151"/>
            <a:ext cx="4938711" cy="3844338"/>
          </a:xfrm>
          <a:prstGeom prst="rect">
            <a:avLst/>
          </a:prstGeom>
        </p:spPr>
      </p:pic>
    </p:spTree>
    <p:extLst>
      <p:ext uri="{BB962C8B-B14F-4D97-AF65-F5344CB8AC3E}">
        <p14:creationId xmlns:p14="http://schemas.microsoft.com/office/powerpoint/2010/main" val="8235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6B21-BF73-EF77-7A8F-78F2FAC91F78}"/>
              </a:ext>
            </a:extLst>
          </p:cNvPr>
          <p:cNvSpPr>
            <a:spLocks noGrp="1"/>
          </p:cNvSpPr>
          <p:nvPr>
            <p:ph type="title"/>
          </p:nvPr>
        </p:nvSpPr>
        <p:spPr/>
        <p:txBody>
          <a:bodyPr/>
          <a:lstStyle/>
          <a:p>
            <a:r>
              <a:rPr lang="en-US" dirty="0"/>
              <a:t>Many words for the same thing</a:t>
            </a:r>
          </a:p>
        </p:txBody>
      </p:sp>
      <p:sp>
        <p:nvSpPr>
          <p:cNvPr id="3" name="Content Placeholder 2">
            <a:extLst>
              <a:ext uri="{FF2B5EF4-FFF2-40B4-BE49-F238E27FC236}">
                <a16:creationId xmlns:a16="http://schemas.microsoft.com/office/drawing/2014/main" id="{51BE4B61-BC7B-3E34-6D0A-328371E9FE84}"/>
              </a:ext>
            </a:extLst>
          </p:cNvPr>
          <p:cNvSpPr>
            <a:spLocks noGrp="1"/>
          </p:cNvSpPr>
          <p:nvPr>
            <p:ph idx="1"/>
          </p:nvPr>
        </p:nvSpPr>
        <p:spPr/>
        <p:txBody>
          <a:bodyPr/>
          <a:lstStyle/>
          <a:p>
            <a:r>
              <a:rPr lang="en-US" dirty="0"/>
              <a:t>Multilevel Modeling (not Multilevel Marketing)</a:t>
            </a:r>
          </a:p>
          <a:p>
            <a:r>
              <a:rPr lang="en-US" dirty="0"/>
              <a:t>Hierarchical Linear Modeling</a:t>
            </a:r>
          </a:p>
          <a:p>
            <a:r>
              <a:rPr lang="en-US" dirty="0"/>
              <a:t>Mixed Effects Modeling</a:t>
            </a:r>
          </a:p>
          <a:p>
            <a:r>
              <a:rPr lang="en-US" dirty="0"/>
              <a:t>…</a:t>
            </a:r>
          </a:p>
          <a:p>
            <a:endParaRPr lang="en-US" dirty="0"/>
          </a:p>
        </p:txBody>
      </p:sp>
      <p:pic>
        <p:nvPicPr>
          <p:cNvPr id="1026" name="Picture 2" descr="What Is Multi-Level Marketing? – Forbes Advisor">
            <a:extLst>
              <a:ext uri="{FF2B5EF4-FFF2-40B4-BE49-F238E27FC236}">
                <a16:creationId xmlns:a16="http://schemas.microsoft.com/office/drawing/2014/main" id="{E770A1CE-4721-020D-4211-534A22083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49" y="2928937"/>
            <a:ext cx="29972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127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2EC0-DFBA-78D3-6FD0-EBF24B0FD1C9}"/>
              </a:ext>
            </a:extLst>
          </p:cNvPr>
          <p:cNvSpPr>
            <a:spLocks noGrp="1"/>
          </p:cNvSpPr>
          <p:nvPr>
            <p:ph type="title"/>
          </p:nvPr>
        </p:nvSpPr>
        <p:spPr/>
        <p:txBody>
          <a:bodyPr/>
          <a:lstStyle/>
          <a:p>
            <a:r>
              <a:rPr lang="en-US" dirty="0"/>
              <a:t>Running the MLM with Random Intercept and Slope</a:t>
            </a:r>
          </a:p>
        </p:txBody>
      </p:sp>
      <p:pic>
        <p:nvPicPr>
          <p:cNvPr id="5" name="Picture 4">
            <a:extLst>
              <a:ext uri="{FF2B5EF4-FFF2-40B4-BE49-F238E27FC236}">
                <a16:creationId xmlns:a16="http://schemas.microsoft.com/office/drawing/2014/main" id="{7997843F-5DB9-2990-49C4-72C989EA5BE5}"/>
              </a:ext>
            </a:extLst>
          </p:cNvPr>
          <p:cNvPicPr>
            <a:picLocks noChangeAspect="1"/>
          </p:cNvPicPr>
          <p:nvPr/>
        </p:nvPicPr>
        <p:blipFill>
          <a:blip r:embed="rId2"/>
          <a:stretch>
            <a:fillRect/>
          </a:stretch>
        </p:blipFill>
        <p:spPr>
          <a:xfrm>
            <a:off x="523858" y="2670711"/>
            <a:ext cx="10395274" cy="356223"/>
          </a:xfrm>
          <a:prstGeom prst="rect">
            <a:avLst/>
          </a:prstGeom>
        </p:spPr>
      </p:pic>
      <p:pic>
        <p:nvPicPr>
          <p:cNvPr id="7" name="Picture 6">
            <a:extLst>
              <a:ext uri="{FF2B5EF4-FFF2-40B4-BE49-F238E27FC236}">
                <a16:creationId xmlns:a16="http://schemas.microsoft.com/office/drawing/2014/main" id="{DDA6A4C3-AAD0-2642-DE1D-5C2F7A6439FF}"/>
              </a:ext>
            </a:extLst>
          </p:cNvPr>
          <p:cNvPicPr>
            <a:picLocks noChangeAspect="1"/>
          </p:cNvPicPr>
          <p:nvPr/>
        </p:nvPicPr>
        <p:blipFill>
          <a:blip r:embed="rId3"/>
          <a:stretch>
            <a:fillRect/>
          </a:stretch>
        </p:blipFill>
        <p:spPr>
          <a:xfrm>
            <a:off x="523858" y="3578385"/>
            <a:ext cx="10935088" cy="428572"/>
          </a:xfrm>
          <a:prstGeom prst="rect">
            <a:avLst/>
          </a:prstGeom>
        </p:spPr>
      </p:pic>
    </p:spTree>
    <p:extLst>
      <p:ext uri="{BB962C8B-B14F-4D97-AF65-F5344CB8AC3E}">
        <p14:creationId xmlns:p14="http://schemas.microsoft.com/office/powerpoint/2010/main" val="20756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2EC0-DFBA-78D3-6FD0-EBF24B0FD1C9}"/>
              </a:ext>
            </a:extLst>
          </p:cNvPr>
          <p:cNvSpPr>
            <a:spLocks noGrp="1"/>
          </p:cNvSpPr>
          <p:nvPr>
            <p:ph type="title"/>
          </p:nvPr>
        </p:nvSpPr>
        <p:spPr/>
        <p:txBody>
          <a:bodyPr/>
          <a:lstStyle/>
          <a:p>
            <a:r>
              <a:rPr lang="en-US" dirty="0"/>
              <a:t>Running the MLM with Random Intercept and Slope</a:t>
            </a:r>
          </a:p>
        </p:txBody>
      </p:sp>
      <p:pic>
        <p:nvPicPr>
          <p:cNvPr id="3" name="Picture 2">
            <a:extLst>
              <a:ext uri="{FF2B5EF4-FFF2-40B4-BE49-F238E27FC236}">
                <a16:creationId xmlns:a16="http://schemas.microsoft.com/office/drawing/2014/main" id="{A8630C1B-1DFB-EFD5-1DB6-E91E9644860F}"/>
              </a:ext>
            </a:extLst>
          </p:cNvPr>
          <p:cNvPicPr>
            <a:picLocks noChangeAspect="1"/>
          </p:cNvPicPr>
          <p:nvPr/>
        </p:nvPicPr>
        <p:blipFill>
          <a:blip r:embed="rId3"/>
          <a:stretch>
            <a:fillRect/>
          </a:stretch>
        </p:blipFill>
        <p:spPr>
          <a:xfrm>
            <a:off x="838199" y="2245069"/>
            <a:ext cx="10099353" cy="1798294"/>
          </a:xfrm>
          <a:prstGeom prst="rect">
            <a:avLst/>
          </a:prstGeom>
        </p:spPr>
      </p:pic>
    </p:spTree>
    <p:extLst>
      <p:ext uri="{BB962C8B-B14F-4D97-AF65-F5344CB8AC3E}">
        <p14:creationId xmlns:p14="http://schemas.microsoft.com/office/powerpoint/2010/main" val="219974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2EC0-DFBA-78D3-6FD0-EBF24B0FD1C9}"/>
              </a:ext>
            </a:extLst>
          </p:cNvPr>
          <p:cNvSpPr>
            <a:spLocks noGrp="1"/>
          </p:cNvSpPr>
          <p:nvPr>
            <p:ph type="title"/>
          </p:nvPr>
        </p:nvSpPr>
        <p:spPr/>
        <p:txBody>
          <a:bodyPr/>
          <a:lstStyle/>
          <a:p>
            <a:r>
              <a:rPr lang="en-US" dirty="0"/>
              <a:t>Running the MLM with Random Intercept and Slope</a:t>
            </a:r>
          </a:p>
        </p:txBody>
      </p:sp>
      <p:pic>
        <p:nvPicPr>
          <p:cNvPr id="5" name="Picture 4">
            <a:extLst>
              <a:ext uri="{FF2B5EF4-FFF2-40B4-BE49-F238E27FC236}">
                <a16:creationId xmlns:a16="http://schemas.microsoft.com/office/drawing/2014/main" id="{EC668897-038D-35FD-455B-EB81CEEC4784}"/>
              </a:ext>
            </a:extLst>
          </p:cNvPr>
          <p:cNvPicPr>
            <a:picLocks noChangeAspect="1"/>
          </p:cNvPicPr>
          <p:nvPr/>
        </p:nvPicPr>
        <p:blipFill rotWithShape="1">
          <a:blip r:embed="rId2"/>
          <a:srcRect l="50379" t="2342" b="2678"/>
          <a:stretch/>
        </p:blipFill>
        <p:spPr>
          <a:xfrm>
            <a:off x="7215187" y="2629717"/>
            <a:ext cx="4358556" cy="3392741"/>
          </a:xfrm>
          <a:prstGeom prst="rect">
            <a:avLst/>
          </a:prstGeom>
        </p:spPr>
      </p:pic>
      <p:sp>
        <p:nvSpPr>
          <p:cNvPr id="6" name="TextBox 5">
            <a:extLst>
              <a:ext uri="{FF2B5EF4-FFF2-40B4-BE49-F238E27FC236}">
                <a16:creationId xmlns:a16="http://schemas.microsoft.com/office/drawing/2014/main" id="{285BF68D-DBF7-805B-629E-95F6209031C3}"/>
              </a:ext>
            </a:extLst>
          </p:cNvPr>
          <p:cNvSpPr txBox="1"/>
          <p:nvPr/>
        </p:nvSpPr>
        <p:spPr>
          <a:xfrm>
            <a:off x="911439" y="4002921"/>
            <a:ext cx="5184561" cy="2031325"/>
          </a:xfrm>
          <a:prstGeom prst="rect">
            <a:avLst/>
          </a:prstGeom>
          <a:noFill/>
        </p:spPr>
        <p:txBody>
          <a:bodyPr wrap="none" rtlCol="0">
            <a:spAutoFit/>
          </a:bodyPr>
          <a:lstStyle/>
          <a:p>
            <a:r>
              <a:rPr lang="en-US" dirty="0">
                <a:latin typeface="Gill Sans Light" panose="020B0302020104020203" pitchFamily="34" charset="-79"/>
              </a:rPr>
              <a:t>An individual whose Intercept is one SD above </a:t>
            </a:r>
          </a:p>
          <a:p>
            <a:r>
              <a:rPr lang="en-US" dirty="0">
                <a:latin typeface="Gill Sans Light" panose="020B0302020104020203" pitchFamily="34" charset="-79"/>
              </a:rPr>
              <a:t>the Mean would be almost 1 unit higher in happiness</a:t>
            </a:r>
          </a:p>
          <a:p>
            <a:endParaRPr lang="en-US" dirty="0">
              <a:latin typeface="Gill Sans Light" panose="020B0302020104020203" pitchFamily="34" charset="-79"/>
            </a:endParaRPr>
          </a:p>
          <a:p>
            <a:r>
              <a:rPr lang="en-US" dirty="0">
                <a:latin typeface="Gill Sans Light" panose="020B0302020104020203" pitchFamily="34" charset="-79"/>
              </a:rPr>
              <a:t>AND</a:t>
            </a:r>
          </a:p>
          <a:p>
            <a:endParaRPr lang="en-US" dirty="0">
              <a:latin typeface="Gill Sans Light" panose="020B0302020104020203" pitchFamily="34" charset="-79"/>
            </a:endParaRPr>
          </a:p>
          <a:p>
            <a:r>
              <a:rPr lang="en-US" dirty="0">
                <a:latin typeface="Gill Sans Light" panose="020B0302020104020203" pitchFamily="34" charset="-79"/>
              </a:rPr>
              <a:t>An individual whose Slope is one SD above the Mean</a:t>
            </a:r>
          </a:p>
          <a:p>
            <a:r>
              <a:rPr lang="en-US" dirty="0">
                <a:latin typeface="Gill Sans Light" panose="020B0302020104020203" pitchFamily="34" charset="-79"/>
              </a:rPr>
              <a:t>would have a slope of ~.56 </a:t>
            </a:r>
          </a:p>
        </p:txBody>
      </p:sp>
      <p:pic>
        <p:nvPicPr>
          <p:cNvPr id="7" name="Picture 6">
            <a:extLst>
              <a:ext uri="{FF2B5EF4-FFF2-40B4-BE49-F238E27FC236}">
                <a16:creationId xmlns:a16="http://schemas.microsoft.com/office/drawing/2014/main" id="{54EF7EA4-8E6D-846F-09F2-A61F5AC5A0BE}"/>
              </a:ext>
            </a:extLst>
          </p:cNvPr>
          <p:cNvPicPr>
            <a:picLocks noChangeAspect="1"/>
          </p:cNvPicPr>
          <p:nvPr/>
        </p:nvPicPr>
        <p:blipFill>
          <a:blip r:embed="rId3"/>
          <a:stretch>
            <a:fillRect/>
          </a:stretch>
        </p:blipFill>
        <p:spPr>
          <a:xfrm>
            <a:off x="838200" y="2104253"/>
            <a:ext cx="5807613" cy="1565276"/>
          </a:xfrm>
          <a:prstGeom prst="rect">
            <a:avLst/>
          </a:prstGeom>
        </p:spPr>
      </p:pic>
    </p:spTree>
    <p:extLst>
      <p:ext uri="{BB962C8B-B14F-4D97-AF65-F5344CB8AC3E}">
        <p14:creationId xmlns:p14="http://schemas.microsoft.com/office/powerpoint/2010/main" val="1178962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2EC0-DFBA-78D3-6FD0-EBF24B0FD1C9}"/>
              </a:ext>
            </a:extLst>
          </p:cNvPr>
          <p:cNvSpPr>
            <a:spLocks noGrp="1"/>
          </p:cNvSpPr>
          <p:nvPr>
            <p:ph type="title"/>
          </p:nvPr>
        </p:nvSpPr>
        <p:spPr/>
        <p:txBody>
          <a:bodyPr/>
          <a:lstStyle/>
          <a:p>
            <a:r>
              <a:rPr lang="en-US" dirty="0"/>
              <a:t>Running the MLM with Random Intercept and Slope</a:t>
            </a:r>
          </a:p>
        </p:txBody>
      </p:sp>
      <p:pic>
        <p:nvPicPr>
          <p:cNvPr id="3" name="Picture 2">
            <a:extLst>
              <a:ext uri="{FF2B5EF4-FFF2-40B4-BE49-F238E27FC236}">
                <a16:creationId xmlns:a16="http://schemas.microsoft.com/office/drawing/2014/main" id="{51AB33CC-177F-6AC2-0762-F6564EE92576}"/>
              </a:ext>
            </a:extLst>
          </p:cNvPr>
          <p:cNvPicPr>
            <a:picLocks noChangeAspect="1"/>
          </p:cNvPicPr>
          <p:nvPr/>
        </p:nvPicPr>
        <p:blipFill>
          <a:blip r:embed="rId2"/>
          <a:stretch>
            <a:fillRect/>
          </a:stretch>
        </p:blipFill>
        <p:spPr>
          <a:xfrm>
            <a:off x="838200" y="2104253"/>
            <a:ext cx="5807613" cy="1565276"/>
          </a:xfrm>
          <a:prstGeom prst="rect">
            <a:avLst/>
          </a:prstGeom>
        </p:spPr>
      </p:pic>
      <p:pic>
        <p:nvPicPr>
          <p:cNvPr id="5" name="Picture 4">
            <a:extLst>
              <a:ext uri="{FF2B5EF4-FFF2-40B4-BE49-F238E27FC236}">
                <a16:creationId xmlns:a16="http://schemas.microsoft.com/office/drawing/2014/main" id="{EC668897-038D-35FD-455B-EB81CEEC4784}"/>
              </a:ext>
            </a:extLst>
          </p:cNvPr>
          <p:cNvPicPr>
            <a:picLocks noChangeAspect="1"/>
          </p:cNvPicPr>
          <p:nvPr/>
        </p:nvPicPr>
        <p:blipFill rotWithShape="1">
          <a:blip r:embed="rId3"/>
          <a:srcRect l="50379" t="2342" b="2678"/>
          <a:stretch/>
        </p:blipFill>
        <p:spPr>
          <a:xfrm>
            <a:off x="7215187" y="2629717"/>
            <a:ext cx="4358556" cy="3392741"/>
          </a:xfrm>
          <a:prstGeom prst="rect">
            <a:avLst/>
          </a:prstGeom>
        </p:spPr>
      </p:pic>
      <p:sp>
        <p:nvSpPr>
          <p:cNvPr id="6" name="TextBox 5">
            <a:extLst>
              <a:ext uri="{FF2B5EF4-FFF2-40B4-BE49-F238E27FC236}">
                <a16:creationId xmlns:a16="http://schemas.microsoft.com/office/drawing/2014/main" id="{285BF68D-DBF7-805B-629E-95F6209031C3}"/>
              </a:ext>
            </a:extLst>
          </p:cNvPr>
          <p:cNvSpPr txBox="1"/>
          <p:nvPr/>
        </p:nvSpPr>
        <p:spPr>
          <a:xfrm>
            <a:off x="911439" y="4002921"/>
            <a:ext cx="5805179" cy="1200329"/>
          </a:xfrm>
          <a:prstGeom prst="rect">
            <a:avLst/>
          </a:prstGeom>
          <a:noFill/>
        </p:spPr>
        <p:txBody>
          <a:bodyPr wrap="none" rtlCol="0">
            <a:spAutoFit/>
          </a:bodyPr>
          <a:lstStyle/>
          <a:p>
            <a:r>
              <a:rPr lang="en-US" dirty="0">
                <a:latin typeface="Gill Sans Light" panose="020B0302020104020203" pitchFamily="34" charset="-79"/>
              </a:rPr>
              <a:t>People who have higher mean levels of happiness when</a:t>
            </a:r>
          </a:p>
          <a:p>
            <a:r>
              <a:rPr lang="en-US" dirty="0">
                <a:latin typeface="Gill Sans Light" panose="020B0302020104020203" pitchFamily="34" charset="-79"/>
              </a:rPr>
              <a:t>they experience average pleasure during a social interaction</a:t>
            </a:r>
          </a:p>
          <a:p>
            <a:r>
              <a:rPr lang="en-US" dirty="0">
                <a:latin typeface="Gill Sans Light" panose="020B0302020104020203" pitchFamily="34" charset="-79"/>
              </a:rPr>
              <a:t>show a lower association between interaction pleasure </a:t>
            </a:r>
          </a:p>
          <a:p>
            <a:r>
              <a:rPr lang="en-US" dirty="0">
                <a:latin typeface="Gill Sans Light" panose="020B0302020104020203" pitchFamily="34" charset="-79"/>
              </a:rPr>
              <a:t>and happiness</a:t>
            </a:r>
          </a:p>
        </p:txBody>
      </p:sp>
      <p:sp>
        <p:nvSpPr>
          <p:cNvPr id="7" name="Rectangle 6">
            <a:extLst>
              <a:ext uri="{FF2B5EF4-FFF2-40B4-BE49-F238E27FC236}">
                <a16:creationId xmlns:a16="http://schemas.microsoft.com/office/drawing/2014/main" id="{199E7FFE-A212-2BC4-C294-300AF25D8852}"/>
              </a:ext>
            </a:extLst>
          </p:cNvPr>
          <p:cNvSpPr/>
          <p:nvPr/>
        </p:nvSpPr>
        <p:spPr>
          <a:xfrm>
            <a:off x="5878775" y="2886891"/>
            <a:ext cx="701150" cy="23656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ill Sans Light" panose="020B0302020104020203" pitchFamily="34" charset="-79"/>
            </a:endParaRPr>
          </a:p>
        </p:txBody>
      </p:sp>
    </p:spTree>
    <p:extLst>
      <p:ext uri="{BB962C8B-B14F-4D97-AF65-F5344CB8AC3E}">
        <p14:creationId xmlns:p14="http://schemas.microsoft.com/office/powerpoint/2010/main" val="159216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CF95-D26D-08E2-5DD3-6DDC887036B9}"/>
              </a:ext>
            </a:extLst>
          </p:cNvPr>
          <p:cNvSpPr>
            <a:spLocks noGrp="1"/>
          </p:cNvSpPr>
          <p:nvPr>
            <p:ph type="title"/>
          </p:nvPr>
        </p:nvSpPr>
        <p:spPr/>
        <p:txBody>
          <a:bodyPr/>
          <a:lstStyle/>
          <a:p>
            <a:r>
              <a:rPr lang="en-US" dirty="0"/>
              <a:t>What do the individual estimates look like for these models?</a:t>
            </a:r>
          </a:p>
        </p:txBody>
      </p:sp>
      <p:pic>
        <p:nvPicPr>
          <p:cNvPr id="4" name="Picture 3">
            <a:extLst>
              <a:ext uri="{FF2B5EF4-FFF2-40B4-BE49-F238E27FC236}">
                <a16:creationId xmlns:a16="http://schemas.microsoft.com/office/drawing/2014/main" id="{1806FD0A-B564-5B86-33BC-BFEF96F07AF1}"/>
              </a:ext>
            </a:extLst>
          </p:cNvPr>
          <p:cNvPicPr>
            <a:picLocks noChangeAspect="1"/>
          </p:cNvPicPr>
          <p:nvPr/>
        </p:nvPicPr>
        <p:blipFill rotWithShape="1">
          <a:blip r:embed="rId2"/>
          <a:srcRect l="50379" t="2342" b="2678"/>
          <a:stretch/>
        </p:blipFill>
        <p:spPr>
          <a:xfrm>
            <a:off x="7738628" y="1690688"/>
            <a:ext cx="2829793" cy="2202737"/>
          </a:xfrm>
          <a:prstGeom prst="rect">
            <a:avLst/>
          </a:prstGeom>
        </p:spPr>
      </p:pic>
      <p:pic>
        <p:nvPicPr>
          <p:cNvPr id="5" name="Picture 4">
            <a:extLst>
              <a:ext uri="{FF2B5EF4-FFF2-40B4-BE49-F238E27FC236}">
                <a16:creationId xmlns:a16="http://schemas.microsoft.com/office/drawing/2014/main" id="{DA95B339-8352-C658-0911-DC8971C2D31D}"/>
              </a:ext>
            </a:extLst>
          </p:cNvPr>
          <p:cNvPicPr>
            <a:picLocks noChangeAspect="1"/>
          </p:cNvPicPr>
          <p:nvPr/>
        </p:nvPicPr>
        <p:blipFill rotWithShape="1">
          <a:blip r:embed="rId2"/>
          <a:srcRect l="759" t="2342" r="49621" b="2678"/>
          <a:stretch/>
        </p:blipFill>
        <p:spPr>
          <a:xfrm>
            <a:off x="1893453" y="1690688"/>
            <a:ext cx="2829794" cy="2202738"/>
          </a:xfrm>
          <a:prstGeom prst="rect">
            <a:avLst/>
          </a:prstGeom>
        </p:spPr>
      </p:pic>
      <p:pic>
        <p:nvPicPr>
          <p:cNvPr id="9" name="Picture 8">
            <a:extLst>
              <a:ext uri="{FF2B5EF4-FFF2-40B4-BE49-F238E27FC236}">
                <a16:creationId xmlns:a16="http://schemas.microsoft.com/office/drawing/2014/main" id="{95C36967-0356-F354-4E7B-D6A78EC109DD}"/>
              </a:ext>
            </a:extLst>
          </p:cNvPr>
          <p:cNvPicPr>
            <a:picLocks noChangeAspect="1"/>
          </p:cNvPicPr>
          <p:nvPr/>
        </p:nvPicPr>
        <p:blipFill>
          <a:blip r:embed="rId3"/>
          <a:stretch>
            <a:fillRect/>
          </a:stretch>
        </p:blipFill>
        <p:spPr>
          <a:xfrm>
            <a:off x="482600" y="4310062"/>
            <a:ext cx="5613400" cy="1371600"/>
          </a:xfrm>
          <a:prstGeom prst="rect">
            <a:avLst/>
          </a:prstGeom>
        </p:spPr>
      </p:pic>
      <p:pic>
        <p:nvPicPr>
          <p:cNvPr id="10" name="Picture 9">
            <a:extLst>
              <a:ext uri="{FF2B5EF4-FFF2-40B4-BE49-F238E27FC236}">
                <a16:creationId xmlns:a16="http://schemas.microsoft.com/office/drawing/2014/main" id="{D7E8D865-5E30-C7B1-2D4E-A6511046C979}"/>
              </a:ext>
            </a:extLst>
          </p:cNvPr>
          <p:cNvPicPr>
            <a:picLocks noChangeAspect="1"/>
          </p:cNvPicPr>
          <p:nvPr/>
        </p:nvPicPr>
        <p:blipFill>
          <a:blip r:embed="rId4"/>
          <a:stretch>
            <a:fillRect/>
          </a:stretch>
        </p:blipFill>
        <p:spPr>
          <a:xfrm>
            <a:off x="6378574" y="4297362"/>
            <a:ext cx="5549900" cy="1384300"/>
          </a:xfrm>
          <a:prstGeom prst="rect">
            <a:avLst/>
          </a:prstGeom>
        </p:spPr>
      </p:pic>
    </p:spTree>
    <p:extLst>
      <p:ext uri="{BB962C8B-B14F-4D97-AF65-F5344CB8AC3E}">
        <p14:creationId xmlns:p14="http://schemas.microsoft.com/office/powerpoint/2010/main" val="27790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9095-3725-25AA-63E2-42FB5787028B}"/>
              </a:ext>
            </a:extLst>
          </p:cNvPr>
          <p:cNvSpPr>
            <a:spLocks noGrp="1"/>
          </p:cNvSpPr>
          <p:nvPr>
            <p:ph type="title"/>
          </p:nvPr>
        </p:nvSpPr>
        <p:spPr/>
        <p:txBody>
          <a:bodyPr/>
          <a:lstStyle/>
          <a:p>
            <a:r>
              <a:rPr lang="en-US" dirty="0"/>
              <a:t>Should we include a random slope? </a:t>
            </a:r>
          </a:p>
        </p:txBody>
      </p:sp>
      <p:sp>
        <p:nvSpPr>
          <p:cNvPr id="3" name="Content Placeholder 2">
            <a:extLst>
              <a:ext uri="{FF2B5EF4-FFF2-40B4-BE49-F238E27FC236}">
                <a16:creationId xmlns:a16="http://schemas.microsoft.com/office/drawing/2014/main" id="{9A58F293-5E35-F600-6583-C49E38381C36}"/>
              </a:ext>
            </a:extLst>
          </p:cNvPr>
          <p:cNvSpPr>
            <a:spLocks noGrp="1"/>
          </p:cNvSpPr>
          <p:nvPr>
            <p:ph idx="1"/>
          </p:nvPr>
        </p:nvSpPr>
        <p:spPr/>
        <p:txBody>
          <a:bodyPr/>
          <a:lstStyle/>
          <a:p>
            <a:r>
              <a:rPr lang="en-US" dirty="0"/>
              <a:t>Let’s compare the models we just ran and see which one provides more information!</a:t>
            </a:r>
          </a:p>
          <a:p>
            <a:endParaRPr lang="en-US" dirty="0"/>
          </a:p>
          <a:p>
            <a:endParaRPr lang="en-US" dirty="0"/>
          </a:p>
          <a:p>
            <a:endParaRPr lang="en-US" dirty="0"/>
          </a:p>
          <a:p>
            <a:endParaRPr lang="en-US" dirty="0"/>
          </a:p>
          <a:p>
            <a:endParaRPr lang="en-US" dirty="0"/>
          </a:p>
          <a:p>
            <a:r>
              <a:rPr lang="en-US" dirty="0"/>
              <a:t>Yes! Including the random slope results in a better model (significant Chi-Square test, lower BIC)</a:t>
            </a:r>
          </a:p>
          <a:p>
            <a:pPr marL="0" indent="0">
              <a:buNone/>
            </a:pPr>
            <a:endParaRPr lang="en-US" dirty="0"/>
          </a:p>
        </p:txBody>
      </p:sp>
      <p:pic>
        <p:nvPicPr>
          <p:cNvPr id="5" name="Picture 4">
            <a:extLst>
              <a:ext uri="{FF2B5EF4-FFF2-40B4-BE49-F238E27FC236}">
                <a16:creationId xmlns:a16="http://schemas.microsoft.com/office/drawing/2014/main" id="{DEB7A2F1-2217-CB75-0554-34E75752FD3E}"/>
              </a:ext>
            </a:extLst>
          </p:cNvPr>
          <p:cNvPicPr>
            <a:picLocks noChangeAspect="1"/>
          </p:cNvPicPr>
          <p:nvPr/>
        </p:nvPicPr>
        <p:blipFill>
          <a:blip r:embed="rId3"/>
          <a:stretch>
            <a:fillRect/>
          </a:stretch>
        </p:blipFill>
        <p:spPr>
          <a:xfrm>
            <a:off x="838200" y="2769972"/>
            <a:ext cx="10724354" cy="2173503"/>
          </a:xfrm>
          <a:prstGeom prst="rect">
            <a:avLst/>
          </a:prstGeom>
        </p:spPr>
      </p:pic>
    </p:spTree>
    <p:extLst>
      <p:ext uri="{BB962C8B-B14F-4D97-AF65-F5344CB8AC3E}">
        <p14:creationId xmlns:p14="http://schemas.microsoft.com/office/powerpoint/2010/main" val="1108407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0A5-AC22-E792-5C10-4C3F73606759}"/>
              </a:ext>
            </a:extLst>
          </p:cNvPr>
          <p:cNvSpPr>
            <a:spLocks noGrp="1"/>
          </p:cNvSpPr>
          <p:nvPr>
            <p:ph type="title"/>
          </p:nvPr>
        </p:nvSpPr>
        <p:spPr/>
        <p:txBody>
          <a:bodyPr/>
          <a:lstStyle/>
          <a:p>
            <a:r>
              <a:rPr lang="en-US" dirty="0"/>
              <a:t>Convergence Issues</a:t>
            </a:r>
          </a:p>
        </p:txBody>
      </p:sp>
      <p:sp>
        <p:nvSpPr>
          <p:cNvPr id="3" name="Content Placeholder 2">
            <a:extLst>
              <a:ext uri="{FF2B5EF4-FFF2-40B4-BE49-F238E27FC236}">
                <a16:creationId xmlns:a16="http://schemas.microsoft.com/office/drawing/2014/main" id="{BBFDE2C9-092C-36F8-6802-30C9FC8D2348}"/>
              </a:ext>
            </a:extLst>
          </p:cNvPr>
          <p:cNvSpPr>
            <a:spLocks noGrp="1"/>
          </p:cNvSpPr>
          <p:nvPr>
            <p:ph idx="1"/>
          </p:nvPr>
        </p:nvSpPr>
        <p:spPr/>
        <p:txBody>
          <a:bodyPr/>
          <a:lstStyle/>
          <a:p>
            <a:r>
              <a:rPr lang="en-US" dirty="0"/>
              <a:t>Estimation issues can occur when we are trying the model to do a lot with little information (e.g., too many random slopes, too little variance)</a:t>
            </a:r>
          </a:p>
          <a:p>
            <a:r>
              <a:rPr lang="en-US" dirty="0"/>
              <a:t>Adjusting the optimizer can help</a:t>
            </a:r>
          </a:p>
        </p:txBody>
      </p:sp>
    </p:spTree>
    <p:extLst>
      <p:ext uri="{BB962C8B-B14F-4D97-AF65-F5344CB8AC3E}">
        <p14:creationId xmlns:p14="http://schemas.microsoft.com/office/powerpoint/2010/main" val="180905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6069-3F9E-8E00-A3AA-1C1C72E02F0D}"/>
              </a:ext>
            </a:extLst>
          </p:cNvPr>
          <p:cNvSpPr>
            <a:spLocks noGrp="1"/>
          </p:cNvSpPr>
          <p:nvPr>
            <p:ph type="title"/>
          </p:nvPr>
        </p:nvSpPr>
        <p:spPr/>
        <p:txBody>
          <a:bodyPr/>
          <a:lstStyle/>
          <a:p>
            <a:r>
              <a:rPr lang="en-US" dirty="0"/>
              <a:t>Other ways of running MLMs in R </a:t>
            </a:r>
          </a:p>
        </p:txBody>
      </p:sp>
      <p:sp>
        <p:nvSpPr>
          <p:cNvPr id="3" name="Content Placeholder 2">
            <a:extLst>
              <a:ext uri="{FF2B5EF4-FFF2-40B4-BE49-F238E27FC236}">
                <a16:creationId xmlns:a16="http://schemas.microsoft.com/office/drawing/2014/main" id="{907C1138-04F3-9048-5FDB-2FBD592DC2C9}"/>
              </a:ext>
            </a:extLst>
          </p:cNvPr>
          <p:cNvSpPr>
            <a:spLocks noGrp="1"/>
          </p:cNvSpPr>
          <p:nvPr>
            <p:ph idx="1"/>
          </p:nvPr>
        </p:nvSpPr>
        <p:spPr/>
        <p:txBody>
          <a:bodyPr/>
          <a:lstStyle/>
          <a:p>
            <a:r>
              <a:rPr lang="en-US" dirty="0" err="1"/>
              <a:t>Glmer</a:t>
            </a:r>
            <a:r>
              <a:rPr lang="en-US" dirty="0"/>
              <a:t> </a:t>
            </a:r>
          </a:p>
          <a:p>
            <a:pPr lvl="1"/>
            <a:r>
              <a:rPr lang="en-US" dirty="0"/>
              <a:t>For non-continuous outcomes (e.g., binary outcomes)</a:t>
            </a:r>
          </a:p>
          <a:p>
            <a:pPr marL="457200" lvl="1" indent="0">
              <a:buNone/>
            </a:pPr>
            <a:endParaRPr lang="en-US" dirty="0"/>
          </a:p>
          <a:p>
            <a:r>
              <a:rPr lang="en-US" dirty="0" err="1"/>
              <a:t>Nlme</a:t>
            </a:r>
            <a:r>
              <a:rPr lang="en-US" dirty="0"/>
              <a:t> </a:t>
            </a:r>
          </a:p>
          <a:p>
            <a:pPr lvl="1"/>
            <a:r>
              <a:rPr lang="en-US" dirty="0"/>
              <a:t>Precursor to </a:t>
            </a:r>
            <a:r>
              <a:rPr lang="en-US" dirty="0" err="1"/>
              <a:t>lmer</a:t>
            </a:r>
            <a:r>
              <a:rPr lang="en-US" dirty="0"/>
              <a:t>, can do some things </a:t>
            </a:r>
            <a:r>
              <a:rPr lang="en-US" dirty="0" err="1"/>
              <a:t>lmer</a:t>
            </a:r>
            <a:r>
              <a:rPr lang="en-US" dirty="0"/>
              <a:t> cannot do like modifying covariance structure</a:t>
            </a:r>
          </a:p>
          <a:p>
            <a:pPr marL="457200" lvl="1" indent="0">
              <a:buNone/>
            </a:pPr>
            <a:endParaRPr lang="en-US" dirty="0"/>
          </a:p>
          <a:p>
            <a:r>
              <a:rPr lang="en-US" dirty="0"/>
              <a:t>Brms (Bayesian MLM)</a:t>
            </a:r>
          </a:p>
          <a:p>
            <a:pPr lvl="1"/>
            <a:r>
              <a:rPr lang="en-US" dirty="0"/>
              <a:t>Can predict variance parameter and run multivariate models more easily</a:t>
            </a:r>
          </a:p>
        </p:txBody>
      </p:sp>
    </p:spTree>
    <p:extLst>
      <p:ext uri="{BB962C8B-B14F-4D97-AF65-F5344CB8AC3E}">
        <p14:creationId xmlns:p14="http://schemas.microsoft.com/office/powerpoint/2010/main" val="1875451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6E19-DEDB-C396-2BE7-A055902F7E55}"/>
              </a:ext>
            </a:extLst>
          </p:cNvPr>
          <p:cNvSpPr>
            <a:spLocks noGrp="1"/>
          </p:cNvSpPr>
          <p:nvPr>
            <p:ph type="title"/>
          </p:nvPr>
        </p:nvSpPr>
        <p:spPr/>
        <p:txBody>
          <a:bodyPr/>
          <a:lstStyle/>
          <a:p>
            <a:r>
              <a:rPr lang="en-US" dirty="0"/>
              <a:t>Example: MLM in Experimental Settings</a:t>
            </a:r>
          </a:p>
        </p:txBody>
      </p:sp>
      <p:pic>
        <p:nvPicPr>
          <p:cNvPr id="4" name="Content Placeholder 3">
            <a:extLst>
              <a:ext uri="{FF2B5EF4-FFF2-40B4-BE49-F238E27FC236}">
                <a16:creationId xmlns:a16="http://schemas.microsoft.com/office/drawing/2014/main" id="{BF041C8E-F8EF-98A1-ED58-2FAB2C404CB6}"/>
              </a:ext>
            </a:extLst>
          </p:cNvPr>
          <p:cNvPicPr>
            <a:picLocks noGrp="1" noChangeAspect="1"/>
          </p:cNvPicPr>
          <p:nvPr>
            <p:ph idx="1"/>
          </p:nvPr>
        </p:nvPicPr>
        <p:blipFill rotWithShape="1">
          <a:blip r:embed="rId2"/>
          <a:srcRect t="5091"/>
          <a:stretch/>
        </p:blipFill>
        <p:spPr>
          <a:xfrm>
            <a:off x="1774825" y="2414588"/>
            <a:ext cx="8169276" cy="3060082"/>
          </a:xfrm>
          <a:prstGeom prst="rect">
            <a:avLst/>
          </a:prstGeom>
        </p:spPr>
      </p:pic>
    </p:spTree>
    <p:extLst>
      <p:ext uri="{BB962C8B-B14F-4D97-AF65-F5344CB8AC3E}">
        <p14:creationId xmlns:p14="http://schemas.microsoft.com/office/powerpoint/2010/main" val="484732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D606-A429-D532-DAFD-CCC8AFE3A12A}"/>
              </a:ext>
            </a:extLst>
          </p:cNvPr>
          <p:cNvSpPr>
            <a:spLocks noGrp="1"/>
          </p:cNvSpPr>
          <p:nvPr>
            <p:ph type="title"/>
          </p:nvPr>
        </p:nvSpPr>
        <p:spPr/>
        <p:txBody>
          <a:bodyPr/>
          <a:lstStyle/>
          <a:p>
            <a:r>
              <a:rPr lang="en-US" dirty="0"/>
              <a:t>Example: MLM in Experimental Settings</a:t>
            </a:r>
          </a:p>
        </p:txBody>
      </p:sp>
      <p:sp>
        <p:nvSpPr>
          <p:cNvPr id="3" name="Content Placeholder 2">
            <a:extLst>
              <a:ext uri="{FF2B5EF4-FFF2-40B4-BE49-F238E27FC236}">
                <a16:creationId xmlns:a16="http://schemas.microsoft.com/office/drawing/2014/main" id="{A46E95E3-0E45-90A2-C35D-F17CF568FFA8}"/>
              </a:ext>
            </a:extLst>
          </p:cNvPr>
          <p:cNvSpPr>
            <a:spLocks noGrp="1"/>
          </p:cNvSpPr>
          <p:nvPr>
            <p:ph idx="1"/>
          </p:nvPr>
        </p:nvSpPr>
        <p:spPr/>
        <p:txBody>
          <a:bodyPr/>
          <a:lstStyle/>
          <a:p>
            <a:pPr marL="0" indent="0">
              <a:buNone/>
            </a:pPr>
            <a:r>
              <a:rPr lang="en-US" sz="1800" dirty="0" err="1">
                <a:effectLst/>
                <a:latin typeface="CourierNewPSMT" panose="02070309020205020404" pitchFamily="49" charset="0"/>
              </a:rPr>
              <a:t>rt_full.mod</a:t>
            </a:r>
            <a:r>
              <a:rPr lang="en-US" sz="1800" dirty="0">
                <a:effectLst/>
                <a:latin typeface="CourierNewPSMT" panose="02070309020205020404" pitchFamily="49" charset="0"/>
              </a:rPr>
              <a:t> </a:t>
            </a:r>
            <a:r>
              <a:rPr lang="en-US" sz="1800" dirty="0">
                <a:effectLst/>
                <a:latin typeface="SymbolMT"/>
              </a:rPr>
              <a:t>&lt;</a:t>
            </a:r>
            <a:r>
              <a:rPr lang="en-US" sz="1800" dirty="0">
                <a:effectLst/>
                <a:latin typeface="CourierNewPSMT" panose="02070309020205020404" pitchFamily="49" charset="0"/>
              </a:rPr>
              <a:t>- </a:t>
            </a:r>
            <a:r>
              <a:rPr lang="en-US" sz="1800" dirty="0" err="1">
                <a:effectLst/>
                <a:latin typeface="CourierNewPSMT" panose="02070309020205020404" pitchFamily="49" charset="0"/>
              </a:rPr>
              <a:t>lmer</a:t>
            </a:r>
            <a:r>
              <a:rPr lang="en-US" sz="1800" dirty="0">
                <a:effectLst/>
                <a:latin typeface="CourierNewPSMT" panose="02070309020205020404" pitchFamily="49" charset="0"/>
              </a:rPr>
              <a:t>(RT ~ 1 </a:t>
            </a:r>
            <a:r>
              <a:rPr lang="en-US" sz="1800" dirty="0">
                <a:effectLst/>
                <a:latin typeface="SymbolMT"/>
              </a:rPr>
              <a:t>+ </a:t>
            </a:r>
            <a:r>
              <a:rPr lang="en-US" sz="1800" dirty="0">
                <a:effectLst/>
                <a:latin typeface="CourierNewPSMT" panose="02070309020205020404" pitchFamily="49" charset="0"/>
              </a:rPr>
              <a:t>modality </a:t>
            </a:r>
            <a:r>
              <a:rPr lang="en-US" sz="1800" dirty="0">
                <a:effectLst/>
                <a:latin typeface="SymbolMT"/>
              </a:rPr>
              <a:t>+ </a:t>
            </a:r>
            <a:r>
              <a:rPr lang="en-US" sz="1800" dirty="0">
                <a:effectLst/>
                <a:latin typeface="CourierNewPSMT" panose="02070309020205020404" pitchFamily="49" charset="0"/>
              </a:rPr>
              <a:t>(1 </a:t>
            </a:r>
            <a:r>
              <a:rPr lang="en-US" sz="1800" dirty="0">
                <a:effectLst/>
                <a:latin typeface="SymbolMT"/>
              </a:rPr>
              <a:t>+ </a:t>
            </a:r>
            <a:r>
              <a:rPr lang="en-US" sz="1800" dirty="0" err="1">
                <a:effectLst/>
                <a:latin typeface="CourierNewPSMT" panose="02070309020205020404" pitchFamily="49" charset="0"/>
              </a:rPr>
              <a:t>modality|PID</a:t>
            </a:r>
            <a:r>
              <a:rPr lang="en-US" sz="1800" dirty="0">
                <a:effectLst/>
                <a:latin typeface="CourierNewPSMT" panose="02070309020205020404" pitchFamily="49" charset="0"/>
              </a:rPr>
              <a:t>) </a:t>
            </a:r>
            <a:r>
              <a:rPr lang="en-US" sz="1800" dirty="0">
                <a:effectLst/>
                <a:latin typeface="SymbolMT"/>
              </a:rPr>
              <a:t>+</a:t>
            </a:r>
            <a:br>
              <a:rPr lang="en-US" sz="1800" dirty="0">
                <a:effectLst/>
                <a:latin typeface="SymbolMT"/>
              </a:rPr>
            </a:br>
            <a:r>
              <a:rPr lang="en-US" sz="1800" dirty="0">
                <a:effectLst/>
                <a:latin typeface="CourierNewPSMT" panose="02070309020205020404" pitchFamily="49" charset="0"/>
              </a:rPr>
              <a:t>(1 </a:t>
            </a:r>
            <a:r>
              <a:rPr lang="en-US" sz="1800" dirty="0">
                <a:effectLst/>
                <a:latin typeface="SymbolMT"/>
              </a:rPr>
              <a:t>+ </a:t>
            </a:r>
            <a:r>
              <a:rPr lang="en-US" sz="1800" dirty="0" err="1">
                <a:effectLst/>
                <a:latin typeface="CourierNewPSMT" panose="02070309020205020404" pitchFamily="49" charset="0"/>
              </a:rPr>
              <a:t>modality|stim</a:t>
            </a:r>
            <a:r>
              <a:rPr lang="en-US" sz="1800" dirty="0">
                <a:effectLst/>
                <a:latin typeface="CourierNewPSMT" panose="02070309020205020404" pitchFamily="49" charset="0"/>
              </a:rPr>
              <a:t>), data </a:t>
            </a:r>
            <a:r>
              <a:rPr lang="en-US" sz="1800" dirty="0">
                <a:effectLst/>
                <a:latin typeface="SymbolMT"/>
              </a:rPr>
              <a:t>= </a:t>
            </a:r>
            <a:r>
              <a:rPr lang="en-US" sz="1800" dirty="0" err="1">
                <a:effectLst/>
                <a:latin typeface="CourierNewPSMT" panose="02070309020205020404" pitchFamily="49" charset="0"/>
              </a:rPr>
              <a:t>rt_data</a:t>
            </a:r>
            <a:r>
              <a:rPr lang="en-US" sz="1800" dirty="0">
                <a:effectLst/>
                <a:latin typeface="CourierNewPSMT" panose="02070309020205020404" pitchFamily="49" charset="0"/>
              </a:rPr>
              <a:t>) </a:t>
            </a:r>
            <a:endParaRPr lang="en-US" sz="1800" dirty="0">
              <a:effectLst/>
              <a:latin typeface="SymbolMT"/>
            </a:endParaRPr>
          </a:p>
          <a:p>
            <a:pPr marL="0" indent="0">
              <a:buNone/>
            </a:pPr>
            <a:endParaRPr lang="en-US" dirty="0"/>
          </a:p>
          <a:p>
            <a:pPr marL="0" indent="0">
              <a:buNone/>
            </a:pPr>
            <a:r>
              <a:rPr lang="en-US" dirty="0"/>
              <a:t>Response time predicted by modality (audiovisual, audio only). Random intercepts and slopes added for both participants and stimulus</a:t>
            </a:r>
          </a:p>
        </p:txBody>
      </p:sp>
      <p:pic>
        <p:nvPicPr>
          <p:cNvPr id="6" name="Picture 5">
            <a:extLst>
              <a:ext uri="{FF2B5EF4-FFF2-40B4-BE49-F238E27FC236}">
                <a16:creationId xmlns:a16="http://schemas.microsoft.com/office/drawing/2014/main" id="{7AF29B75-0DA7-2971-A0F8-9542F43D43AA}"/>
              </a:ext>
            </a:extLst>
          </p:cNvPr>
          <p:cNvPicPr>
            <a:picLocks noChangeAspect="1"/>
          </p:cNvPicPr>
          <p:nvPr/>
        </p:nvPicPr>
        <p:blipFill>
          <a:blip r:embed="rId3"/>
          <a:stretch>
            <a:fillRect/>
          </a:stretch>
        </p:blipFill>
        <p:spPr>
          <a:xfrm>
            <a:off x="838200" y="4001294"/>
            <a:ext cx="7429500" cy="1917700"/>
          </a:xfrm>
          <a:prstGeom prst="rect">
            <a:avLst/>
          </a:prstGeom>
        </p:spPr>
      </p:pic>
    </p:spTree>
    <p:extLst>
      <p:ext uri="{BB962C8B-B14F-4D97-AF65-F5344CB8AC3E}">
        <p14:creationId xmlns:p14="http://schemas.microsoft.com/office/powerpoint/2010/main" val="170766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04CF-3EFE-26FE-4992-03A4B301D8D2}"/>
              </a:ext>
            </a:extLst>
          </p:cNvPr>
          <p:cNvSpPr>
            <a:spLocks noGrp="1"/>
          </p:cNvSpPr>
          <p:nvPr>
            <p:ph type="title"/>
          </p:nvPr>
        </p:nvSpPr>
        <p:spPr/>
        <p:txBody>
          <a:bodyPr/>
          <a:lstStyle/>
          <a:p>
            <a:r>
              <a:rPr lang="en-US" dirty="0"/>
              <a:t>Why MLM?</a:t>
            </a:r>
          </a:p>
        </p:txBody>
      </p:sp>
      <p:sp>
        <p:nvSpPr>
          <p:cNvPr id="3" name="Text Placeholder 2">
            <a:extLst>
              <a:ext uri="{FF2B5EF4-FFF2-40B4-BE49-F238E27FC236}">
                <a16:creationId xmlns:a16="http://schemas.microsoft.com/office/drawing/2014/main" id="{9D7C0EB5-4FA0-23A2-50E5-934958F03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313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A654-82F4-AD86-581A-80536218210C}"/>
              </a:ext>
            </a:extLst>
          </p:cNvPr>
          <p:cNvSpPr>
            <a:spLocks noGrp="1"/>
          </p:cNvSpPr>
          <p:nvPr>
            <p:ph type="title"/>
          </p:nvPr>
        </p:nvSpPr>
        <p:spPr/>
        <p:txBody>
          <a:bodyPr/>
          <a:lstStyle/>
          <a:p>
            <a:r>
              <a:rPr lang="en-US" dirty="0"/>
              <a:t>Example: MLM in Experimental Settings</a:t>
            </a:r>
          </a:p>
        </p:txBody>
      </p:sp>
      <p:sp>
        <p:nvSpPr>
          <p:cNvPr id="8" name="Content Placeholder 7">
            <a:extLst>
              <a:ext uri="{FF2B5EF4-FFF2-40B4-BE49-F238E27FC236}">
                <a16:creationId xmlns:a16="http://schemas.microsoft.com/office/drawing/2014/main" id="{23AB4317-B660-4FF8-46D7-840212D038DA}"/>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SD for by- item random intercepts (in boldface in the output above) indicates that response times for particular items varied around the average intercept of 1,044 </a:t>
            </a:r>
            <a:r>
              <a:rPr lang="en-US" dirty="0" err="1"/>
              <a:t>ms</a:t>
            </a:r>
            <a:r>
              <a:rPr lang="en-US" dirty="0"/>
              <a:t> by about 17 </a:t>
            </a:r>
            <a:r>
              <a:rPr lang="en-US" dirty="0" err="1"/>
              <a:t>ms.</a:t>
            </a:r>
            <a:r>
              <a:rPr lang="en-US" dirty="0"/>
              <a:t> </a:t>
            </a:r>
          </a:p>
          <a:p>
            <a:r>
              <a:rPr lang="en-US" dirty="0"/>
              <a:t>Similarly, the standard deviation for by-participant random slopes (in boldface in the output above) indicates that participants’ estimated slopes varied around the average slope of 83 </a:t>
            </a:r>
            <a:r>
              <a:rPr lang="en-US" dirty="0" err="1"/>
              <a:t>ms</a:t>
            </a:r>
            <a:r>
              <a:rPr lang="en-US" dirty="0"/>
              <a:t> by about 88 </a:t>
            </a:r>
            <a:r>
              <a:rPr lang="en-US" dirty="0" err="1"/>
              <a:t>ms.</a:t>
            </a:r>
            <a:r>
              <a:rPr lang="en-US" dirty="0"/>
              <a:t> </a:t>
            </a:r>
          </a:p>
        </p:txBody>
      </p:sp>
      <p:pic>
        <p:nvPicPr>
          <p:cNvPr id="4" name="Picture 3">
            <a:extLst>
              <a:ext uri="{FF2B5EF4-FFF2-40B4-BE49-F238E27FC236}">
                <a16:creationId xmlns:a16="http://schemas.microsoft.com/office/drawing/2014/main" id="{50C829D1-BE62-158E-2779-1E8B997AF401}"/>
              </a:ext>
            </a:extLst>
          </p:cNvPr>
          <p:cNvPicPr>
            <a:picLocks noChangeAspect="1"/>
          </p:cNvPicPr>
          <p:nvPr/>
        </p:nvPicPr>
        <p:blipFill>
          <a:blip r:embed="rId2"/>
          <a:stretch>
            <a:fillRect/>
          </a:stretch>
        </p:blipFill>
        <p:spPr>
          <a:xfrm>
            <a:off x="947738" y="1554163"/>
            <a:ext cx="7353300" cy="2349500"/>
          </a:xfrm>
          <a:prstGeom prst="rect">
            <a:avLst/>
          </a:prstGeom>
        </p:spPr>
      </p:pic>
      <p:sp>
        <p:nvSpPr>
          <p:cNvPr id="7" name="TextBox 6">
            <a:extLst>
              <a:ext uri="{FF2B5EF4-FFF2-40B4-BE49-F238E27FC236}">
                <a16:creationId xmlns:a16="http://schemas.microsoft.com/office/drawing/2014/main" id="{FECFDB64-A6F5-31B2-8BFE-68C6B465BCCD}"/>
              </a:ext>
            </a:extLst>
          </p:cNvPr>
          <p:cNvSpPr txBox="1"/>
          <p:nvPr/>
        </p:nvSpPr>
        <p:spPr>
          <a:xfrm>
            <a:off x="1014413" y="4443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86256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C63C-E13E-72FD-BBEF-D8C46FC2F0F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B12209-D802-7156-F8FF-7893A0925594}"/>
              </a:ext>
            </a:extLst>
          </p:cNvPr>
          <p:cNvSpPr>
            <a:spLocks noGrp="1"/>
          </p:cNvSpPr>
          <p:nvPr>
            <p:ph idx="1"/>
          </p:nvPr>
        </p:nvSpPr>
        <p:spPr/>
        <p:txBody>
          <a:bodyPr/>
          <a:lstStyle/>
          <a:p>
            <a:r>
              <a:rPr lang="en-US" dirty="0"/>
              <a:t>Violet Brown’s amazing paper for an application to experimental settings</a:t>
            </a:r>
          </a:p>
          <a:p>
            <a:pPr lvl="1"/>
            <a:r>
              <a:rPr lang="en-US" dirty="0"/>
              <a:t>Brown, V. A. (2021). An introduction to linear mixed-effects modeling in R. </a:t>
            </a:r>
            <a:r>
              <a:rPr lang="en-US" i="1" dirty="0"/>
              <a:t>Advances in Methods and Practices in Psychological Science</a:t>
            </a:r>
            <a:r>
              <a:rPr lang="en-US" dirty="0"/>
              <a:t>, 4(1)</a:t>
            </a:r>
          </a:p>
          <a:p>
            <a:r>
              <a:rPr lang="en-US" dirty="0"/>
              <a:t>Take classes</a:t>
            </a:r>
          </a:p>
          <a:p>
            <a:pPr lvl="1"/>
            <a:r>
              <a:rPr lang="en-US" dirty="0"/>
              <a:t>Hierarchical Linear Modeling (Mike </a:t>
            </a:r>
            <a:r>
              <a:rPr lang="en-US" dirty="0" err="1"/>
              <a:t>Strube</a:t>
            </a:r>
            <a:r>
              <a:rPr lang="en-US" dirty="0"/>
              <a:t>)</a:t>
            </a:r>
          </a:p>
          <a:p>
            <a:pPr lvl="1"/>
            <a:r>
              <a:rPr lang="en-US" dirty="0"/>
              <a:t>Applied Longitudinal Data Analysis (Josh Jackson)</a:t>
            </a:r>
          </a:p>
          <a:p>
            <a:pPr lvl="1"/>
            <a:r>
              <a:rPr lang="en-US" dirty="0"/>
              <a:t>APA Advanced Training Institute Longitudinal Modeling </a:t>
            </a:r>
          </a:p>
          <a:p>
            <a:pPr lvl="1"/>
            <a:r>
              <a:rPr lang="en-US" dirty="0"/>
              <a:t>APA Methods lectures </a:t>
            </a:r>
          </a:p>
          <a:p>
            <a:pPr lvl="1"/>
            <a:r>
              <a:rPr lang="en-US" dirty="0" err="1"/>
              <a:t>CenterStat</a:t>
            </a:r>
            <a:r>
              <a:rPr lang="en-US" dirty="0"/>
              <a:t> (classes for free sometimes) </a:t>
            </a:r>
          </a:p>
          <a:p>
            <a:pPr lvl="1"/>
            <a:endParaRPr lang="en-US" dirty="0"/>
          </a:p>
        </p:txBody>
      </p:sp>
    </p:spTree>
    <p:extLst>
      <p:ext uri="{BB962C8B-B14F-4D97-AF65-F5344CB8AC3E}">
        <p14:creationId xmlns:p14="http://schemas.microsoft.com/office/powerpoint/2010/main" val="77138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F8E9-6BEA-BACC-A13D-A60915CC72D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0BAAEE8-0A4B-2374-9D7A-3B2529232992}"/>
              </a:ext>
            </a:extLst>
          </p:cNvPr>
          <p:cNvSpPr>
            <a:spLocks noGrp="1"/>
          </p:cNvSpPr>
          <p:nvPr>
            <p:ph idx="1"/>
          </p:nvPr>
        </p:nvSpPr>
        <p:spPr/>
        <p:txBody>
          <a:bodyPr/>
          <a:lstStyle/>
          <a:p>
            <a:r>
              <a:rPr lang="en-US" dirty="0"/>
              <a:t>Books</a:t>
            </a:r>
          </a:p>
          <a:p>
            <a:pPr lvl="1"/>
            <a:r>
              <a:rPr lang="en-US" dirty="0"/>
              <a:t>Longitudinal Analysis: Modeling within person fluctuation and change - Lesa Hoffman</a:t>
            </a:r>
          </a:p>
          <a:p>
            <a:pPr lvl="1"/>
            <a:r>
              <a:rPr lang="en-US" dirty="0"/>
              <a:t>Multilevel Analysis: An Introduction to Basic and Advanced Multilevel Modeling - Tom </a:t>
            </a:r>
            <a:r>
              <a:rPr lang="en-US" dirty="0" err="1"/>
              <a:t>Snijders</a:t>
            </a:r>
            <a:r>
              <a:rPr lang="en-US" dirty="0"/>
              <a:t> and Roel Bosker</a:t>
            </a:r>
          </a:p>
          <a:p>
            <a:pPr lvl="1"/>
            <a:endParaRPr lang="en-US" dirty="0"/>
          </a:p>
          <a:p>
            <a:pPr marL="0" indent="0">
              <a:buNone/>
            </a:pPr>
            <a:endParaRPr lang="en-US" dirty="0"/>
          </a:p>
        </p:txBody>
      </p:sp>
    </p:spTree>
    <p:extLst>
      <p:ext uri="{BB962C8B-B14F-4D97-AF65-F5344CB8AC3E}">
        <p14:creationId xmlns:p14="http://schemas.microsoft.com/office/powerpoint/2010/main" val="375961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9CAE-8008-5600-06BD-C22D0EC919F9}"/>
              </a:ext>
            </a:extLst>
          </p:cNvPr>
          <p:cNvSpPr>
            <a:spLocks noGrp="1"/>
          </p:cNvSpPr>
          <p:nvPr>
            <p:ph type="title"/>
          </p:nvPr>
        </p:nvSpPr>
        <p:spPr/>
        <p:txBody>
          <a:bodyPr/>
          <a:lstStyle/>
          <a:p>
            <a:r>
              <a:rPr lang="en-US" dirty="0"/>
              <a:t>MLM helps when assumptions of independence are violated </a:t>
            </a:r>
          </a:p>
        </p:txBody>
      </p:sp>
      <p:pic>
        <p:nvPicPr>
          <p:cNvPr id="2050" name="Picture 2" descr="Best 500+ Couple In Love Pictures | Download Free Images on Unsplash">
            <a:extLst>
              <a:ext uri="{FF2B5EF4-FFF2-40B4-BE49-F238E27FC236}">
                <a16:creationId xmlns:a16="http://schemas.microsoft.com/office/drawing/2014/main" id="{C733CA79-79CF-4E2B-DCD4-6376A1159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057400"/>
            <a:ext cx="3518376"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ayton grabs No. 1 in Missouri public high school rankings">
            <a:extLst>
              <a:ext uri="{FF2B5EF4-FFF2-40B4-BE49-F238E27FC236}">
                <a16:creationId xmlns:a16="http://schemas.microsoft.com/office/drawing/2014/main" id="{1825E8A7-D87D-B167-2B7A-FA50E0704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926" y="4436268"/>
            <a:ext cx="2924175" cy="21931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C272A02-2666-2332-55A7-8894EBDA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921" y="4395222"/>
            <a:ext cx="3500617" cy="2274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0BB9FE-8047-5763-D0BB-88DCB850F9FC}"/>
              </a:ext>
            </a:extLst>
          </p:cNvPr>
          <p:cNvSpPr txBox="1"/>
          <p:nvPr/>
        </p:nvSpPr>
        <p:spPr>
          <a:xfrm>
            <a:off x="9312358" y="3872002"/>
            <a:ext cx="2172390" cy="523220"/>
          </a:xfrm>
          <a:prstGeom prst="rect">
            <a:avLst/>
          </a:prstGeom>
          <a:noFill/>
        </p:spPr>
        <p:txBody>
          <a:bodyPr wrap="none" rtlCol="0">
            <a:spAutoFit/>
          </a:bodyPr>
          <a:lstStyle/>
          <a:p>
            <a:r>
              <a:rPr lang="en-US" sz="2800" dirty="0">
                <a:latin typeface="Gill Sans Light" panose="020B0302020104020203" pitchFamily="34" charset="-79"/>
                <a:cs typeface="Gill Sans Light" panose="020B0302020104020203" pitchFamily="34" charset="-79"/>
              </a:rPr>
              <a:t>Independence</a:t>
            </a:r>
          </a:p>
        </p:txBody>
      </p:sp>
      <p:cxnSp>
        <p:nvCxnSpPr>
          <p:cNvPr id="6" name="Straight Connector 5">
            <a:extLst>
              <a:ext uri="{FF2B5EF4-FFF2-40B4-BE49-F238E27FC236}">
                <a16:creationId xmlns:a16="http://schemas.microsoft.com/office/drawing/2014/main" id="{4803A7EE-033D-BB74-776E-CEBAADDB31C4}"/>
              </a:ext>
            </a:extLst>
          </p:cNvPr>
          <p:cNvCxnSpPr/>
          <p:nvPr/>
        </p:nvCxnSpPr>
        <p:spPr>
          <a:xfrm>
            <a:off x="9715500" y="3629025"/>
            <a:ext cx="1485900" cy="108585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5422033C-FEDC-6B6F-100C-3B85802B7140}"/>
              </a:ext>
            </a:extLst>
          </p:cNvPr>
          <p:cNvCxnSpPr>
            <a:cxnSpLocks/>
          </p:cNvCxnSpPr>
          <p:nvPr/>
        </p:nvCxnSpPr>
        <p:spPr>
          <a:xfrm flipV="1">
            <a:off x="9936956" y="3629025"/>
            <a:ext cx="1264444" cy="108585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2058" name="Picture 10" descr="Repeated Measures Designs: Benefits, Challenges, and an ...">
            <a:extLst>
              <a:ext uri="{FF2B5EF4-FFF2-40B4-BE49-F238E27FC236}">
                <a16:creationId xmlns:a16="http://schemas.microsoft.com/office/drawing/2014/main" id="{39F59D41-D286-33F9-5DDA-833FD9DFC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1813" y="2011872"/>
            <a:ext cx="4137974"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F4F-D032-CB3C-5AC4-5E6FDFB8E00C}"/>
              </a:ext>
            </a:extLst>
          </p:cNvPr>
          <p:cNvSpPr>
            <a:spLocks noGrp="1"/>
          </p:cNvSpPr>
          <p:nvPr>
            <p:ph type="title"/>
          </p:nvPr>
        </p:nvSpPr>
        <p:spPr/>
        <p:txBody>
          <a:bodyPr/>
          <a:lstStyle/>
          <a:p>
            <a:r>
              <a:rPr lang="en-US" dirty="0"/>
              <a:t>Individual differences matter </a:t>
            </a:r>
            <a:br>
              <a:rPr lang="en-US" dirty="0"/>
            </a:br>
            <a:r>
              <a:rPr lang="en-US" sz="2400" dirty="0"/>
              <a:t>(Even if you are not a personality psychologist) </a:t>
            </a:r>
          </a:p>
        </p:txBody>
      </p:sp>
      <p:sp>
        <p:nvSpPr>
          <p:cNvPr id="11" name="Content Placeholder 10">
            <a:extLst>
              <a:ext uri="{FF2B5EF4-FFF2-40B4-BE49-F238E27FC236}">
                <a16:creationId xmlns:a16="http://schemas.microsoft.com/office/drawing/2014/main" id="{C10180BF-B1E4-D3C6-50AC-412B3AC61E8D}"/>
              </a:ext>
            </a:extLst>
          </p:cNvPr>
          <p:cNvSpPr>
            <a:spLocks noGrp="1"/>
          </p:cNvSpPr>
          <p:nvPr>
            <p:ph idx="1"/>
          </p:nvPr>
        </p:nvSpPr>
        <p:spPr/>
        <p:txBody>
          <a:bodyPr/>
          <a:lstStyle/>
          <a:p>
            <a:r>
              <a:rPr lang="en-US" dirty="0"/>
              <a:t>Example:</a:t>
            </a:r>
          </a:p>
          <a:p>
            <a:pPr lvl="1"/>
            <a:r>
              <a:rPr lang="en-US" dirty="0"/>
              <a:t>Does spending more time with friends predict higher well-being?</a:t>
            </a:r>
          </a:p>
          <a:p>
            <a:pPr lvl="1"/>
            <a:r>
              <a:rPr lang="en-US" dirty="0"/>
              <a:t>6 people in our study (terribly under-powered) </a:t>
            </a:r>
          </a:p>
          <a:p>
            <a:pPr lvl="1"/>
            <a:r>
              <a:rPr lang="en-US" dirty="0"/>
              <a:t>We ask them once every day for a week a) how much time they spent with their friends and b) how high they rate their well-being that day</a:t>
            </a:r>
          </a:p>
        </p:txBody>
      </p:sp>
      <p:sp>
        <p:nvSpPr>
          <p:cNvPr id="8" name="Rectangle 7">
            <a:extLst>
              <a:ext uri="{FF2B5EF4-FFF2-40B4-BE49-F238E27FC236}">
                <a16:creationId xmlns:a16="http://schemas.microsoft.com/office/drawing/2014/main" id="{0CF4E236-9D72-D73C-F5CB-90C6D531B8F5}"/>
              </a:ext>
            </a:extLst>
          </p:cNvPr>
          <p:cNvSpPr/>
          <p:nvPr/>
        </p:nvSpPr>
        <p:spPr>
          <a:xfrm rot="20390036">
            <a:off x="4007078" y="4516182"/>
            <a:ext cx="4652943" cy="74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
        <p:nvSpPr>
          <p:cNvPr id="9" name="Rectangle 8">
            <a:extLst>
              <a:ext uri="{FF2B5EF4-FFF2-40B4-BE49-F238E27FC236}">
                <a16:creationId xmlns:a16="http://schemas.microsoft.com/office/drawing/2014/main" id="{7DE8DEEB-527A-1B4E-7C9A-C13D0EAD18EF}"/>
              </a:ext>
            </a:extLst>
          </p:cNvPr>
          <p:cNvSpPr/>
          <p:nvPr/>
        </p:nvSpPr>
        <p:spPr>
          <a:xfrm rot="20390036">
            <a:off x="5641340" y="4655742"/>
            <a:ext cx="1895462" cy="74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Tree>
    <p:extLst>
      <p:ext uri="{BB962C8B-B14F-4D97-AF65-F5344CB8AC3E}">
        <p14:creationId xmlns:p14="http://schemas.microsoft.com/office/powerpoint/2010/main" val="353031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F4F-D032-CB3C-5AC4-5E6FDFB8E00C}"/>
              </a:ext>
            </a:extLst>
          </p:cNvPr>
          <p:cNvSpPr>
            <a:spLocks noGrp="1"/>
          </p:cNvSpPr>
          <p:nvPr>
            <p:ph type="title"/>
          </p:nvPr>
        </p:nvSpPr>
        <p:spPr/>
        <p:txBody>
          <a:bodyPr/>
          <a:lstStyle/>
          <a:p>
            <a:r>
              <a:rPr lang="en-US" dirty="0"/>
              <a:t>Individual differences matter </a:t>
            </a:r>
            <a:br>
              <a:rPr lang="en-US" dirty="0"/>
            </a:br>
            <a:r>
              <a:rPr lang="en-US" sz="2400" dirty="0"/>
              <a:t>(Even if you are not a personality psychologist) </a:t>
            </a:r>
          </a:p>
        </p:txBody>
      </p:sp>
      <p:pic>
        <p:nvPicPr>
          <p:cNvPr id="4" name="Picture 3">
            <a:extLst>
              <a:ext uri="{FF2B5EF4-FFF2-40B4-BE49-F238E27FC236}">
                <a16:creationId xmlns:a16="http://schemas.microsoft.com/office/drawing/2014/main" id="{100AABDE-F29E-6B3C-F42C-31401BC4DAC2}"/>
              </a:ext>
            </a:extLst>
          </p:cNvPr>
          <p:cNvPicPr>
            <a:picLocks noChangeAspect="1"/>
          </p:cNvPicPr>
          <p:nvPr/>
        </p:nvPicPr>
        <p:blipFill rotWithShape="1">
          <a:blip r:embed="rId2"/>
          <a:srcRect l="759" t="2342" r="49621" b="2678"/>
          <a:stretch/>
        </p:blipFill>
        <p:spPr>
          <a:xfrm>
            <a:off x="3089993" y="2006598"/>
            <a:ext cx="5634907" cy="4386264"/>
          </a:xfrm>
          <a:prstGeom prst="rect">
            <a:avLst/>
          </a:prstGeom>
        </p:spPr>
      </p:pic>
      <p:sp>
        <p:nvSpPr>
          <p:cNvPr id="5" name="TextBox 4">
            <a:extLst>
              <a:ext uri="{FF2B5EF4-FFF2-40B4-BE49-F238E27FC236}">
                <a16:creationId xmlns:a16="http://schemas.microsoft.com/office/drawing/2014/main" id="{C1492079-D461-2096-2F91-9B43136AB7DD}"/>
              </a:ext>
            </a:extLst>
          </p:cNvPr>
          <p:cNvSpPr txBox="1"/>
          <p:nvPr/>
        </p:nvSpPr>
        <p:spPr>
          <a:xfrm>
            <a:off x="4870078" y="6123543"/>
            <a:ext cx="2436373" cy="369332"/>
          </a:xfrm>
          <a:prstGeom prst="rect">
            <a:avLst/>
          </a:prstGeom>
          <a:solidFill>
            <a:schemeClr val="bg1"/>
          </a:solidFill>
        </p:spPr>
        <p:txBody>
          <a:bodyPr wrap="none" rtlCol="0">
            <a:spAutoFit/>
          </a:bodyPr>
          <a:lstStyle/>
          <a:p>
            <a:r>
              <a:rPr lang="en-US" dirty="0">
                <a:latin typeface="Gill Sans Light" panose="020B0302020104020203" pitchFamily="34" charset="-79"/>
              </a:rPr>
              <a:t>Time spent with Friends</a:t>
            </a:r>
          </a:p>
        </p:txBody>
      </p:sp>
      <p:sp>
        <p:nvSpPr>
          <p:cNvPr id="6" name="TextBox 5">
            <a:extLst>
              <a:ext uri="{FF2B5EF4-FFF2-40B4-BE49-F238E27FC236}">
                <a16:creationId xmlns:a16="http://schemas.microsoft.com/office/drawing/2014/main" id="{2AB83667-8461-566C-B43B-1444F346F9F3}"/>
              </a:ext>
            </a:extLst>
          </p:cNvPr>
          <p:cNvSpPr txBox="1"/>
          <p:nvPr/>
        </p:nvSpPr>
        <p:spPr>
          <a:xfrm rot="16200000">
            <a:off x="1562709" y="3532979"/>
            <a:ext cx="2825967" cy="646331"/>
          </a:xfrm>
          <a:prstGeom prst="rect">
            <a:avLst/>
          </a:prstGeom>
          <a:solidFill>
            <a:schemeClr val="bg1"/>
          </a:solidFill>
        </p:spPr>
        <p:txBody>
          <a:bodyPr wrap="square" rtlCol="0">
            <a:spAutoFit/>
          </a:bodyPr>
          <a:lstStyle/>
          <a:p>
            <a:pPr algn="ctr"/>
            <a:r>
              <a:rPr lang="en-US" dirty="0">
                <a:latin typeface="Gill Sans Light" panose="020B0302020104020203" pitchFamily="34" charset="-79"/>
              </a:rPr>
              <a:t>Well-being</a:t>
            </a:r>
          </a:p>
          <a:p>
            <a:endParaRPr lang="en-US" dirty="0">
              <a:latin typeface="Gill Sans Light" panose="020B0302020104020203" pitchFamily="34" charset="-79"/>
            </a:endParaRPr>
          </a:p>
        </p:txBody>
      </p:sp>
      <p:sp>
        <p:nvSpPr>
          <p:cNvPr id="3" name="Rectangle 2">
            <a:extLst>
              <a:ext uri="{FF2B5EF4-FFF2-40B4-BE49-F238E27FC236}">
                <a16:creationId xmlns:a16="http://schemas.microsoft.com/office/drawing/2014/main" id="{EABA3F94-4289-F96C-263D-F590F558EC3D}"/>
              </a:ext>
            </a:extLst>
          </p:cNvPr>
          <p:cNvSpPr/>
          <p:nvPr/>
        </p:nvSpPr>
        <p:spPr>
          <a:xfrm>
            <a:off x="4000500" y="2443161"/>
            <a:ext cx="2300288" cy="985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
        <p:nvSpPr>
          <p:cNvPr id="7" name="Rectangle 6">
            <a:extLst>
              <a:ext uri="{FF2B5EF4-FFF2-40B4-BE49-F238E27FC236}">
                <a16:creationId xmlns:a16="http://schemas.microsoft.com/office/drawing/2014/main" id="{10A9DCB7-59DA-690D-179B-A2821E020304}"/>
              </a:ext>
            </a:extLst>
          </p:cNvPr>
          <p:cNvSpPr/>
          <p:nvPr/>
        </p:nvSpPr>
        <p:spPr>
          <a:xfrm rot="20390036">
            <a:off x="3587494" y="2938082"/>
            <a:ext cx="4909059" cy="1498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
        <p:nvSpPr>
          <p:cNvPr id="8" name="Rectangle 7">
            <a:extLst>
              <a:ext uri="{FF2B5EF4-FFF2-40B4-BE49-F238E27FC236}">
                <a16:creationId xmlns:a16="http://schemas.microsoft.com/office/drawing/2014/main" id="{0CF4E236-9D72-D73C-F5CB-90C6D531B8F5}"/>
              </a:ext>
            </a:extLst>
          </p:cNvPr>
          <p:cNvSpPr/>
          <p:nvPr/>
        </p:nvSpPr>
        <p:spPr>
          <a:xfrm rot="20390036">
            <a:off x="4007078" y="4516182"/>
            <a:ext cx="4652943" cy="74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
        <p:nvSpPr>
          <p:cNvPr id="9" name="Rectangle 8">
            <a:extLst>
              <a:ext uri="{FF2B5EF4-FFF2-40B4-BE49-F238E27FC236}">
                <a16:creationId xmlns:a16="http://schemas.microsoft.com/office/drawing/2014/main" id="{7DE8DEEB-527A-1B4E-7C9A-C13D0EAD18EF}"/>
              </a:ext>
            </a:extLst>
          </p:cNvPr>
          <p:cNvSpPr/>
          <p:nvPr/>
        </p:nvSpPr>
        <p:spPr>
          <a:xfrm rot="20390036">
            <a:off x="5641340" y="4655742"/>
            <a:ext cx="1895462" cy="74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
        <p:nvSpPr>
          <p:cNvPr id="10" name="Rectangle 9">
            <a:extLst>
              <a:ext uri="{FF2B5EF4-FFF2-40B4-BE49-F238E27FC236}">
                <a16:creationId xmlns:a16="http://schemas.microsoft.com/office/drawing/2014/main" id="{DC7EF118-A0C9-2127-A41C-BBEAA18B00A8}"/>
              </a:ext>
            </a:extLst>
          </p:cNvPr>
          <p:cNvSpPr/>
          <p:nvPr/>
        </p:nvSpPr>
        <p:spPr>
          <a:xfrm rot="5400000">
            <a:off x="3052769" y="4670378"/>
            <a:ext cx="1895462" cy="71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endParaRPr>
          </a:p>
        </p:txBody>
      </p:sp>
    </p:spTree>
    <p:extLst>
      <p:ext uri="{BB962C8B-B14F-4D97-AF65-F5344CB8AC3E}">
        <p14:creationId xmlns:p14="http://schemas.microsoft.com/office/powerpoint/2010/main" val="273816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F4F-D032-CB3C-5AC4-5E6FDFB8E00C}"/>
              </a:ext>
            </a:extLst>
          </p:cNvPr>
          <p:cNvSpPr>
            <a:spLocks noGrp="1"/>
          </p:cNvSpPr>
          <p:nvPr>
            <p:ph type="title"/>
          </p:nvPr>
        </p:nvSpPr>
        <p:spPr/>
        <p:txBody>
          <a:bodyPr/>
          <a:lstStyle/>
          <a:p>
            <a:r>
              <a:rPr lang="en-US" dirty="0"/>
              <a:t>Individual differences matter </a:t>
            </a:r>
            <a:br>
              <a:rPr lang="en-US" dirty="0"/>
            </a:br>
            <a:r>
              <a:rPr lang="en-US" sz="2400" dirty="0"/>
              <a:t>(Even if you are not a personality psychologist) </a:t>
            </a:r>
          </a:p>
        </p:txBody>
      </p:sp>
      <p:pic>
        <p:nvPicPr>
          <p:cNvPr id="4" name="Picture 3">
            <a:extLst>
              <a:ext uri="{FF2B5EF4-FFF2-40B4-BE49-F238E27FC236}">
                <a16:creationId xmlns:a16="http://schemas.microsoft.com/office/drawing/2014/main" id="{100AABDE-F29E-6B3C-F42C-31401BC4DAC2}"/>
              </a:ext>
            </a:extLst>
          </p:cNvPr>
          <p:cNvPicPr>
            <a:picLocks noChangeAspect="1"/>
          </p:cNvPicPr>
          <p:nvPr/>
        </p:nvPicPr>
        <p:blipFill rotWithShape="1">
          <a:blip r:embed="rId2"/>
          <a:srcRect l="759" t="2342" r="49621" b="2678"/>
          <a:stretch/>
        </p:blipFill>
        <p:spPr>
          <a:xfrm>
            <a:off x="3089993" y="2006598"/>
            <a:ext cx="5634907" cy="4386264"/>
          </a:xfrm>
          <a:prstGeom prst="rect">
            <a:avLst/>
          </a:prstGeom>
        </p:spPr>
      </p:pic>
      <p:sp>
        <p:nvSpPr>
          <p:cNvPr id="5" name="TextBox 4">
            <a:extLst>
              <a:ext uri="{FF2B5EF4-FFF2-40B4-BE49-F238E27FC236}">
                <a16:creationId xmlns:a16="http://schemas.microsoft.com/office/drawing/2014/main" id="{C1492079-D461-2096-2F91-9B43136AB7DD}"/>
              </a:ext>
            </a:extLst>
          </p:cNvPr>
          <p:cNvSpPr txBox="1"/>
          <p:nvPr/>
        </p:nvSpPr>
        <p:spPr>
          <a:xfrm>
            <a:off x="4877813" y="6208196"/>
            <a:ext cx="2436373" cy="369332"/>
          </a:xfrm>
          <a:prstGeom prst="rect">
            <a:avLst/>
          </a:prstGeom>
          <a:solidFill>
            <a:schemeClr val="bg1"/>
          </a:solidFill>
        </p:spPr>
        <p:txBody>
          <a:bodyPr wrap="none" rtlCol="0">
            <a:spAutoFit/>
          </a:bodyPr>
          <a:lstStyle/>
          <a:p>
            <a:r>
              <a:rPr lang="en-US" dirty="0">
                <a:latin typeface="Gill Sans Light" panose="020B0302020104020203" pitchFamily="34" charset="-79"/>
              </a:rPr>
              <a:t>Time spent with Friends</a:t>
            </a:r>
          </a:p>
        </p:txBody>
      </p:sp>
      <p:sp>
        <p:nvSpPr>
          <p:cNvPr id="6" name="TextBox 5">
            <a:extLst>
              <a:ext uri="{FF2B5EF4-FFF2-40B4-BE49-F238E27FC236}">
                <a16:creationId xmlns:a16="http://schemas.microsoft.com/office/drawing/2014/main" id="{2AB83667-8461-566C-B43B-1444F346F9F3}"/>
              </a:ext>
            </a:extLst>
          </p:cNvPr>
          <p:cNvSpPr txBox="1"/>
          <p:nvPr/>
        </p:nvSpPr>
        <p:spPr>
          <a:xfrm rot="16200000">
            <a:off x="1562709" y="3532979"/>
            <a:ext cx="2825967" cy="646331"/>
          </a:xfrm>
          <a:prstGeom prst="rect">
            <a:avLst/>
          </a:prstGeom>
          <a:solidFill>
            <a:schemeClr val="bg1"/>
          </a:solidFill>
        </p:spPr>
        <p:txBody>
          <a:bodyPr wrap="square" rtlCol="0">
            <a:spAutoFit/>
          </a:bodyPr>
          <a:lstStyle/>
          <a:p>
            <a:pPr algn="ctr"/>
            <a:r>
              <a:rPr lang="en-US" dirty="0">
                <a:latin typeface="Gill Sans Light" panose="020B0302020104020203" pitchFamily="34" charset="-79"/>
              </a:rPr>
              <a:t>Well-being</a:t>
            </a:r>
          </a:p>
          <a:p>
            <a:endParaRPr lang="en-US" dirty="0">
              <a:latin typeface="Gill Sans Light" panose="020B0302020104020203" pitchFamily="34" charset="-79"/>
            </a:endParaRPr>
          </a:p>
        </p:txBody>
      </p:sp>
    </p:spTree>
    <p:extLst>
      <p:ext uri="{BB962C8B-B14F-4D97-AF65-F5344CB8AC3E}">
        <p14:creationId xmlns:p14="http://schemas.microsoft.com/office/powerpoint/2010/main" val="78846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F4F-D032-CB3C-5AC4-5E6FDFB8E00C}"/>
              </a:ext>
            </a:extLst>
          </p:cNvPr>
          <p:cNvSpPr>
            <a:spLocks noGrp="1"/>
          </p:cNvSpPr>
          <p:nvPr>
            <p:ph type="title"/>
          </p:nvPr>
        </p:nvSpPr>
        <p:spPr/>
        <p:txBody>
          <a:bodyPr/>
          <a:lstStyle/>
          <a:p>
            <a:r>
              <a:rPr lang="en-US" dirty="0"/>
              <a:t>Individual differences matter </a:t>
            </a:r>
            <a:br>
              <a:rPr lang="en-US" dirty="0"/>
            </a:br>
            <a:r>
              <a:rPr lang="en-US" sz="2400" dirty="0"/>
              <a:t>(Even if you are not a personality psychologist) </a:t>
            </a:r>
          </a:p>
        </p:txBody>
      </p:sp>
      <p:pic>
        <p:nvPicPr>
          <p:cNvPr id="4" name="Picture 3">
            <a:extLst>
              <a:ext uri="{FF2B5EF4-FFF2-40B4-BE49-F238E27FC236}">
                <a16:creationId xmlns:a16="http://schemas.microsoft.com/office/drawing/2014/main" id="{79985910-E784-0D24-E62E-606C144606C4}"/>
              </a:ext>
            </a:extLst>
          </p:cNvPr>
          <p:cNvPicPr>
            <a:picLocks noChangeAspect="1"/>
          </p:cNvPicPr>
          <p:nvPr/>
        </p:nvPicPr>
        <p:blipFill rotWithShape="1">
          <a:blip r:embed="rId2"/>
          <a:srcRect l="759" t="2342" b="2678"/>
          <a:stretch/>
        </p:blipFill>
        <p:spPr>
          <a:xfrm>
            <a:off x="461093" y="1793357"/>
            <a:ext cx="11269814" cy="4386264"/>
          </a:xfrm>
          <a:prstGeom prst="rect">
            <a:avLst/>
          </a:prstGeom>
        </p:spPr>
      </p:pic>
      <p:sp>
        <p:nvSpPr>
          <p:cNvPr id="5" name="TextBox 4">
            <a:extLst>
              <a:ext uri="{FF2B5EF4-FFF2-40B4-BE49-F238E27FC236}">
                <a16:creationId xmlns:a16="http://schemas.microsoft.com/office/drawing/2014/main" id="{7106B3FE-D6A4-517B-8BD6-6A9EB5A97C64}"/>
              </a:ext>
            </a:extLst>
          </p:cNvPr>
          <p:cNvSpPr txBox="1"/>
          <p:nvPr/>
        </p:nvSpPr>
        <p:spPr>
          <a:xfrm>
            <a:off x="2217551" y="5994955"/>
            <a:ext cx="2436373" cy="369332"/>
          </a:xfrm>
          <a:prstGeom prst="rect">
            <a:avLst/>
          </a:prstGeom>
          <a:solidFill>
            <a:schemeClr val="bg1"/>
          </a:solidFill>
        </p:spPr>
        <p:txBody>
          <a:bodyPr wrap="none" rtlCol="0">
            <a:spAutoFit/>
          </a:bodyPr>
          <a:lstStyle/>
          <a:p>
            <a:r>
              <a:rPr lang="en-US" dirty="0">
                <a:latin typeface="Gill Sans Light" panose="020B0302020104020203" pitchFamily="34" charset="-79"/>
              </a:rPr>
              <a:t>Time spent with Friends</a:t>
            </a:r>
          </a:p>
        </p:txBody>
      </p:sp>
      <p:sp>
        <p:nvSpPr>
          <p:cNvPr id="6" name="TextBox 5">
            <a:extLst>
              <a:ext uri="{FF2B5EF4-FFF2-40B4-BE49-F238E27FC236}">
                <a16:creationId xmlns:a16="http://schemas.microsoft.com/office/drawing/2014/main" id="{B897820E-5C04-3F7C-AD81-8A516B810512}"/>
              </a:ext>
            </a:extLst>
          </p:cNvPr>
          <p:cNvSpPr txBox="1"/>
          <p:nvPr/>
        </p:nvSpPr>
        <p:spPr>
          <a:xfrm rot="16200000">
            <a:off x="-1089818" y="3404391"/>
            <a:ext cx="2825967" cy="646331"/>
          </a:xfrm>
          <a:prstGeom prst="rect">
            <a:avLst/>
          </a:prstGeom>
          <a:solidFill>
            <a:schemeClr val="bg1"/>
          </a:solidFill>
        </p:spPr>
        <p:txBody>
          <a:bodyPr wrap="square" rtlCol="0">
            <a:spAutoFit/>
          </a:bodyPr>
          <a:lstStyle/>
          <a:p>
            <a:pPr algn="ctr"/>
            <a:r>
              <a:rPr lang="en-US" dirty="0">
                <a:latin typeface="Gill Sans Light" panose="020B0302020104020203" pitchFamily="34" charset="-79"/>
              </a:rPr>
              <a:t>Well-being</a:t>
            </a:r>
          </a:p>
          <a:p>
            <a:endParaRPr lang="en-US" dirty="0">
              <a:latin typeface="Gill Sans Light" panose="020B0302020104020203" pitchFamily="34" charset="-79"/>
            </a:endParaRPr>
          </a:p>
        </p:txBody>
      </p:sp>
      <p:sp>
        <p:nvSpPr>
          <p:cNvPr id="7" name="TextBox 6">
            <a:extLst>
              <a:ext uri="{FF2B5EF4-FFF2-40B4-BE49-F238E27FC236}">
                <a16:creationId xmlns:a16="http://schemas.microsoft.com/office/drawing/2014/main" id="{2D5232A4-91DE-996A-F7D9-14612B22A70E}"/>
              </a:ext>
            </a:extLst>
          </p:cNvPr>
          <p:cNvSpPr txBox="1"/>
          <p:nvPr/>
        </p:nvSpPr>
        <p:spPr>
          <a:xfrm>
            <a:off x="7941891" y="5994955"/>
            <a:ext cx="2436373" cy="369332"/>
          </a:xfrm>
          <a:prstGeom prst="rect">
            <a:avLst/>
          </a:prstGeom>
          <a:solidFill>
            <a:schemeClr val="bg1"/>
          </a:solidFill>
        </p:spPr>
        <p:txBody>
          <a:bodyPr wrap="none" rtlCol="0">
            <a:spAutoFit/>
          </a:bodyPr>
          <a:lstStyle/>
          <a:p>
            <a:r>
              <a:rPr lang="en-US" dirty="0">
                <a:latin typeface="Gill Sans Light" panose="020B0302020104020203" pitchFamily="34" charset="-79"/>
              </a:rPr>
              <a:t>Time spent with Friends</a:t>
            </a:r>
          </a:p>
        </p:txBody>
      </p:sp>
      <p:sp>
        <p:nvSpPr>
          <p:cNvPr id="8" name="TextBox 7">
            <a:extLst>
              <a:ext uri="{FF2B5EF4-FFF2-40B4-BE49-F238E27FC236}">
                <a16:creationId xmlns:a16="http://schemas.microsoft.com/office/drawing/2014/main" id="{11AD8F3D-7017-C898-A280-E37A3C26C9F9}"/>
              </a:ext>
            </a:extLst>
          </p:cNvPr>
          <p:cNvSpPr txBox="1"/>
          <p:nvPr/>
        </p:nvSpPr>
        <p:spPr>
          <a:xfrm rot="16200000">
            <a:off x="4775635" y="3700423"/>
            <a:ext cx="2825967" cy="246221"/>
          </a:xfrm>
          <a:prstGeom prst="rect">
            <a:avLst/>
          </a:prstGeom>
          <a:solidFill>
            <a:schemeClr val="bg1"/>
          </a:solidFill>
        </p:spPr>
        <p:txBody>
          <a:bodyPr wrap="square" rtlCol="0">
            <a:spAutoFit/>
          </a:bodyPr>
          <a:lstStyle/>
          <a:p>
            <a:pPr algn="ctr"/>
            <a:endParaRPr lang="en-US" sz="1000" dirty="0">
              <a:latin typeface="Gill Sans Light" panose="020B0302020104020203" pitchFamily="34" charset="-79"/>
            </a:endParaRPr>
          </a:p>
        </p:txBody>
      </p:sp>
    </p:spTree>
    <p:extLst>
      <p:ext uri="{BB962C8B-B14F-4D97-AF65-F5344CB8AC3E}">
        <p14:creationId xmlns:p14="http://schemas.microsoft.com/office/powerpoint/2010/main" val="222038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1692</Words>
  <Application>Microsoft Macintosh PowerPoint</Application>
  <PresentationFormat>Widescreen</PresentationFormat>
  <Paragraphs>248</Paragraphs>
  <Slides>42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Arial</vt:lpstr>
      <vt:lpstr>Calibri</vt:lpstr>
      <vt:lpstr>CourierNewPSMT</vt:lpstr>
      <vt:lpstr>Gill Sans Light</vt:lpstr>
      <vt:lpstr>ITCGaramondStd</vt:lpstr>
      <vt:lpstr>SymbolMT</vt:lpstr>
      <vt:lpstr>Times New Roman</vt:lpstr>
      <vt:lpstr>Office Theme</vt:lpstr>
      <vt:lpstr>Multilevel Modeling</vt:lpstr>
      <vt:lpstr>Roadmap</vt:lpstr>
      <vt:lpstr>Many words for the same thing</vt:lpstr>
      <vt:lpstr>Why MLM?</vt:lpstr>
      <vt:lpstr>MLM helps when assumptions of independence are violated </vt:lpstr>
      <vt:lpstr>Individual differences matter  (Even if you are not a personality psychologist) </vt:lpstr>
      <vt:lpstr>Individual differences matter  (Even if you are not a personality psychologist) </vt:lpstr>
      <vt:lpstr>Individual differences matter  (Even if you are not a personality psychologist) </vt:lpstr>
      <vt:lpstr>Individual differences matter  (Even if you are not a personality psychologist) </vt:lpstr>
      <vt:lpstr>Between- and within-person effects matter</vt:lpstr>
      <vt:lpstr>MLM beats RM-ANOVA</vt:lpstr>
      <vt:lpstr>Technical Aspects</vt:lpstr>
      <vt:lpstr>Maximum Likelihood</vt:lpstr>
      <vt:lpstr>Pooling</vt:lpstr>
      <vt:lpstr>Important Considerations</vt:lpstr>
      <vt:lpstr>Centering</vt:lpstr>
      <vt:lpstr>Centering</vt:lpstr>
      <vt:lpstr>Centering</vt:lpstr>
      <vt:lpstr>Centering</vt:lpstr>
      <vt:lpstr>Power</vt:lpstr>
      <vt:lpstr>Preregistration</vt:lpstr>
      <vt:lpstr>Reporting Standards</vt:lpstr>
      <vt:lpstr>Running MLMs in R </vt:lpstr>
      <vt:lpstr>Our data </vt:lpstr>
      <vt:lpstr>Centering - Getting Person Means </vt:lpstr>
      <vt:lpstr>Centering - Getting Person-Mean-Centered Variables</vt:lpstr>
      <vt:lpstr>Running the MLM with a Random Intercept</vt:lpstr>
      <vt:lpstr>Running the MLM with a Random Intercept</vt:lpstr>
      <vt:lpstr>Running the MLM with a Random Intercept</vt:lpstr>
      <vt:lpstr>Running the MLM with Random Intercept and Slope</vt:lpstr>
      <vt:lpstr>Running the MLM with Random Intercept and Slope</vt:lpstr>
      <vt:lpstr>Running the MLM with Random Intercept and Slope</vt:lpstr>
      <vt:lpstr>Running the MLM with Random Intercept and Slope</vt:lpstr>
      <vt:lpstr>What do the individual estimates look like for these models?</vt:lpstr>
      <vt:lpstr>Should we include a random slope? </vt:lpstr>
      <vt:lpstr>Convergence Issues</vt:lpstr>
      <vt:lpstr>Other ways of running MLMs in R </vt:lpstr>
      <vt:lpstr>Example: MLM in Experimental Settings</vt:lpstr>
      <vt:lpstr>Example: MLM in Experimental Settings</vt:lpstr>
      <vt:lpstr>Example: MLM in Experimental Settings</vt:lpstr>
      <vt:lpstr>Resources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Modeling</dc:title>
  <dc:creator>Tabea Springstein</dc:creator>
  <cp:lastModifiedBy>Tabea Springstein</cp:lastModifiedBy>
  <cp:revision>28</cp:revision>
  <dcterms:created xsi:type="dcterms:W3CDTF">2023-04-01T15:04:06Z</dcterms:created>
  <dcterms:modified xsi:type="dcterms:W3CDTF">2023-04-06T12:43:31Z</dcterms:modified>
</cp:coreProperties>
</file>