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64" r:id="rId3"/>
    <p:sldId id="267" r:id="rId4"/>
    <p:sldId id="268" r:id="rId5"/>
    <p:sldId id="301" r:id="rId6"/>
    <p:sldId id="271" r:id="rId7"/>
    <p:sldId id="302" r:id="rId8"/>
    <p:sldId id="273" r:id="rId9"/>
    <p:sldId id="272" r:id="rId10"/>
    <p:sldId id="303" r:id="rId11"/>
    <p:sldId id="274" r:id="rId12"/>
    <p:sldId id="275" r:id="rId13"/>
    <p:sldId id="304" r:id="rId14"/>
    <p:sldId id="277" r:id="rId15"/>
    <p:sldId id="278" r:id="rId16"/>
    <p:sldId id="305" r:id="rId17"/>
    <p:sldId id="281" r:id="rId18"/>
    <p:sldId id="279" r:id="rId19"/>
    <p:sldId id="284" r:id="rId20"/>
    <p:sldId id="287" r:id="rId21"/>
    <p:sldId id="288" r:id="rId22"/>
    <p:sldId id="286" r:id="rId23"/>
    <p:sldId id="289" r:id="rId24"/>
    <p:sldId id="290" r:id="rId25"/>
    <p:sldId id="292" r:id="rId26"/>
    <p:sldId id="293" r:id="rId27"/>
    <p:sldId id="294" r:id="rId28"/>
    <p:sldId id="295" r:id="rId29"/>
    <p:sldId id="296" r:id="rId30"/>
    <p:sldId id="297" r:id="rId31"/>
    <p:sldId id="29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08"/>
    <a:srgbClr val="FFF52D"/>
    <a:srgbClr val="FF86DF"/>
    <a:srgbClr val="E48BFF"/>
    <a:srgbClr val="AA67BA"/>
    <a:srgbClr val="5FC2F4"/>
    <a:srgbClr val="FD3D20"/>
    <a:srgbClr val="EC8B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09"/>
    <p:restoredTop sz="71154"/>
  </p:normalViewPr>
  <p:slideViewPr>
    <p:cSldViewPr snapToGrid="0" snapToObjects="1">
      <p:cViewPr varScale="1">
        <p:scale>
          <a:sx n="63" d="100"/>
          <a:sy n="63" d="100"/>
        </p:scale>
        <p:origin x="424" y="176"/>
      </p:cViewPr>
      <p:guideLst/>
    </p:cSldViewPr>
  </p:slideViewPr>
  <p:outlineViewPr>
    <p:cViewPr>
      <p:scale>
        <a:sx n="33" d="100"/>
        <a:sy n="33" d="100"/>
      </p:scale>
      <p:origin x="0" y="-154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8BA12-97C4-9341-9F27-9EEE2920FFA1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9943B-BB26-8E4E-A782-D9518A7E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6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943B-BB26-8E4E-A782-D9518A7EB9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11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943B-BB26-8E4E-A782-D9518A7EB9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92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943B-BB26-8E4E-A782-D9518A7EB9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41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943B-BB26-8E4E-A782-D9518A7EB9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19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943B-BB26-8E4E-A782-D9518A7EB9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44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943B-BB26-8E4E-A782-D9518A7EB9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94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943B-BB26-8E4E-A782-D9518A7EB9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94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943B-BB26-8E4E-A782-D9518A7EB9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2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943B-BB26-8E4E-A782-D9518A7EB9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61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943B-BB26-8E4E-A782-D9518A7EB9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28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943B-BB26-8E4E-A782-D9518A7EB9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15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943B-BB26-8E4E-A782-D9518A7EB9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53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943B-BB26-8E4E-A782-D9518A7EB9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49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943B-BB26-8E4E-A782-D9518A7EB9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70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943B-BB26-8E4E-A782-D9518A7EB9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136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943B-BB26-8E4E-A782-D9518A7EB9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86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943B-BB26-8E4E-A782-D9518A7EB9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49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943B-BB26-8E4E-A782-D9518A7EB9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06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943B-BB26-8E4E-A782-D9518A7EB9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63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943B-BB26-8E4E-A782-D9518A7EB9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84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943B-BB26-8E4E-A782-D9518A7EB9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48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943B-BB26-8E4E-A782-D9518A7EB9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41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943B-BB26-8E4E-A782-D9518A7EB9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67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943B-BB26-8E4E-A782-D9518A7EB96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84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943B-BB26-8E4E-A782-D9518A7EB96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3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943B-BB26-8E4E-A782-D9518A7EB9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86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943B-BB26-8E4E-A782-D9518A7EB9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13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943B-BB26-8E4E-A782-D9518A7EB9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91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943B-BB26-8E4E-A782-D9518A7EB9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73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943B-BB26-8E4E-A782-D9518A7EB9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88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943B-BB26-8E4E-A782-D9518A7EB9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5627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3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3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27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649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6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1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4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14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851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585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016DC0-7563-A74F-8909-651016B89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5539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310770-63B1-D442-9F21-8C3AD6AFAB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5A2543-36AE-764B-8256-43527FAFF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2650957"/>
            <a:ext cx="6858000" cy="1556084"/>
          </a:xfrm>
          <a:solidFill>
            <a:schemeClr val="bg1">
              <a:alpha val="33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Multilevel Modeling </a:t>
            </a:r>
            <a:r>
              <a:rPr lang="en-US" sz="48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Day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7D072-BDEC-9240-BAF6-CAD02E510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789" y="6012547"/>
            <a:ext cx="6256421" cy="563635"/>
          </a:xfrm>
          <a:solidFill>
            <a:schemeClr val="bg1">
              <a:alpha val="33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Violet Brown</a:t>
            </a:r>
          </a:p>
        </p:txBody>
      </p:sp>
    </p:spTree>
    <p:extLst>
      <p:ext uri="{BB962C8B-B14F-4D97-AF65-F5344CB8AC3E}">
        <p14:creationId xmlns:p14="http://schemas.microsoft.com/office/powerpoint/2010/main" val="416322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054C-672F-EC44-8F29-88CF5889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4C9CF-1DC2-7849-9000-27792E47BB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08" b="55302"/>
          <a:stretch/>
        </p:blipFill>
        <p:spPr>
          <a:xfrm>
            <a:off x="2488336" y="1833159"/>
            <a:ext cx="5466080" cy="8552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67322F-D4DE-8049-A95C-E464BFE85207}"/>
              </a:ext>
            </a:extLst>
          </p:cNvPr>
          <p:cNvSpPr txBox="1"/>
          <p:nvPr/>
        </p:nvSpPr>
        <p:spPr>
          <a:xfrm>
            <a:off x="628649" y="1976718"/>
            <a:ext cx="129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Book" panose="020B0503020102020204" pitchFamily="34" charset="0"/>
              </a:rPr>
              <a:t>Class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B8D1F-D496-3147-8072-0484A5F14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256"/>
          <a:stretch/>
        </p:blipFill>
        <p:spPr>
          <a:xfrm>
            <a:off x="2488336" y="2830923"/>
            <a:ext cx="5466080" cy="7397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FD8D66-945A-6A4F-B460-529BD5248B41}"/>
              </a:ext>
            </a:extLst>
          </p:cNvPr>
          <p:cNvSpPr txBox="1"/>
          <p:nvPr/>
        </p:nvSpPr>
        <p:spPr>
          <a:xfrm>
            <a:off x="628649" y="3000412"/>
            <a:ext cx="129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Book" panose="020B0503020102020204" pitchFamily="34" charset="0"/>
              </a:rPr>
              <a:t>Class 3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6E09CDA-A02C-5747-8A95-E2F8BD22B2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22671" y="4365575"/>
          <a:ext cx="5691665" cy="1280160"/>
        </p:xfrm>
        <a:graphic>
          <a:graphicData uri="http://schemas.openxmlformats.org/drawingml/2006/table">
            <a:tbl>
              <a:tblPr firstRow="1" firstCol="1" bandRow="1"/>
              <a:tblGrid>
                <a:gridCol w="1765894">
                  <a:extLst>
                    <a:ext uri="{9D8B030D-6E8A-4147-A177-3AD203B41FA5}">
                      <a16:colId xmlns:a16="http://schemas.microsoft.com/office/drawing/2014/main" val="1423689684"/>
                    </a:ext>
                  </a:extLst>
                </a:gridCol>
                <a:gridCol w="2026205">
                  <a:extLst>
                    <a:ext uri="{9D8B030D-6E8A-4147-A177-3AD203B41FA5}">
                      <a16:colId xmlns:a16="http://schemas.microsoft.com/office/drawing/2014/main" val="1804283613"/>
                    </a:ext>
                  </a:extLst>
                </a:gridCol>
                <a:gridCol w="1899566">
                  <a:extLst>
                    <a:ext uri="{9D8B030D-6E8A-4147-A177-3AD203B41FA5}">
                      <a16:colId xmlns:a16="http://schemas.microsoft.com/office/drawing/2014/main" val="3624928210"/>
                    </a:ext>
                  </a:extLst>
                </a:gridCol>
              </a:tblGrid>
              <a:tr h="371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Franklin Gothic Medium" panose="020B06030201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7915" marR="1379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Cambria Math" panose="02040503050406030204" pitchFamily="18" charset="0"/>
                        </a:rPr>
                        <a:t>𝛥</a:t>
                      </a:r>
                      <a:r>
                        <a:rPr lang="en-US" sz="2800" dirty="0">
                          <a:effectLst/>
                          <a:latin typeface="Franklin Gothic Medium" panose="020B0603020102020204" pitchFamily="34" charset="0"/>
                          <a:ea typeface="DengXian" panose="02010600030101010101" pitchFamily="2" charset="-122"/>
                          <a:cs typeface="Cambria Math" panose="02040503050406030204" pitchFamily="18" charset="0"/>
                        </a:rPr>
                        <a:t> Intercept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7915" marR="13791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Cambria Math" panose="02040503050406030204" pitchFamily="18" charset="0"/>
                        </a:rPr>
                        <a:t>𝛥</a:t>
                      </a:r>
                      <a:r>
                        <a:rPr lang="en-US" sz="2800">
                          <a:effectLst/>
                          <a:latin typeface="Franklin Gothic Medium" panose="020B0603020102020204" pitchFamily="34" charset="0"/>
                          <a:ea typeface="DengXian" panose="02010600030101010101" pitchFamily="2" charset="-122"/>
                          <a:cs typeface="Cambria Math" panose="02040503050406030204" pitchFamily="18" charset="0"/>
                        </a:rPr>
                        <a:t> Slope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7915" marR="137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912432"/>
                  </a:ext>
                </a:extLst>
              </a:tr>
              <a:tr h="371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Franklin Gothic Book" panose="020B05030201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Class 1</a:t>
                      </a:r>
                    </a:p>
                  </a:txBody>
                  <a:tcPr marL="137915" marR="1379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Franklin Gothic Book" panose="020B05030201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-0.069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7915" marR="13791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Franklin Gothic Book" panose="020B05030201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0.312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7915" marR="137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9275"/>
                  </a:ext>
                </a:extLst>
              </a:tr>
              <a:tr h="371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Franklin Gothic Book" panose="020B05030201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Class 3</a:t>
                      </a:r>
                    </a:p>
                  </a:txBody>
                  <a:tcPr marL="137915" marR="1379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Franklin Gothic Book" panose="020B05030201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0.103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7915" marR="13791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Franklin Gothic Book" panose="020B05030201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-0.350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7915" marR="137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58201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36DD548-0865-0F46-BEC7-AAEC5F2D87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885"/>
          <a:stretch/>
        </p:blipFill>
        <p:spPr>
          <a:xfrm>
            <a:off x="4622415" y="6075680"/>
            <a:ext cx="4359025" cy="6058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C81B42-3852-684F-B54F-A3526B13DC23}"/>
              </a:ext>
            </a:extLst>
          </p:cNvPr>
          <p:cNvSpPr/>
          <p:nvPr/>
        </p:nvSpPr>
        <p:spPr>
          <a:xfrm>
            <a:off x="628649" y="2898812"/>
            <a:ext cx="7325767" cy="63125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CAE9F4-E70D-D24E-A780-AC161FB97690}"/>
              </a:ext>
            </a:extLst>
          </p:cNvPr>
          <p:cNvSpPr/>
          <p:nvPr/>
        </p:nvSpPr>
        <p:spPr>
          <a:xfrm>
            <a:off x="1654263" y="5213745"/>
            <a:ext cx="5274538" cy="478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11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A5C2-0933-9C4F-9681-E0347284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00E5BF8-0016-4A41-9B6B-7EF1D5ACF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0198" y="1690689"/>
            <a:ext cx="7973232" cy="566306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D2217A-40E4-EF43-A676-A25821D27207}"/>
              </a:ext>
            </a:extLst>
          </p:cNvPr>
          <p:cNvSpPr txBox="1"/>
          <p:nvPr/>
        </p:nvSpPr>
        <p:spPr>
          <a:xfrm>
            <a:off x="2367938" y="2709515"/>
            <a:ext cx="1704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Intercept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CB4EF6DE-0305-214E-994A-CA5446D19B1D}"/>
              </a:ext>
            </a:extLst>
          </p:cNvPr>
          <p:cNvSpPr/>
          <p:nvPr/>
        </p:nvSpPr>
        <p:spPr>
          <a:xfrm rot="16200000">
            <a:off x="2979132" y="1457183"/>
            <a:ext cx="481927" cy="2022736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5268D0-1F6F-1047-A984-3A9C4CB4D313}"/>
              </a:ext>
            </a:extLst>
          </p:cNvPr>
          <p:cNvSpPr txBox="1"/>
          <p:nvPr/>
        </p:nvSpPr>
        <p:spPr>
          <a:xfrm>
            <a:off x="5156900" y="2753935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Slope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C11459D8-AA84-A640-83DF-429F27B75051}"/>
              </a:ext>
            </a:extLst>
          </p:cNvPr>
          <p:cNvSpPr/>
          <p:nvPr/>
        </p:nvSpPr>
        <p:spPr>
          <a:xfrm rot="16200000">
            <a:off x="5468332" y="1486591"/>
            <a:ext cx="481927" cy="2022736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D3B2B7-706C-6E4C-B9BF-6989AB0DC6E4}"/>
                  </a:ext>
                </a:extLst>
              </p:cNvPr>
              <p:cNvSpPr txBox="1"/>
              <p:nvPr/>
            </p:nvSpPr>
            <p:spPr>
              <a:xfrm>
                <a:off x="2962777" y="3548468"/>
                <a:ext cx="514633" cy="519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20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0j</a:t>
                </a:r>
                <a:endParaRPr lang="en-US" sz="32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D3B2B7-706C-6E4C-B9BF-6989AB0D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777" y="3548468"/>
                <a:ext cx="514633" cy="519245"/>
              </a:xfrm>
              <a:prstGeom prst="rect">
                <a:avLst/>
              </a:prstGeom>
              <a:blipFill>
                <a:blip r:embed="rId4"/>
                <a:stretch>
                  <a:fillRect l="-33333" t="-19048" r="-23810" b="-4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F9581C-C4EE-7F45-B6EF-0657546D3BBC}"/>
                  </a:ext>
                </a:extLst>
              </p:cNvPr>
              <p:cNvSpPr txBox="1"/>
              <p:nvPr/>
            </p:nvSpPr>
            <p:spPr>
              <a:xfrm>
                <a:off x="5451978" y="3548468"/>
                <a:ext cx="514633" cy="519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3200" b="0" i="0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sz="3200" b="0" i="0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sz="3200" baseline="-25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F9581C-C4EE-7F45-B6EF-0657546D3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978" y="3548468"/>
                <a:ext cx="514633" cy="519245"/>
              </a:xfrm>
              <a:prstGeom prst="rect">
                <a:avLst/>
              </a:prstGeom>
              <a:blipFill>
                <a:blip r:embed="rId5"/>
                <a:stretch>
                  <a:fillRect l="-28571" t="-16667" r="-1904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128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A5C2-0933-9C4F-9681-E0347284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00E5BF8-0016-4A41-9B6B-7EF1D5ACF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0198" y="1690689"/>
            <a:ext cx="7973232" cy="56630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49E8C7-2715-0B42-93E2-B782E8F35F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8066"/>
          <a:stretch/>
        </p:blipFill>
        <p:spPr>
          <a:xfrm>
            <a:off x="345440" y="2535886"/>
            <a:ext cx="8798560" cy="526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8C6C67-A1A4-354A-B49C-881A54C1E6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78" t="29655" r="13205" b="57950"/>
          <a:stretch/>
        </p:blipFill>
        <p:spPr>
          <a:xfrm>
            <a:off x="209722" y="3122511"/>
            <a:ext cx="6380480" cy="54716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95E9094-0069-394B-99B2-B530A57A5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427543"/>
              </p:ext>
            </p:extLst>
          </p:nvPr>
        </p:nvGraphicFramePr>
        <p:xfrm>
          <a:off x="5531497" y="5665320"/>
          <a:ext cx="3619025" cy="1115817"/>
        </p:xfrm>
        <a:graphic>
          <a:graphicData uri="http://schemas.openxmlformats.org/drawingml/2006/table">
            <a:tbl>
              <a:tblPr firstRow="1" firstCol="1" bandRow="1"/>
              <a:tblGrid>
                <a:gridCol w="1079025">
                  <a:extLst>
                    <a:ext uri="{9D8B030D-6E8A-4147-A177-3AD203B41FA5}">
                      <a16:colId xmlns:a16="http://schemas.microsoft.com/office/drawing/2014/main" val="142368968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80428361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624928210"/>
                    </a:ext>
                  </a:extLst>
                </a:gridCol>
              </a:tblGrid>
              <a:tr h="371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Franklin Gothic Medium" panose="020B06030201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7915" marR="1379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Cambria Math" panose="02040503050406030204" pitchFamily="18" charset="0"/>
                        </a:rPr>
                        <a:t>𝛥</a:t>
                      </a:r>
                      <a:r>
                        <a:rPr lang="en-US" sz="1800" dirty="0">
                          <a:effectLst/>
                          <a:latin typeface="Franklin Gothic Medium" panose="020B0603020102020204" pitchFamily="34" charset="0"/>
                          <a:ea typeface="DengXian" panose="02010600030101010101" pitchFamily="2" charset="-122"/>
                          <a:cs typeface="Cambria Math" panose="02040503050406030204" pitchFamily="18" charset="0"/>
                        </a:rPr>
                        <a:t> Intercept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7915" marR="13791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Cambria Math" panose="02040503050406030204" pitchFamily="18" charset="0"/>
                        </a:rPr>
                        <a:t>𝛥</a:t>
                      </a:r>
                      <a:r>
                        <a:rPr lang="en-US" sz="1800">
                          <a:effectLst/>
                          <a:latin typeface="Franklin Gothic Medium" panose="020B0603020102020204" pitchFamily="34" charset="0"/>
                          <a:ea typeface="DengXian" panose="02010600030101010101" pitchFamily="2" charset="-122"/>
                          <a:cs typeface="Cambria Math" panose="02040503050406030204" pitchFamily="18" charset="0"/>
                        </a:rPr>
                        <a:t> Slope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7915" marR="137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912432"/>
                  </a:ext>
                </a:extLst>
              </a:tr>
              <a:tr h="371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 panose="020B05030201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Class 1</a:t>
                      </a:r>
                    </a:p>
                  </a:txBody>
                  <a:tcPr marL="137915" marR="1379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Franklin Gothic Book" panose="020B05030201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-0.069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7915" marR="13791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Franklin Gothic Book" panose="020B05030201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0.312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7915" marR="137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9275"/>
                  </a:ext>
                </a:extLst>
              </a:tr>
              <a:tr h="371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Franklin Gothic Book" panose="020B05030201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Class 3</a:t>
                      </a:r>
                    </a:p>
                  </a:txBody>
                  <a:tcPr marL="137915" marR="1379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Franklin Gothic Book" panose="020B05030201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0.103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7915" marR="13791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Franklin Gothic Book" panose="020B05030201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-0.350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7915" marR="137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58201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A35CB61-3FDE-DA49-B923-D4A22467FA95}"/>
              </a:ext>
            </a:extLst>
          </p:cNvPr>
          <p:cNvSpPr/>
          <p:nvPr/>
        </p:nvSpPr>
        <p:spPr>
          <a:xfrm>
            <a:off x="6590202" y="6014720"/>
            <a:ext cx="2269318" cy="325120"/>
          </a:xfrm>
          <a:prstGeom prst="rect">
            <a:avLst/>
          </a:prstGeom>
          <a:solidFill>
            <a:srgbClr val="FFAF0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F860BE-A577-5348-8D2E-C354DDAE1680}"/>
              </a:ext>
            </a:extLst>
          </p:cNvPr>
          <p:cNvSpPr/>
          <p:nvPr/>
        </p:nvSpPr>
        <p:spPr>
          <a:xfrm>
            <a:off x="3526339" y="2590736"/>
            <a:ext cx="1167581" cy="405196"/>
          </a:xfrm>
          <a:prstGeom prst="rect">
            <a:avLst/>
          </a:prstGeom>
          <a:solidFill>
            <a:srgbClr val="FFAF0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DB955E-9196-5742-A0E0-674FBD3683E8}"/>
              </a:ext>
            </a:extLst>
          </p:cNvPr>
          <p:cNvSpPr/>
          <p:nvPr/>
        </p:nvSpPr>
        <p:spPr>
          <a:xfrm>
            <a:off x="6604000" y="2590735"/>
            <a:ext cx="1188720" cy="439445"/>
          </a:xfrm>
          <a:prstGeom prst="rect">
            <a:avLst/>
          </a:prstGeom>
          <a:solidFill>
            <a:srgbClr val="FFAF0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6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A5C2-0933-9C4F-9681-E0347284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00E5BF8-0016-4A41-9B6B-7EF1D5ACF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0198" y="1690689"/>
            <a:ext cx="7973232" cy="56630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49E8C7-2715-0B42-93E2-B782E8F35F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8066"/>
          <a:stretch/>
        </p:blipFill>
        <p:spPr>
          <a:xfrm>
            <a:off x="345440" y="2535886"/>
            <a:ext cx="8798560" cy="526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8C6C67-A1A4-354A-B49C-881A54C1E6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78" t="29655" r="13205" b="57950"/>
          <a:stretch/>
        </p:blipFill>
        <p:spPr>
          <a:xfrm>
            <a:off x="209722" y="3122511"/>
            <a:ext cx="6380480" cy="547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285FD2-3292-A84C-9F5E-3EDC2D52AD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449" b="27283"/>
          <a:stretch/>
        </p:blipFill>
        <p:spPr>
          <a:xfrm>
            <a:off x="345440" y="4316534"/>
            <a:ext cx="8798560" cy="629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338FD3-1343-2042-A55E-68BED9B883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84" t="88888" r="13741" b="-3538"/>
          <a:stretch/>
        </p:blipFill>
        <p:spPr>
          <a:xfrm>
            <a:off x="304800" y="4946453"/>
            <a:ext cx="6244762" cy="646857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95E9094-0069-394B-99B2-B530A57A53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31497" y="5665320"/>
          <a:ext cx="3619025" cy="1115817"/>
        </p:xfrm>
        <a:graphic>
          <a:graphicData uri="http://schemas.openxmlformats.org/drawingml/2006/table">
            <a:tbl>
              <a:tblPr firstRow="1" firstCol="1" bandRow="1"/>
              <a:tblGrid>
                <a:gridCol w="1079025">
                  <a:extLst>
                    <a:ext uri="{9D8B030D-6E8A-4147-A177-3AD203B41FA5}">
                      <a16:colId xmlns:a16="http://schemas.microsoft.com/office/drawing/2014/main" val="142368968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80428361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624928210"/>
                    </a:ext>
                  </a:extLst>
                </a:gridCol>
              </a:tblGrid>
              <a:tr h="371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Franklin Gothic Medium" panose="020B06030201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7915" marR="1379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Cambria Math" panose="02040503050406030204" pitchFamily="18" charset="0"/>
                        </a:rPr>
                        <a:t>𝛥</a:t>
                      </a:r>
                      <a:r>
                        <a:rPr lang="en-US" sz="1800" dirty="0">
                          <a:effectLst/>
                          <a:latin typeface="Franklin Gothic Medium" panose="020B0603020102020204" pitchFamily="34" charset="0"/>
                          <a:ea typeface="DengXian" panose="02010600030101010101" pitchFamily="2" charset="-122"/>
                          <a:cs typeface="Cambria Math" panose="02040503050406030204" pitchFamily="18" charset="0"/>
                        </a:rPr>
                        <a:t> Intercept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7915" marR="13791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Cambria Math" panose="02040503050406030204" pitchFamily="18" charset="0"/>
                        </a:rPr>
                        <a:t>𝛥</a:t>
                      </a:r>
                      <a:r>
                        <a:rPr lang="en-US" sz="1800">
                          <a:effectLst/>
                          <a:latin typeface="Franklin Gothic Medium" panose="020B0603020102020204" pitchFamily="34" charset="0"/>
                          <a:ea typeface="DengXian" panose="02010600030101010101" pitchFamily="2" charset="-122"/>
                          <a:cs typeface="Cambria Math" panose="02040503050406030204" pitchFamily="18" charset="0"/>
                        </a:rPr>
                        <a:t> Slope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7915" marR="137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912432"/>
                  </a:ext>
                </a:extLst>
              </a:tr>
              <a:tr h="371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Franklin Gothic Book" panose="020B05030201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Class 1</a:t>
                      </a:r>
                    </a:p>
                  </a:txBody>
                  <a:tcPr marL="137915" marR="1379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Franklin Gothic Book" panose="020B05030201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-0.069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7915" marR="13791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Franklin Gothic Book" panose="020B05030201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0.312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7915" marR="137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9275"/>
                  </a:ext>
                </a:extLst>
              </a:tr>
              <a:tr h="3719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Franklin Gothic Book" panose="020B05030201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Class 3</a:t>
                      </a:r>
                    </a:p>
                  </a:txBody>
                  <a:tcPr marL="137915" marR="1379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Franklin Gothic Book" panose="020B05030201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0.103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7915" marR="13791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Franklin Gothic Book" panose="020B05030201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-0.350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7915" marR="137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58201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0C3715A-2F84-9849-805F-CF953DAE4499}"/>
              </a:ext>
            </a:extLst>
          </p:cNvPr>
          <p:cNvSpPr/>
          <p:nvPr/>
        </p:nvSpPr>
        <p:spPr>
          <a:xfrm>
            <a:off x="3239233" y="4362881"/>
            <a:ext cx="1167581" cy="40519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13157C-5044-F74A-A8A0-D207CB38D4A5}"/>
              </a:ext>
            </a:extLst>
          </p:cNvPr>
          <p:cNvSpPr/>
          <p:nvPr/>
        </p:nvSpPr>
        <p:spPr>
          <a:xfrm>
            <a:off x="6604000" y="4345756"/>
            <a:ext cx="1188720" cy="43944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043C2E-1EB0-7943-B9B1-A280054D8682}"/>
              </a:ext>
            </a:extLst>
          </p:cNvPr>
          <p:cNvSpPr/>
          <p:nvPr/>
        </p:nvSpPr>
        <p:spPr>
          <a:xfrm>
            <a:off x="6604000" y="6364120"/>
            <a:ext cx="2269318" cy="32512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8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E7A2-8C16-D440-9944-8036FB8F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6485CF-E2C6-7647-B521-452BCFFC0E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885"/>
          <a:stretch/>
        </p:blipFill>
        <p:spPr>
          <a:xfrm>
            <a:off x="382568" y="2113427"/>
            <a:ext cx="5087023" cy="7070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476F884-DA01-724D-806C-A4EB315D31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68" r="16557" b="90322"/>
          <a:stretch/>
        </p:blipFill>
        <p:spPr>
          <a:xfrm>
            <a:off x="4678008" y="3286568"/>
            <a:ext cx="4450080" cy="6637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168CF4F-37E0-DE4D-8835-AFA8FCD193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68" t="20650" r="16557" b="70501"/>
          <a:stretch/>
        </p:blipFill>
        <p:spPr>
          <a:xfrm>
            <a:off x="4876801" y="4177550"/>
            <a:ext cx="4450080" cy="606909"/>
          </a:xfrm>
          <a:prstGeom prst="rect">
            <a:avLst/>
          </a:prstGeom>
        </p:spPr>
      </p:pic>
      <p:sp>
        <p:nvSpPr>
          <p:cNvPr id="32" name="Bent-Up Arrow 31">
            <a:extLst>
              <a:ext uri="{FF2B5EF4-FFF2-40B4-BE49-F238E27FC236}">
                <a16:creationId xmlns:a16="http://schemas.microsoft.com/office/drawing/2014/main" id="{364D399D-0473-274E-8AFF-FA826735CCC3}"/>
              </a:ext>
            </a:extLst>
          </p:cNvPr>
          <p:cNvSpPr/>
          <p:nvPr/>
        </p:nvSpPr>
        <p:spPr>
          <a:xfrm rot="5400000">
            <a:off x="3365163" y="2410603"/>
            <a:ext cx="873760" cy="1751929"/>
          </a:xfrm>
          <a:prstGeom prst="bentUpArrow">
            <a:avLst>
              <a:gd name="adj1" fmla="val 6395"/>
              <a:gd name="adj2" fmla="val 12209"/>
              <a:gd name="adj3" fmla="val 18023"/>
            </a:avLst>
          </a:prstGeom>
          <a:solidFill>
            <a:schemeClr val="accent5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Bent-Up Arrow 33">
            <a:extLst>
              <a:ext uri="{FF2B5EF4-FFF2-40B4-BE49-F238E27FC236}">
                <a16:creationId xmlns:a16="http://schemas.microsoft.com/office/drawing/2014/main" id="{4CC6524F-3899-B24A-A5E8-2420F984665B}"/>
              </a:ext>
            </a:extLst>
          </p:cNvPr>
          <p:cNvSpPr/>
          <p:nvPr/>
        </p:nvSpPr>
        <p:spPr>
          <a:xfrm rot="5400000">
            <a:off x="3761322" y="3253327"/>
            <a:ext cx="1743275" cy="934720"/>
          </a:xfrm>
          <a:prstGeom prst="bentUpArrow">
            <a:avLst>
              <a:gd name="adj1" fmla="val 6395"/>
              <a:gd name="adj2" fmla="val 12209"/>
              <a:gd name="adj3" fmla="val 18023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C7CB1F-75DB-1D46-B9A7-A2E604B945F3}"/>
              </a:ext>
            </a:extLst>
          </p:cNvPr>
          <p:cNvSpPr txBox="1"/>
          <p:nvPr/>
        </p:nvSpPr>
        <p:spPr>
          <a:xfrm>
            <a:off x="402888" y="1528652"/>
            <a:ext cx="1340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Level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E58610-62E3-FF40-8FB2-EB5D83DA5352}"/>
              </a:ext>
            </a:extLst>
          </p:cNvPr>
          <p:cNvSpPr txBox="1"/>
          <p:nvPr/>
        </p:nvSpPr>
        <p:spPr>
          <a:xfrm>
            <a:off x="678970" y="3491766"/>
            <a:ext cx="1340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Level 2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C4BD80C5-70D5-AD49-9D8D-3CD2A6062A40}"/>
              </a:ext>
            </a:extLst>
          </p:cNvPr>
          <p:cNvSpPr/>
          <p:nvPr/>
        </p:nvSpPr>
        <p:spPr>
          <a:xfrm>
            <a:off x="2331517" y="2761723"/>
            <a:ext cx="481927" cy="2022736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9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E7A2-8C16-D440-9944-8036FB8F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6485CF-E2C6-7647-B521-452BCFFC0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68" y="2118903"/>
            <a:ext cx="5087023" cy="6961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476F884-DA01-724D-806C-A4EB315D3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300" y="3286568"/>
            <a:ext cx="3415495" cy="6637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168CF4F-37E0-DE4D-8835-AFA8FCD19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300" y="4066127"/>
            <a:ext cx="3474720" cy="70884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BC7CB1F-75DB-1D46-B9A7-A2E604B945F3}"/>
              </a:ext>
            </a:extLst>
          </p:cNvPr>
          <p:cNvSpPr txBox="1"/>
          <p:nvPr/>
        </p:nvSpPr>
        <p:spPr>
          <a:xfrm>
            <a:off x="402888" y="1528652"/>
            <a:ext cx="1340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Level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E58610-62E3-FF40-8FB2-EB5D83DA5352}"/>
              </a:ext>
            </a:extLst>
          </p:cNvPr>
          <p:cNvSpPr txBox="1"/>
          <p:nvPr/>
        </p:nvSpPr>
        <p:spPr>
          <a:xfrm>
            <a:off x="678970" y="3491766"/>
            <a:ext cx="1340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Level 2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C4BD80C5-70D5-AD49-9D8D-3CD2A6062A40}"/>
              </a:ext>
            </a:extLst>
          </p:cNvPr>
          <p:cNvSpPr/>
          <p:nvPr/>
        </p:nvSpPr>
        <p:spPr>
          <a:xfrm>
            <a:off x="2331517" y="2761723"/>
            <a:ext cx="481927" cy="2022736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767F22-46BC-E245-8A10-FE63186C2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5565904"/>
            <a:ext cx="7848600" cy="622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259399-6407-DE40-972B-75002CB0BA0A}"/>
              </a:ext>
            </a:extLst>
          </p:cNvPr>
          <p:cNvSpPr/>
          <p:nvPr/>
        </p:nvSpPr>
        <p:spPr>
          <a:xfrm>
            <a:off x="382568" y="2093107"/>
            <a:ext cx="795992" cy="701594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9EF5D1-1FC1-C447-87E9-F38C750776EB}"/>
              </a:ext>
            </a:extLst>
          </p:cNvPr>
          <p:cNvSpPr/>
          <p:nvPr/>
        </p:nvSpPr>
        <p:spPr>
          <a:xfrm>
            <a:off x="1621790" y="2101017"/>
            <a:ext cx="795992" cy="701594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C7E82F-F2F9-4C45-8976-805AE65763A7}"/>
              </a:ext>
            </a:extLst>
          </p:cNvPr>
          <p:cNvSpPr/>
          <p:nvPr/>
        </p:nvSpPr>
        <p:spPr>
          <a:xfrm>
            <a:off x="2905757" y="2084237"/>
            <a:ext cx="699035" cy="701594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2B88DA-E5A7-174D-8A8E-EB803F35C44F}"/>
              </a:ext>
            </a:extLst>
          </p:cNvPr>
          <p:cNvSpPr/>
          <p:nvPr/>
        </p:nvSpPr>
        <p:spPr>
          <a:xfrm>
            <a:off x="4830790" y="2130441"/>
            <a:ext cx="731114" cy="701594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ent-Up Arrow 22">
            <a:extLst>
              <a:ext uri="{FF2B5EF4-FFF2-40B4-BE49-F238E27FC236}">
                <a16:creationId xmlns:a16="http://schemas.microsoft.com/office/drawing/2014/main" id="{C0F1A55A-CAE9-9047-B655-0CAC21B5D249}"/>
              </a:ext>
            </a:extLst>
          </p:cNvPr>
          <p:cNvSpPr/>
          <p:nvPr/>
        </p:nvSpPr>
        <p:spPr>
          <a:xfrm rot="5400000">
            <a:off x="3170663" y="1698811"/>
            <a:ext cx="873760" cy="3175514"/>
          </a:xfrm>
          <a:prstGeom prst="bentUpArrow">
            <a:avLst>
              <a:gd name="adj1" fmla="val 6395"/>
              <a:gd name="adj2" fmla="val 12209"/>
              <a:gd name="adj3" fmla="val 18023"/>
            </a:avLst>
          </a:prstGeom>
          <a:solidFill>
            <a:schemeClr val="accent5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Bent-Up Arrow 24">
            <a:extLst>
              <a:ext uri="{FF2B5EF4-FFF2-40B4-BE49-F238E27FC236}">
                <a16:creationId xmlns:a16="http://schemas.microsoft.com/office/drawing/2014/main" id="{90A4E07F-89C3-1B4C-BA45-99E50830EF29}"/>
              </a:ext>
            </a:extLst>
          </p:cNvPr>
          <p:cNvSpPr>
            <a:spLocks noChangeAspect="1"/>
          </p:cNvSpPr>
          <p:nvPr/>
        </p:nvSpPr>
        <p:spPr>
          <a:xfrm rot="5400000">
            <a:off x="3353649" y="2767784"/>
            <a:ext cx="1743275" cy="1940026"/>
          </a:xfrm>
          <a:prstGeom prst="bentUpArrow">
            <a:avLst>
              <a:gd name="adj1" fmla="val 2898"/>
              <a:gd name="adj2" fmla="val 6964"/>
              <a:gd name="adj3" fmla="val 8698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15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E7A2-8C16-D440-9944-8036FB8F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6485CF-E2C6-7647-B521-452BCFFC0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68" y="2118903"/>
            <a:ext cx="5087023" cy="6961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476F884-DA01-724D-806C-A4EB315D3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300" y="3286568"/>
            <a:ext cx="3415495" cy="6637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168CF4F-37E0-DE4D-8835-AFA8FCD19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300" y="4066127"/>
            <a:ext cx="3474720" cy="708842"/>
          </a:xfrm>
          <a:prstGeom prst="rect">
            <a:avLst/>
          </a:prstGeom>
        </p:spPr>
      </p:pic>
      <p:sp>
        <p:nvSpPr>
          <p:cNvPr id="32" name="Bent-Up Arrow 31">
            <a:extLst>
              <a:ext uri="{FF2B5EF4-FFF2-40B4-BE49-F238E27FC236}">
                <a16:creationId xmlns:a16="http://schemas.microsoft.com/office/drawing/2014/main" id="{364D399D-0473-274E-8AFF-FA826735CCC3}"/>
              </a:ext>
            </a:extLst>
          </p:cNvPr>
          <p:cNvSpPr/>
          <p:nvPr/>
        </p:nvSpPr>
        <p:spPr>
          <a:xfrm rot="5400000">
            <a:off x="3170663" y="1698811"/>
            <a:ext cx="873760" cy="3175514"/>
          </a:xfrm>
          <a:prstGeom prst="bentUpArrow">
            <a:avLst>
              <a:gd name="adj1" fmla="val 6395"/>
              <a:gd name="adj2" fmla="val 12209"/>
              <a:gd name="adj3" fmla="val 18023"/>
            </a:avLst>
          </a:prstGeom>
          <a:solidFill>
            <a:schemeClr val="accent5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C7CB1F-75DB-1D46-B9A7-A2E604B945F3}"/>
              </a:ext>
            </a:extLst>
          </p:cNvPr>
          <p:cNvSpPr txBox="1"/>
          <p:nvPr/>
        </p:nvSpPr>
        <p:spPr>
          <a:xfrm>
            <a:off x="402888" y="1528652"/>
            <a:ext cx="1340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Level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E58610-62E3-FF40-8FB2-EB5D83DA5352}"/>
              </a:ext>
            </a:extLst>
          </p:cNvPr>
          <p:cNvSpPr txBox="1"/>
          <p:nvPr/>
        </p:nvSpPr>
        <p:spPr>
          <a:xfrm>
            <a:off x="678970" y="3491766"/>
            <a:ext cx="1340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Level 2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C4BD80C5-70D5-AD49-9D8D-3CD2A6062A40}"/>
              </a:ext>
            </a:extLst>
          </p:cNvPr>
          <p:cNvSpPr/>
          <p:nvPr/>
        </p:nvSpPr>
        <p:spPr>
          <a:xfrm>
            <a:off x="2331517" y="2761723"/>
            <a:ext cx="481927" cy="2022736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767F22-46BC-E245-8A10-FE63186C2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5565904"/>
            <a:ext cx="7848600" cy="622300"/>
          </a:xfrm>
          <a:prstGeom prst="rect">
            <a:avLst/>
          </a:prstGeom>
        </p:spPr>
      </p:pic>
      <p:sp>
        <p:nvSpPr>
          <p:cNvPr id="18" name="Bent-Up Arrow 17">
            <a:extLst>
              <a:ext uri="{FF2B5EF4-FFF2-40B4-BE49-F238E27FC236}">
                <a16:creationId xmlns:a16="http://schemas.microsoft.com/office/drawing/2014/main" id="{B39C3A15-772D-9C42-8C7E-F93C01AFE90F}"/>
              </a:ext>
            </a:extLst>
          </p:cNvPr>
          <p:cNvSpPr>
            <a:spLocks noChangeAspect="1"/>
          </p:cNvSpPr>
          <p:nvPr/>
        </p:nvSpPr>
        <p:spPr>
          <a:xfrm rot="5400000">
            <a:off x="3353649" y="2767784"/>
            <a:ext cx="1743275" cy="1940026"/>
          </a:xfrm>
          <a:prstGeom prst="bentUpArrow">
            <a:avLst>
              <a:gd name="adj1" fmla="val 2898"/>
              <a:gd name="adj2" fmla="val 6964"/>
              <a:gd name="adj3" fmla="val 8698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6B41E5-FBC2-3243-8491-465D85567E34}"/>
              </a:ext>
            </a:extLst>
          </p:cNvPr>
          <p:cNvSpPr/>
          <p:nvPr/>
        </p:nvSpPr>
        <p:spPr>
          <a:xfrm>
            <a:off x="6607535" y="3293384"/>
            <a:ext cx="699035" cy="701594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94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E7A2-8C16-D440-9944-8036FB8F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6485CF-E2C6-7647-B521-452BCFFC0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68" y="2118903"/>
            <a:ext cx="5087023" cy="6961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476F884-DA01-724D-806C-A4EB315D3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300" y="3286568"/>
            <a:ext cx="3415495" cy="6637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168CF4F-37E0-DE4D-8835-AFA8FCD19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300" y="4066127"/>
            <a:ext cx="3474720" cy="708842"/>
          </a:xfrm>
          <a:prstGeom prst="rect">
            <a:avLst/>
          </a:prstGeom>
        </p:spPr>
      </p:pic>
      <p:sp>
        <p:nvSpPr>
          <p:cNvPr id="32" name="Bent-Up Arrow 31">
            <a:extLst>
              <a:ext uri="{FF2B5EF4-FFF2-40B4-BE49-F238E27FC236}">
                <a16:creationId xmlns:a16="http://schemas.microsoft.com/office/drawing/2014/main" id="{364D399D-0473-274E-8AFF-FA826735CCC3}"/>
              </a:ext>
            </a:extLst>
          </p:cNvPr>
          <p:cNvSpPr/>
          <p:nvPr/>
        </p:nvSpPr>
        <p:spPr>
          <a:xfrm rot="5400000">
            <a:off x="3170663" y="1698811"/>
            <a:ext cx="873760" cy="3175514"/>
          </a:xfrm>
          <a:prstGeom prst="bentUpArrow">
            <a:avLst>
              <a:gd name="adj1" fmla="val 6395"/>
              <a:gd name="adj2" fmla="val 12209"/>
              <a:gd name="adj3" fmla="val 18023"/>
            </a:avLst>
          </a:prstGeom>
          <a:solidFill>
            <a:schemeClr val="accent5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C7CB1F-75DB-1D46-B9A7-A2E604B945F3}"/>
              </a:ext>
            </a:extLst>
          </p:cNvPr>
          <p:cNvSpPr txBox="1"/>
          <p:nvPr/>
        </p:nvSpPr>
        <p:spPr>
          <a:xfrm>
            <a:off x="402888" y="1528652"/>
            <a:ext cx="1340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Level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E58610-62E3-FF40-8FB2-EB5D83DA5352}"/>
              </a:ext>
            </a:extLst>
          </p:cNvPr>
          <p:cNvSpPr txBox="1"/>
          <p:nvPr/>
        </p:nvSpPr>
        <p:spPr>
          <a:xfrm>
            <a:off x="678970" y="3491766"/>
            <a:ext cx="1340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Level 2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C4BD80C5-70D5-AD49-9D8D-3CD2A6062A40}"/>
              </a:ext>
            </a:extLst>
          </p:cNvPr>
          <p:cNvSpPr/>
          <p:nvPr/>
        </p:nvSpPr>
        <p:spPr>
          <a:xfrm>
            <a:off x="2331517" y="2761723"/>
            <a:ext cx="481927" cy="2022736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767F22-46BC-E245-8A10-FE63186C2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5565904"/>
            <a:ext cx="7848600" cy="622300"/>
          </a:xfrm>
          <a:prstGeom prst="rect">
            <a:avLst/>
          </a:prstGeom>
        </p:spPr>
      </p:pic>
      <p:sp>
        <p:nvSpPr>
          <p:cNvPr id="18" name="Bent-Up Arrow 17">
            <a:extLst>
              <a:ext uri="{FF2B5EF4-FFF2-40B4-BE49-F238E27FC236}">
                <a16:creationId xmlns:a16="http://schemas.microsoft.com/office/drawing/2014/main" id="{B39C3A15-772D-9C42-8C7E-F93C01AFE90F}"/>
              </a:ext>
            </a:extLst>
          </p:cNvPr>
          <p:cNvSpPr>
            <a:spLocks noChangeAspect="1"/>
          </p:cNvSpPr>
          <p:nvPr/>
        </p:nvSpPr>
        <p:spPr>
          <a:xfrm rot="5400000">
            <a:off x="3353649" y="2767784"/>
            <a:ext cx="1743275" cy="1940026"/>
          </a:xfrm>
          <a:prstGeom prst="bentUpArrow">
            <a:avLst>
              <a:gd name="adj1" fmla="val 2898"/>
              <a:gd name="adj2" fmla="val 6964"/>
              <a:gd name="adj3" fmla="val 8698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7A485C-26E0-AC49-B837-B6EC9A49AB2B}"/>
              </a:ext>
            </a:extLst>
          </p:cNvPr>
          <p:cNvSpPr/>
          <p:nvPr/>
        </p:nvSpPr>
        <p:spPr>
          <a:xfrm>
            <a:off x="6623782" y="4118045"/>
            <a:ext cx="699035" cy="701594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19E5E6-924B-AC40-B87B-DCA4DA37BB35}"/>
              </a:ext>
            </a:extLst>
          </p:cNvPr>
          <p:cNvSpPr/>
          <p:nvPr/>
        </p:nvSpPr>
        <p:spPr>
          <a:xfrm>
            <a:off x="7876860" y="4118045"/>
            <a:ext cx="699035" cy="701594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69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E7A2-8C16-D440-9944-8036FB8F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6485CF-E2C6-7647-B521-452BCFFC0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68" y="2118903"/>
            <a:ext cx="5087023" cy="6961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476F884-DA01-724D-806C-A4EB315D3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300" y="3286568"/>
            <a:ext cx="3415495" cy="6637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168CF4F-37E0-DE4D-8835-AFA8FCD19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300" y="4066127"/>
            <a:ext cx="3474720" cy="70884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BC7CB1F-75DB-1D46-B9A7-A2E604B945F3}"/>
              </a:ext>
            </a:extLst>
          </p:cNvPr>
          <p:cNvSpPr txBox="1"/>
          <p:nvPr/>
        </p:nvSpPr>
        <p:spPr>
          <a:xfrm>
            <a:off x="402888" y="1528652"/>
            <a:ext cx="1340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Level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E58610-62E3-FF40-8FB2-EB5D83DA5352}"/>
              </a:ext>
            </a:extLst>
          </p:cNvPr>
          <p:cNvSpPr txBox="1"/>
          <p:nvPr/>
        </p:nvSpPr>
        <p:spPr>
          <a:xfrm>
            <a:off x="678970" y="3491766"/>
            <a:ext cx="1340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Level 2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C4BD80C5-70D5-AD49-9D8D-3CD2A6062A40}"/>
              </a:ext>
            </a:extLst>
          </p:cNvPr>
          <p:cNvSpPr/>
          <p:nvPr/>
        </p:nvSpPr>
        <p:spPr>
          <a:xfrm>
            <a:off x="2331517" y="2761723"/>
            <a:ext cx="481927" cy="2022736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767F22-46BC-E245-8A10-FE63186C2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5565904"/>
            <a:ext cx="7848600" cy="622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9A1749-34F6-E849-A2E1-06A0B26E51DB}"/>
              </a:ext>
            </a:extLst>
          </p:cNvPr>
          <p:cNvSpPr txBox="1"/>
          <p:nvPr/>
        </p:nvSpPr>
        <p:spPr>
          <a:xfrm>
            <a:off x="5624662" y="2527575"/>
            <a:ext cx="199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Fixed effects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1573F9-BD45-9748-9E9A-D5A01C0ED33D}"/>
              </a:ext>
            </a:extLst>
          </p:cNvPr>
          <p:cNvSpPr txBox="1"/>
          <p:nvPr/>
        </p:nvSpPr>
        <p:spPr>
          <a:xfrm>
            <a:off x="6684224" y="1943742"/>
            <a:ext cx="245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Random effects</a:t>
            </a:r>
          </a:p>
        </p:txBody>
      </p:sp>
      <p:sp>
        <p:nvSpPr>
          <p:cNvPr id="20" name="Bent-Up Arrow 19">
            <a:extLst>
              <a:ext uri="{FF2B5EF4-FFF2-40B4-BE49-F238E27FC236}">
                <a16:creationId xmlns:a16="http://schemas.microsoft.com/office/drawing/2014/main" id="{EF313038-721E-B047-91FE-5D168AE86616}"/>
              </a:ext>
            </a:extLst>
          </p:cNvPr>
          <p:cNvSpPr/>
          <p:nvPr/>
        </p:nvSpPr>
        <p:spPr>
          <a:xfrm rot="5400000">
            <a:off x="3170663" y="1698811"/>
            <a:ext cx="873760" cy="3175514"/>
          </a:xfrm>
          <a:prstGeom prst="bentUpArrow">
            <a:avLst>
              <a:gd name="adj1" fmla="val 6395"/>
              <a:gd name="adj2" fmla="val 12209"/>
              <a:gd name="adj3" fmla="val 18023"/>
            </a:avLst>
          </a:prstGeom>
          <a:solidFill>
            <a:schemeClr val="accent5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Bent-Up Arrow 20">
            <a:extLst>
              <a:ext uri="{FF2B5EF4-FFF2-40B4-BE49-F238E27FC236}">
                <a16:creationId xmlns:a16="http://schemas.microsoft.com/office/drawing/2014/main" id="{F5595692-B902-E84B-A812-FC5DA0D6AA93}"/>
              </a:ext>
            </a:extLst>
          </p:cNvPr>
          <p:cNvSpPr>
            <a:spLocks noChangeAspect="1"/>
          </p:cNvSpPr>
          <p:nvPr/>
        </p:nvSpPr>
        <p:spPr>
          <a:xfrm rot="5400000">
            <a:off x="3353649" y="2767784"/>
            <a:ext cx="1743275" cy="1940026"/>
          </a:xfrm>
          <a:prstGeom prst="bentUpArrow">
            <a:avLst>
              <a:gd name="adj1" fmla="val 2898"/>
              <a:gd name="adj2" fmla="val 6964"/>
              <a:gd name="adj3" fmla="val 8698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276FA-5EE6-0F4F-8374-B92F11097643}"/>
              </a:ext>
            </a:extLst>
          </p:cNvPr>
          <p:cNvSpPr/>
          <p:nvPr/>
        </p:nvSpPr>
        <p:spPr>
          <a:xfrm>
            <a:off x="6623782" y="3180052"/>
            <a:ext cx="699035" cy="1639587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C3AEB9-0A7C-7E45-9942-9026EB641F43}"/>
              </a:ext>
            </a:extLst>
          </p:cNvPr>
          <p:cNvSpPr/>
          <p:nvPr/>
        </p:nvSpPr>
        <p:spPr>
          <a:xfrm>
            <a:off x="2040106" y="5700288"/>
            <a:ext cx="642134" cy="412512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0C18F2-19E1-A148-8BDA-7413E68D3740}"/>
              </a:ext>
            </a:extLst>
          </p:cNvPr>
          <p:cNvSpPr/>
          <p:nvPr/>
        </p:nvSpPr>
        <p:spPr>
          <a:xfrm>
            <a:off x="4712861" y="5711118"/>
            <a:ext cx="642134" cy="412512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39B825-17B9-6E4B-AF47-819CC73C4C87}"/>
              </a:ext>
            </a:extLst>
          </p:cNvPr>
          <p:cNvSpPr/>
          <p:nvPr/>
        </p:nvSpPr>
        <p:spPr>
          <a:xfrm>
            <a:off x="3194313" y="5720608"/>
            <a:ext cx="642134" cy="41251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501D4C-5F63-8447-979C-663A13613E37}"/>
              </a:ext>
            </a:extLst>
          </p:cNvPr>
          <p:cNvSpPr/>
          <p:nvPr/>
        </p:nvSpPr>
        <p:spPr>
          <a:xfrm>
            <a:off x="5867068" y="5720608"/>
            <a:ext cx="642134" cy="41251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2B74CD-525D-6141-8188-A89F5C8F7E18}"/>
              </a:ext>
            </a:extLst>
          </p:cNvPr>
          <p:cNvSpPr/>
          <p:nvPr/>
        </p:nvSpPr>
        <p:spPr>
          <a:xfrm>
            <a:off x="7870664" y="3178149"/>
            <a:ext cx="699035" cy="163958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344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8FD6-3E79-7440-A0F9-7623FC21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1CF64B-D006-4842-977D-C43CA04340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Level 1 random effects (residuals),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dirty="0"/>
                  <a:t>, vary </a:t>
                </a:r>
                <a:r>
                  <a:rPr lang="en-US" i="1" dirty="0"/>
                  <a:t>within</a:t>
                </a:r>
                <a:r>
                  <a:rPr lang="en-US" dirty="0"/>
                  <a:t> level 2 units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Constant </a:t>
                </a:r>
                <a:r>
                  <a:rPr lang="en-US" i="1" dirty="0"/>
                  <a:t>across</a:t>
                </a:r>
                <a:r>
                  <a:rPr lang="en-US" dirty="0"/>
                  <a:t> level 2 units</a:t>
                </a:r>
              </a:p>
              <a:p>
                <a:r>
                  <a:rPr lang="en-US" dirty="0"/>
                  <a:t>Level 1 coefficients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) are constant </a:t>
                </a:r>
                <a:r>
                  <a:rPr lang="en-US" i="1" dirty="0"/>
                  <a:t>within</a:t>
                </a:r>
                <a:r>
                  <a:rPr lang="en-US" dirty="0"/>
                  <a:t> level 2 units but vary </a:t>
                </a:r>
                <a:r>
                  <a:rPr lang="en-US" i="1" dirty="0"/>
                  <a:t>across</a:t>
                </a:r>
                <a:r>
                  <a:rPr lang="en-US" dirty="0"/>
                  <a:t> level 2 units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1CF64B-D006-4842-977D-C43CA04340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632" r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CCB11D6-C9B3-8544-BC5F-1C0A2869C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60" y="2743200"/>
            <a:ext cx="2469215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8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E7A2-8C16-D440-9944-8036FB8F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regression equation: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8BEAAF2-F7CD-9A4B-8163-756E296C7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690689"/>
            <a:ext cx="7086600" cy="19177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F97615C-89C8-1A41-8CA2-2DCF204513CD}"/>
              </a:ext>
            </a:extLst>
          </p:cNvPr>
          <p:cNvSpPr/>
          <p:nvPr/>
        </p:nvSpPr>
        <p:spPr>
          <a:xfrm>
            <a:off x="1343025" y="2674939"/>
            <a:ext cx="6972300" cy="93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703F4-000B-A147-9E92-EE6B98FE1BA9}"/>
              </a:ext>
            </a:extLst>
          </p:cNvPr>
          <p:cNvSpPr txBox="1"/>
          <p:nvPr/>
        </p:nvSpPr>
        <p:spPr>
          <a:xfrm>
            <a:off x="345440" y="2956998"/>
            <a:ext cx="84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FC2F4"/>
                </a:solidFill>
                <a:latin typeface="Lucida Console" panose="020B0609040504020204" pitchFamily="49" charset="0"/>
              </a:rPr>
              <a:t>&gt; </a:t>
            </a:r>
            <a:r>
              <a:rPr lang="en-US" dirty="0" err="1">
                <a:solidFill>
                  <a:srgbClr val="5FC2F4"/>
                </a:solidFill>
                <a:latin typeface="Lucida Console" panose="020B0609040504020204" pitchFamily="49" charset="0"/>
              </a:rPr>
              <a:t>grade.mod</a:t>
            </a:r>
            <a:r>
              <a:rPr lang="en-US" dirty="0">
                <a:solidFill>
                  <a:srgbClr val="5FC2F4"/>
                </a:solidFill>
                <a:latin typeface="Lucida Console" panose="020B0609040504020204" pitchFamily="49" charset="0"/>
              </a:rPr>
              <a:t> &lt;- </a:t>
            </a:r>
            <a:r>
              <a:rPr lang="en-US" dirty="0" err="1">
                <a:solidFill>
                  <a:srgbClr val="5FC2F4"/>
                </a:solidFill>
                <a:latin typeface="Lucida Console" panose="020B0609040504020204" pitchFamily="49" charset="0"/>
              </a:rPr>
              <a:t>lm</a:t>
            </a:r>
            <a:r>
              <a:rPr lang="en-US" dirty="0">
                <a:solidFill>
                  <a:srgbClr val="5FC2F4"/>
                </a:solidFill>
                <a:latin typeface="Lucida Console" panose="020B0609040504020204" pitchFamily="49" charset="0"/>
              </a:rPr>
              <a:t>(grade ~ </a:t>
            </a:r>
            <a:r>
              <a:rPr lang="en-US" dirty="0" err="1">
                <a:solidFill>
                  <a:srgbClr val="5FC2F4"/>
                </a:solidFill>
                <a:latin typeface="Lucida Console" panose="020B0609040504020204" pitchFamily="49" charset="0"/>
              </a:rPr>
              <a:t>skipped_class</a:t>
            </a:r>
            <a:r>
              <a:rPr lang="en-US" dirty="0">
                <a:solidFill>
                  <a:srgbClr val="5FC2F4"/>
                </a:solidFill>
                <a:latin typeface="Lucida Console" panose="020B0609040504020204" pitchFamily="49" charset="0"/>
              </a:rPr>
              <a:t>, data = </a:t>
            </a:r>
            <a:r>
              <a:rPr lang="en-US" dirty="0" err="1">
                <a:solidFill>
                  <a:srgbClr val="5FC2F4"/>
                </a:solidFill>
                <a:latin typeface="Lucida Console" panose="020B0609040504020204" pitchFamily="49" charset="0"/>
              </a:rPr>
              <a:t>grade_data</a:t>
            </a:r>
            <a:r>
              <a:rPr lang="en-US" dirty="0">
                <a:solidFill>
                  <a:srgbClr val="5FC2F4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E09631-442C-E84D-977B-D199587E4A64}"/>
              </a:ext>
            </a:extLst>
          </p:cNvPr>
          <p:cNvSpPr txBox="1"/>
          <p:nvPr/>
        </p:nvSpPr>
        <p:spPr>
          <a:xfrm>
            <a:off x="345440" y="3425698"/>
            <a:ext cx="319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FC2F4"/>
                </a:solidFill>
                <a:latin typeface="Lucida Console" panose="020B0609040504020204" pitchFamily="49" charset="0"/>
              </a:rPr>
              <a:t>&gt; summary(</a:t>
            </a:r>
            <a:r>
              <a:rPr lang="en-US" dirty="0" err="1">
                <a:solidFill>
                  <a:srgbClr val="5FC2F4"/>
                </a:solidFill>
                <a:latin typeface="Lucida Console" panose="020B0609040504020204" pitchFamily="49" charset="0"/>
              </a:rPr>
              <a:t>grade.mod</a:t>
            </a:r>
            <a:r>
              <a:rPr lang="en-US" dirty="0">
                <a:solidFill>
                  <a:srgbClr val="5FC2F4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37F9B2-580B-0643-8845-149E2A276253}"/>
              </a:ext>
            </a:extLst>
          </p:cNvPr>
          <p:cNvSpPr txBox="1"/>
          <p:nvPr/>
        </p:nvSpPr>
        <p:spPr>
          <a:xfrm>
            <a:off x="345440" y="3890448"/>
            <a:ext cx="8453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Coefficients: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  Estimate Std. Error t value </a:t>
            </a:r>
            <a:r>
              <a:rPr lang="en-US" dirty="0" err="1">
                <a:latin typeface="Lucida Console" panose="020B0609040504020204" pitchFamily="49" charset="0"/>
              </a:rPr>
              <a:t>Pr</a:t>
            </a:r>
            <a:r>
              <a:rPr lang="en-US" dirty="0">
                <a:latin typeface="Lucida Console" panose="020B0609040504020204" pitchFamily="49" charset="0"/>
              </a:rPr>
              <a:t>(&gt;|t|)    </a:t>
            </a:r>
          </a:p>
          <a:p>
            <a:r>
              <a:rPr lang="en-US" dirty="0">
                <a:latin typeface="Lucida Console" panose="020B0609040504020204" pitchFamily="49" charset="0"/>
              </a:rPr>
              <a:t>(Intercept)    0.86103    0.01900  45.322  &lt; 2e-16 ***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skipped_class</a:t>
            </a:r>
            <a:r>
              <a:rPr lang="en-US" dirty="0">
                <a:latin typeface="Lucida Console" panose="020B0609040504020204" pitchFamily="49" charset="0"/>
              </a:rPr>
              <a:t> -0.31402    0.04514  -6.956 1.05e-10 ***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60B237-33BC-2940-8FCA-81F753C1F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890" y="5553295"/>
            <a:ext cx="5316220" cy="6305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9B9B1-D10E-F443-BFFA-0663ABD85945}"/>
              </a:ext>
            </a:extLst>
          </p:cNvPr>
          <p:cNvSpPr/>
          <p:nvPr/>
        </p:nvSpPr>
        <p:spPr>
          <a:xfrm>
            <a:off x="2418080" y="4490720"/>
            <a:ext cx="1117600" cy="26416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FF314-1D19-7748-B778-F2DDEF408DD9}"/>
              </a:ext>
            </a:extLst>
          </p:cNvPr>
          <p:cNvSpPr/>
          <p:nvPr/>
        </p:nvSpPr>
        <p:spPr>
          <a:xfrm>
            <a:off x="3935253" y="5604094"/>
            <a:ext cx="1151573" cy="52891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BD057C-E559-0042-9ED9-AF8009D9B269}"/>
              </a:ext>
            </a:extLst>
          </p:cNvPr>
          <p:cNvSpPr/>
          <p:nvPr/>
        </p:nvSpPr>
        <p:spPr>
          <a:xfrm>
            <a:off x="3847146" y="1970813"/>
            <a:ext cx="575946" cy="56411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5B9B1-4BC2-A74C-A1C1-B9C0973CF5A1}"/>
              </a:ext>
            </a:extLst>
          </p:cNvPr>
          <p:cNvSpPr/>
          <p:nvPr/>
        </p:nvSpPr>
        <p:spPr>
          <a:xfrm>
            <a:off x="4823142" y="1970813"/>
            <a:ext cx="480378" cy="564118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E455D1-E936-B74B-AE56-BB0CFEE1335E}"/>
              </a:ext>
            </a:extLst>
          </p:cNvPr>
          <p:cNvSpPr/>
          <p:nvPr/>
        </p:nvSpPr>
        <p:spPr>
          <a:xfrm>
            <a:off x="2377440" y="4762937"/>
            <a:ext cx="1158240" cy="294322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6EE7C0-0C81-594D-84C4-06FDE0247A08}"/>
              </a:ext>
            </a:extLst>
          </p:cNvPr>
          <p:cNvSpPr/>
          <p:nvPr/>
        </p:nvSpPr>
        <p:spPr>
          <a:xfrm>
            <a:off x="5107147" y="5604094"/>
            <a:ext cx="1537493" cy="528913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8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3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8FD6-3E79-7440-A0F9-7623FC21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1CF64B-D006-4842-977D-C43CA04340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Level 2 random effects/residuals (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u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US" dirty="0">
                    <a:ea typeface="Cambria Math" panose="02040503050406030204" pitchFamily="18" charset="0"/>
                  </a:rPr>
                  <a:t>) vary </a:t>
                </a:r>
                <a:r>
                  <a:rPr lang="en-US" i="1" dirty="0">
                    <a:ea typeface="Cambria Math" panose="02040503050406030204" pitchFamily="18" charset="0"/>
                  </a:rPr>
                  <a:t>across </a:t>
                </a:r>
                <a:r>
                  <a:rPr lang="en-US" dirty="0">
                    <a:ea typeface="Cambria Math" panose="02040503050406030204" pitchFamily="18" charset="0"/>
                  </a:rPr>
                  <a:t>level 2 units</a:t>
                </a:r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,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can be correlated! But are uncorrelated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𝑖𝑗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Tau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contains variance and covariance for random effects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1CF64B-D006-4842-977D-C43CA04340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CB11834-7F6B-554C-AA92-4C1DC0AE9F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2343"/>
          <a:stretch/>
        </p:blipFill>
        <p:spPr>
          <a:xfrm>
            <a:off x="1303020" y="2704466"/>
            <a:ext cx="2591524" cy="548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2E866F-767E-1046-BB23-1B789C9644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705" b="-387"/>
          <a:stretch/>
        </p:blipFill>
        <p:spPr>
          <a:xfrm>
            <a:off x="1303020" y="3225482"/>
            <a:ext cx="2591524" cy="5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8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BB5475-4B13-3D4D-B9A6-6DF658606A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Tau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dirty="0"/>
                  <a:t>) matrix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BB5475-4B13-3D4D-B9A6-6DF658606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48897F-F68D-1543-9DE0-CEAE73B58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43125" y="2691132"/>
            <a:ext cx="4857750" cy="23477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056AB-691B-014C-84BC-18817830E3D4}"/>
              </a:ext>
            </a:extLst>
          </p:cNvPr>
          <p:cNvSpPr txBox="1"/>
          <p:nvPr/>
        </p:nvSpPr>
        <p:spPr>
          <a:xfrm>
            <a:off x="934720" y="1678297"/>
            <a:ext cx="256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A67BA"/>
                </a:solidFill>
                <a:latin typeface="Franklin Gothic Book" panose="020B0503020102020204" pitchFamily="34" charset="0"/>
              </a:rPr>
              <a:t>variance of </a:t>
            </a:r>
            <a:r>
              <a:rPr lang="en-US" sz="2800" dirty="0">
                <a:solidFill>
                  <a:srgbClr val="AA67B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en-US" sz="2800" baseline="-25000" dirty="0">
                <a:solidFill>
                  <a:srgbClr val="AA67B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800" i="1" baseline="-25000" dirty="0">
                <a:solidFill>
                  <a:srgbClr val="AA67BA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endParaRPr lang="en-US" sz="2800" dirty="0">
              <a:solidFill>
                <a:srgbClr val="AA67BA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81490-1EB1-8643-8E6E-B384C372BF02}"/>
              </a:ext>
            </a:extLst>
          </p:cNvPr>
          <p:cNvSpPr/>
          <p:nvPr/>
        </p:nvSpPr>
        <p:spPr>
          <a:xfrm>
            <a:off x="2743200" y="2970928"/>
            <a:ext cx="1503680" cy="894080"/>
          </a:xfrm>
          <a:prstGeom prst="rect">
            <a:avLst/>
          </a:prstGeom>
          <a:solidFill>
            <a:srgbClr val="AA67B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4C0BC-94F6-C84B-9A0B-1A7A4240180C}"/>
              </a:ext>
            </a:extLst>
          </p:cNvPr>
          <p:cNvSpPr/>
          <p:nvPr/>
        </p:nvSpPr>
        <p:spPr>
          <a:xfrm>
            <a:off x="4826000" y="4083845"/>
            <a:ext cx="1503680" cy="894080"/>
          </a:xfrm>
          <a:prstGeom prst="rect">
            <a:avLst/>
          </a:prstGeom>
          <a:solidFill>
            <a:srgbClr val="5FC2F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FC2F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7ACE78-A403-8F4E-8421-AD38F330E44A}"/>
              </a:ext>
            </a:extLst>
          </p:cNvPr>
          <p:cNvSpPr/>
          <p:nvPr/>
        </p:nvSpPr>
        <p:spPr>
          <a:xfrm>
            <a:off x="2743200" y="4083845"/>
            <a:ext cx="1503680" cy="894080"/>
          </a:xfrm>
          <a:prstGeom prst="rect">
            <a:avLst/>
          </a:prstGeom>
          <a:solidFill>
            <a:srgbClr val="EC8B3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21E4FB-3670-D84B-B8E7-E70B632D2293}"/>
              </a:ext>
            </a:extLst>
          </p:cNvPr>
          <p:cNvSpPr/>
          <p:nvPr/>
        </p:nvSpPr>
        <p:spPr>
          <a:xfrm>
            <a:off x="4826000" y="2970928"/>
            <a:ext cx="1503680" cy="894080"/>
          </a:xfrm>
          <a:prstGeom prst="rect">
            <a:avLst/>
          </a:prstGeom>
          <a:solidFill>
            <a:srgbClr val="EC8B3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A251A-2829-174A-BFB9-ED21770E084B}"/>
              </a:ext>
            </a:extLst>
          </p:cNvPr>
          <p:cNvSpPr txBox="1"/>
          <p:nvPr/>
        </p:nvSpPr>
        <p:spPr>
          <a:xfrm>
            <a:off x="4826000" y="5836127"/>
            <a:ext cx="256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FC2F4"/>
                </a:solidFill>
                <a:latin typeface="Franklin Gothic Book" panose="020B0503020102020204" pitchFamily="34" charset="0"/>
              </a:rPr>
              <a:t>variance of </a:t>
            </a:r>
            <a:r>
              <a:rPr lang="en-US" sz="2800" dirty="0">
                <a:solidFill>
                  <a:srgbClr val="5FC2F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en-US" sz="2800" baseline="-25000" dirty="0">
                <a:solidFill>
                  <a:srgbClr val="5FC2F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i="1" baseline="-25000" dirty="0">
                <a:solidFill>
                  <a:srgbClr val="5FC2F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endParaRPr lang="en-US" sz="2800" dirty="0">
              <a:solidFill>
                <a:srgbClr val="5FC2F4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31526-B911-C742-A3E6-B94950DA9574}"/>
              </a:ext>
            </a:extLst>
          </p:cNvPr>
          <p:cNvSpPr txBox="1"/>
          <p:nvPr/>
        </p:nvSpPr>
        <p:spPr>
          <a:xfrm>
            <a:off x="4572000" y="1533824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EC8B33"/>
                </a:solidFill>
                <a:latin typeface="Franklin Gothic Book" panose="020B0503020102020204" pitchFamily="34" charset="0"/>
              </a:rPr>
              <a:t>covariance between </a:t>
            </a:r>
            <a:r>
              <a:rPr lang="en-US" sz="2800" dirty="0">
                <a:solidFill>
                  <a:srgbClr val="EC8B3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en-US" sz="2800" baseline="-25000" dirty="0">
                <a:solidFill>
                  <a:srgbClr val="EC8B3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800" i="1" baseline="-25000" dirty="0">
                <a:solidFill>
                  <a:srgbClr val="EC8B3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sz="2800" i="1" dirty="0">
                <a:solidFill>
                  <a:srgbClr val="EC8B3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sz="2800" i="1" dirty="0">
                <a:solidFill>
                  <a:srgbClr val="EC8B33"/>
                </a:solidFill>
                <a:latin typeface="Franklin Gothic Book" panose="020B0503020102020204" pitchFamily="34" charset="0"/>
                <a:ea typeface="Cambria Math" panose="02040503050406030204" pitchFamily="18" charset="0"/>
              </a:rPr>
              <a:t>, </a:t>
            </a:r>
            <a:r>
              <a:rPr lang="en-US" sz="2800" dirty="0">
                <a:solidFill>
                  <a:srgbClr val="EC8B3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en-US" sz="2800" baseline="-25000" dirty="0">
                <a:solidFill>
                  <a:srgbClr val="EC8B3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i="1" baseline="-25000" dirty="0">
                <a:solidFill>
                  <a:srgbClr val="EC8B3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endParaRPr lang="en-US" sz="2800" i="1" dirty="0">
              <a:solidFill>
                <a:srgbClr val="EC8B33"/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5C77E8-F2D5-DC4A-9B34-1E98D91BEE84}"/>
              </a:ext>
            </a:extLst>
          </p:cNvPr>
          <p:cNvCxnSpPr>
            <a:cxnSpLocks/>
          </p:cNvCxnSpPr>
          <p:nvPr/>
        </p:nvCxnSpPr>
        <p:spPr>
          <a:xfrm>
            <a:off x="2702560" y="2140557"/>
            <a:ext cx="568960" cy="708451"/>
          </a:xfrm>
          <a:prstGeom prst="straightConnector1">
            <a:avLst/>
          </a:prstGeom>
          <a:ln w="38100">
            <a:solidFill>
              <a:srgbClr val="AA67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D635D9-1976-A545-AE45-B7A767010A81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5466080" y="5038885"/>
            <a:ext cx="640080" cy="797242"/>
          </a:xfrm>
          <a:prstGeom prst="straightConnector1">
            <a:avLst/>
          </a:prstGeom>
          <a:ln w="38100">
            <a:solidFill>
              <a:srgbClr val="5FC2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69904F-B675-3E4B-AFD2-C1512B00851D}"/>
              </a:ext>
            </a:extLst>
          </p:cNvPr>
          <p:cNvCxnSpPr>
            <a:cxnSpLocks/>
          </p:cNvCxnSpPr>
          <p:nvPr/>
        </p:nvCxnSpPr>
        <p:spPr>
          <a:xfrm flipH="1">
            <a:off x="3821430" y="2116481"/>
            <a:ext cx="1269366" cy="1906404"/>
          </a:xfrm>
          <a:prstGeom prst="straightConnector1">
            <a:avLst/>
          </a:prstGeom>
          <a:ln w="38100">
            <a:solidFill>
              <a:srgbClr val="EC8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4F3D87-2C84-AB42-858D-7833096835A1}"/>
              </a:ext>
            </a:extLst>
          </p:cNvPr>
          <p:cNvCxnSpPr>
            <a:cxnSpLocks/>
          </p:cNvCxnSpPr>
          <p:nvPr/>
        </p:nvCxnSpPr>
        <p:spPr>
          <a:xfrm>
            <a:off x="5070475" y="2116481"/>
            <a:ext cx="395605" cy="793487"/>
          </a:xfrm>
          <a:prstGeom prst="straightConnector1">
            <a:avLst/>
          </a:prstGeom>
          <a:ln w="38100">
            <a:solidFill>
              <a:srgbClr val="EC8B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378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8FD6-3E79-7440-A0F9-7623FC21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1CF64B-D006-4842-977D-C43CA04340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Level 2 coefficients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 are constant across level 2 units</a:t>
                </a: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Fixed effects!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1CF64B-D006-4842-977D-C43CA04340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924" r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885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EB2E-EBA3-3D4F-85BF-94B4C1CB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088630" cy="1325563"/>
          </a:xfrm>
        </p:spPr>
        <p:txBody>
          <a:bodyPr/>
          <a:lstStyle/>
          <a:p>
            <a:r>
              <a:rPr lang="en-US" dirty="0"/>
              <a:t>Implementation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9C3A8-FFA7-004A-A5AF-64C0091B6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74319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&gt; </a:t>
            </a:r>
            <a:r>
              <a:rPr lang="en-US" dirty="0" err="1">
                <a:latin typeface="Lucida Console" panose="020B0609040504020204" pitchFamily="49" charset="0"/>
              </a:rPr>
              <a:t>install.packages</a:t>
            </a:r>
            <a:r>
              <a:rPr lang="en-US" dirty="0">
                <a:latin typeface="Lucida Console" panose="020B0609040504020204" pitchFamily="49" charset="0"/>
              </a:rPr>
              <a:t>("lme4")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&gt; library(lme4)</a:t>
            </a:r>
          </a:p>
          <a:p>
            <a:r>
              <a:rPr lang="en-US" b="1" dirty="0"/>
              <a:t>Fixed effect: </a:t>
            </a:r>
            <a:r>
              <a:rPr lang="en-US" dirty="0"/>
              <a:t>proportion of classes skipped</a:t>
            </a:r>
          </a:p>
          <a:p>
            <a:r>
              <a:rPr lang="en-US" b="1" dirty="0"/>
              <a:t>Random effects: </a:t>
            </a:r>
          </a:p>
          <a:p>
            <a:pPr lvl="1"/>
            <a:r>
              <a:rPr lang="en-US" dirty="0"/>
              <a:t>by-class random intercepts</a:t>
            </a:r>
          </a:p>
          <a:p>
            <a:pPr lvl="1"/>
            <a:r>
              <a:rPr lang="en-US" dirty="0"/>
              <a:t>by-class random slopes for proportion of classes skipped</a:t>
            </a:r>
          </a:p>
        </p:txBody>
      </p:sp>
    </p:spTree>
    <p:extLst>
      <p:ext uri="{BB962C8B-B14F-4D97-AF65-F5344CB8AC3E}">
        <p14:creationId xmlns:p14="http://schemas.microsoft.com/office/powerpoint/2010/main" val="1609180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271D-9B1B-7C45-99B9-C40D7850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DB14-FB3C-E047-9123-35F8EFDAD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731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ea typeface="Cambria Math" panose="02040503050406030204" pitchFamily="18" charset="0"/>
              </a:rPr>
              <a:t>&gt; </a:t>
            </a:r>
            <a:r>
              <a:rPr lang="en-US" dirty="0" err="1">
                <a:latin typeface="Lucida Console" panose="020B0609040504020204" pitchFamily="49" charset="0"/>
                <a:ea typeface="Cambria Math" panose="02040503050406030204" pitchFamily="18" charset="0"/>
              </a:rPr>
              <a:t>lmer</a:t>
            </a:r>
            <a:r>
              <a:rPr lang="en-US" dirty="0">
                <a:latin typeface="Lucida Console" panose="020B0609040504020204" pitchFamily="49" charset="0"/>
                <a:ea typeface="Cambria Math" panose="02040503050406030204" pitchFamily="18" charset="0"/>
              </a:rPr>
              <a:t>(grade ~ 1 + </a:t>
            </a:r>
            <a:r>
              <a:rPr lang="en-US" dirty="0" err="1">
                <a:latin typeface="Lucida Console" panose="020B0609040504020204" pitchFamily="49" charset="0"/>
                <a:ea typeface="Cambria Math" panose="02040503050406030204" pitchFamily="18" charset="0"/>
              </a:rPr>
              <a:t>skipped_class</a:t>
            </a:r>
            <a:r>
              <a:rPr lang="en-US" dirty="0">
                <a:latin typeface="Lucida Console" panose="020B0609040504020204" pitchFamily="49" charset="0"/>
                <a:ea typeface="Cambria Math" panose="02040503050406030204" pitchFamily="18" charset="0"/>
              </a:rPr>
              <a:t> +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ea typeface="Cambria Math" panose="02040503050406030204" pitchFamily="18" charset="0"/>
              </a:rPr>
              <a:t>         (1 + </a:t>
            </a:r>
            <a:r>
              <a:rPr lang="en-US" dirty="0" err="1">
                <a:latin typeface="Lucida Console" panose="020B0609040504020204" pitchFamily="49" charset="0"/>
                <a:ea typeface="Cambria Math" panose="02040503050406030204" pitchFamily="18" charset="0"/>
              </a:rPr>
              <a:t>skipped_class|Class</a:t>
            </a:r>
            <a:r>
              <a:rPr lang="en-US" dirty="0">
                <a:latin typeface="Lucida Console" panose="020B0609040504020204" pitchFamily="49" charset="0"/>
                <a:ea typeface="Cambria Math" panose="02040503050406030204" pitchFamily="18" charset="0"/>
              </a:rPr>
              <a:t>),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ea typeface="Cambria Math" panose="02040503050406030204" pitchFamily="18" charset="0"/>
              </a:rPr>
              <a:t>       data = </a:t>
            </a:r>
            <a:r>
              <a:rPr lang="en-US" dirty="0" err="1">
                <a:latin typeface="Lucida Console" panose="020B0609040504020204" pitchFamily="49" charset="0"/>
                <a:ea typeface="Cambria Math" panose="02040503050406030204" pitchFamily="18" charset="0"/>
              </a:rPr>
              <a:t>grade_data</a:t>
            </a:r>
            <a:r>
              <a:rPr lang="en-US" dirty="0">
                <a:latin typeface="Lucida Console" panose="020B0609040504020204" pitchFamily="49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  <a:ea typeface="Cambria Math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CED213-AFDD-9441-A7AA-BEAED7B0DCAB}"/>
              </a:ext>
            </a:extLst>
          </p:cNvPr>
          <p:cNvSpPr/>
          <p:nvPr/>
        </p:nvSpPr>
        <p:spPr>
          <a:xfrm>
            <a:off x="1137920" y="1751649"/>
            <a:ext cx="894080" cy="5283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451D7-ADBD-EF4B-8A5A-0641A17DA0E9}"/>
              </a:ext>
            </a:extLst>
          </p:cNvPr>
          <p:cNvSpPr/>
          <p:nvPr/>
        </p:nvSpPr>
        <p:spPr>
          <a:xfrm>
            <a:off x="3820161" y="1751649"/>
            <a:ext cx="3840480" cy="5283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14F0A-7A17-8048-B677-D3C64F9A5DF0}"/>
              </a:ext>
            </a:extLst>
          </p:cNvPr>
          <p:cNvSpPr/>
          <p:nvPr/>
        </p:nvSpPr>
        <p:spPr>
          <a:xfrm>
            <a:off x="2663190" y="2279969"/>
            <a:ext cx="5749290" cy="5283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2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271D-9B1B-7C45-99B9-C40D7850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DB14-FB3C-E047-9123-35F8EFDAD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731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ea typeface="Cambria Math" panose="02040503050406030204" pitchFamily="18" charset="0"/>
              </a:rPr>
              <a:t>&gt; </a:t>
            </a:r>
            <a:r>
              <a:rPr lang="en-US" dirty="0" err="1">
                <a:latin typeface="Lucida Console" panose="020B0609040504020204" pitchFamily="49" charset="0"/>
                <a:ea typeface="Cambria Math" panose="02040503050406030204" pitchFamily="18" charset="0"/>
              </a:rPr>
              <a:t>lmer</a:t>
            </a:r>
            <a:r>
              <a:rPr lang="en-US" dirty="0">
                <a:latin typeface="Lucida Console" panose="020B0609040504020204" pitchFamily="49" charset="0"/>
                <a:ea typeface="Cambria Math" panose="02040503050406030204" pitchFamily="18" charset="0"/>
              </a:rPr>
              <a:t>(grade ~ 1 + </a:t>
            </a:r>
            <a:r>
              <a:rPr lang="en-US" dirty="0" err="1">
                <a:latin typeface="Lucida Console" panose="020B0609040504020204" pitchFamily="49" charset="0"/>
                <a:ea typeface="Cambria Math" panose="02040503050406030204" pitchFamily="18" charset="0"/>
              </a:rPr>
              <a:t>skipped_class</a:t>
            </a:r>
            <a:r>
              <a:rPr lang="en-US" dirty="0">
                <a:latin typeface="Lucida Console" panose="020B0609040504020204" pitchFamily="49" charset="0"/>
                <a:ea typeface="Cambria Math" panose="02040503050406030204" pitchFamily="18" charset="0"/>
              </a:rPr>
              <a:t> +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ea typeface="Cambria Math" panose="02040503050406030204" pitchFamily="18" charset="0"/>
              </a:rPr>
              <a:t>         (1 + </a:t>
            </a:r>
            <a:r>
              <a:rPr lang="en-US" dirty="0" err="1">
                <a:latin typeface="Lucida Console" panose="020B0609040504020204" pitchFamily="49" charset="0"/>
                <a:ea typeface="Cambria Math" panose="02040503050406030204" pitchFamily="18" charset="0"/>
              </a:rPr>
              <a:t>skipped_class|Class</a:t>
            </a:r>
            <a:r>
              <a:rPr lang="en-US" dirty="0">
                <a:latin typeface="Lucida Console" panose="020B0609040504020204" pitchFamily="49" charset="0"/>
                <a:ea typeface="Cambria Math" panose="02040503050406030204" pitchFamily="18" charset="0"/>
              </a:rPr>
              <a:t>),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  <a:ea typeface="Cambria Math" panose="02040503050406030204" pitchFamily="18" charset="0"/>
              </a:rPr>
              <a:t>       data = </a:t>
            </a:r>
            <a:r>
              <a:rPr lang="en-US" dirty="0" err="1">
                <a:latin typeface="Lucida Console" panose="020B0609040504020204" pitchFamily="49" charset="0"/>
                <a:ea typeface="Cambria Math" panose="02040503050406030204" pitchFamily="18" charset="0"/>
              </a:rPr>
              <a:t>grade_data</a:t>
            </a:r>
            <a:r>
              <a:rPr lang="en-US" dirty="0">
                <a:latin typeface="Lucida Console" panose="020B0609040504020204" pitchFamily="49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  <a:ea typeface="Cambria Math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B19345-B95E-E44B-8B3F-124F1DC6ED55}"/>
              </a:ext>
            </a:extLst>
          </p:cNvPr>
          <p:cNvSpPr/>
          <p:nvPr/>
        </p:nvSpPr>
        <p:spPr>
          <a:xfrm>
            <a:off x="2175510" y="2808289"/>
            <a:ext cx="3961130" cy="5283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295794-8355-5C47-B289-4BA05451D2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77"/>
          <a:stretch/>
        </p:blipFill>
        <p:spPr>
          <a:xfrm>
            <a:off x="2356484" y="3648713"/>
            <a:ext cx="4186149" cy="284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16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7887-F0E2-4049-BADC-62140E3F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9ED3-8D45-5842-8FAD-01089639A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Fixed effects: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            Estimate Std. Error t value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(Intercept)    0.84229    0.05101  16.512</a:t>
            </a:r>
          </a:p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skipped_class</a:t>
            </a:r>
            <a:r>
              <a:rPr lang="en-US" sz="2000" dirty="0">
                <a:latin typeface="Lucida Console" panose="020B0609040504020204" pitchFamily="49" charset="0"/>
              </a:rPr>
              <a:t> -0.25669    0.17380  -1.477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C5969F-6C16-ED42-8229-926196695BD2}"/>
              </a:ext>
            </a:extLst>
          </p:cNvPr>
          <p:cNvSpPr/>
          <p:nvPr/>
        </p:nvSpPr>
        <p:spPr>
          <a:xfrm>
            <a:off x="2844800" y="2560320"/>
            <a:ext cx="1361440" cy="426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4DC333-BCE0-504B-9E6E-089C5A781C59}"/>
              </a:ext>
            </a:extLst>
          </p:cNvPr>
          <p:cNvSpPr/>
          <p:nvPr/>
        </p:nvSpPr>
        <p:spPr>
          <a:xfrm>
            <a:off x="2844800" y="2966720"/>
            <a:ext cx="1361440" cy="4267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7887-F0E2-4049-BADC-62140E3F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9ED3-8D45-5842-8FAD-01089639A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Fixed effects: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        Estimate Std. Error t value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(Intercept)    0.84229    0.05101  16.512</a:t>
            </a:r>
          </a:p>
          <a:p>
            <a:pPr marL="0" indent="0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skipped_class</a:t>
            </a:r>
            <a:r>
              <a:rPr lang="en-US" sz="1600" dirty="0">
                <a:latin typeface="Lucida Console" panose="020B0609040504020204" pitchFamily="49" charset="0"/>
              </a:rPr>
              <a:t> -0.25669    0.17380  -1.477</a:t>
            </a:r>
            <a:endParaRPr lang="en-US" sz="3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Random effects: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Groups   Name          Variance </a:t>
            </a:r>
            <a:r>
              <a:rPr lang="en-US" sz="2000" dirty="0" err="1">
                <a:latin typeface="Lucida Console" panose="020B0609040504020204" pitchFamily="49" charset="0"/>
              </a:rPr>
              <a:t>Std.Dev</a:t>
            </a:r>
            <a:r>
              <a:rPr lang="en-US" sz="2000" dirty="0">
                <a:latin typeface="Lucida Console" panose="020B0609040504020204" pitchFamily="49" charset="0"/>
              </a:rPr>
              <a:t>. </a:t>
            </a:r>
            <a:r>
              <a:rPr lang="en-US" sz="2000" dirty="0" err="1">
                <a:latin typeface="Lucida Console" panose="020B0609040504020204" pitchFamily="49" charset="0"/>
              </a:rPr>
              <a:t>Corr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Class    (Intercept)   0.007011 0.08373       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        </a:t>
            </a:r>
            <a:r>
              <a:rPr lang="en-US" sz="2000" dirty="0" err="1">
                <a:latin typeface="Lucida Console" panose="020B0609040504020204" pitchFamily="49" charset="0"/>
              </a:rPr>
              <a:t>skipped_class</a:t>
            </a:r>
            <a:r>
              <a:rPr lang="en-US" sz="2000" dirty="0">
                <a:latin typeface="Lucida Console" panose="020B0609040504020204" pitchFamily="49" charset="0"/>
              </a:rPr>
              <a:t> 0.086015 0.29328  -0.91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Residual               0.004751 0.06893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90944-D709-AD46-A238-81320132FE4C}"/>
              </a:ext>
            </a:extLst>
          </p:cNvPr>
          <p:cNvSpPr txBox="1"/>
          <p:nvPr/>
        </p:nvSpPr>
        <p:spPr>
          <a:xfrm>
            <a:off x="2135275" y="5850234"/>
            <a:ext cx="4873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5FC2F4"/>
                </a:solidFill>
                <a:latin typeface="Lucida Console" panose="020B0609040504020204" pitchFamily="49" charset="0"/>
              </a:rPr>
              <a:t>lmer</a:t>
            </a:r>
            <a:r>
              <a:rPr lang="en-US" dirty="0">
                <a:solidFill>
                  <a:srgbClr val="5FC2F4"/>
                </a:solidFill>
                <a:latin typeface="Lucida Console" panose="020B0609040504020204" pitchFamily="49" charset="0"/>
              </a:rPr>
              <a:t>(grade ~ </a:t>
            </a:r>
            <a:r>
              <a:rPr lang="en-US" dirty="0" err="1">
                <a:solidFill>
                  <a:srgbClr val="5FC2F4"/>
                </a:solidFill>
                <a:latin typeface="Lucida Console" panose="020B0609040504020204" pitchFamily="49" charset="0"/>
              </a:rPr>
              <a:t>skipped_class</a:t>
            </a:r>
            <a:r>
              <a:rPr lang="en-US" dirty="0">
                <a:solidFill>
                  <a:srgbClr val="5FC2F4"/>
                </a:solidFill>
                <a:latin typeface="Lucida Console" panose="020B0609040504020204" pitchFamily="49" charset="0"/>
              </a:rPr>
              <a:t> + </a:t>
            </a:r>
          </a:p>
          <a:p>
            <a:r>
              <a:rPr lang="en-US" dirty="0">
                <a:solidFill>
                  <a:srgbClr val="5FC2F4"/>
                </a:solidFill>
                <a:latin typeface="Lucida Console" panose="020B0609040504020204" pitchFamily="49" charset="0"/>
              </a:rPr>
              <a:t> 	(1 + </a:t>
            </a:r>
            <a:r>
              <a:rPr lang="en-US" dirty="0" err="1">
                <a:solidFill>
                  <a:srgbClr val="5FC2F4"/>
                </a:solidFill>
                <a:latin typeface="Lucida Console" panose="020B0609040504020204" pitchFamily="49" charset="0"/>
              </a:rPr>
              <a:t>skipped_class|Class</a:t>
            </a:r>
            <a:r>
              <a:rPr lang="en-US" dirty="0">
                <a:solidFill>
                  <a:srgbClr val="5FC2F4"/>
                </a:solidFill>
                <a:latin typeface="Lucida Console" panose="020B0609040504020204" pitchFamily="49" charset="0"/>
              </a:rPr>
              <a:t>) +</a:t>
            </a:r>
          </a:p>
          <a:p>
            <a:r>
              <a:rPr lang="en-US" dirty="0">
                <a:solidFill>
                  <a:srgbClr val="5FC2F4"/>
                </a:solidFill>
                <a:latin typeface="Lucida Console" panose="020B0609040504020204" pitchFamily="49" charset="0"/>
              </a:rPr>
              <a:t>     data = </a:t>
            </a:r>
            <a:r>
              <a:rPr lang="en-US" dirty="0" err="1">
                <a:solidFill>
                  <a:srgbClr val="5FC2F4"/>
                </a:solidFill>
                <a:latin typeface="Lucida Console" panose="020B0609040504020204" pitchFamily="49" charset="0"/>
              </a:rPr>
              <a:t>grade_data</a:t>
            </a:r>
            <a:r>
              <a:rPr lang="en-US" dirty="0">
                <a:solidFill>
                  <a:srgbClr val="5FC2F4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0FE999-DAFE-6541-8351-D2FA90811D96}"/>
              </a:ext>
            </a:extLst>
          </p:cNvPr>
          <p:cNvSpPr/>
          <p:nvPr/>
        </p:nvSpPr>
        <p:spPr>
          <a:xfrm>
            <a:off x="669290" y="4001294"/>
            <a:ext cx="1506625" cy="156638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23D688-B24B-1F4B-8002-CD0C898A125B}"/>
              </a:ext>
            </a:extLst>
          </p:cNvPr>
          <p:cNvSpPr/>
          <p:nvPr/>
        </p:nvSpPr>
        <p:spPr>
          <a:xfrm>
            <a:off x="2175915" y="4001294"/>
            <a:ext cx="2111605" cy="156638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1DEA82-D07F-8F46-A8D8-1961B4525F92}"/>
              </a:ext>
            </a:extLst>
          </p:cNvPr>
          <p:cNvSpPr/>
          <p:nvPr/>
        </p:nvSpPr>
        <p:spPr>
          <a:xfrm>
            <a:off x="5750560" y="6156643"/>
            <a:ext cx="711200" cy="30287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37C7D-7D71-BA47-AF09-3FDEBD084272}"/>
              </a:ext>
            </a:extLst>
          </p:cNvPr>
          <p:cNvSpPr/>
          <p:nvPr/>
        </p:nvSpPr>
        <p:spPr>
          <a:xfrm>
            <a:off x="3251200" y="6156644"/>
            <a:ext cx="2378276" cy="30287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7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8" grpId="0" animBg="1"/>
      <p:bldP spid="10" grpId="0" animBg="1"/>
      <p:bldP spid="10" grpId="1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7887-F0E2-4049-BADC-62140E3F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9ED3-8D45-5842-8FAD-01089639A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Fixed effects: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        Estimate Std. Error t value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(Intercept)    0.84229    0.05101  16.512</a:t>
            </a:r>
          </a:p>
          <a:p>
            <a:pPr marL="0" indent="0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skipped_class</a:t>
            </a:r>
            <a:r>
              <a:rPr lang="en-US" sz="1600" dirty="0">
                <a:latin typeface="Lucida Console" panose="020B0609040504020204" pitchFamily="49" charset="0"/>
              </a:rPr>
              <a:t> -0.25669    0.17380  -1.477</a:t>
            </a:r>
            <a:endParaRPr lang="en-US" sz="3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Random effects: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Groups   Name          Variance </a:t>
            </a:r>
            <a:r>
              <a:rPr lang="en-US" sz="2000" dirty="0" err="1">
                <a:latin typeface="Lucida Console" panose="020B0609040504020204" pitchFamily="49" charset="0"/>
              </a:rPr>
              <a:t>Std.Dev</a:t>
            </a:r>
            <a:r>
              <a:rPr lang="en-US" sz="2000" dirty="0">
                <a:latin typeface="Lucida Console" panose="020B0609040504020204" pitchFamily="49" charset="0"/>
              </a:rPr>
              <a:t>. </a:t>
            </a:r>
            <a:r>
              <a:rPr lang="en-US" sz="2000" dirty="0" err="1">
                <a:latin typeface="Lucida Console" panose="020B0609040504020204" pitchFamily="49" charset="0"/>
              </a:rPr>
              <a:t>Corr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Class    (Intercept)   0.007011 0.08373       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        </a:t>
            </a:r>
            <a:r>
              <a:rPr lang="en-US" sz="2000" dirty="0" err="1">
                <a:latin typeface="Lucida Console" panose="020B0609040504020204" pitchFamily="49" charset="0"/>
              </a:rPr>
              <a:t>skipped_class</a:t>
            </a:r>
            <a:r>
              <a:rPr lang="en-US" sz="2000" dirty="0">
                <a:latin typeface="Lucida Console" panose="020B0609040504020204" pitchFamily="49" charset="0"/>
              </a:rPr>
              <a:t> 0.086015 0.29328  -0.91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Residual               0.004751 0.06893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90944-D709-AD46-A238-81320132FE4C}"/>
              </a:ext>
            </a:extLst>
          </p:cNvPr>
          <p:cNvSpPr txBox="1"/>
          <p:nvPr/>
        </p:nvSpPr>
        <p:spPr>
          <a:xfrm>
            <a:off x="2135275" y="5850234"/>
            <a:ext cx="4873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5FC2F4"/>
                </a:solidFill>
                <a:latin typeface="Lucida Console" panose="020B0609040504020204" pitchFamily="49" charset="0"/>
              </a:rPr>
              <a:t>lmer</a:t>
            </a:r>
            <a:r>
              <a:rPr lang="en-US" dirty="0">
                <a:solidFill>
                  <a:srgbClr val="5FC2F4"/>
                </a:solidFill>
                <a:latin typeface="Lucida Console" panose="020B0609040504020204" pitchFamily="49" charset="0"/>
              </a:rPr>
              <a:t>(grade ~ </a:t>
            </a:r>
            <a:r>
              <a:rPr lang="en-US" dirty="0" err="1">
                <a:solidFill>
                  <a:srgbClr val="5FC2F4"/>
                </a:solidFill>
                <a:latin typeface="Lucida Console" panose="020B0609040504020204" pitchFamily="49" charset="0"/>
              </a:rPr>
              <a:t>skipped_class</a:t>
            </a:r>
            <a:r>
              <a:rPr lang="en-US" dirty="0">
                <a:solidFill>
                  <a:srgbClr val="5FC2F4"/>
                </a:solidFill>
                <a:latin typeface="Lucida Console" panose="020B0609040504020204" pitchFamily="49" charset="0"/>
              </a:rPr>
              <a:t> + </a:t>
            </a:r>
          </a:p>
          <a:p>
            <a:r>
              <a:rPr lang="en-US" dirty="0">
                <a:solidFill>
                  <a:srgbClr val="5FC2F4"/>
                </a:solidFill>
                <a:latin typeface="Lucida Console" panose="020B0609040504020204" pitchFamily="49" charset="0"/>
              </a:rPr>
              <a:t> 	(1 + </a:t>
            </a:r>
            <a:r>
              <a:rPr lang="en-US" dirty="0" err="1">
                <a:solidFill>
                  <a:srgbClr val="5FC2F4"/>
                </a:solidFill>
                <a:latin typeface="Lucida Console" panose="020B0609040504020204" pitchFamily="49" charset="0"/>
              </a:rPr>
              <a:t>skipped_class|Class</a:t>
            </a:r>
            <a:r>
              <a:rPr lang="en-US" dirty="0">
                <a:solidFill>
                  <a:srgbClr val="5FC2F4"/>
                </a:solidFill>
                <a:latin typeface="Lucida Console" panose="020B0609040504020204" pitchFamily="49" charset="0"/>
              </a:rPr>
              <a:t>) +</a:t>
            </a:r>
          </a:p>
          <a:p>
            <a:r>
              <a:rPr lang="en-US" dirty="0">
                <a:solidFill>
                  <a:srgbClr val="5FC2F4"/>
                </a:solidFill>
                <a:latin typeface="Lucida Console" panose="020B0609040504020204" pitchFamily="49" charset="0"/>
              </a:rPr>
              <a:t>     data = </a:t>
            </a:r>
            <a:r>
              <a:rPr lang="en-US" dirty="0" err="1">
                <a:solidFill>
                  <a:srgbClr val="5FC2F4"/>
                </a:solidFill>
                <a:latin typeface="Lucida Console" panose="020B0609040504020204" pitchFamily="49" charset="0"/>
              </a:rPr>
              <a:t>grade_data</a:t>
            </a:r>
            <a:r>
              <a:rPr lang="en-US" dirty="0">
                <a:solidFill>
                  <a:srgbClr val="5FC2F4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798482-2601-514E-949C-666591D5B082}"/>
              </a:ext>
            </a:extLst>
          </p:cNvPr>
          <p:cNvSpPr/>
          <p:nvPr/>
        </p:nvSpPr>
        <p:spPr>
          <a:xfrm>
            <a:off x="4289829" y="4001294"/>
            <a:ext cx="2718896" cy="156638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874AD0-4774-9243-A674-953F9C0F1725}"/>
              </a:ext>
            </a:extLst>
          </p:cNvPr>
          <p:cNvSpPr/>
          <p:nvPr/>
        </p:nvSpPr>
        <p:spPr>
          <a:xfrm>
            <a:off x="628650" y="2479040"/>
            <a:ext cx="2927350" cy="32512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76DAA9-F9B9-3645-B681-5A7362D78568}"/>
              </a:ext>
            </a:extLst>
          </p:cNvPr>
          <p:cNvSpPr/>
          <p:nvPr/>
        </p:nvSpPr>
        <p:spPr>
          <a:xfrm>
            <a:off x="732559" y="4409440"/>
            <a:ext cx="6276165" cy="32732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1CD2D-6CC4-124B-95A8-24092736CE6B}"/>
              </a:ext>
            </a:extLst>
          </p:cNvPr>
          <p:cNvSpPr/>
          <p:nvPr/>
        </p:nvSpPr>
        <p:spPr>
          <a:xfrm>
            <a:off x="628650" y="2827000"/>
            <a:ext cx="2927350" cy="325120"/>
          </a:xfrm>
          <a:prstGeom prst="rect">
            <a:avLst/>
          </a:prstGeom>
          <a:solidFill>
            <a:srgbClr val="FD3D2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3D2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B3ABF6-311D-C64C-AC8E-7B738D0B9717}"/>
              </a:ext>
            </a:extLst>
          </p:cNvPr>
          <p:cNvSpPr/>
          <p:nvPr/>
        </p:nvSpPr>
        <p:spPr>
          <a:xfrm>
            <a:off x="732559" y="4807010"/>
            <a:ext cx="6276165" cy="327323"/>
          </a:xfrm>
          <a:prstGeom prst="rect">
            <a:avLst/>
          </a:prstGeom>
          <a:solidFill>
            <a:srgbClr val="FD3D2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3D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36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4" grpId="1" animBg="1"/>
      <p:bldP spid="10" grpId="0" animBg="1"/>
      <p:bldP spid="10" grpId="1" animBg="1"/>
      <p:bldP spid="11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2E514D-0815-C34C-9D7C-55A42A9A9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6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A8893B-8AFE-3946-9C7B-674A7A8FA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5D09F2-4064-6846-90F9-CA22D640E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430" y="214630"/>
            <a:ext cx="5118100" cy="901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BDBE92-446F-1B49-9551-A2EE82804BBB}"/>
              </a:ext>
            </a:extLst>
          </p:cNvPr>
          <p:cNvSpPr/>
          <p:nvPr/>
        </p:nvSpPr>
        <p:spPr>
          <a:xfrm>
            <a:off x="5181600" y="650240"/>
            <a:ext cx="833120" cy="223520"/>
          </a:xfrm>
          <a:prstGeom prst="rect">
            <a:avLst/>
          </a:prstGeom>
          <a:solidFill>
            <a:srgbClr val="5FC2F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158B81-51C3-0A44-83C3-EA974BD0E411}"/>
              </a:ext>
            </a:extLst>
          </p:cNvPr>
          <p:cNvSpPr/>
          <p:nvPr/>
        </p:nvSpPr>
        <p:spPr>
          <a:xfrm>
            <a:off x="5181600" y="844550"/>
            <a:ext cx="833120" cy="2235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A2CA8A-D949-C940-AD89-5A9697A256A3}"/>
              </a:ext>
            </a:extLst>
          </p:cNvPr>
          <p:cNvCxnSpPr>
            <a:cxnSpLocks/>
          </p:cNvCxnSpPr>
          <p:nvPr/>
        </p:nvCxnSpPr>
        <p:spPr>
          <a:xfrm flipH="1">
            <a:off x="1178560" y="763270"/>
            <a:ext cx="2663190" cy="306070"/>
          </a:xfrm>
          <a:prstGeom prst="straightConnector1">
            <a:avLst/>
          </a:prstGeom>
          <a:ln w="31750">
            <a:solidFill>
              <a:srgbClr val="5FC2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E9CDEF-69F2-E445-A22D-9A94BFB57881}"/>
              </a:ext>
            </a:extLst>
          </p:cNvPr>
          <p:cNvCxnSpPr>
            <a:cxnSpLocks/>
          </p:cNvCxnSpPr>
          <p:nvPr/>
        </p:nvCxnSpPr>
        <p:spPr>
          <a:xfrm>
            <a:off x="5728970" y="1136650"/>
            <a:ext cx="0" cy="915670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3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7887-F0E2-4049-BADC-62140E3F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9ED3-8D45-5842-8FAD-01089639A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Fixed effects: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        Estimate Std. Error t value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(Intercept)    0.84229    0.05101  16.512</a:t>
            </a:r>
          </a:p>
          <a:p>
            <a:pPr marL="0" indent="0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skipped_class</a:t>
            </a:r>
            <a:r>
              <a:rPr lang="en-US" sz="1600" dirty="0">
                <a:latin typeface="Lucida Console" panose="020B0609040504020204" pitchFamily="49" charset="0"/>
              </a:rPr>
              <a:t> -0.25669    0.17380  -1.477</a:t>
            </a:r>
            <a:endParaRPr lang="en-US" sz="3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Random effects: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Groups   Name          Variance </a:t>
            </a:r>
            <a:r>
              <a:rPr lang="en-US" sz="2000" dirty="0" err="1">
                <a:latin typeface="Lucida Console" panose="020B0609040504020204" pitchFamily="49" charset="0"/>
              </a:rPr>
              <a:t>Std.Dev</a:t>
            </a:r>
            <a:r>
              <a:rPr lang="en-US" sz="2000" dirty="0">
                <a:latin typeface="Lucida Console" panose="020B0609040504020204" pitchFamily="49" charset="0"/>
              </a:rPr>
              <a:t>. </a:t>
            </a:r>
            <a:r>
              <a:rPr lang="en-US" sz="2000" dirty="0" err="1">
                <a:latin typeface="Lucida Console" panose="020B0609040504020204" pitchFamily="49" charset="0"/>
              </a:rPr>
              <a:t>Corr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Class    (Intercept)   0.007011 0.08373       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         </a:t>
            </a:r>
            <a:r>
              <a:rPr lang="en-US" sz="2000" dirty="0" err="1">
                <a:latin typeface="Lucida Console" panose="020B0609040504020204" pitchFamily="49" charset="0"/>
              </a:rPr>
              <a:t>skipped_class</a:t>
            </a:r>
            <a:r>
              <a:rPr lang="en-US" sz="2000" dirty="0">
                <a:latin typeface="Lucida Console" panose="020B0609040504020204" pitchFamily="49" charset="0"/>
              </a:rPr>
              <a:t> 0.086015 0.29328  -0.91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Residual               0.004751 0.06893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87249C-CFA6-984E-81B4-3698ABE6D80E}"/>
              </a:ext>
            </a:extLst>
          </p:cNvPr>
          <p:cNvSpPr/>
          <p:nvPr/>
        </p:nvSpPr>
        <p:spPr>
          <a:xfrm>
            <a:off x="7008725" y="4001294"/>
            <a:ext cx="956715" cy="156638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E22E7078-AD60-D749-A9F3-62149FD8D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639" y="5658167"/>
            <a:ext cx="2146886" cy="10375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F638191-24E1-5146-B366-39949F5CC6F0}"/>
              </a:ext>
            </a:extLst>
          </p:cNvPr>
          <p:cNvSpPr/>
          <p:nvPr/>
        </p:nvSpPr>
        <p:spPr>
          <a:xfrm>
            <a:off x="7638020" y="5703252"/>
            <a:ext cx="614200" cy="56419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89F753-1208-9E4E-8070-6F617A73C741}"/>
              </a:ext>
            </a:extLst>
          </p:cNvPr>
          <p:cNvSpPr/>
          <p:nvPr/>
        </p:nvSpPr>
        <p:spPr>
          <a:xfrm>
            <a:off x="6728890" y="6176962"/>
            <a:ext cx="614200" cy="56419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0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9C5C-C34B-7143-AB25-DF008502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D837-EFC2-9B4B-B0FC-242F0D144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2E514D-0815-C34C-9D7C-55A42A9A9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E7A2-8C16-D440-9944-8036FB8F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6485CF-E2C6-7647-B521-452BCFFC0E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885"/>
          <a:stretch/>
        </p:blipFill>
        <p:spPr>
          <a:xfrm>
            <a:off x="382568" y="2113427"/>
            <a:ext cx="5087023" cy="7070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476F884-DA01-724D-806C-A4EB315D31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68" r="16557" b="90322"/>
          <a:stretch/>
        </p:blipFill>
        <p:spPr>
          <a:xfrm>
            <a:off x="4678008" y="3286568"/>
            <a:ext cx="4450080" cy="6637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168CF4F-37E0-DE4D-8835-AFA8FCD193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68" t="20650" r="16557" b="70501"/>
          <a:stretch/>
        </p:blipFill>
        <p:spPr>
          <a:xfrm>
            <a:off x="4876801" y="4177550"/>
            <a:ext cx="4450080" cy="606909"/>
          </a:xfrm>
          <a:prstGeom prst="rect">
            <a:avLst/>
          </a:prstGeom>
        </p:spPr>
      </p:pic>
      <p:sp>
        <p:nvSpPr>
          <p:cNvPr id="32" name="Bent-Up Arrow 31">
            <a:extLst>
              <a:ext uri="{FF2B5EF4-FFF2-40B4-BE49-F238E27FC236}">
                <a16:creationId xmlns:a16="http://schemas.microsoft.com/office/drawing/2014/main" id="{364D399D-0473-274E-8AFF-FA826735CCC3}"/>
              </a:ext>
            </a:extLst>
          </p:cNvPr>
          <p:cNvSpPr/>
          <p:nvPr/>
        </p:nvSpPr>
        <p:spPr>
          <a:xfrm rot="5400000">
            <a:off x="3365163" y="2410603"/>
            <a:ext cx="873760" cy="1751929"/>
          </a:xfrm>
          <a:prstGeom prst="bentUpArrow">
            <a:avLst>
              <a:gd name="adj1" fmla="val 6395"/>
              <a:gd name="adj2" fmla="val 12209"/>
              <a:gd name="adj3" fmla="val 18023"/>
            </a:avLst>
          </a:prstGeom>
          <a:solidFill>
            <a:schemeClr val="accent5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Bent-Up Arrow 33">
            <a:extLst>
              <a:ext uri="{FF2B5EF4-FFF2-40B4-BE49-F238E27FC236}">
                <a16:creationId xmlns:a16="http://schemas.microsoft.com/office/drawing/2014/main" id="{4CC6524F-3899-B24A-A5E8-2420F984665B}"/>
              </a:ext>
            </a:extLst>
          </p:cNvPr>
          <p:cNvSpPr/>
          <p:nvPr/>
        </p:nvSpPr>
        <p:spPr>
          <a:xfrm rot="5400000">
            <a:off x="3761322" y="3253327"/>
            <a:ext cx="1743275" cy="934720"/>
          </a:xfrm>
          <a:prstGeom prst="bentUpArrow">
            <a:avLst>
              <a:gd name="adj1" fmla="val 6395"/>
              <a:gd name="adj2" fmla="val 12209"/>
              <a:gd name="adj3" fmla="val 18023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C7CB1F-75DB-1D46-B9A7-A2E604B945F3}"/>
              </a:ext>
            </a:extLst>
          </p:cNvPr>
          <p:cNvSpPr txBox="1"/>
          <p:nvPr/>
        </p:nvSpPr>
        <p:spPr>
          <a:xfrm>
            <a:off x="402888" y="1528652"/>
            <a:ext cx="1340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Level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E58610-62E3-FF40-8FB2-EB5D83DA5352}"/>
              </a:ext>
            </a:extLst>
          </p:cNvPr>
          <p:cNvSpPr txBox="1"/>
          <p:nvPr/>
        </p:nvSpPr>
        <p:spPr>
          <a:xfrm>
            <a:off x="678970" y="3491766"/>
            <a:ext cx="1340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Level 2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C4BD80C5-70D5-AD49-9D8D-3CD2A6062A40}"/>
              </a:ext>
            </a:extLst>
          </p:cNvPr>
          <p:cNvSpPr/>
          <p:nvPr/>
        </p:nvSpPr>
        <p:spPr>
          <a:xfrm>
            <a:off x="2331517" y="2761723"/>
            <a:ext cx="481927" cy="2022736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3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A5C2-0933-9C4F-9681-E0347284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00E5BF8-0016-4A41-9B6B-7EF1D5ACF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5384" y="3354522"/>
            <a:ext cx="7973232" cy="566306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D2217A-40E4-EF43-A676-A25821D27207}"/>
              </a:ext>
            </a:extLst>
          </p:cNvPr>
          <p:cNvSpPr txBox="1"/>
          <p:nvPr/>
        </p:nvSpPr>
        <p:spPr>
          <a:xfrm>
            <a:off x="2533124" y="4373348"/>
            <a:ext cx="1704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Intercept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CB4EF6DE-0305-214E-994A-CA5446D19B1D}"/>
              </a:ext>
            </a:extLst>
          </p:cNvPr>
          <p:cNvSpPr/>
          <p:nvPr/>
        </p:nvSpPr>
        <p:spPr>
          <a:xfrm rot="16200000">
            <a:off x="3144318" y="3121016"/>
            <a:ext cx="481927" cy="2022736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5268D0-1F6F-1047-A984-3A9C4CB4D313}"/>
              </a:ext>
            </a:extLst>
          </p:cNvPr>
          <p:cNvSpPr txBox="1"/>
          <p:nvPr/>
        </p:nvSpPr>
        <p:spPr>
          <a:xfrm>
            <a:off x="5322086" y="4417768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Slope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C11459D8-AA84-A640-83DF-429F27B75051}"/>
              </a:ext>
            </a:extLst>
          </p:cNvPr>
          <p:cNvSpPr/>
          <p:nvPr/>
        </p:nvSpPr>
        <p:spPr>
          <a:xfrm rot="16200000">
            <a:off x="5633518" y="3150424"/>
            <a:ext cx="481927" cy="2022736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D3B2B7-706C-6E4C-B9BF-6989AB0DC6E4}"/>
                  </a:ext>
                </a:extLst>
              </p:cNvPr>
              <p:cNvSpPr txBox="1"/>
              <p:nvPr/>
            </p:nvSpPr>
            <p:spPr>
              <a:xfrm>
                <a:off x="3127963" y="5212301"/>
                <a:ext cx="514633" cy="519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20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0j</a:t>
                </a:r>
                <a:endParaRPr lang="en-US" sz="32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D3B2B7-706C-6E4C-B9BF-6989AB0D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963" y="5212301"/>
                <a:ext cx="514633" cy="519245"/>
              </a:xfrm>
              <a:prstGeom prst="rect">
                <a:avLst/>
              </a:prstGeom>
              <a:blipFill>
                <a:blip r:embed="rId4"/>
                <a:stretch>
                  <a:fillRect l="-33333" t="-19048" r="-23810" b="-4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F9581C-C4EE-7F45-B6EF-0657546D3BBC}"/>
                  </a:ext>
                </a:extLst>
              </p:cNvPr>
              <p:cNvSpPr txBox="1"/>
              <p:nvPr/>
            </p:nvSpPr>
            <p:spPr>
              <a:xfrm>
                <a:off x="5617164" y="5212301"/>
                <a:ext cx="514633" cy="519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3200" b="0" i="0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sz="3200" b="0" i="0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sz="3200" baseline="-25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F9581C-C4EE-7F45-B6EF-0657546D3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164" y="5212301"/>
                <a:ext cx="514633" cy="519245"/>
              </a:xfrm>
              <a:prstGeom prst="rect">
                <a:avLst/>
              </a:prstGeom>
              <a:blipFill>
                <a:blip r:embed="rId5"/>
                <a:stretch>
                  <a:fillRect l="-28571" t="-16667" r="-1904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A5C2-0933-9C4F-9681-E0347284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00E5BF8-0016-4A41-9B6B-7EF1D5ACF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5384" y="3354522"/>
            <a:ext cx="7973232" cy="566306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D2217A-40E4-EF43-A676-A25821D27207}"/>
              </a:ext>
            </a:extLst>
          </p:cNvPr>
          <p:cNvSpPr txBox="1"/>
          <p:nvPr/>
        </p:nvSpPr>
        <p:spPr>
          <a:xfrm>
            <a:off x="2533124" y="4373348"/>
            <a:ext cx="1704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Intercept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CB4EF6DE-0305-214E-994A-CA5446D19B1D}"/>
              </a:ext>
            </a:extLst>
          </p:cNvPr>
          <p:cNvSpPr/>
          <p:nvPr/>
        </p:nvSpPr>
        <p:spPr>
          <a:xfrm rot="16200000">
            <a:off x="3144318" y="3121016"/>
            <a:ext cx="481927" cy="2022736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5268D0-1F6F-1047-A984-3A9C4CB4D313}"/>
              </a:ext>
            </a:extLst>
          </p:cNvPr>
          <p:cNvSpPr txBox="1"/>
          <p:nvPr/>
        </p:nvSpPr>
        <p:spPr>
          <a:xfrm>
            <a:off x="5322086" y="4417768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Slope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C11459D8-AA84-A640-83DF-429F27B75051}"/>
              </a:ext>
            </a:extLst>
          </p:cNvPr>
          <p:cNvSpPr/>
          <p:nvPr/>
        </p:nvSpPr>
        <p:spPr>
          <a:xfrm rot="16200000">
            <a:off x="5633518" y="3150424"/>
            <a:ext cx="481927" cy="2022736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D3B2B7-706C-6E4C-B9BF-6989AB0DC6E4}"/>
                  </a:ext>
                </a:extLst>
              </p:cNvPr>
              <p:cNvSpPr txBox="1"/>
              <p:nvPr/>
            </p:nvSpPr>
            <p:spPr>
              <a:xfrm>
                <a:off x="3127963" y="5212301"/>
                <a:ext cx="514633" cy="519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20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0j</a:t>
                </a:r>
                <a:endParaRPr lang="en-US" sz="32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D3B2B7-706C-6E4C-B9BF-6989AB0D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963" y="5212301"/>
                <a:ext cx="514633" cy="519245"/>
              </a:xfrm>
              <a:prstGeom prst="rect">
                <a:avLst/>
              </a:prstGeom>
              <a:blipFill>
                <a:blip r:embed="rId4"/>
                <a:stretch>
                  <a:fillRect l="-33333" t="-19048" r="-23810" b="-4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F9581C-C4EE-7F45-B6EF-0657546D3BBC}"/>
                  </a:ext>
                </a:extLst>
              </p:cNvPr>
              <p:cNvSpPr txBox="1"/>
              <p:nvPr/>
            </p:nvSpPr>
            <p:spPr>
              <a:xfrm>
                <a:off x="5617164" y="5212301"/>
                <a:ext cx="514633" cy="519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3200" b="0" i="0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sz="3200" b="0" i="0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sz="3200" baseline="-25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F9581C-C4EE-7F45-B6EF-0657546D3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164" y="5212301"/>
                <a:ext cx="514633" cy="519245"/>
              </a:xfrm>
              <a:prstGeom prst="rect">
                <a:avLst/>
              </a:prstGeom>
              <a:blipFill>
                <a:blip r:embed="rId5"/>
                <a:stretch>
                  <a:fillRect l="-28571" t="-16667" r="-1904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079CED4-4E16-6344-88FD-AD07A7BD3387}"/>
              </a:ext>
            </a:extLst>
          </p:cNvPr>
          <p:cNvSpPr/>
          <p:nvPr/>
        </p:nvSpPr>
        <p:spPr>
          <a:xfrm>
            <a:off x="2353593" y="3347285"/>
            <a:ext cx="2032000" cy="52956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817A10-D586-614A-AB24-087C8630D871}"/>
              </a:ext>
            </a:extLst>
          </p:cNvPr>
          <p:cNvSpPr/>
          <p:nvPr/>
        </p:nvSpPr>
        <p:spPr>
          <a:xfrm>
            <a:off x="4802153" y="3339510"/>
            <a:ext cx="2284684" cy="52956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4CC9F5-5F1C-A14A-8577-D750B5336EC4}"/>
              </a:ext>
            </a:extLst>
          </p:cNvPr>
          <p:cNvSpPr/>
          <p:nvPr/>
        </p:nvSpPr>
        <p:spPr>
          <a:xfrm>
            <a:off x="7086836" y="3346747"/>
            <a:ext cx="573803" cy="52956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A5C2-0933-9C4F-9681-E0347284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00E5BF8-0016-4A41-9B6B-7EF1D5ACF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5384" y="3354522"/>
            <a:ext cx="7973232" cy="566306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D2217A-40E4-EF43-A676-A25821D27207}"/>
              </a:ext>
            </a:extLst>
          </p:cNvPr>
          <p:cNvSpPr txBox="1"/>
          <p:nvPr/>
        </p:nvSpPr>
        <p:spPr>
          <a:xfrm>
            <a:off x="2533124" y="4373348"/>
            <a:ext cx="1704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Intercept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996377D-5962-0D49-9C5A-EE18893BDE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35" t="13183" r="35683" b="54419"/>
          <a:stretch/>
        </p:blipFill>
        <p:spPr>
          <a:xfrm>
            <a:off x="6300896" y="5159795"/>
            <a:ext cx="2727723" cy="1574962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CB4EF6DE-0305-214E-994A-CA5446D19B1D}"/>
              </a:ext>
            </a:extLst>
          </p:cNvPr>
          <p:cNvSpPr/>
          <p:nvPr/>
        </p:nvSpPr>
        <p:spPr>
          <a:xfrm rot="16200000">
            <a:off x="3144318" y="3121016"/>
            <a:ext cx="481927" cy="2022736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5268D0-1F6F-1047-A984-3A9C4CB4D313}"/>
              </a:ext>
            </a:extLst>
          </p:cNvPr>
          <p:cNvSpPr txBox="1"/>
          <p:nvPr/>
        </p:nvSpPr>
        <p:spPr>
          <a:xfrm>
            <a:off x="5322086" y="4417768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Slope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C11459D8-AA84-A640-83DF-429F27B75051}"/>
              </a:ext>
            </a:extLst>
          </p:cNvPr>
          <p:cNvSpPr/>
          <p:nvPr/>
        </p:nvSpPr>
        <p:spPr>
          <a:xfrm rot="16200000">
            <a:off x="5633518" y="3150424"/>
            <a:ext cx="481927" cy="2022736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D3B2B7-706C-6E4C-B9BF-6989AB0DC6E4}"/>
                  </a:ext>
                </a:extLst>
              </p:cNvPr>
              <p:cNvSpPr txBox="1"/>
              <p:nvPr/>
            </p:nvSpPr>
            <p:spPr>
              <a:xfrm>
                <a:off x="3127963" y="5212301"/>
                <a:ext cx="514633" cy="519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20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0j</a:t>
                </a:r>
                <a:endParaRPr lang="en-US" sz="32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D3B2B7-706C-6E4C-B9BF-6989AB0D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963" y="5212301"/>
                <a:ext cx="514633" cy="519245"/>
              </a:xfrm>
              <a:prstGeom prst="rect">
                <a:avLst/>
              </a:prstGeom>
              <a:blipFill>
                <a:blip r:embed="rId5"/>
                <a:stretch>
                  <a:fillRect l="-33333" t="-19048" r="-23810" b="-4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F9581C-C4EE-7F45-B6EF-0657546D3BBC}"/>
                  </a:ext>
                </a:extLst>
              </p:cNvPr>
              <p:cNvSpPr txBox="1"/>
              <p:nvPr/>
            </p:nvSpPr>
            <p:spPr>
              <a:xfrm>
                <a:off x="5617164" y="5212301"/>
                <a:ext cx="514633" cy="519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3200" b="0" i="0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sz="3200" b="0" i="0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sz="3200" baseline="-25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F9581C-C4EE-7F45-B6EF-0657546D3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164" y="5212301"/>
                <a:ext cx="514633" cy="519245"/>
              </a:xfrm>
              <a:prstGeom prst="rect">
                <a:avLst/>
              </a:prstGeom>
              <a:blipFill>
                <a:blip r:embed="rId6"/>
                <a:stretch>
                  <a:fillRect l="-28571" t="-16667" r="-1904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01E9DD24-69C2-8E47-B6DC-E2C897BAE1A6}"/>
              </a:ext>
            </a:extLst>
          </p:cNvPr>
          <p:cNvSpPr txBox="1"/>
          <p:nvPr/>
        </p:nvSpPr>
        <p:spPr>
          <a:xfrm>
            <a:off x="2128843" y="2015915"/>
            <a:ext cx="199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Fixed effects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71227F-6703-004E-A32F-7D529B9E6AB3}"/>
              </a:ext>
            </a:extLst>
          </p:cNvPr>
          <p:cNvSpPr txBox="1"/>
          <p:nvPr/>
        </p:nvSpPr>
        <p:spPr>
          <a:xfrm>
            <a:off x="5091328" y="2017390"/>
            <a:ext cx="245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Random effects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17D862-3030-9F4A-8B81-9113F1B40D9B}"/>
              </a:ext>
            </a:extLst>
          </p:cNvPr>
          <p:cNvCxnSpPr/>
          <p:nvPr/>
        </p:nvCxnSpPr>
        <p:spPr>
          <a:xfrm flipH="1">
            <a:off x="2965402" y="2583961"/>
            <a:ext cx="162560" cy="81538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568550-6A67-CD42-A6A4-EF2CA0FEE4DD}"/>
              </a:ext>
            </a:extLst>
          </p:cNvPr>
          <p:cNvCxnSpPr>
            <a:cxnSpLocks/>
          </p:cNvCxnSpPr>
          <p:nvPr/>
        </p:nvCxnSpPr>
        <p:spPr>
          <a:xfrm>
            <a:off x="3385279" y="2587150"/>
            <a:ext cx="2041421" cy="82234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6A5CBF-04AD-B245-A737-85AF91F0622A}"/>
              </a:ext>
            </a:extLst>
          </p:cNvPr>
          <p:cNvCxnSpPr>
            <a:cxnSpLocks/>
          </p:cNvCxnSpPr>
          <p:nvPr/>
        </p:nvCxnSpPr>
        <p:spPr>
          <a:xfrm flipH="1">
            <a:off x="4092208" y="2524123"/>
            <a:ext cx="2045009" cy="98150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B0EB83-0207-854C-84C8-4B79E76EE4E4}"/>
              </a:ext>
            </a:extLst>
          </p:cNvPr>
          <p:cNvCxnSpPr>
            <a:cxnSpLocks/>
          </p:cNvCxnSpPr>
          <p:nvPr/>
        </p:nvCxnSpPr>
        <p:spPr>
          <a:xfrm>
            <a:off x="6538060" y="2524123"/>
            <a:ext cx="96726" cy="83039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3303CC4-4BDF-C84C-A229-2659CE9338C9}"/>
              </a:ext>
            </a:extLst>
          </p:cNvPr>
          <p:cNvSpPr/>
          <p:nvPr/>
        </p:nvSpPr>
        <p:spPr>
          <a:xfrm>
            <a:off x="8025453" y="3361853"/>
            <a:ext cx="510217" cy="52956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8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054C-672F-EC44-8F29-88CF5889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4C9CF-1DC2-7849-9000-27792E47BB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08" b="55302"/>
          <a:stretch/>
        </p:blipFill>
        <p:spPr>
          <a:xfrm>
            <a:off x="2488336" y="1833159"/>
            <a:ext cx="5466080" cy="8552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67322F-D4DE-8049-A95C-E464BFE85207}"/>
              </a:ext>
            </a:extLst>
          </p:cNvPr>
          <p:cNvSpPr txBox="1"/>
          <p:nvPr/>
        </p:nvSpPr>
        <p:spPr>
          <a:xfrm>
            <a:off x="628649" y="1976718"/>
            <a:ext cx="129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Book" panose="020B0503020102020204" pitchFamily="34" charset="0"/>
              </a:rPr>
              <a:t>Class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B8D1F-D496-3147-8072-0484A5F14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256"/>
          <a:stretch/>
        </p:blipFill>
        <p:spPr>
          <a:xfrm>
            <a:off x="2488336" y="2830923"/>
            <a:ext cx="5466080" cy="7397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FD8D66-945A-6A4F-B460-529BD5248B41}"/>
              </a:ext>
            </a:extLst>
          </p:cNvPr>
          <p:cNvSpPr txBox="1"/>
          <p:nvPr/>
        </p:nvSpPr>
        <p:spPr>
          <a:xfrm>
            <a:off x="628649" y="3000412"/>
            <a:ext cx="129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Book" panose="020B0503020102020204" pitchFamily="34" charset="0"/>
              </a:rPr>
              <a:t>Class 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72552E-A45C-0E4B-AFF8-F4DFA6CF22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885"/>
          <a:stretch/>
        </p:blipFill>
        <p:spPr>
          <a:xfrm>
            <a:off x="4622415" y="6075680"/>
            <a:ext cx="4359025" cy="6058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A5146B-2286-D941-B0AF-0B37041AFE3C}"/>
              </a:ext>
            </a:extLst>
          </p:cNvPr>
          <p:cNvSpPr/>
          <p:nvPr/>
        </p:nvSpPr>
        <p:spPr>
          <a:xfrm>
            <a:off x="5892800" y="1833159"/>
            <a:ext cx="1422400" cy="666779"/>
          </a:xfrm>
          <a:prstGeom prst="rect">
            <a:avLst/>
          </a:prstGeom>
          <a:solidFill>
            <a:srgbClr val="FF86D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2A2945-4277-5545-A9F1-9BBBEFAAE19F}"/>
              </a:ext>
            </a:extLst>
          </p:cNvPr>
          <p:cNvSpPr/>
          <p:nvPr/>
        </p:nvSpPr>
        <p:spPr>
          <a:xfrm>
            <a:off x="5891200" y="2860235"/>
            <a:ext cx="1422400" cy="666779"/>
          </a:xfrm>
          <a:prstGeom prst="rect">
            <a:avLst/>
          </a:prstGeom>
          <a:solidFill>
            <a:srgbClr val="FF86D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721725-6C93-1248-BEE8-83CACB254C72}"/>
              </a:ext>
            </a:extLst>
          </p:cNvPr>
          <p:cNvSpPr/>
          <p:nvPr/>
        </p:nvSpPr>
        <p:spPr>
          <a:xfrm>
            <a:off x="7152640" y="6112603"/>
            <a:ext cx="1220470" cy="487680"/>
          </a:xfrm>
          <a:prstGeom prst="rect">
            <a:avLst/>
          </a:prstGeom>
          <a:solidFill>
            <a:srgbClr val="FF86D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7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5152</TotalTime>
  <Words>676</Words>
  <Application>Microsoft Macintosh PowerPoint</Application>
  <PresentationFormat>On-screen Show (4:3)</PresentationFormat>
  <Paragraphs>197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DengXian</vt:lpstr>
      <vt:lpstr>Arial</vt:lpstr>
      <vt:lpstr>Calibri</vt:lpstr>
      <vt:lpstr>Cambria Math</vt:lpstr>
      <vt:lpstr>Franklin Gothic Book</vt:lpstr>
      <vt:lpstr>Franklin Gothic Medium</vt:lpstr>
      <vt:lpstr>Lucida Console</vt:lpstr>
      <vt:lpstr>Office Theme</vt:lpstr>
      <vt:lpstr>Multilevel Modeling Day 2</vt:lpstr>
      <vt:lpstr>Standard regression equation:</vt:lpstr>
      <vt:lpstr>PowerPoint Presentation</vt:lpstr>
      <vt:lpstr>PowerPoint Presentation</vt:lpstr>
      <vt:lpstr>Multilevel model</vt:lpstr>
      <vt:lpstr>Multilevel model</vt:lpstr>
      <vt:lpstr>Multilevel model</vt:lpstr>
      <vt:lpstr>Multilevel model</vt:lpstr>
      <vt:lpstr>Multilevel model</vt:lpstr>
      <vt:lpstr>Multilevel model</vt:lpstr>
      <vt:lpstr>Multilevel model</vt:lpstr>
      <vt:lpstr>Multilevel model</vt:lpstr>
      <vt:lpstr>Multilevel model</vt:lpstr>
      <vt:lpstr>Multilevel model</vt:lpstr>
      <vt:lpstr>Multilevel model</vt:lpstr>
      <vt:lpstr>Multilevel model</vt:lpstr>
      <vt:lpstr>Multilevel model</vt:lpstr>
      <vt:lpstr>Multilevel model</vt:lpstr>
      <vt:lpstr>Some notes</vt:lpstr>
      <vt:lpstr>Some notes</vt:lpstr>
      <vt:lpstr>Tau (Τ) matrix</vt:lpstr>
      <vt:lpstr>Some notes</vt:lpstr>
      <vt:lpstr>Implementation in R</vt:lpstr>
      <vt:lpstr>Implementation in R</vt:lpstr>
      <vt:lpstr>Implementation in R</vt:lpstr>
      <vt:lpstr>Implementation in R</vt:lpstr>
      <vt:lpstr>Implementation in R</vt:lpstr>
      <vt:lpstr>Implementation in R</vt:lpstr>
      <vt:lpstr>PowerPoint Presentation</vt:lpstr>
      <vt:lpstr>Implementation in R</vt:lpstr>
      <vt:lpstr>Whew!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Multilevel Modeling</dc:title>
  <dc:creator>Brown, Violet</dc:creator>
  <cp:lastModifiedBy>Brown, Violet</cp:lastModifiedBy>
  <cp:revision>245</cp:revision>
  <dcterms:created xsi:type="dcterms:W3CDTF">2021-04-12T16:14:28Z</dcterms:created>
  <dcterms:modified xsi:type="dcterms:W3CDTF">2021-05-03T21:27:24Z</dcterms:modified>
</cp:coreProperties>
</file>