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0"/>
  </p:notesMasterIdLst>
  <p:sldIdLst>
    <p:sldId id="256" r:id="rId2"/>
    <p:sldId id="257" r:id="rId3"/>
    <p:sldId id="298" r:id="rId4"/>
    <p:sldId id="258" r:id="rId5"/>
    <p:sldId id="291" r:id="rId6"/>
    <p:sldId id="259" r:id="rId7"/>
    <p:sldId id="266" r:id="rId8"/>
    <p:sldId id="296" r:id="rId9"/>
    <p:sldId id="297" r:id="rId10"/>
    <p:sldId id="292" r:id="rId11"/>
    <p:sldId id="260" r:id="rId12"/>
    <p:sldId id="269" r:id="rId13"/>
    <p:sldId id="270" r:id="rId14"/>
    <p:sldId id="290" r:id="rId15"/>
    <p:sldId id="271" r:id="rId16"/>
    <p:sldId id="276" r:id="rId17"/>
    <p:sldId id="326" r:id="rId18"/>
    <p:sldId id="277" r:id="rId19"/>
    <p:sldId id="278" r:id="rId20"/>
    <p:sldId id="294" r:id="rId21"/>
    <p:sldId id="295" r:id="rId22"/>
    <p:sldId id="272" r:id="rId23"/>
    <p:sldId id="293" r:id="rId24"/>
    <p:sldId id="273" r:id="rId25"/>
    <p:sldId id="322" r:id="rId26"/>
    <p:sldId id="280" r:id="rId27"/>
    <p:sldId id="281" r:id="rId28"/>
    <p:sldId id="289" r:id="rId29"/>
    <p:sldId id="282" r:id="rId30"/>
    <p:sldId id="300" r:id="rId31"/>
    <p:sldId id="302" r:id="rId32"/>
    <p:sldId id="303" r:id="rId33"/>
    <p:sldId id="283" r:id="rId34"/>
    <p:sldId id="299" r:id="rId35"/>
    <p:sldId id="301" r:id="rId36"/>
    <p:sldId id="304" r:id="rId37"/>
    <p:sldId id="284" r:id="rId38"/>
    <p:sldId id="285" r:id="rId39"/>
    <p:sldId id="305" r:id="rId40"/>
    <p:sldId id="307" r:id="rId41"/>
    <p:sldId id="309" r:id="rId42"/>
    <p:sldId id="314" r:id="rId43"/>
    <p:sldId id="315" r:id="rId44"/>
    <p:sldId id="316" r:id="rId45"/>
    <p:sldId id="317" r:id="rId46"/>
    <p:sldId id="336" r:id="rId47"/>
    <p:sldId id="337" r:id="rId48"/>
    <p:sldId id="318" r:id="rId49"/>
    <p:sldId id="319" r:id="rId50"/>
    <p:sldId id="333" r:id="rId51"/>
    <p:sldId id="310" r:id="rId52"/>
    <p:sldId id="335" r:id="rId53"/>
    <p:sldId id="320" r:id="rId54"/>
    <p:sldId id="321" r:id="rId55"/>
    <p:sldId id="311" r:id="rId56"/>
    <p:sldId id="323" r:id="rId57"/>
    <p:sldId id="334" r:id="rId58"/>
    <p:sldId id="327" r:id="rId59"/>
    <p:sldId id="308" r:id="rId60"/>
    <p:sldId id="328" r:id="rId61"/>
    <p:sldId id="329" r:id="rId62"/>
    <p:sldId id="306" r:id="rId63"/>
    <p:sldId id="286" r:id="rId64"/>
    <p:sldId id="330" r:id="rId65"/>
    <p:sldId id="338" r:id="rId66"/>
    <p:sldId id="331" r:id="rId67"/>
    <p:sldId id="288" r:id="rId68"/>
    <p:sldId id="332" r:id="rId69"/>
    <p:sldId id="339" r:id="rId70"/>
    <p:sldId id="341" r:id="rId71"/>
    <p:sldId id="267" r:id="rId72"/>
    <p:sldId id="342" r:id="rId73"/>
    <p:sldId id="343" r:id="rId74"/>
    <p:sldId id="344" r:id="rId75"/>
    <p:sldId id="345" r:id="rId76"/>
    <p:sldId id="261" r:id="rId77"/>
    <p:sldId id="263" r:id="rId78"/>
    <p:sldId id="346" r:id="rId79"/>
    <p:sldId id="347" r:id="rId80"/>
    <p:sldId id="264" r:id="rId81"/>
    <p:sldId id="351" r:id="rId82"/>
    <p:sldId id="350" r:id="rId83"/>
    <p:sldId id="348" r:id="rId84"/>
    <p:sldId id="349" r:id="rId85"/>
    <p:sldId id="352" r:id="rId86"/>
    <p:sldId id="353" r:id="rId87"/>
    <p:sldId id="268" r:id="rId88"/>
    <p:sldId id="359" r:id="rId89"/>
    <p:sldId id="355" r:id="rId90"/>
    <p:sldId id="356" r:id="rId91"/>
    <p:sldId id="358" r:id="rId92"/>
    <p:sldId id="357" r:id="rId93"/>
    <p:sldId id="361" r:id="rId94"/>
    <p:sldId id="363" r:id="rId95"/>
    <p:sldId id="365" r:id="rId96"/>
    <p:sldId id="360" r:id="rId97"/>
    <p:sldId id="367" r:id="rId98"/>
    <p:sldId id="369" r:id="rId99"/>
    <p:sldId id="370" r:id="rId100"/>
    <p:sldId id="371" r:id="rId101"/>
    <p:sldId id="373" r:id="rId102"/>
    <p:sldId id="374" r:id="rId103"/>
    <p:sldId id="387" r:id="rId104"/>
    <p:sldId id="377" r:id="rId105"/>
    <p:sldId id="388" r:id="rId106"/>
    <p:sldId id="386" r:id="rId107"/>
    <p:sldId id="375" r:id="rId108"/>
    <p:sldId id="376" r:id="rId109"/>
    <p:sldId id="378" r:id="rId110"/>
    <p:sldId id="379" r:id="rId111"/>
    <p:sldId id="274" r:id="rId112"/>
    <p:sldId id="380" r:id="rId113"/>
    <p:sldId id="381" r:id="rId114"/>
    <p:sldId id="382" r:id="rId115"/>
    <p:sldId id="383" r:id="rId116"/>
    <p:sldId id="385" r:id="rId117"/>
    <p:sldId id="384" r:id="rId118"/>
    <p:sldId id="389"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4" autoAdjust="0"/>
    <p:restoredTop sz="94662" autoAdjust="0"/>
  </p:normalViewPr>
  <p:slideViewPr>
    <p:cSldViewPr>
      <p:cViewPr varScale="1">
        <p:scale>
          <a:sx n="70" d="100"/>
          <a:sy n="70" d="100"/>
        </p:scale>
        <p:origin x="-13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4675D-88D1-413A-8115-37F3220ECD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E422D8-EF54-4A84-9BB0-EF6436B269B2}">
      <dgm:prSet custT="1"/>
      <dgm:spPr/>
      <dgm:t>
        <a:bodyPr/>
        <a:lstStyle/>
        <a:p>
          <a:pPr algn="ctr" rtl="0"/>
          <a:r>
            <a:rPr lang="en-US" sz="2800" b="1" dirty="0" smtClean="0">
              <a:latin typeface="Aparajita" pitchFamily="34" charset="0"/>
              <a:cs typeface="Aparajita" pitchFamily="34" charset="0"/>
            </a:rPr>
            <a:t>OOP Basic features</a:t>
          </a:r>
          <a:endParaRPr lang="en-US" sz="2800" b="1" dirty="0">
            <a:latin typeface="Aparajita" pitchFamily="34" charset="0"/>
            <a:cs typeface="Aparajita" pitchFamily="34" charset="0"/>
          </a:endParaRPr>
        </a:p>
      </dgm:t>
    </dgm:pt>
    <dgm:pt modelId="{CC504A1C-9D46-4C43-94ED-BF25C37B9660}" type="parTrans" cxnId="{7C60A3DA-C8B1-4B89-B6A0-C990E6F71507}">
      <dgm:prSet/>
      <dgm:spPr/>
      <dgm:t>
        <a:bodyPr/>
        <a:lstStyle/>
        <a:p>
          <a:pPr algn="ctr"/>
          <a:endParaRPr lang="en-US"/>
        </a:p>
      </dgm:t>
    </dgm:pt>
    <dgm:pt modelId="{7D2479BB-93AF-49B7-8B6C-62EA95E24F26}" type="sibTrans" cxnId="{7C60A3DA-C8B1-4B89-B6A0-C990E6F71507}">
      <dgm:prSet/>
      <dgm:spPr/>
      <dgm:t>
        <a:bodyPr/>
        <a:lstStyle/>
        <a:p>
          <a:pPr algn="ctr"/>
          <a:endParaRPr lang="en-US"/>
        </a:p>
      </dgm:t>
    </dgm:pt>
    <dgm:pt modelId="{D1B939FF-4F03-4C31-B543-F7D39C1489FB}" type="pres">
      <dgm:prSet presAssocID="{48E4675D-88D1-413A-8115-37F3220ECD96}" presName="linear" presStyleCnt="0">
        <dgm:presLayoutVars>
          <dgm:animLvl val="lvl"/>
          <dgm:resizeHandles val="exact"/>
        </dgm:presLayoutVars>
      </dgm:prSet>
      <dgm:spPr/>
      <dgm:t>
        <a:bodyPr/>
        <a:lstStyle/>
        <a:p>
          <a:endParaRPr lang="en-US"/>
        </a:p>
      </dgm:t>
    </dgm:pt>
    <dgm:pt modelId="{0702DD08-5FD0-4743-9BB8-924BC1AD0202}" type="pres">
      <dgm:prSet presAssocID="{40E422D8-EF54-4A84-9BB0-EF6436B269B2}" presName="parentText" presStyleLbl="node1" presStyleIdx="0" presStyleCnt="1">
        <dgm:presLayoutVars>
          <dgm:chMax val="0"/>
          <dgm:bulletEnabled val="1"/>
        </dgm:presLayoutVars>
      </dgm:prSet>
      <dgm:spPr/>
      <dgm:t>
        <a:bodyPr/>
        <a:lstStyle/>
        <a:p>
          <a:endParaRPr lang="en-US"/>
        </a:p>
      </dgm:t>
    </dgm:pt>
  </dgm:ptLst>
  <dgm:cxnLst>
    <dgm:cxn modelId="{7C60A3DA-C8B1-4B89-B6A0-C990E6F71507}" srcId="{48E4675D-88D1-413A-8115-37F3220ECD96}" destId="{40E422D8-EF54-4A84-9BB0-EF6436B269B2}" srcOrd="0" destOrd="0" parTransId="{CC504A1C-9D46-4C43-94ED-BF25C37B9660}" sibTransId="{7D2479BB-93AF-49B7-8B6C-62EA95E24F26}"/>
    <dgm:cxn modelId="{741CE872-7529-4754-B3D2-B8FBA7AB1544}" type="presOf" srcId="{48E4675D-88D1-413A-8115-37F3220ECD96}" destId="{D1B939FF-4F03-4C31-B543-F7D39C1489FB}" srcOrd="0" destOrd="0" presId="urn:microsoft.com/office/officeart/2005/8/layout/vList2"/>
    <dgm:cxn modelId="{9833FC19-61C0-4A4C-9B95-35881B0138CE}" type="presOf" srcId="{40E422D8-EF54-4A84-9BB0-EF6436B269B2}" destId="{0702DD08-5FD0-4743-9BB8-924BC1AD0202}" srcOrd="0" destOrd="0" presId="urn:microsoft.com/office/officeart/2005/8/layout/vList2"/>
    <dgm:cxn modelId="{E0A11A89-41A5-4524-B850-5F700CD67609}" type="presParOf" srcId="{D1B939FF-4F03-4C31-B543-F7D39C1489FB}" destId="{0702DD08-5FD0-4743-9BB8-924BC1AD02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D13FE-D2CB-4E54-B708-039BCF430A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C2FF60A-2782-443E-B4C6-2CFA2F0BEDB1}">
      <dgm:prSet custT="1"/>
      <dgm:spPr/>
      <dgm:t>
        <a:bodyPr/>
        <a:lstStyle/>
        <a:p>
          <a:pPr algn="ctr" rtl="0"/>
          <a:r>
            <a:rPr lang="en-US" sz="2800" b="1" dirty="0" smtClean="0">
              <a:latin typeface="Aparajita" pitchFamily="34" charset="0"/>
              <a:cs typeface="Aparajita" pitchFamily="34" charset="0"/>
            </a:rPr>
            <a:t>OOP DESIGN AND PROGAMMING</a:t>
          </a:r>
          <a:endParaRPr lang="en-US" sz="2800" b="1" dirty="0">
            <a:latin typeface="Aparajita" pitchFamily="34" charset="0"/>
            <a:cs typeface="Aparajita" pitchFamily="34" charset="0"/>
          </a:endParaRPr>
        </a:p>
      </dgm:t>
    </dgm:pt>
    <dgm:pt modelId="{F7A7CA64-E240-4D48-A828-8835736E5B1B}" type="parTrans" cxnId="{1A1857EB-327C-4F8E-92BE-6F0901D07F1D}">
      <dgm:prSet/>
      <dgm:spPr/>
      <dgm:t>
        <a:bodyPr/>
        <a:lstStyle/>
        <a:p>
          <a:endParaRPr lang="en-US"/>
        </a:p>
      </dgm:t>
    </dgm:pt>
    <dgm:pt modelId="{BD847F48-187D-42E4-A6A8-09D6E8EDF32F}" type="sibTrans" cxnId="{1A1857EB-327C-4F8E-92BE-6F0901D07F1D}">
      <dgm:prSet/>
      <dgm:spPr/>
      <dgm:t>
        <a:bodyPr/>
        <a:lstStyle/>
        <a:p>
          <a:endParaRPr lang="en-US"/>
        </a:p>
      </dgm:t>
    </dgm:pt>
    <dgm:pt modelId="{E43F15FE-5090-451E-9328-49CEA6CD4494}" type="pres">
      <dgm:prSet presAssocID="{044D13FE-D2CB-4E54-B708-039BCF430A88}" presName="linear" presStyleCnt="0">
        <dgm:presLayoutVars>
          <dgm:animLvl val="lvl"/>
          <dgm:resizeHandles val="exact"/>
        </dgm:presLayoutVars>
      </dgm:prSet>
      <dgm:spPr/>
      <dgm:t>
        <a:bodyPr/>
        <a:lstStyle/>
        <a:p>
          <a:endParaRPr lang="en-US"/>
        </a:p>
      </dgm:t>
    </dgm:pt>
    <dgm:pt modelId="{F102754E-9850-4B7A-BC5F-AF6A4ACE10C5}" type="pres">
      <dgm:prSet presAssocID="{3C2FF60A-2782-443E-B4C6-2CFA2F0BEDB1}" presName="parentText" presStyleLbl="node1" presStyleIdx="0" presStyleCnt="1" custLinFactNeighborY="18502">
        <dgm:presLayoutVars>
          <dgm:chMax val="0"/>
          <dgm:bulletEnabled val="1"/>
        </dgm:presLayoutVars>
      </dgm:prSet>
      <dgm:spPr/>
      <dgm:t>
        <a:bodyPr/>
        <a:lstStyle/>
        <a:p>
          <a:endParaRPr lang="en-US"/>
        </a:p>
      </dgm:t>
    </dgm:pt>
  </dgm:ptLst>
  <dgm:cxnLst>
    <dgm:cxn modelId="{23353EDD-F94E-4145-92F1-868A0BF98492}" type="presOf" srcId="{044D13FE-D2CB-4E54-B708-039BCF430A88}" destId="{E43F15FE-5090-451E-9328-49CEA6CD4494}" srcOrd="0" destOrd="0" presId="urn:microsoft.com/office/officeart/2005/8/layout/vList2"/>
    <dgm:cxn modelId="{CD29F26A-F199-4BA8-8FA2-EC1BA3454FD9}" type="presOf" srcId="{3C2FF60A-2782-443E-B4C6-2CFA2F0BEDB1}" destId="{F102754E-9850-4B7A-BC5F-AF6A4ACE10C5}" srcOrd="0" destOrd="0" presId="urn:microsoft.com/office/officeart/2005/8/layout/vList2"/>
    <dgm:cxn modelId="{1A1857EB-327C-4F8E-92BE-6F0901D07F1D}" srcId="{044D13FE-D2CB-4E54-B708-039BCF430A88}" destId="{3C2FF60A-2782-443E-B4C6-2CFA2F0BEDB1}" srcOrd="0" destOrd="0" parTransId="{F7A7CA64-E240-4D48-A828-8835736E5B1B}" sibTransId="{BD847F48-187D-42E4-A6A8-09D6E8EDF32F}"/>
    <dgm:cxn modelId="{E01347BF-C57B-43EF-8B29-1023E0EF2CB6}" type="presParOf" srcId="{E43F15FE-5090-451E-9328-49CEA6CD4494}" destId="{F102754E-9850-4B7A-BC5F-AF6A4ACE10C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0B778-2CBD-409C-A046-370B865B45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538B33-C05C-4F26-85DE-ECF8B12C2AE3}">
      <dgm:prSet custT="1"/>
      <dgm:spPr/>
      <dgm:t>
        <a:bodyPr/>
        <a:lstStyle/>
        <a:p>
          <a:pPr algn="ctr" rtl="0"/>
          <a:r>
            <a:rPr lang="en-US" sz="2800" b="1" dirty="0" smtClean="0">
              <a:latin typeface="Aparajita" pitchFamily="34" charset="0"/>
              <a:cs typeface="Aparajita" pitchFamily="34" charset="0"/>
            </a:rPr>
            <a:t>OOP Paradigm</a:t>
          </a:r>
          <a:endParaRPr lang="en-US" sz="2800" dirty="0">
            <a:latin typeface="Aparajita" pitchFamily="34" charset="0"/>
            <a:cs typeface="Aparajita" pitchFamily="34" charset="0"/>
          </a:endParaRPr>
        </a:p>
      </dgm:t>
    </dgm:pt>
    <dgm:pt modelId="{E5C2A89A-D9E6-4868-A3E1-50622863509D}" type="parTrans" cxnId="{AB496434-ADF9-4C07-B2DA-FB8DD74C9F12}">
      <dgm:prSet/>
      <dgm:spPr/>
      <dgm:t>
        <a:bodyPr/>
        <a:lstStyle/>
        <a:p>
          <a:endParaRPr lang="en-US"/>
        </a:p>
      </dgm:t>
    </dgm:pt>
    <dgm:pt modelId="{3C5A4FDA-11C4-4A38-BF2B-3B3AA13D6CB7}" type="sibTrans" cxnId="{AB496434-ADF9-4C07-B2DA-FB8DD74C9F12}">
      <dgm:prSet/>
      <dgm:spPr/>
      <dgm:t>
        <a:bodyPr/>
        <a:lstStyle/>
        <a:p>
          <a:endParaRPr lang="en-US"/>
        </a:p>
      </dgm:t>
    </dgm:pt>
    <dgm:pt modelId="{104FB5AB-07FD-4674-A43B-DD6D9380A30C}" type="pres">
      <dgm:prSet presAssocID="{4890B778-2CBD-409C-A046-370B865B45D2}" presName="linear" presStyleCnt="0">
        <dgm:presLayoutVars>
          <dgm:animLvl val="lvl"/>
          <dgm:resizeHandles val="exact"/>
        </dgm:presLayoutVars>
      </dgm:prSet>
      <dgm:spPr/>
      <dgm:t>
        <a:bodyPr/>
        <a:lstStyle/>
        <a:p>
          <a:endParaRPr lang="en-US"/>
        </a:p>
      </dgm:t>
    </dgm:pt>
    <dgm:pt modelId="{2137AA0E-0E5F-4D16-ABDC-CF894E920D5C}" type="pres">
      <dgm:prSet presAssocID="{9E538B33-C05C-4F26-85DE-ECF8B12C2AE3}" presName="parentText" presStyleLbl="node1" presStyleIdx="0" presStyleCnt="1">
        <dgm:presLayoutVars>
          <dgm:chMax val="0"/>
          <dgm:bulletEnabled val="1"/>
        </dgm:presLayoutVars>
      </dgm:prSet>
      <dgm:spPr/>
      <dgm:t>
        <a:bodyPr/>
        <a:lstStyle/>
        <a:p>
          <a:endParaRPr lang="en-US"/>
        </a:p>
      </dgm:t>
    </dgm:pt>
  </dgm:ptLst>
  <dgm:cxnLst>
    <dgm:cxn modelId="{9857B5B3-B66D-436A-8DE6-89D2CF38C344}" type="presOf" srcId="{4890B778-2CBD-409C-A046-370B865B45D2}" destId="{104FB5AB-07FD-4674-A43B-DD6D9380A30C}" srcOrd="0" destOrd="0" presId="urn:microsoft.com/office/officeart/2005/8/layout/vList2"/>
    <dgm:cxn modelId="{B0213218-2350-4235-819B-95A6B4711039}" type="presOf" srcId="{9E538B33-C05C-4F26-85DE-ECF8B12C2AE3}" destId="{2137AA0E-0E5F-4D16-ABDC-CF894E920D5C}" srcOrd="0" destOrd="0" presId="urn:microsoft.com/office/officeart/2005/8/layout/vList2"/>
    <dgm:cxn modelId="{AB496434-ADF9-4C07-B2DA-FB8DD74C9F12}" srcId="{4890B778-2CBD-409C-A046-370B865B45D2}" destId="{9E538B33-C05C-4F26-85DE-ECF8B12C2AE3}" srcOrd="0" destOrd="0" parTransId="{E5C2A89A-D9E6-4868-A3E1-50622863509D}" sibTransId="{3C5A4FDA-11C4-4A38-BF2B-3B3AA13D6CB7}"/>
    <dgm:cxn modelId="{4CC72815-9037-4C51-9DBB-965A27A25734}" type="presParOf" srcId="{104FB5AB-07FD-4674-A43B-DD6D9380A30C}" destId="{2137AA0E-0E5F-4D16-ABDC-CF894E920D5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D3684F-3AAA-4427-A03F-25F6B5F48B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CAB07B-6F98-47E7-9B69-D1A1B635F403}">
      <dgm:prSet custT="1"/>
      <dgm:spPr/>
      <dgm:t>
        <a:bodyPr/>
        <a:lstStyle/>
        <a:p>
          <a:pPr algn="ctr" rtl="0"/>
          <a:r>
            <a:rPr lang="en-US" sz="2800" b="1" dirty="0" smtClean="0">
              <a:latin typeface="Aparajita" pitchFamily="34" charset="0"/>
              <a:cs typeface="Aparajita" pitchFamily="34" charset="0"/>
            </a:rPr>
            <a:t>Basic concepts of OOP</a:t>
          </a:r>
          <a:endParaRPr lang="en-US" sz="2800" b="1" dirty="0">
            <a:latin typeface="Aparajita" pitchFamily="34" charset="0"/>
            <a:cs typeface="Aparajita" pitchFamily="34" charset="0"/>
          </a:endParaRPr>
        </a:p>
      </dgm:t>
    </dgm:pt>
    <dgm:pt modelId="{8675C3F9-B63C-4510-BD1A-7F7FD420EDFA}" type="parTrans" cxnId="{143CC367-13AA-443C-8E1B-1A7436191739}">
      <dgm:prSet/>
      <dgm:spPr/>
      <dgm:t>
        <a:bodyPr/>
        <a:lstStyle/>
        <a:p>
          <a:pPr algn="ctr"/>
          <a:endParaRPr lang="en-US" b="1"/>
        </a:p>
      </dgm:t>
    </dgm:pt>
    <dgm:pt modelId="{3E7C2D28-D490-4DB8-A4DC-8ADDBABA4341}" type="sibTrans" cxnId="{143CC367-13AA-443C-8E1B-1A7436191739}">
      <dgm:prSet/>
      <dgm:spPr/>
      <dgm:t>
        <a:bodyPr/>
        <a:lstStyle/>
        <a:p>
          <a:pPr algn="ctr"/>
          <a:endParaRPr lang="en-US" b="1"/>
        </a:p>
      </dgm:t>
    </dgm:pt>
    <dgm:pt modelId="{2A2EE6DE-7161-465A-B191-18FB2C726B7C}" type="pres">
      <dgm:prSet presAssocID="{D9D3684F-3AAA-4427-A03F-25F6B5F48B3A}" presName="linear" presStyleCnt="0">
        <dgm:presLayoutVars>
          <dgm:animLvl val="lvl"/>
          <dgm:resizeHandles val="exact"/>
        </dgm:presLayoutVars>
      </dgm:prSet>
      <dgm:spPr/>
      <dgm:t>
        <a:bodyPr/>
        <a:lstStyle/>
        <a:p>
          <a:endParaRPr lang="en-US"/>
        </a:p>
      </dgm:t>
    </dgm:pt>
    <dgm:pt modelId="{339FD79D-0E31-44D2-AE6F-A35D7955C366}" type="pres">
      <dgm:prSet presAssocID="{B0CAB07B-6F98-47E7-9B69-D1A1B635F403}" presName="parentText" presStyleLbl="node1" presStyleIdx="0" presStyleCnt="1" custLinFactNeighborX="862" custLinFactNeighborY="-1258">
        <dgm:presLayoutVars>
          <dgm:chMax val="0"/>
          <dgm:bulletEnabled val="1"/>
        </dgm:presLayoutVars>
      </dgm:prSet>
      <dgm:spPr/>
      <dgm:t>
        <a:bodyPr/>
        <a:lstStyle/>
        <a:p>
          <a:endParaRPr lang="en-US"/>
        </a:p>
      </dgm:t>
    </dgm:pt>
  </dgm:ptLst>
  <dgm:cxnLst>
    <dgm:cxn modelId="{143CC367-13AA-443C-8E1B-1A7436191739}" srcId="{D9D3684F-3AAA-4427-A03F-25F6B5F48B3A}" destId="{B0CAB07B-6F98-47E7-9B69-D1A1B635F403}" srcOrd="0" destOrd="0" parTransId="{8675C3F9-B63C-4510-BD1A-7F7FD420EDFA}" sibTransId="{3E7C2D28-D490-4DB8-A4DC-8ADDBABA4341}"/>
    <dgm:cxn modelId="{AAB290B6-5C4A-4895-A5FB-30BCAB6040C8}" type="presOf" srcId="{B0CAB07B-6F98-47E7-9B69-D1A1B635F403}" destId="{339FD79D-0E31-44D2-AE6F-A35D7955C366}" srcOrd="0" destOrd="0" presId="urn:microsoft.com/office/officeart/2005/8/layout/vList2"/>
    <dgm:cxn modelId="{D9D2F75D-ACB8-4777-880A-5C38AC68E1BB}" type="presOf" srcId="{D9D3684F-3AAA-4427-A03F-25F6B5F48B3A}" destId="{2A2EE6DE-7161-465A-B191-18FB2C726B7C}" srcOrd="0" destOrd="0" presId="urn:microsoft.com/office/officeart/2005/8/layout/vList2"/>
    <dgm:cxn modelId="{F7268E21-9282-4DBA-896C-FBA5B48444A4}" type="presParOf" srcId="{2A2EE6DE-7161-465A-B191-18FB2C726B7C}" destId="{339FD79D-0E31-44D2-AE6F-A35D7955C36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5358E-B275-4A36-B8D1-2E20BB36E1DB}" type="datetimeFigureOut">
              <a:rPr lang="en-US" smtClean="0"/>
              <a:t>11/14/2015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5939C-DA24-4761-8390-20766887E448}" type="slidenum">
              <a:rPr lang="en-US" smtClean="0"/>
              <a:t>‹#›</a:t>
            </a:fld>
            <a:endParaRPr lang="en-US" dirty="0"/>
          </a:p>
        </p:txBody>
      </p:sp>
    </p:spTree>
    <p:extLst>
      <p:ext uri="{BB962C8B-B14F-4D97-AF65-F5344CB8AC3E}">
        <p14:creationId xmlns:p14="http://schemas.microsoft.com/office/powerpoint/2010/main" val="81746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r>
              <a:rPr lang="en-US" baseline="0" dirty="0" err="1" smtClean="0"/>
              <a:t>kcvkxjkxfj</a:t>
            </a:r>
            <a:endParaRPr lang="en-US" baseline="0" dirty="0" smtClean="0"/>
          </a:p>
          <a:p>
            <a:r>
              <a:rPr lang="en-US" baseline="0" dirty="0" err="1" smtClean="0"/>
              <a:t>Fgfkg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E5939C-DA24-4761-8390-20766887E448}" type="slidenum">
              <a:rPr lang="en-US" smtClean="0"/>
              <a:t>19</a:t>
            </a:fld>
            <a:endParaRPr lang="en-US"/>
          </a:p>
        </p:txBody>
      </p:sp>
    </p:spTree>
    <p:extLst>
      <p:ext uri="{BB962C8B-B14F-4D97-AF65-F5344CB8AC3E}">
        <p14:creationId xmlns:p14="http://schemas.microsoft.com/office/powerpoint/2010/main" val="75585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5939C-DA24-4761-8390-20766887E448}" type="slidenum">
              <a:rPr lang="en-US" smtClean="0"/>
              <a:t>51</a:t>
            </a:fld>
            <a:endParaRPr lang="en-US"/>
          </a:p>
        </p:txBody>
      </p:sp>
    </p:spTree>
    <p:extLst>
      <p:ext uri="{BB962C8B-B14F-4D97-AF65-F5344CB8AC3E}">
        <p14:creationId xmlns:p14="http://schemas.microsoft.com/office/powerpoint/2010/main" val="138980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5939C-DA24-4761-8390-20766887E448}" type="slidenum">
              <a:rPr lang="en-US" smtClean="0"/>
              <a:t>92</a:t>
            </a:fld>
            <a:endParaRPr lang="en-US"/>
          </a:p>
        </p:txBody>
      </p:sp>
    </p:spTree>
    <p:extLst>
      <p:ext uri="{BB962C8B-B14F-4D97-AF65-F5344CB8AC3E}">
        <p14:creationId xmlns:p14="http://schemas.microsoft.com/office/powerpoint/2010/main" val="2809934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7386CF4-0EB8-4EC0-8449-9F51A94447A1}" type="datetimeFigureOut">
              <a:rPr lang="en-US" smtClean="0"/>
              <a:t>11/14/2015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F4B2ED6-7F23-41AB-836A-E2E142DFE7C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4B2ED6-7F23-41AB-836A-E2E142DFE7C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4B2ED6-7F23-41AB-836A-E2E142DFE7C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4B2ED6-7F23-41AB-836A-E2E142DFE7C0}"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4B2ED6-7F23-41AB-836A-E2E142DFE7C0}"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F4B2ED6-7F23-41AB-836A-E2E142DFE7C0}"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F4B2ED6-7F23-41AB-836A-E2E142DFE7C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F4B2ED6-7F23-41AB-836A-E2E142DFE7C0}"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7386CF4-0EB8-4EC0-8449-9F51A94447A1}" type="datetimeFigureOut">
              <a:rPr lang="en-US" smtClean="0"/>
              <a:t>11/14/2015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F4B2ED6-7F23-41AB-836A-E2E142DFE7C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7386CF4-0EB8-4EC0-8449-9F51A94447A1}" type="datetimeFigureOut">
              <a:rPr lang="en-US" smtClean="0"/>
              <a:t>11/14/2015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F4B2ED6-7F23-41AB-836A-E2E142DFE7C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7386CF4-0EB8-4EC0-8449-9F51A94447A1}" type="datetimeFigureOut">
              <a:rPr lang="en-US" smtClean="0"/>
              <a:t>11/14/2015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F4B2ED6-7F23-41AB-836A-E2E142DFE7C0}"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7386CF4-0EB8-4EC0-8449-9F51A94447A1}" type="datetimeFigureOut">
              <a:rPr lang="en-US" smtClean="0"/>
              <a:t>11/14/2015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F4B2ED6-7F23-41AB-836A-E2E142DFE7C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hmad Idrees&#10;Basics of C++&#10;Programming Language&#10; "/>
          <p:cNvPicPr>
            <a:picLocks noChangeAspect="1" noChangeArrowheads="1"/>
          </p:cNvPicPr>
          <p:nvPr/>
        </p:nvPicPr>
        <p:blipFill rotWithShape="1">
          <a:blip r:embed="rId2">
            <a:extLst>
              <a:ext uri="{28A0092B-C50C-407E-A947-70E740481C1C}">
                <a14:useLocalDpi xmlns:a14="http://schemas.microsoft.com/office/drawing/2010/main" val="0"/>
              </a:ext>
            </a:extLst>
          </a:blip>
          <a:srcRect b="10116"/>
          <a:stretch/>
        </p:blipFill>
        <p:spPr bwMode="auto">
          <a:xfrm>
            <a:off x="31727" y="304800"/>
            <a:ext cx="8807473"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295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9764" y="2667000"/>
            <a:ext cx="6858000" cy="2000548"/>
          </a:xfrm>
          <a:prstGeom prst="rect">
            <a:avLst/>
          </a:prstGeom>
          <a:noFill/>
          <a:effectLst/>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285750" indent="-28575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parajita" pitchFamily="34" charset="0"/>
                <a:cs typeface="Aparajita" pitchFamily="34" charset="0"/>
              </a:rPr>
              <a:t>   </a:t>
            </a:r>
            <a:r>
              <a:rPr lang="en-US" sz="2400" cap="all" dirty="0">
                <a:ln w="0"/>
                <a:solidFill>
                  <a:schemeClr val="accent1">
                    <a:lumMod val="75000"/>
                  </a:schemeClr>
                </a:solidFill>
                <a:effectLst/>
                <a:latin typeface="Aparajita" pitchFamily="34" charset="0"/>
                <a:cs typeface="Aparajita" pitchFamily="34" charset="0"/>
              </a:rPr>
              <a:t>OOPS basic Features</a:t>
            </a:r>
          </a:p>
          <a:p>
            <a:pPr marL="285750" indent="-285750">
              <a:buFont typeface="Wingdings" pitchFamily="2" charset="2"/>
              <a:buChar char="q"/>
            </a:pPr>
            <a:r>
              <a:rPr lang="en-US" sz="2400" cap="all" dirty="0">
                <a:ln w="0"/>
                <a:solidFill>
                  <a:schemeClr val="accent1">
                    <a:lumMod val="75000"/>
                  </a:schemeClr>
                </a:solidFill>
                <a:effectLst/>
                <a:latin typeface="Aparajita" pitchFamily="34" charset="0"/>
                <a:cs typeface="Aparajita" pitchFamily="34" charset="0"/>
              </a:rPr>
              <a:t>   OOP design </a:t>
            </a:r>
            <a:r>
              <a:rPr lang="en-US" sz="2400" cap="all" dirty="0" err="1">
                <a:ln w="0"/>
                <a:solidFill>
                  <a:schemeClr val="accent1">
                    <a:lumMod val="75000"/>
                  </a:schemeClr>
                </a:solidFill>
                <a:effectLst/>
                <a:latin typeface="Aparajita" pitchFamily="34" charset="0"/>
                <a:cs typeface="Aparajita" pitchFamily="34" charset="0"/>
              </a:rPr>
              <a:t>aNd</a:t>
            </a:r>
            <a:r>
              <a:rPr lang="en-US" sz="2400" cap="all" dirty="0">
                <a:ln w="0"/>
                <a:solidFill>
                  <a:schemeClr val="accent1">
                    <a:lumMod val="75000"/>
                  </a:schemeClr>
                </a:solidFill>
                <a:effectLst/>
                <a:latin typeface="Aparajita" pitchFamily="34" charset="0"/>
                <a:cs typeface="Aparajita" pitchFamily="34" charset="0"/>
              </a:rPr>
              <a:t> programming</a:t>
            </a:r>
          </a:p>
          <a:p>
            <a:pPr marL="285750" indent="-285750">
              <a:buFont typeface="Wingdings" pitchFamily="2" charset="2"/>
              <a:buChar char="q"/>
            </a:pPr>
            <a:r>
              <a:rPr lang="en-US" sz="2400" cap="all" dirty="0">
                <a:ln w="0"/>
                <a:solidFill>
                  <a:schemeClr val="accent1">
                    <a:lumMod val="75000"/>
                  </a:schemeClr>
                </a:solidFill>
                <a:effectLst/>
                <a:latin typeface="Aparajita" pitchFamily="34" charset="0"/>
                <a:cs typeface="Aparajita" pitchFamily="34" charset="0"/>
              </a:rPr>
              <a:t>   OOP paradigm</a:t>
            </a:r>
          </a:p>
          <a:p>
            <a:pPr marL="285750" indent="-285750">
              <a:buFont typeface="Wingdings" pitchFamily="2" charset="2"/>
              <a:buChar char="q"/>
            </a:pPr>
            <a:r>
              <a:rPr lang="en-US" sz="2400" cap="all" dirty="0">
                <a:ln w="0"/>
                <a:solidFill>
                  <a:schemeClr val="accent1">
                    <a:lumMod val="75000"/>
                  </a:schemeClr>
                </a:solidFill>
                <a:effectLst/>
                <a:latin typeface="Aparajita" pitchFamily="34" charset="0"/>
                <a:cs typeface="Aparajita" pitchFamily="34" charset="0"/>
              </a:rPr>
              <a:t>   </a:t>
            </a:r>
            <a:r>
              <a:rPr lang="en-US" sz="2400" cap="all" dirty="0" err="1">
                <a:ln w="0"/>
                <a:solidFill>
                  <a:schemeClr val="accent1">
                    <a:lumMod val="75000"/>
                  </a:schemeClr>
                </a:solidFill>
                <a:effectLst/>
                <a:latin typeface="Aparajita" pitchFamily="34" charset="0"/>
                <a:cs typeface="Aparajita" pitchFamily="34" charset="0"/>
              </a:rPr>
              <a:t>Oop</a:t>
            </a:r>
            <a:r>
              <a:rPr lang="en-US" sz="2400" cap="all" dirty="0">
                <a:ln w="0"/>
                <a:solidFill>
                  <a:schemeClr val="accent1">
                    <a:lumMod val="75000"/>
                  </a:schemeClr>
                </a:solidFill>
                <a:effectLst/>
                <a:latin typeface="Aparajita" pitchFamily="34" charset="0"/>
                <a:cs typeface="Aparajita" pitchFamily="34" charset="0"/>
              </a:rPr>
              <a:t> basic concepts</a:t>
            </a:r>
          </a:p>
          <a:p>
            <a:pPr marL="285750" indent="-285750">
              <a:buFont typeface="Wingdings" pitchFamily="2" charset="2"/>
              <a:buChar char="q"/>
            </a:pPr>
            <a:r>
              <a:rPr lang="en-US" sz="2400" cap="all" dirty="0">
                <a:ln w="0"/>
                <a:solidFill>
                  <a:schemeClr val="accent1">
                    <a:lumMod val="75000"/>
                  </a:schemeClr>
                </a:solidFill>
                <a:effectLst/>
                <a:latin typeface="Aparajita" pitchFamily="34" charset="0"/>
                <a:cs typeface="Aparajita" pitchFamily="34" charset="0"/>
              </a:rPr>
              <a:t>   Modeling advantage of c++ </a:t>
            </a:r>
            <a:r>
              <a:rPr lang="en-US" sz="2400" cap="all" dirty="0" err="1">
                <a:ln w="0"/>
                <a:solidFill>
                  <a:schemeClr val="accent1">
                    <a:lumMod val="75000"/>
                  </a:schemeClr>
                </a:solidFill>
                <a:effectLst/>
                <a:latin typeface="Aparajita" pitchFamily="34" charset="0"/>
                <a:cs typeface="Aparajita" pitchFamily="34" charset="0"/>
              </a:rPr>
              <a:t>vs</a:t>
            </a:r>
            <a:r>
              <a:rPr lang="en-US" sz="2400" cap="all" dirty="0">
                <a:ln w="0"/>
                <a:solidFill>
                  <a:schemeClr val="accent1">
                    <a:lumMod val="75000"/>
                  </a:schemeClr>
                </a:solidFill>
                <a:effectLst/>
                <a:latin typeface="Aparajita" pitchFamily="34" charset="0"/>
                <a:cs typeface="Aparajita" pitchFamily="34" charset="0"/>
              </a:rPr>
              <a:t> c</a:t>
            </a:r>
          </a:p>
        </p:txBody>
      </p:sp>
      <p:pic>
        <p:nvPicPr>
          <p:cNvPr id="4098" name="Picture 2" descr="http://complexneeds.ca/wordpress/wp-content/uploads/2015/02/Module-2-200x1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557762"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188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534400"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 </a:t>
            </a:r>
            <a:r>
              <a:rPr lang="en-US" i="1" dirty="0">
                <a:latin typeface="Aparajita" pitchFamily="34" charset="0"/>
                <a:cs typeface="Aparajita" pitchFamily="34" charset="0"/>
              </a:rPr>
              <a:t>class </a:t>
            </a:r>
            <a:r>
              <a:rPr lang="en-US" i="1" dirty="0" smtClean="0">
                <a:latin typeface="Aparajita" pitchFamily="34" charset="0"/>
                <a:cs typeface="Aparajita" pitchFamily="34" charset="0"/>
              </a:rPr>
              <a:t>type-casting</a:t>
            </a:r>
            <a:endParaRPr lang="en-US" i="1" dirty="0">
              <a:latin typeface="Aparajita" pitchFamily="34" charset="0"/>
              <a:cs typeface="Aparajita" pitchFamily="34" charset="0"/>
            </a:endParaRPr>
          </a:p>
          <a:p>
            <a:r>
              <a:rPr lang="en-US" i="1" dirty="0">
                <a:latin typeface="Aparajita" pitchFamily="34" charset="0"/>
                <a:cs typeface="Aparajita" pitchFamily="34" charset="0"/>
              </a:rPr>
              <a:t>#include &lt;</a:t>
            </a:r>
            <a:r>
              <a:rPr lang="en-US" i="1" dirty="0" err="1">
                <a:latin typeface="Aparajita" pitchFamily="34" charset="0"/>
                <a:cs typeface="Aparajita" pitchFamily="34" charset="0"/>
              </a:rPr>
              <a:t>iostream</a:t>
            </a:r>
            <a:r>
              <a:rPr lang="en-US" i="1" dirty="0">
                <a:latin typeface="Aparajita" pitchFamily="34" charset="0"/>
                <a:cs typeface="Aparajita" pitchFamily="34" charset="0"/>
              </a:rPr>
              <a:t>&gt;</a:t>
            </a:r>
          </a:p>
          <a:p>
            <a:r>
              <a:rPr lang="en-US" i="1" dirty="0" smtClean="0">
                <a:latin typeface="Aparajita" pitchFamily="34" charset="0"/>
                <a:cs typeface="Aparajita" pitchFamily="34" charset="0"/>
              </a:rPr>
              <a:t>class Dummy</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double </a:t>
            </a:r>
            <a:r>
              <a:rPr lang="en-US" i="1" dirty="0" err="1">
                <a:latin typeface="Aparajita" pitchFamily="34" charset="0"/>
                <a:cs typeface="Aparajita" pitchFamily="34" charset="0"/>
              </a:rPr>
              <a:t>i,j</a:t>
            </a:r>
            <a:r>
              <a:rPr lang="en-US" i="1" dirty="0">
                <a:latin typeface="Aparajita" pitchFamily="34" charset="0"/>
                <a:cs typeface="Aparajita" pitchFamily="34" charset="0"/>
              </a:rPr>
              <a:t>;</a:t>
            </a:r>
          </a:p>
          <a:p>
            <a:r>
              <a:rPr lang="en-US" i="1" dirty="0">
                <a:latin typeface="Aparajita" pitchFamily="34" charset="0"/>
                <a:cs typeface="Aparajita" pitchFamily="34" charset="0"/>
              </a:rPr>
              <a:t>};</a:t>
            </a:r>
          </a:p>
          <a:p>
            <a:endParaRPr lang="en-US" i="1" dirty="0">
              <a:latin typeface="Aparajita" pitchFamily="34" charset="0"/>
              <a:cs typeface="Aparajita" pitchFamily="34" charset="0"/>
            </a:endParaRPr>
          </a:p>
          <a:p>
            <a:r>
              <a:rPr lang="en-US" i="1" dirty="0">
                <a:latin typeface="Aparajita" pitchFamily="34" charset="0"/>
                <a:cs typeface="Aparajita" pitchFamily="34" charset="0"/>
              </a:rPr>
              <a:t>class Addition {</a:t>
            </a:r>
          </a:p>
          <a:p>
            <a:r>
              <a:rPr lang="en-US" i="1" dirty="0">
                <a:latin typeface="Aparajita" pitchFamily="34" charset="0"/>
                <a:cs typeface="Aparajita" pitchFamily="34" charset="0"/>
              </a:rPr>
              <a:t>    int </a:t>
            </a:r>
            <a:r>
              <a:rPr lang="en-US" i="1" dirty="0" err="1">
                <a:latin typeface="Aparajita" pitchFamily="34" charset="0"/>
                <a:cs typeface="Aparajita" pitchFamily="34" charset="0"/>
              </a:rPr>
              <a:t>x,y</a:t>
            </a:r>
            <a:r>
              <a:rPr lang="en-US" i="1" dirty="0">
                <a:latin typeface="Aparajita" pitchFamily="34" charset="0"/>
                <a:cs typeface="Aparajita" pitchFamily="34" charset="0"/>
              </a:rPr>
              <a:t>;</a:t>
            </a:r>
          </a:p>
          <a:p>
            <a:r>
              <a:rPr lang="en-US" i="1" dirty="0">
                <a:latin typeface="Aparajita" pitchFamily="34" charset="0"/>
                <a:cs typeface="Aparajita" pitchFamily="34" charset="0"/>
              </a:rPr>
              <a:t>  public:</a:t>
            </a:r>
          </a:p>
          <a:p>
            <a:r>
              <a:rPr lang="en-US" i="1" dirty="0">
                <a:latin typeface="Aparajita" pitchFamily="34" charset="0"/>
                <a:cs typeface="Aparajita" pitchFamily="34" charset="0"/>
              </a:rPr>
              <a:t>    Addition (int a, int b) { x=a; y=b; }</a:t>
            </a:r>
          </a:p>
          <a:p>
            <a:r>
              <a:rPr lang="en-US" i="1" dirty="0">
                <a:latin typeface="Aparajita" pitchFamily="34" charset="0"/>
                <a:cs typeface="Aparajita" pitchFamily="34" charset="0"/>
              </a:rPr>
              <a:t>    int result() { return </a:t>
            </a:r>
            <a:r>
              <a:rPr lang="en-US" i="1" dirty="0" err="1">
                <a:latin typeface="Aparajita" pitchFamily="34" charset="0"/>
                <a:cs typeface="Aparajita" pitchFamily="34" charset="0"/>
              </a:rPr>
              <a:t>x+y</a:t>
            </a:r>
            <a:r>
              <a:rPr lang="en-US" i="1" dirty="0">
                <a:latin typeface="Aparajita" pitchFamily="34" charset="0"/>
                <a:cs typeface="Aparajita" pitchFamily="34" charset="0"/>
              </a:rPr>
              <a:t>;}</a:t>
            </a:r>
          </a:p>
          <a:p>
            <a:r>
              <a:rPr lang="en-US" i="1" dirty="0">
                <a:latin typeface="Aparajita" pitchFamily="34" charset="0"/>
                <a:cs typeface="Aparajita" pitchFamily="34" charset="0"/>
              </a:rPr>
              <a:t>};</a:t>
            </a:r>
          </a:p>
          <a:p>
            <a:r>
              <a:rPr lang="en-US" i="1" dirty="0" smtClean="0">
                <a:latin typeface="Aparajita" pitchFamily="34" charset="0"/>
                <a:cs typeface="Aparajita" pitchFamily="34" charset="0"/>
              </a:rPr>
              <a:t>int </a:t>
            </a:r>
            <a:r>
              <a:rPr lang="en-US" i="1" dirty="0">
                <a:latin typeface="Aparajita" pitchFamily="34" charset="0"/>
                <a:cs typeface="Aparajita" pitchFamily="34" charset="0"/>
              </a:rPr>
              <a:t>main () {</a:t>
            </a:r>
          </a:p>
          <a:p>
            <a:r>
              <a:rPr lang="en-US" i="1" dirty="0">
                <a:latin typeface="Aparajita" pitchFamily="34" charset="0"/>
                <a:cs typeface="Aparajita" pitchFamily="34" charset="0"/>
              </a:rPr>
              <a:t>  Dummy d;</a:t>
            </a:r>
          </a:p>
          <a:p>
            <a:r>
              <a:rPr lang="en-US" i="1" dirty="0">
                <a:latin typeface="Aparajita" pitchFamily="34" charset="0"/>
                <a:cs typeface="Aparajita" pitchFamily="34" charset="0"/>
              </a:rPr>
              <a:t>  Addition * </a:t>
            </a:r>
            <a:r>
              <a:rPr lang="en-US" i="1" dirty="0" err="1">
                <a:latin typeface="Aparajita" pitchFamily="34" charset="0"/>
                <a:cs typeface="Aparajita" pitchFamily="34" charset="0"/>
              </a:rPr>
              <a:t>padd</a:t>
            </a:r>
            <a:r>
              <a:rPr lang="en-US" i="1" dirty="0">
                <a:latin typeface="Aparajita" pitchFamily="34" charset="0"/>
                <a:cs typeface="Aparajita" pitchFamily="34" charset="0"/>
              </a:rPr>
              <a:t>;</a:t>
            </a:r>
          </a:p>
          <a:p>
            <a:r>
              <a:rPr lang="en-US" i="1" dirty="0">
                <a:latin typeface="Aparajita" pitchFamily="34" charset="0"/>
                <a:cs typeface="Aparajita" pitchFamily="34" charset="0"/>
              </a:rPr>
              <a:t>  </a:t>
            </a:r>
            <a:r>
              <a:rPr lang="en-US" i="1" dirty="0" err="1">
                <a:latin typeface="Aparajita" pitchFamily="34" charset="0"/>
                <a:cs typeface="Aparajita" pitchFamily="34" charset="0"/>
              </a:rPr>
              <a:t>padd</a:t>
            </a:r>
            <a:r>
              <a:rPr lang="en-US" i="1" dirty="0">
                <a:latin typeface="Aparajita" pitchFamily="34" charset="0"/>
                <a:cs typeface="Aparajita" pitchFamily="34" charset="0"/>
              </a:rPr>
              <a:t> = (Addition*) &amp;d;</a:t>
            </a:r>
          </a:p>
          <a:p>
            <a:r>
              <a:rPr lang="en-US" i="1" dirty="0">
                <a:latin typeface="Aparajita" pitchFamily="34" charset="0"/>
                <a:cs typeface="Aparajita" pitchFamily="34" charset="0"/>
              </a:rPr>
              <a:t>  cout &lt;&lt; </a:t>
            </a:r>
            <a:r>
              <a:rPr lang="en-US" i="1" dirty="0" err="1">
                <a:latin typeface="Aparajita" pitchFamily="34" charset="0"/>
                <a:cs typeface="Aparajita" pitchFamily="34" charset="0"/>
              </a:rPr>
              <a:t>padd</a:t>
            </a:r>
            <a:r>
              <a:rPr lang="en-US" i="1" dirty="0">
                <a:latin typeface="Aparajita" pitchFamily="34" charset="0"/>
                <a:cs typeface="Aparajita" pitchFamily="34" charset="0"/>
              </a:rPr>
              <a:t>-&gt;result();</a:t>
            </a:r>
          </a:p>
          <a:p>
            <a:r>
              <a:rPr lang="en-US" i="1" dirty="0">
                <a:latin typeface="Aparajita" pitchFamily="34" charset="0"/>
                <a:cs typeface="Aparajita" pitchFamily="34" charset="0"/>
              </a:rPr>
              <a:t>  return 0;</a:t>
            </a:r>
          </a:p>
          <a:p>
            <a:r>
              <a:rPr lang="en-US" i="1" dirty="0">
                <a:latin typeface="Aparajita" pitchFamily="34" charset="0"/>
                <a:cs typeface="Aparajita" pitchFamily="34" charset="0"/>
              </a:rPr>
              <a:t>}</a:t>
            </a:r>
          </a:p>
        </p:txBody>
      </p:sp>
      <p:cxnSp>
        <p:nvCxnSpPr>
          <p:cNvPr id="4" name="Straight Arrow Connector 3"/>
          <p:cNvCxnSpPr/>
          <p:nvPr/>
        </p:nvCxnSpPr>
        <p:spPr>
          <a:xfrm flipV="1">
            <a:off x="2286000" y="3886200"/>
            <a:ext cx="17526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4038600" y="1456372"/>
            <a:ext cx="4572000" cy="2677656"/>
          </a:xfrm>
          <a:prstGeom prst="rect">
            <a:avLst/>
          </a:prstGeom>
          <a:noFill/>
          <a:ln>
            <a:solidFill>
              <a:schemeClr val="tx1"/>
            </a:solidFill>
          </a:ln>
        </p:spPr>
        <p:txBody>
          <a:bodyPr wrap="square" rtlCol="0">
            <a:spAutoFit/>
          </a:bodyPr>
          <a:lstStyle/>
          <a:p>
            <a:r>
              <a:rPr lang="en-US" sz="2400" b="1" u="sng" dirty="0">
                <a:solidFill>
                  <a:schemeClr val="bg1"/>
                </a:solidFill>
                <a:latin typeface="Aparajita" pitchFamily="34" charset="0"/>
                <a:cs typeface="Aparajita" pitchFamily="34" charset="0"/>
              </a:rPr>
              <a:t>PROBLEM</a:t>
            </a:r>
          </a:p>
          <a:p>
            <a:r>
              <a:rPr lang="en-US" sz="2000" dirty="0" smtClean="0">
                <a:solidFill>
                  <a:schemeClr val="bg1"/>
                </a:solidFill>
                <a:latin typeface="Aparajita" pitchFamily="34" charset="0"/>
                <a:cs typeface="Aparajita" pitchFamily="34" charset="0"/>
              </a:rPr>
              <a:t>Unrestricted </a:t>
            </a:r>
            <a:r>
              <a:rPr lang="en-US" sz="2000" dirty="0">
                <a:solidFill>
                  <a:schemeClr val="bg1"/>
                </a:solidFill>
                <a:latin typeface="Aparajita" pitchFamily="34" charset="0"/>
                <a:cs typeface="Aparajita" pitchFamily="34" charset="0"/>
              </a:rPr>
              <a:t>explicit type-casting allows to convert any pointer into any other pointer type, independently of the types they point to. </a:t>
            </a:r>
            <a:endParaRPr lang="en-US" sz="2000" dirty="0" smtClean="0">
              <a:solidFill>
                <a:schemeClr val="bg1"/>
              </a:solidFill>
              <a:latin typeface="Aparajita" pitchFamily="34" charset="0"/>
              <a:cs typeface="Aparajita" pitchFamily="34" charset="0"/>
            </a:endParaRPr>
          </a:p>
          <a:p>
            <a:r>
              <a:rPr lang="en-US" sz="2400" b="1" u="sng" dirty="0">
                <a:solidFill>
                  <a:schemeClr val="bg1"/>
                </a:solidFill>
                <a:latin typeface="Aparajita" pitchFamily="34" charset="0"/>
                <a:cs typeface="Aparajita" pitchFamily="34" charset="0"/>
              </a:rPr>
              <a:t>RESULT</a:t>
            </a:r>
          </a:p>
          <a:p>
            <a:r>
              <a:rPr lang="en-US" sz="2000" dirty="0">
                <a:solidFill>
                  <a:schemeClr val="bg1"/>
                </a:solidFill>
                <a:latin typeface="Aparajita" pitchFamily="34" charset="0"/>
                <a:cs typeface="Aparajita" pitchFamily="34" charset="0"/>
              </a:rPr>
              <a:t>The subsequent call to member result will produce either a run-time error or some other unexpected results.</a:t>
            </a:r>
          </a:p>
        </p:txBody>
      </p:sp>
      <p:sp>
        <p:nvSpPr>
          <p:cNvPr id="7" name="Rectangle 6"/>
          <p:cNvSpPr/>
          <p:nvPr/>
        </p:nvSpPr>
        <p:spPr>
          <a:xfrm>
            <a:off x="152400" y="76200"/>
            <a:ext cx="868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39259572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9876"/>
            <a:ext cx="838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parajita" pitchFamily="34" charset="0"/>
                <a:cs typeface="Aparajita" pitchFamily="34" charset="0"/>
              </a:rPr>
              <a:t>Types of type casting</a:t>
            </a:r>
          </a:p>
        </p:txBody>
      </p:sp>
      <p:sp>
        <p:nvSpPr>
          <p:cNvPr id="3" name="TextBox 2"/>
          <p:cNvSpPr txBox="1"/>
          <p:nvPr/>
        </p:nvSpPr>
        <p:spPr>
          <a:xfrm>
            <a:off x="457200" y="1143000"/>
            <a:ext cx="8229600" cy="1384995"/>
          </a:xfrm>
          <a:prstGeom prst="rect">
            <a:avLst/>
          </a:prstGeom>
          <a:noFill/>
        </p:spPr>
        <p:txBody>
          <a:bodyPr wrap="square" rtlCol="0">
            <a:spAutoFit/>
          </a:bodyPr>
          <a:lstStyle/>
          <a:p>
            <a:r>
              <a:rPr lang="en-US" sz="2800" dirty="0" smtClean="0">
                <a:latin typeface="Aparajita" pitchFamily="34" charset="0"/>
                <a:cs typeface="Aparajita" pitchFamily="34" charset="0"/>
              </a:rPr>
              <a:t>1. Static cast		To </a:t>
            </a:r>
            <a:r>
              <a:rPr lang="en-US" sz="2800" dirty="0">
                <a:latin typeface="Aparajita" pitchFamily="34" charset="0"/>
                <a:cs typeface="Aparajita" pitchFamily="34" charset="0"/>
              </a:rPr>
              <a:t>convert non polymorphic types</a:t>
            </a:r>
            <a:r>
              <a:rPr lang="en-US" sz="2800" dirty="0" smtClean="0">
                <a:latin typeface="Aparajita" pitchFamily="34" charset="0"/>
                <a:cs typeface="Aparajita" pitchFamily="34" charset="0"/>
              </a:rPr>
              <a:t>.	 </a:t>
            </a:r>
          </a:p>
          <a:p>
            <a:r>
              <a:rPr lang="en-US" sz="2800" dirty="0" smtClean="0">
                <a:latin typeface="Aparajita" pitchFamily="34" charset="0"/>
                <a:cs typeface="Aparajita" pitchFamily="34" charset="0"/>
              </a:rPr>
              <a:t>	</a:t>
            </a:r>
          </a:p>
          <a:p>
            <a:r>
              <a:rPr lang="en-US" sz="2800" dirty="0" smtClean="0">
                <a:latin typeface="Aparajita" pitchFamily="34" charset="0"/>
                <a:cs typeface="Aparajita" pitchFamily="34" charset="0"/>
              </a:rPr>
              <a:t>2. Dynamic cast	To </a:t>
            </a:r>
            <a:r>
              <a:rPr lang="en-US" sz="2800" dirty="0">
                <a:latin typeface="Aparajita" pitchFamily="34" charset="0"/>
                <a:cs typeface="Aparajita" pitchFamily="34" charset="0"/>
              </a:rPr>
              <a:t>convert polymorphic types.</a:t>
            </a:r>
            <a:endParaRPr lang="en-US" sz="2800" dirty="0" smtClean="0">
              <a:latin typeface="Aparajita" pitchFamily="34" charset="0"/>
              <a:cs typeface="Aparajita" pitchFamily="34" charset="0"/>
            </a:endParaRPr>
          </a:p>
        </p:txBody>
      </p:sp>
      <p:sp>
        <p:nvSpPr>
          <p:cNvPr id="6" name="TextBox 5"/>
          <p:cNvSpPr txBox="1"/>
          <p:nvPr/>
        </p:nvSpPr>
        <p:spPr>
          <a:xfrm>
            <a:off x="1295400" y="2895599"/>
            <a:ext cx="5029200" cy="1846659"/>
          </a:xfrm>
          <a:prstGeom prst="rect">
            <a:avLst/>
          </a:prstGeom>
          <a:solidFill>
            <a:schemeClr val="bg1">
              <a:lumMod val="85000"/>
            </a:schemeClr>
          </a:solidFill>
        </p:spPr>
        <p:txBody>
          <a:bodyPr wrap="square" rtlCol="0">
            <a:spAutoFit/>
          </a:bodyPr>
          <a:lstStyle/>
          <a:p>
            <a:r>
              <a:rPr lang="en-US" sz="2400" b="1" dirty="0" smtClean="0">
                <a:latin typeface="Aparajita" pitchFamily="34" charset="0"/>
                <a:cs typeface="Aparajita" pitchFamily="34" charset="0"/>
              </a:rPr>
              <a:t>Basic syntax</a:t>
            </a:r>
          </a:p>
          <a:p>
            <a:r>
              <a:rPr lang="en-US" dirty="0">
                <a:latin typeface="Aparajita" pitchFamily="34" charset="0"/>
                <a:cs typeface="Aparajita" pitchFamily="34" charset="0"/>
              </a:rPr>
              <a:t>	</a:t>
            </a:r>
            <a:r>
              <a:rPr lang="en-US" dirty="0" smtClean="0">
                <a:latin typeface="Aparajita" pitchFamily="34" charset="0"/>
                <a:cs typeface="Aparajita" pitchFamily="34" charset="0"/>
              </a:rPr>
              <a:t>	</a:t>
            </a:r>
            <a:r>
              <a:rPr lang="en-US" i="1" dirty="0" smtClean="0">
                <a:latin typeface="Aparajita" pitchFamily="34" charset="0"/>
                <a:cs typeface="Aparajita" pitchFamily="34" charset="0"/>
              </a:rPr>
              <a:t>name_cast&lt;</a:t>
            </a:r>
            <a:r>
              <a:rPr lang="en-US" i="1" dirty="0" err="1" smtClean="0">
                <a:latin typeface="Aparajita" pitchFamily="34" charset="0"/>
                <a:cs typeface="Aparajita" pitchFamily="34" charset="0"/>
              </a:rPr>
              <a:t>new_type</a:t>
            </a:r>
            <a:r>
              <a:rPr lang="en-US" i="1" dirty="0">
                <a:latin typeface="Aparajita" pitchFamily="34" charset="0"/>
                <a:cs typeface="Aparajita" pitchFamily="34" charset="0"/>
              </a:rPr>
              <a:t>&gt; </a:t>
            </a:r>
            <a:r>
              <a:rPr lang="en-US" i="1" dirty="0" smtClean="0">
                <a:latin typeface="Aparajita" pitchFamily="34" charset="0"/>
                <a:cs typeface="Aparajita" pitchFamily="34" charset="0"/>
              </a:rPr>
              <a:t>(expression)</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where,</a:t>
            </a:r>
          </a:p>
          <a:p>
            <a:r>
              <a:rPr lang="en-US" dirty="0" smtClean="0">
                <a:latin typeface="Aparajita" pitchFamily="34" charset="0"/>
                <a:cs typeface="Aparajita" pitchFamily="34" charset="0"/>
              </a:rPr>
              <a:t>	name_cast	 	 is either static or dynamic</a:t>
            </a:r>
          </a:p>
          <a:p>
            <a:r>
              <a:rPr lang="en-US" dirty="0" smtClean="0">
                <a:latin typeface="Aparajita" pitchFamily="34" charset="0"/>
                <a:cs typeface="Aparajita" pitchFamily="34" charset="0"/>
              </a:rPr>
              <a:t>	new_type		the result type of the cast</a:t>
            </a:r>
          </a:p>
          <a:p>
            <a:r>
              <a:rPr lang="en-US" dirty="0" smtClean="0">
                <a:latin typeface="Aparajita" pitchFamily="34" charset="0"/>
                <a:cs typeface="Aparajita" pitchFamily="34" charset="0"/>
              </a:rPr>
              <a:t>	expression		Expression to be cast</a:t>
            </a:r>
            <a:endParaRPr lang="en-US" i="1" dirty="0">
              <a:latin typeface="Aparajita" pitchFamily="34" charset="0"/>
              <a:cs typeface="Aparajita" pitchFamily="34" charset="0"/>
            </a:endParaRPr>
          </a:p>
        </p:txBody>
      </p:sp>
    </p:spTree>
    <p:extLst>
      <p:ext uri="{BB962C8B-B14F-4D97-AF65-F5344CB8AC3E}">
        <p14:creationId xmlns:p14="http://schemas.microsoft.com/office/powerpoint/2010/main" val="35492548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1467068" cy="523220"/>
          </a:xfrm>
          <a:prstGeom prst="rect">
            <a:avLst/>
          </a:prstGeom>
        </p:spPr>
        <p:txBody>
          <a:bodyPr wrap="none">
            <a:spAutoFit/>
          </a:bodyPr>
          <a:lstStyle/>
          <a:p>
            <a:r>
              <a:rPr lang="en-US" sz="2800" b="1" dirty="0">
                <a:latin typeface="Aparajita" pitchFamily="34" charset="0"/>
                <a:cs typeface="Aparajita" pitchFamily="34" charset="0"/>
              </a:rPr>
              <a:t>static_cast</a:t>
            </a:r>
          </a:p>
        </p:txBody>
      </p:sp>
      <p:sp>
        <p:nvSpPr>
          <p:cNvPr id="4" name="Rectangle 3"/>
          <p:cNvSpPr/>
          <p:nvPr/>
        </p:nvSpPr>
        <p:spPr>
          <a:xfrm>
            <a:off x="304800" y="228600"/>
            <a:ext cx="868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
        <p:nvSpPr>
          <p:cNvPr id="6" name="TextBox 5"/>
          <p:cNvSpPr txBox="1"/>
          <p:nvPr/>
        </p:nvSpPr>
        <p:spPr>
          <a:xfrm>
            <a:off x="442415" y="914400"/>
            <a:ext cx="8229600" cy="5693866"/>
          </a:xfrm>
          <a:prstGeom prst="rect">
            <a:avLst/>
          </a:prstGeom>
          <a:noFill/>
        </p:spPr>
        <p:txBody>
          <a:bodyPr wrap="square" rtlCol="0">
            <a:spAutoFit/>
          </a:bodyPr>
          <a:lstStyle/>
          <a:p>
            <a:pPr marL="285750" indent="-285750">
              <a:buFont typeface="Arial" pitchFamily="34" charset="0"/>
              <a:buChar char="•"/>
            </a:pPr>
            <a:r>
              <a:rPr lang="en-US" sz="2800" dirty="0">
                <a:latin typeface="Aparajita" pitchFamily="34" charset="0"/>
                <a:cs typeface="Aparajita" pitchFamily="34" charset="0"/>
              </a:rPr>
              <a:t>static_cast can perform conversions between pointers to related </a:t>
            </a:r>
            <a:r>
              <a:rPr lang="en-US" sz="2800" dirty="0" smtClean="0">
                <a:latin typeface="Aparajita" pitchFamily="34" charset="0"/>
                <a:cs typeface="Aparajita" pitchFamily="34" charset="0"/>
              </a:rPr>
              <a:t>classes.</a:t>
            </a:r>
          </a:p>
          <a:p>
            <a:pPr marL="285750" indent="-285750">
              <a:buFont typeface="Arial" pitchFamily="34" charset="0"/>
              <a:buChar char="•"/>
            </a:pPr>
            <a:r>
              <a:rPr lang="en-US" sz="2800" u="sng" dirty="0" smtClean="0">
                <a:latin typeface="Aparajita" pitchFamily="34" charset="0"/>
                <a:cs typeface="Aparajita" pitchFamily="34" charset="0"/>
              </a:rPr>
              <a:t>Two possibilities:</a:t>
            </a:r>
            <a:endParaRPr lang="en-US" sz="2800" u="sng" dirty="0">
              <a:latin typeface="Aparajita" pitchFamily="34" charset="0"/>
              <a:cs typeface="Aparajita" pitchFamily="34" charset="0"/>
            </a:endParaRPr>
          </a:p>
          <a:p>
            <a:pPr marL="1657350" lvl="3" indent="-285750">
              <a:buFont typeface="Arial" pitchFamily="34" charset="0"/>
              <a:buChar char="•"/>
            </a:pPr>
            <a:r>
              <a:rPr lang="en-US" sz="2800" dirty="0">
                <a:latin typeface="Aparajita" pitchFamily="34" charset="0"/>
                <a:cs typeface="Aparajita" pitchFamily="34" charset="0"/>
              </a:rPr>
              <a:t> </a:t>
            </a:r>
            <a:r>
              <a:rPr lang="en-US" sz="2800" i="1" dirty="0" err="1">
                <a:latin typeface="Aparajita" pitchFamily="34" charset="0"/>
                <a:cs typeface="Aparajita" pitchFamily="34" charset="0"/>
              </a:rPr>
              <a:t>upcasts</a:t>
            </a:r>
            <a:r>
              <a:rPr lang="en-US" sz="2800" dirty="0">
                <a:latin typeface="Aparajita" pitchFamily="34" charset="0"/>
                <a:cs typeface="Aparajita" pitchFamily="34" charset="0"/>
              </a:rPr>
              <a:t> (from pointer-to-derived to </a:t>
            </a:r>
            <a:r>
              <a:rPr lang="en-US" sz="2800" dirty="0" smtClean="0">
                <a:latin typeface="Aparajita" pitchFamily="34" charset="0"/>
                <a:cs typeface="Aparajita" pitchFamily="34" charset="0"/>
              </a:rPr>
              <a:t>pointer-to-base)</a:t>
            </a:r>
          </a:p>
          <a:p>
            <a:pPr marL="1657350" lvl="3" indent="-285750">
              <a:buFont typeface="Arial" pitchFamily="34" charset="0"/>
              <a:buChar char="•"/>
            </a:pPr>
            <a:r>
              <a:rPr lang="en-US" sz="2800" i="1" dirty="0" err="1" smtClean="0">
                <a:latin typeface="Aparajita" pitchFamily="34" charset="0"/>
                <a:cs typeface="Aparajita" pitchFamily="34" charset="0"/>
              </a:rPr>
              <a:t>downcasts</a:t>
            </a:r>
            <a:r>
              <a:rPr lang="en-US" sz="2800" dirty="0">
                <a:latin typeface="Aparajita" pitchFamily="34" charset="0"/>
                <a:cs typeface="Aparajita" pitchFamily="34" charset="0"/>
              </a:rPr>
              <a:t> (from pointer-to-base to pointer-to-derived). </a:t>
            </a:r>
            <a:endParaRPr lang="en-US" sz="2800" dirty="0" smtClean="0">
              <a:latin typeface="Aparajita" pitchFamily="34" charset="0"/>
              <a:cs typeface="Aparajita" pitchFamily="34" charset="0"/>
            </a:endParaRPr>
          </a:p>
          <a:p>
            <a:pPr marL="285750" indent="-285750">
              <a:buFont typeface="Arial" pitchFamily="34" charset="0"/>
              <a:buChar char="•"/>
            </a:pPr>
            <a:r>
              <a:rPr lang="en-US" sz="2800" dirty="0" smtClean="0">
                <a:latin typeface="Aparajita" pitchFamily="34" charset="0"/>
                <a:cs typeface="Aparajita" pitchFamily="34" charset="0"/>
              </a:rPr>
              <a:t>No </a:t>
            </a:r>
            <a:r>
              <a:rPr lang="en-US" sz="2800" dirty="0">
                <a:latin typeface="Aparajita" pitchFamily="34" charset="0"/>
                <a:cs typeface="Aparajita" pitchFamily="34" charset="0"/>
              </a:rPr>
              <a:t>checks are performed during runtime to guarantee that the object being converted is in fact a full object of the destination type. </a:t>
            </a:r>
            <a:endParaRPr lang="en-US" sz="2800" dirty="0" smtClean="0">
              <a:latin typeface="Aparajita" pitchFamily="34" charset="0"/>
              <a:cs typeface="Aparajita" pitchFamily="34" charset="0"/>
            </a:endParaRPr>
          </a:p>
          <a:p>
            <a:pPr marL="285750" indent="-285750">
              <a:buFont typeface="Arial" pitchFamily="34" charset="0"/>
              <a:buChar char="•"/>
            </a:pPr>
            <a:r>
              <a:rPr lang="en-US" sz="2800" dirty="0">
                <a:latin typeface="Aparajita" pitchFamily="34" charset="0"/>
                <a:cs typeface="Aparajita" pitchFamily="34" charset="0"/>
              </a:rPr>
              <a:t>Therefore, it is up to the programmer to ensure that the conversion is safe. </a:t>
            </a:r>
          </a:p>
          <a:p>
            <a:pPr marL="285750" indent="-285750">
              <a:buFont typeface="Arial" pitchFamily="34" charset="0"/>
              <a:buChar char="•"/>
            </a:pPr>
            <a:r>
              <a:rPr lang="en-US" sz="2800" dirty="0">
                <a:latin typeface="Aparajita" pitchFamily="34" charset="0"/>
                <a:cs typeface="Aparajita" pitchFamily="34" charset="0"/>
              </a:rPr>
              <a:t>On the other side, it does not incur the overhead of the type-safety checks of dynamic_cast.</a:t>
            </a:r>
          </a:p>
          <a:p>
            <a:pPr marL="285750" indent="-285750">
              <a:buFont typeface="Arial" pitchFamily="34" charset="0"/>
              <a:buChar char="•"/>
            </a:pP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35492548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1467068" cy="523220"/>
          </a:xfrm>
          <a:prstGeom prst="rect">
            <a:avLst/>
          </a:prstGeom>
        </p:spPr>
        <p:txBody>
          <a:bodyPr wrap="none">
            <a:spAutoFit/>
          </a:bodyPr>
          <a:lstStyle/>
          <a:p>
            <a:r>
              <a:rPr lang="en-US" sz="2800" b="1" dirty="0">
                <a:latin typeface="Aparajita" pitchFamily="34" charset="0"/>
                <a:cs typeface="Aparajita" pitchFamily="34" charset="0"/>
              </a:rPr>
              <a:t>static_cast</a:t>
            </a:r>
          </a:p>
        </p:txBody>
      </p:sp>
      <p:sp>
        <p:nvSpPr>
          <p:cNvPr id="4" name="Rectangle 3"/>
          <p:cNvSpPr/>
          <p:nvPr/>
        </p:nvSpPr>
        <p:spPr>
          <a:xfrm>
            <a:off x="304800" y="228600"/>
            <a:ext cx="868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
        <p:nvSpPr>
          <p:cNvPr id="7" name="Rectangle 6"/>
          <p:cNvSpPr/>
          <p:nvPr/>
        </p:nvSpPr>
        <p:spPr>
          <a:xfrm>
            <a:off x="308212" y="1094151"/>
            <a:ext cx="7391400" cy="1200329"/>
          </a:xfrm>
          <a:prstGeom prst="rect">
            <a:avLst/>
          </a:prstGeom>
          <a:solidFill>
            <a:schemeClr val="bg2">
              <a:lumMod val="50000"/>
            </a:schemeClr>
          </a:solidFill>
        </p:spPr>
        <p:txBody>
          <a:bodyPr wrap="square">
            <a:spAutoFit/>
          </a:bodyPr>
          <a:lstStyle/>
          <a:p>
            <a:r>
              <a:rPr lang="en-US" i="1" dirty="0">
                <a:solidFill>
                  <a:schemeClr val="bg1"/>
                </a:solidFill>
                <a:latin typeface="Aparajita" pitchFamily="34" charset="0"/>
                <a:cs typeface="Aparajita" pitchFamily="34" charset="0"/>
              </a:rPr>
              <a:t>class Base </a:t>
            </a:r>
            <a:r>
              <a:rPr lang="en-US" i="1" dirty="0" smtClean="0">
                <a:solidFill>
                  <a:schemeClr val="bg1"/>
                </a:solidFill>
                <a:latin typeface="Aparajita" pitchFamily="34" charset="0"/>
                <a:cs typeface="Aparajita" pitchFamily="34" charset="0"/>
              </a:rPr>
              <a:t>{ };</a:t>
            </a:r>
            <a:endParaRPr lang="en-US" i="1" dirty="0">
              <a:solidFill>
                <a:schemeClr val="bg1"/>
              </a:solidFill>
              <a:latin typeface="Aparajita" pitchFamily="34" charset="0"/>
              <a:cs typeface="Aparajita" pitchFamily="34" charset="0"/>
            </a:endParaRPr>
          </a:p>
          <a:p>
            <a:r>
              <a:rPr lang="en-US" i="1" dirty="0">
                <a:solidFill>
                  <a:schemeClr val="bg1"/>
                </a:solidFill>
                <a:latin typeface="Aparajita" pitchFamily="34" charset="0"/>
                <a:cs typeface="Aparajita" pitchFamily="34" charset="0"/>
              </a:rPr>
              <a:t>class Derived: public Base {};</a:t>
            </a:r>
          </a:p>
          <a:p>
            <a:r>
              <a:rPr lang="en-US" i="1" dirty="0">
                <a:solidFill>
                  <a:schemeClr val="bg1"/>
                </a:solidFill>
                <a:latin typeface="Aparajita" pitchFamily="34" charset="0"/>
                <a:cs typeface="Aparajita" pitchFamily="34" charset="0"/>
              </a:rPr>
              <a:t>Base * a = new Base;</a:t>
            </a:r>
          </a:p>
          <a:p>
            <a:r>
              <a:rPr lang="en-US" i="1" dirty="0">
                <a:solidFill>
                  <a:schemeClr val="bg1"/>
                </a:solidFill>
                <a:latin typeface="Aparajita" pitchFamily="34" charset="0"/>
                <a:cs typeface="Aparajita" pitchFamily="34" charset="0"/>
              </a:rPr>
              <a:t>Derived * b = static_cast&lt;Derived*&gt;(a);</a:t>
            </a:r>
          </a:p>
        </p:txBody>
      </p:sp>
      <p:sp>
        <p:nvSpPr>
          <p:cNvPr id="5" name="Rectangle 4"/>
          <p:cNvSpPr/>
          <p:nvPr/>
        </p:nvSpPr>
        <p:spPr>
          <a:xfrm>
            <a:off x="308212" y="2438400"/>
            <a:ext cx="8454788" cy="954107"/>
          </a:xfrm>
          <a:prstGeom prst="rect">
            <a:avLst/>
          </a:prstGeom>
        </p:spPr>
        <p:txBody>
          <a:bodyPr wrap="square">
            <a:spAutoFit/>
          </a:bodyPr>
          <a:lstStyle/>
          <a:p>
            <a:r>
              <a:rPr lang="en-US" sz="2800" dirty="0" smtClean="0">
                <a:latin typeface="Aparajita" pitchFamily="34" charset="0"/>
                <a:cs typeface="Aparajita" pitchFamily="34" charset="0"/>
              </a:rPr>
              <a:t>This </a:t>
            </a:r>
            <a:r>
              <a:rPr lang="en-US" sz="2800" dirty="0">
                <a:latin typeface="Aparajita" pitchFamily="34" charset="0"/>
                <a:cs typeface="Aparajita" pitchFamily="34" charset="0"/>
              </a:rPr>
              <a:t>would be valid code, although b would point to an incomplete object of the class and could lead to runtime errors if dereferenced.</a:t>
            </a:r>
          </a:p>
        </p:txBody>
      </p:sp>
      <p:sp>
        <p:nvSpPr>
          <p:cNvPr id="8" name="Rectangle 2"/>
          <p:cNvSpPr>
            <a:spLocks noChangeArrowheads="1"/>
          </p:cNvSpPr>
          <p:nvPr/>
        </p:nvSpPr>
        <p:spPr bwMode="auto">
          <a:xfrm>
            <a:off x="457200" y="3214926"/>
            <a:ext cx="85344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rgbClr val="000000"/>
                </a:solidFill>
                <a:effectLst/>
                <a:latin typeface="Aparajita" pitchFamily="34" charset="0"/>
                <a:cs typeface="Aparajita" pitchFamily="34" charset="0"/>
              </a:rPr>
              <a:t>It can convert from void* to any pointer type. </a:t>
            </a:r>
          </a:p>
          <a:p>
            <a:pPr lvl="1" fontAlgn="base">
              <a:spcBef>
                <a:spcPct val="0"/>
              </a:spcBef>
              <a:spcAft>
                <a:spcPct val="0"/>
              </a:spcAft>
            </a:pPr>
            <a:r>
              <a:rPr kumimoji="0" lang="en-US" sz="2800" b="0" i="0" u="none" strike="noStrike" cap="none" normalizeH="0" baseline="0" dirty="0" smtClean="0">
                <a:ln>
                  <a:noFill/>
                </a:ln>
                <a:solidFill>
                  <a:srgbClr val="000000"/>
                </a:solidFill>
                <a:effectLst/>
                <a:latin typeface="Aparajita" pitchFamily="34" charset="0"/>
                <a:cs typeface="Aparajita" pitchFamily="34" charset="0"/>
              </a:rPr>
              <a:t>In this case, it guarantees that if the void* value was obtained by converting from that same pointer type, the resulting pointer value is the same.</a:t>
            </a:r>
          </a:p>
          <a:p>
            <a:pPr marL="457200" indent="-457200" fontAlgn="base">
              <a:spcBef>
                <a:spcPct val="0"/>
              </a:spcBef>
              <a:spcAft>
                <a:spcPct val="0"/>
              </a:spcAft>
              <a:buFont typeface="Arial" pitchFamily="34" charset="0"/>
              <a:buChar char="•"/>
            </a:pPr>
            <a:r>
              <a:rPr lang="en-US" sz="2800" dirty="0" smtClean="0">
                <a:solidFill>
                  <a:srgbClr val="000000"/>
                </a:solidFill>
                <a:latin typeface="Aparajita" pitchFamily="34" charset="0"/>
                <a:cs typeface="Aparajita" pitchFamily="34" charset="0"/>
              </a:rPr>
              <a:t>It can c</a:t>
            </a:r>
            <a:r>
              <a:rPr kumimoji="0" lang="en-US" sz="2800" b="0" i="0" u="none" strike="noStrike" cap="none" normalizeH="0" baseline="0" dirty="0" smtClean="0">
                <a:ln>
                  <a:noFill/>
                </a:ln>
                <a:solidFill>
                  <a:srgbClr val="000000"/>
                </a:solidFill>
                <a:effectLst/>
                <a:latin typeface="Aparajita" pitchFamily="34" charset="0"/>
                <a:cs typeface="Aparajita" pitchFamily="34" charset="0"/>
              </a:rPr>
              <a:t>onvert integers, floating-point values and enum types to enum types.</a:t>
            </a:r>
            <a:endParaRPr kumimoji="0" lang="en-US" sz="2800" b="0" i="0" u="none" strike="noStrike" cap="none" normalizeH="0" baseline="0" dirty="0" smtClean="0">
              <a:ln>
                <a:noFill/>
              </a:ln>
              <a:solidFill>
                <a:schemeClr val="tx1"/>
              </a:solidFill>
              <a:effectLst/>
              <a:latin typeface="Aparajita" pitchFamily="34" charset="0"/>
              <a:cs typeface="Aparajita" pitchFamily="34" charset="0"/>
            </a:endParaRPr>
          </a:p>
        </p:txBody>
      </p:sp>
    </p:spTree>
    <p:extLst>
      <p:ext uri="{BB962C8B-B14F-4D97-AF65-F5344CB8AC3E}">
        <p14:creationId xmlns:p14="http://schemas.microsoft.com/office/powerpoint/2010/main" val="1966159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151179"/>
            <a:ext cx="8421877" cy="523220"/>
          </a:xfrm>
          <a:prstGeom prst="rect">
            <a:avLst/>
          </a:prstGeom>
        </p:spPr>
        <p:txBody>
          <a:bodyPr wrap="square">
            <a:spAutoFit/>
          </a:bodyPr>
          <a:lstStyle/>
          <a:p>
            <a:r>
              <a:rPr lang="en-US" sz="2800" b="1" u="sng" dirty="0" smtClean="0">
                <a:latin typeface="Aparajita" pitchFamily="34" charset="0"/>
                <a:cs typeface="Aparajita" pitchFamily="34" charset="0"/>
              </a:rPr>
              <a:t>Code Snippet for the conversion of int to enum (by static_cast)</a:t>
            </a:r>
            <a:endParaRPr lang="en-US" sz="2800" b="1" u="sng" dirty="0">
              <a:latin typeface="Aparajita" pitchFamily="34" charset="0"/>
              <a:cs typeface="Aparajita" pitchFamily="34" charset="0"/>
            </a:endParaRPr>
          </a:p>
        </p:txBody>
      </p:sp>
      <p:sp>
        <p:nvSpPr>
          <p:cNvPr id="3" name="Rectangle 2"/>
          <p:cNvSpPr/>
          <p:nvPr/>
        </p:nvSpPr>
        <p:spPr>
          <a:xfrm>
            <a:off x="228598" y="722728"/>
            <a:ext cx="8763001" cy="5016758"/>
          </a:xfrm>
          <a:prstGeom prst="rect">
            <a:avLst/>
          </a:prstGeom>
          <a:solidFill>
            <a:schemeClr val="bg2">
              <a:lumMod val="50000"/>
            </a:schemeClr>
          </a:solidFill>
        </p:spPr>
        <p:txBody>
          <a:bodyPr wrap="square">
            <a:spAutoFit/>
          </a:bodyPr>
          <a:lstStyle/>
          <a:p>
            <a:r>
              <a:rPr lang="en-US" sz="2000" dirty="0">
                <a:solidFill>
                  <a:schemeClr val="bg1"/>
                </a:solidFill>
                <a:latin typeface="Aparajita" pitchFamily="34" charset="0"/>
                <a:cs typeface="Aparajita" pitchFamily="34" charset="0"/>
              </a:rPr>
              <a:t>#include &lt;</a:t>
            </a:r>
            <a:r>
              <a:rPr lang="en-US" sz="2000" dirty="0" err="1">
                <a:solidFill>
                  <a:schemeClr val="bg1"/>
                </a:solidFill>
                <a:latin typeface="Aparajita" pitchFamily="34" charset="0"/>
                <a:cs typeface="Aparajita" pitchFamily="34" charset="0"/>
              </a:rPr>
              <a:t>iostream</a:t>
            </a:r>
            <a:r>
              <a:rPr lang="en-US" sz="2000" dirty="0">
                <a:solidFill>
                  <a:schemeClr val="bg1"/>
                </a:solidFill>
                <a:latin typeface="Aparajita" pitchFamily="34" charset="0"/>
                <a:cs typeface="Aparajita" pitchFamily="34" charset="0"/>
              </a:rPr>
              <a:t>&gt;</a:t>
            </a:r>
          </a:p>
          <a:p>
            <a:r>
              <a:rPr lang="en-US" sz="2000" dirty="0">
                <a:solidFill>
                  <a:schemeClr val="bg1"/>
                </a:solidFill>
                <a:latin typeface="Aparajita" pitchFamily="34" charset="0"/>
                <a:cs typeface="Aparajita" pitchFamily="34" charset="0"/>
              </a:rPr>
              <a:t>using namespace </a:t>
            </a:r>
            <a:r>
              <a:rPr lang="en-US" sz="2000" dirty="0" err="1">
                <a:solidFill>
                  <a:schemeClr val="bg1"/>
                </a:solidFill>
                <a:latin typeface="Aparajita" pitchFamily="34" charset="0"/>
                <a:cs typeface="Aparajita" pitchFamily="34" charset="0"/>
              </a:rPr>
              <a:t>std</a:t>
            </a:r>
            <a:r>
              <a:rPr lang="en-US" sz="2000" dirty="0">
                <a:solidFill>
                  <a:schemeClr val="bg1"/>
                </a:solidFill>
                <a:latin typeface="Aparajita" pitchFamily="34" charset="0"/>
                <a:cs typeface="Aparajita" pitchFamily="34" charset="0"/>
              </a:rPr>
              <a:t>;</a:t>
            </a:r>
          </a:p>
          <a:p>
            <a:r>
              <a:rPr lang="en-US" sz="2000" dirty="0">
                <a:solidFill>
                  <a:schemeClr val="bg1"/>
                </a:solidFill>
                <a:latin typeface="Aparajita" pitchFamily="34" charset="0"/>
                <a:cs typeface="Aparajita" pitchFamily="34" charset="0"/>
              </a:rPr>
              <a:t> </a:t>
            </a:r>
          </a:p>
          <a:p>
            <a:r>
              <a:rPr lang="en-US" sz="2000" dirty="0">
                <a:solidFill>
                  <a:schemeClr val="bg1"/>
                </a:solidFill>
                <a:latin typeface="Aparajita" pitchFamily="34" charset="0"/>
                <a:cs typeface="Aparajita" pitchFamily="34" charset="0"/>
              </a:rPr>
              <a:t>// enum data type</a:t>
            </a:r>
          </a:p>
          <a:p>
            <a:r>
              <a:rPr lang="en-US" sz="2000" dirty="0">
                <a:solidFill>
                  <a:schemeClr val="bg1"/>
                </a:solidFill>
                <a:latin typeface="Aparajita" pitchFamily="34" charset="0"/>
                <a:cs typeface="Aparajita" pitchFamily="34" charset="0"/>
              </a:rPr>
              <a:t>enum color {blue, yellow, red, green, magenta};</a:t>
            </a:r>
          </a:p>
          <a:p>
            <a:r>
              <a:rPr lang="en-US" sz="2000" dirty="0">
                <a:solidFill>
                  <a:schemeClr val="bg1"/>
                </a:solidFill>
                <a:latin typeface="Aparajita" pitchFamily="34" charset="0"/>
                <a:cs typeface="Aparajita" pitchFamily="34" charset="0"/>
              </a:rPr>
              <a:t> </a:t>
            </a:r>
          </a:p>
          <a:p>
            <a:r>
              <a:rPr lang="en-US" sz="2000" dirty="0">
                <a:solidFill>
                  <a:schemeClr val="bg1"/>
                </a:solidFill>
                <a:latin typeface="Aparajita" pitchFamily="34" charset="0"/>
                <a:cs typeface="Aparajita" pitchFamily="34" charset="0"/>
              </a:rPr>
              <a:t>int main()</a:t>
            </a:r>
          </a:p>
          <a:p>
            <a:r>
              <a:rPr lang="en-US" sz="2000" dirty="0">
                <a:solidFill>
                  <a:schemeClr val="bg1"/>
                </a:solidFill>
                <a:latin typeface="Aparajita" pitchFamily="34" charset="0"/>
                <a:cs typeface="Aparajita" pitchFamily="34" charset="0"/>
              </a:rPr>
              <a:t>{</a:t>
            </a:r>
          </a:p>
          <a:p>
            <a:r>
              <a:rPr lang="en-US" sz="2000" dirty="0">
                <a:solidFill>
                  <a:schemeClr val="bg1"/>
                </a:solidFill>
                <a:latin typeface="Aparajita" pitchFamily="34" charset="0"/>
                <a:cs typeface="Aparajita" pitchFamily="34" charset="0"/>
              </a:rPr>
              <a:t>       int p1 = 3;</a:t>
            </a:r>
          </a:p>
          <a:p>
            <a:r>
              <a:rPr lang="en-US" sz="2000" dirty="0">
                <a:solidFill>
                  <a:schemeClr val="bg1"/>
                </a:solidFill>
                <a:latin typeface="Aparajita" pitchFamily="34" charset="0"/>
                <a:cs typeface="Aparajita" pitchFamily="34" charset="0"/>
              </a:rPr>
              <a:t>       cout&lt;&lt;"integer type, p1 = "&lt;&lt;p1&lt;&lt;endl;</a:t>
            </a:r>
          </a:p>
          <a:p>
            <a:r>
              <a:rPr lang="en-US" sz="2000" dirty="0">
                <a:solidFill>
                  <a:schemeClr val="bg1"/>
                </a:solidFill>
                <a:latin typeface="Aparajita" pitchFamily="34" charset="0"/>
                <a:cs typeface="Aparajita" pitchFamily="34" charset="0"/>
              </a:rPr>
              <a:t>       cout&lt;&lt;"color c1 = static_cast&lt;color&gt; (p1)"&lt;&lt;endl;</a:t>
            </a:r>
          </a:p>
          <a:p>
            <a:r>
              <a:rPr lang="en-US" sz="2000" dirty="0">
                <a:solidFill>
                  <a:schemeClr val="bg1"/>
                </a:solidFill>
                <a:latin typeface="Aparajita" pitchFamily="34" charset="0"/>
                <a:cs typeface="Aparajita" pitchFamily="34" charset="0"/>
              </a:rPr>
              <a:t>       color c1 = static_cast&lt;color&gt; (p1);</a:t>
            </a:r>
          </a:p>
          <a:p>
            <a:r>
              <a:rPr lang="en-US" sz="2000" dirty="0">
                <a:solidFill>
                  <a:schemeClr val="bg1"/>
                </a:solidFill>
                <a:latin typeface="Aparajita" pitchFamily="34" charset="0"/>
                <a:cs typeface="Aparajita" pitchFamily="34" charset="0"/>
              </a:rPr>
              <a:t>       cout&lt;&lt;"enum type, c1 = "&lt;&lt;c1&lt;&lt;endl;</a:t>
            </a:r>
          </a:p>
          <a:p>
            <a:r>
              <a:rPr lang="en-US" sz="2000" dirty="0">
                <a:solidFill>
                  <a:schemeClr val="bg1"/>
                </a:solidFill>
                <a:latin typeface="Aparajita" pitchFamily="34" charset="0"/>
                <a:cs typeface="Aparajita" pitchFamily="34" charset="0"/>
              </a:rPr>
              <a:t>       return 0;</a:t>
            </a:r>
          </a:p>
          <a:p>
            <a:r>
              <a:rPr lang="en-US" sz="2000" dirty="0">
                <a:solidFill>
                  <a:schemeClr val="bg1"/>
                </a:solidFill>
                <a:latin typeface="Aparajita" pitchFamily="34" charset="0"/>
                <a:cs typeface="Aparajita" pitchFamily="34" charset="0"/>
              </a:rPr>
              <a:t>}</a:t>
            </a:r>
          </a:p>
          <a:p>
            <a:r>
              <a:rPr lang="en-US" sz="2000" dirty="0">
                <a:solidFill>
                  <a:schemeClr val="bg1"/>
                </a:solidFill>
                <a:latin typeface="Aparajita" pitchFamily="34" charset="0"/>
                <a:cs typeface="Aparajita" pitchFamily="34" charset="0"/>
              </a:rPr>
              <a:t> </a:t>
            </a: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122" t="34047" r="40699" b="57106"/>
          <a:stretch/>
        </p:blipFill>
        <p:spPr bwMode="auto">
          <a:xfrm>
            <a:off x="4495800" y="2743200"/>
            <a:ext cx="4154677" cy="97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6539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4832092"/>
          </a:xfrm>
          <a:prstGeom prst="rect">
            <a:avLst/>
          </a:prstGeom>
        </p:spPr>
        <p:txBody>
          <a:bodyPr wrap="square">
            <a:spAutoFit/>
          </a:bodyPr>
          <a:lstStyle/>
          <a:p>
            <a:pPr lvl="0" eaLnBrk="0" fontAlgn="base" hangingPunct="0">
              <a:spcBef>
                <a:spcPct val="0"/>
              </a:spcBef>
              <a:spcAft>
                <a:spcPct val="0"/>
              </a:spcAft>
            </a:pPr>
            <a:r>
              <a:rPr lang="en-US" sz="2800" dirty="0">
                <a:solidFill>
                  <a:srgbClr val="000000"/>
                </a:solidFill>
                <a:latin typeface="Aparajita" pitchFamily="34" charset="0"/>
                <a:cs typeface="Aparajita" pitchFamily="34" charset="0"/>
              </a:rPr>
              <a:t>Additionally, static_cast can also perform the following</a:t>
            </a:r>
            <a:r>
              <a:rPr lang="en-US" sz="2800" dirty="0" smtClean="0">
                <a:solidFill>
                  <a:srgbClr val="000000"/>
                </a:solidFill>
                <a:latin typeface="Aparajita" pitchFamily="34" charset="0"/>
                <a:cs typeface="Aparajita" pitchFamily="34" charset="0"/>
              </a:rPr>
              <a:t>:</a:t>
            </a:r>
          </a:p>
          <a:p>
            <a:pPr lvl="0" eaLnBrk="0" fontAlgn="base" hangingPunct="0">
              <a:spcBef>
                <a:spcPct val="0"/>
              </a:spcBef>
              <a:spcAft>
                <a:spcPct val="0"/>
              </a:spcAft>
            </a:pPr>
            <a:endParaRPr lang="en-US" sz="2800" dirty="0">
              <a:solidFill>
                <a:srgbClr val="000000"/>
              </a:solidFill>
              <a:latin typeface="Aparajita" pitchFamily="34" charset="0"/>
              <a:cs typeface="Aparajita" pitchFamily="34" charset="0"/>
            </a:endParaRPr>
          </a:p>
          <a:p>
            <a:pPr marL="914400" lvl="1" indent="-457200" eaLnBrk="0" fontAlgn="base" hangingPunct="0">
              <a:spcBef>
                <a:spcPct val="0"/>
              </a:spcBef>
              <a:spcAft>
                <a:spcPct val="0"/>
              </a:spcAft>
              <a:buFont typeface="Arial" pitchFamily="34" charset="0"/>
              <a:buChar char="•"/>
            </a:pPr>
            <a:r>
              <a:rPr lang="en-US" sz="2800" dirty="0" smtClean="0">
                <a:solidFill>
                  <a:srgbClr val="000000"/>
                </a:solidFill>
                <a:latin typeface="Aparajita" pitchFamily="34" charset="0"/>
                <a:cs typeface="Aparajita" pitchFamily="34" charset="0"/>
              </a:rPr>
              <a:t>Explicitly </a:t>
            </a:r>
            <a:r>
              <a:rPr lang="en-US" sz="2800" dirty="0">
                <a:solidFill>
                  <a:srgbClr val="000000"/>
                </a:solidFill>
                <a:latin typeface="Aparajita" pitchFamily="34" charset="0"/>
                <a:cs typeface="Aparajita" pitchFamily="34" charset="0"/>
              </a:rPr>
              <a:t>call a single-argument constructor or a conversion operator</a:t>
            </a:r>
            <a:r>
              <a:rPr lang="en-US" sz="2800" dirty="0" smtClean="0">
                <a:solidFill>
                  <a:srgbClr val="000000"/>
                </a:solidFill>
                <a:latin typeface="Aparajita" pitchFamily="34" charset="0"/>
                <a:cs typeface="Aparajita" pitchFamily="34" charset="0"/>
              </a:rPr>
              <a:t>.</a:t>
            </a:r>
          </a:p>
          <a:p>
            <a:pPr marL="914400" lvl="1" indent="-457200" eaLnBrk="0" fontAlgn="base" hangingPunct="0">
              <a:spcBef>
                <a:spcPct val="0"/>
              </a:spcBef>
              <a:spcAft>
                <a:spcPct val="0"/>
              </a:spcAft>
              <a:buFont typeface="Arial" pitchFamily="34" charset="0"/>
              <a:buChar char="•"/>
            </a:pPr>
            <a:endParaRPr lang="en-US" sz="2800" dirty="0">
              <a:solidFill>
                <a:srgbClr val="000000"/>
              </a:solidFill>
              <a:latin typeface="Aparajita" pitchFamily="34" charset="0"/>
              <a:cs typeface="Aparajita" pitchFamily="34" charset="0"/>
            </a:endParaRPr>
          </a:p>
          <a:p>
            <a:pPr marL="914400" lvl="1" indent="-457200" eaLnBrk="0" fontAlgn="base" hangingPunct="0">
              <a:spcBef>
                <a:spcPct val="0"/>
              </a:spcBef>
              <a:spcAft>
                <a:spcPct val="0"/>
              </a:spcAft>
              <a:buFont typeface="Arial" pitchFamily="34" charset="0"/>
              <a:buChar char="•"/>
            </a:pPr>
            <a:r>
              <a:rPr lang="en-US" sz="2800" dirty="0">
                <a:solidFill>
                  <a:srgbClr val="000000"/>
                </a:solidFill>
                <a:latin typeface="Aparajita" pitchFamily="34" charset="0"/>
                <a:cs typeface="Aparajita" pitchFamily="34" charset="0"/>
              </a:rPr>
              <a:t>Convert to </a:t>
            </a:r>
            <a:r>
              <a:rPr lang="en-US" sz="2800" i="1" dirty="0" err="1">
                <a:solidFill>
                  <a:srgbClr val="000000"/>
                </a:solidFill>
                <a:latin typeface="Aparajita" pitchFamily="34" charset="0"/>
                <a:cs typeface="Aparajita" pitchFamily="34" charset="0"/>
              </a:rPr>
              <a:t>rvalue</a:t>
            </a:r>
            <a:r>
              <a:rPr lang="en-US" sz="2800" i="1" dirty="0">
                <a:solidFill>
                  <a:srgbClr val="000000"/>
                </a:solidFill>
                <a:latin typeface="Aparajita" pitchFamily="34" charset="0"/>
                <a:cs typeface="Aparajita" pitchFamily="34" charset="0"/>
              </a:rPr>
              <a:t> references</a:t>
            </a:r>
            <a:r>
              <a:rPr lang="en-US" sz="2800" dirty="0" smtClean="0">
                <a:solidFill>
                  <a:srgbClr val="000000"/>
                </a:solidFill>
                <a:latin typeface="Aparajita" pitchFamily="34" charset="0"/>
                <a:cs typeface="Aparajita" pitchFamily="34" charset="0"/>
              </a:rPr>
              <a:t>.</a:t>
            </a:r>
          </a:p>
          <a:p>
            <a:pPr marL="914400" lvl="1" indent="-457200" eaLnBrk="0" fontAlgn="base" hangingPunct="0">
              <a:spcBef>
                <a:spcPct val="0"/>
              </a:spcBef>
              <a:spcAft>
                <a:spcPct val="0"/>
              </a:spcAft>
              <a:buFont typeface="Arial" pitchFamily="34" charset="0"/>
              <a:buChar char="•"/>
            </a:pPr>
            <a:endParaRPr lang="en-US" sz="2800" dirty="0">
              <a:solidFill>
                <a:srgbClr val="000000"/>
              </a:solidFill>
              <a:latin typeface="Aparajita" pitchFamily="34" charset="0"/>
              <a:cs typeface="Aparajita" pitchFamily="34" charset="0"/>
            </a:endParaRPr>
          </a:p>
          <a:p>
            <a:pPr marL="914400" lvl="1" indent="-457200" eaLnBrk="0" fontAlgn="base" hangingPunct="0">
              <a:spcBef>
                <a:spcPct val="0"/>
              </a:spcBef>
              <a:spcAft>
                <a:spcPct val="0"/>
              </a:spcAft>
              <a:buFont typeface="Arial" pitchFamily="34" charset="0"/>
              <a:buChar char="•"/>
            </a:pPr>
            <a:r>
              <a:rPr lang="en-US" sz="2800" dirty="0">
                <a:solidFill>
                  <a:srgbClr val="000000"/>
                </a:solidFill>
                <a:latin typeface="Aparajita" pitchFamily="34" charset="0"/>
                <a:cs typeface="Aparajita" pitchFamily="34" charset="0"/>
              </a:rPr>
              <a:t>Convert enum class values into integers or floating-point values</a:t>
            </a:r>
            <a:r>
              <a:rPr lang="en-US" sz="2800" dirty="0" smtClean="0">
                <a:solidFill>
                  <a:srgbClr val="000000"/>
                </a:solidFill>
                <a:latin typeface="Aparajita" pitchFamily="34" charset="0"/>
                <a:cs typeface="Aparajita" pitchFamily="34" charset="0"/>
              </a:rPr>
              <a:t>.</a:t>
            </a:r>
          </a:p>
          <a:p>
            <a:pPr marL="914400" lvl="1" indent="-457200" eaLnBrk="0" fontAlgn="base" hangingPunct="0">
              <a:spcBef>
                <a:spcPct val="0"/>
              </a:spcBef>
              <a:spcAft>
                <a:spcPct val="0"/>
              </a:spcAft>
              <a:buFont typeface="Arial" pitchFamily="34" charset="0"/>
              <a:buChar char="•"/>
            </a:pPr>
            <a:endParaRPr lang="en-US" sz="2800" dirty="0">
              <a:solidFill>
                <a:srgbClr val="000000"/>
              </a:solidFill>
              <a:latin typeface="Aparajita" pitchFamily="34" charset="0"/>
              <a:cs typeface="Aparajita" pitchFamily="34" charset="0"/>
            </a:endParaRPr>
          </a:p>
          <a:p>
            <a:pPr marL="914400" lvl="1" indent="-457200" eaLnBrk="0" fontAlgn="base" hangingPunct="0">
              <a:spcBef>
                <a:spcPct val="0"/>
              </a:spcBef>
              <a:spcAft>
                <a:spcPct val="0"/>
              </a:spcAft>
              <a:buFont typeface="Arial" pitchFamily="34" charset="0"/>
              <a:buChar char="•"/>
            </a:pPr>
            <a:r>
              <a:rPr lang="en-US" sz="2800" dirty="0">
                <a:solidFill>
                  <a:srgbClr val="000000"/>
                </a:solidFill>
                <a:latin typeface="Aparajita" pitchFamily="34" charset="0"/>
                <a:cs typeface="Aparajita" pitchFamily="34" charset="0"/>
              </a:rPr>
              <a:t>Convert any type to void, evaluating and discarding the value.</a:t>
            </a:r>
          </a:p>
          <a:p>
            <a:pPr lvl="1" eaLnBrk="0" fontAlgn="base" hangingPunct="0">
              <a:spcBef>
                <a:spcPct val="0"/>
              </a:spcBef>
              <a:spcAft>
                <a:spcPct val="0"/>
              </a:spcAft>
            </a:pPr>
            <a:endParaRPr lang="en-US" sz="2800" dirty="0">
              <a:latin typeface="Aparajita" pitchFamily="34" charset="0"/>
              <a:cs typeface="Aparajita" pitchFamily="34" charset="0"/>
            </a:endParaRPr>
          </a:p>
        </p:txBody>
      </p:sp>
      <p:sp>
        <p:nvSpPr>
          <p:cNvPr id="3" name="Rectangle 2"/>
          <p:cNvSpPr/>
          <p:nvPr/>
        </p:nvSpPr>
        <p:spPr>
          <a:xfrm>
            <a:off x="304800" y="228600"/>
            <a:ext cx="868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6530126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686800" cy="378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
        <p:nvSpPr>
          <p:cNvPr id="5" name="TextBox 4"/>
          <p:cNvSpPr txBox="1"/>
          <p:nvPr/>
        </p:nvSpPr>
        <p:spPr>
          <a:xfrm>
            <a:off x="241110" y="554295"/>
            <a:ext cx="8686800" cy="5693866"/>
          </a:xfrm>
          <a:prstGeom prst="rect">
            <a:avLst/>
          </a:prstGeom>
          <a:noFill/>
        </p:spPr>
        <p:txBody>
          <a:bodyPr wrap="square" rtlCol="0">
            <a:spAutoFit/>
          </a:bodyPr>
          <a:lstStyle/>
          <a:p>
            <a:pPr fontAlgn="base">
              <a:spcBef>
                <a:spcPct val="0"/>
              </a:spcBef>
              <a:spcAft>
                <a:spcPct val="0"/>
              </a:spcAft>
            </a:pPr>
            <a:r>
              <a:rPr lang="en-US" sz="2800" b="1" dirty="0">
                <a:latin typeface="Aparajita" pitchFamily="34" charset="0"/>
                <a:cs typeface="Aparajita" pitchFamily="34" charset="0"/>
              </a:rPr>
              <a:t>Dynamic_cast</a:t>
            </a:r>
          </a:p>
          <a:p>
            <a:pPr marL="457200" lvl="0" indent="-457200" fontAlgn="base">
              <a:spcBef>
                <a:spcPct val="0"/>
              </a:spcBef>
              <a:spcAft>
                <a:spcPct val="0"/>
              </a:spcAft>
              <a:buFont typeface="Arial" pitchFamily="34" charset="0"/>
              <a:buChar char="•"/>
            </a:pPr>
            <a:r>
              <a:rPr lang="en-US" sz="2800" dirty="0" smtClean="0">
                <a:latin typeface="Aparajita" pitchFamily="34" charset="0"/>
                <a:cs typeface="Aparajita" pitchFamily="34" charset="0"/>
              </a:rPr>
              <a:t>It is used </a:t>
            </a:r>
            <a:r>
              <a:rPr lang="en-US" sz="2800" dirty="0">
                <a:latin typeface="Aparajita" pitchFamily="34" charset="0"/>
                <a:cs typeface="Aparajita" pitchFamily="34" charset="0"/>
              </a:rPr>
              <a:t>for handling </a:t>
            </a:r>
            <a:r>
              <a:rPr lang="en-US" sz="2800" dirty="0" smtClean="0">
                <a:latin typeface="Aparajita" pitchFamily="34" charset="0"/>
                <a:cs typeface="Aparajita" pitchFamily="34" charset="0"/>
              </a:rPr>
              <a:t>polymorphism.</a:t>
            </a:r>
          </a:p>
          <a:p>
            <a:pPr marL="457200" lvl="0" indent="-457200" fontAlgn="base">
              <a:spcBef>
                <a:spcPct val="0"/>
              </a:spcBef>
              <a:spcAft>
                <a:spcPct val="0"/>
              </a:spcAft>
              <a:buFont typeface="Arial" pitchFamily="34" charset="0"/>
              <a:buChar char="•"/>
            </a:pPr>
            <a:endParaRPr lang="en-US" sz="2800" dirty="0" smtClean="0">
              <a:latin typeface="Aparajita" pitchFamily="34" charset="0"/>
              <a:cs typeface="Aparajita" pitchFamily="34" charset="0"/>
            </a:endParaRPr>
          </a:p>
          <a:p>
            <a:pPr marL="457200" indent="-457200" fontAlgn="base">
              <a:spcBef>
                <a:spcPct val="0"/>
              </a:spcBef>
              <a:spcAft>
                <a:spcPct val="0"/>
              </a:spcAft>
              <a:buFont typeface="Arial" pitchFamily="34" charset="0"/>
              <a:buChar char="•"/>
            </a:pPr>
            <a:r>
              <a:rPr lang="en-US" sz="2800" dirty="0">
                <a:latin typeface="Aparajita" pitchFamily="34" charset="0"/>
                <a:cs typeface="Aparajita" pitchFamily="34" charset="0"/>
              </a:rPr>
              <a:t>Its purpose is to ensure that the result of the type conversion points to a valid complete object of the destination pointer type.</a:t>
            </a:r>
          </a:p>
          <a:p>
            <a:pPr marL="457200" lvl="0" indent="-457200" fontAlgn="base">
              <a:spcBef>
                <a:spcPct val="0"/>
              </a:spcBef>
              <a:spcAft>
                <a:spcPct val="0"/>
              </a:spcAft>
              <a:buFont typeface="Arial" pitchFamily="34" charset="0"/>
              <a:buChar char="•"/>
            </a:pPr>
            <a:endParaRPr lang="en-US" sz="2800" dirty="0" smtClean="0">
              <a:latin typeface="Aparajita" pitchFamily="34" charset="0"/>
              <a:cs typeface="Aparajita" pitchFamily="34" charset="0"/>
            </a:endParaRPr>
          </a:p>
          <a:p>
            <a:pPr marL="457200" lvl="0" indent="-457200" fontAlgn="base">
              <a:spcBef>
                <a:spcPct val="0"/>
              </a:spcBef>
              <a:spcAft>
                <a:spcPct val="0"/>
              </a:spcAft>
              <a:buFont typeface="Arial" pitchFamily="34" charset="0"/>
              <a:buChar char="•"/>
            </a:pPr>
            <a:r>
              <a:rPr lang="en-US" sz="2800" dirty="0">
                <a:latin typeface="Aparajita" pitchFamily="34" charset="0"/>
                <a:cs typeface="Aparajita" pitchFamily="34" charset="0"/>
              </a:rPr>
              <a:t>It can be used for </a:t>
            </a:r>
            <a:r>
              <a:rPr lang="en-US" sz="2800" dirty="0" smtClean="0">
                <a:latin typeface="Aparajita" pitchFamily="34" charset="0"/>
                <a:cs typeface="Aparajita" pitchFamily="34" charset="0"/>
              </a:rPr>
              <a:t>:</a:t>
            </a:r>
          </a:p>
          <a:p>
            <a:pPr marL="914400" lvl="1" indent="-457200" fontAlgn="base">
              <a:spcBef>
                <a:spcPct val="0"/>
              </a:spcBef>
              <a:spcAft>
                <a:spcPct val="0"/>
              </a:spcAft>
              <a:buFont typeface="Arial" pitchFamily="34" charset="0"/>
              <a:buChar char="•"/>
            </a:pPr>
            <a:r>
              <a:rPr lang="en-US" sz="2800" u="sng" dirty="0">
                <a:latin typeface="Aparajita" pitchFamily="34" charset="0"/>
                <a:cs typeface="Aparajita" pitchFamily="34" charset="0"/>
              </a:rPr>
              <a:t>casting </a:t>
            </a:r>
            <a:r>
              <a:rPr lang="en-US" sz="2800" u="sng" dirty="0" smtClean="0">
                <a:latin typeface="Aparajita" pitchFamily="34" charset="0"/>
                <a:cs typeface="Aparajita" pitchFamily="34" charset="0"/>
              </a:rPr>
              <a:t>upwards(</a:t>
            </a:r>
            <a:r>
              <a:rPr lang="en-US" sz="2800" u="sng" dirty="0" err="1" smtClean="0">
                <a:latin typeface="Aparajita" pitchFamily="34" charset="0"/>
                <a:cs typeface="Aparajita" pitchFamily="34" charset="0"/>
              </a:rPr>
              <a:t>upcast</a:t>
            </a:r>
            <a:r>
              <a:rPr lang="en-US" sz="2800" u="sng" dirty="0" smtClean="0">
                <a:latin typeface="Aparajita" pitchFamily="34" charset="0"/>
                <a:cs typeface="Aparajita" pitchFamily="34" charset="0"/>
              </a:rPr>
              <a:t>)</a:t>
            </a:r>
            <a:r>
              <a:rPr lang="en-US" sz="2800" dirty="0" smtClean="0">
                <a:latin typeface="Aparajita" pitchFamily="34" charset="0"/>
                <a:cs typeface="Aparajita" pitchFamily="34" charset="0"/>
              </a:rPr>
              <a:t>-converting </a:t>
            </a:r>
            <a:r>
              <a:rPr lang="en-US" sz="2800" dirty="0">
                <a:latin typeface="Aparajita" pitchFamily="34" charset="0"/>
                <a:cs typeface="Aparajita" pitchFamily="34" charset="0"/>
              </a:rPr>
              <a:t>from pointer-to-derived to </a:t>
            </a:r>
            <a:r>
              <a:rPr lang="en-US" sz="2800" dirty="0" smtClean="0">
                <a:latin typeface="Aparajita" pitchFamily="34" charset="0"/>
                <a:cs typeface="Aparajita" pitchFamily="34" charset="0"/>
              </a:rPr>
              <a:t>pointer-to-base( </a:t>
            </a:r>
            <a:r>
              <a:rPr lang="en-US" sz="2800" dirty="0">
                <a:latin typeface="Aparajita" pitchFamily="34" charset="0"/>
                <a:cs typeface="Aparajita" pitchFamily="34" charset="0"/>
              </a:rPr>
              <a:t>in the same way as allowed as an implicit conversion</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a:p>
            <a:pPr marL="914400" lvl="1" indent="-457200" fontAlgn="base">
              <a:spcBef>
                <a:spcPct val="0"/>
              </a:spcBef>
              <a:spcAft>
                <a:spcPct val="0"/>
              </a:spcAft>
              <a:buFont typeface="Arial" pitchFamily="34" charset="0"/>
              <a:buChar char="•"/>
            </a:pPr>
            <a:r>
              <a:rPr lang="en-US" sz="2800" u="sng" dirty="0">
                <a:latin typeface="Aparajita" pitchFamily="34" charset="0"/>
                <a:cs typeface="Aparajita" pitchFamily="34" charset="0"/>
              </a:rPr>
              <a:t>casting </a:t>
            </a:r>
            <a:r>
              <a:rPr lang="en-US" sz="2800" u="sng" dirty="0" smtClean="0">
                <a:latin typeface="Aparajita" pitchFamily="34" charset="0"/>
                <a:cs typeface="Aparajita" pitchFamily="34" charset="0"/>
              </a:rPr>
              <a:t>downwards(downcast)-</a:t>
            </a:r>
            <a:r>
              <a:rPr lang="en-US" sz="2800" dirty="0" smtClean="0">
                <a:latin typeface="Aparajita" pitchFamily="34" charset="0"/>
                <a:cs typeface="Aparajita" pitchFamily="34" charset="0"/>
              </a:rPr>
              <a:t> convert </a:t>
            </a:r>
            <a:r>
              <a:rPr lang="en-US" sz="2800" dirty="0">
                <a:latin typeface="Aparajita" pitchFamily="34" charset="0"/>
                <a:cs typeface="Aparajita" pitchFamily="34" charset="0"/>
              </a:rPr>
              <a:t>from pointer-to-base to pointer-to-derived) polymorphic classes (those with virtual members</a:t>
            </a:r>
            <a:r>
              <a:rPr lang="en-US" sz="2800" i="1" dirty="0" smtClean="0">
                <a:latin typeface="Aparajita" pitchFamily="34" charset="0"/>
                <a:cs typeface="Aparajita" pitchFamily="34" charset="0"/>
              </a:rPr>
              <a:t>).</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5026709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381" y="25655"/>
            <a:ext cx="8958619" cy="6463308"/>
          </a:xfrm>
          <a:prstGeom prst="rect">
            <a:avLst/>
          </a:prstGeom>
          <a:solidFill>
            <a:schemeClr val="bg2">
              <a:lumMod val="50000"/>
            </a:schemeClr>
          </a:solidFill>
        </p:spPr>
        <p:txBody>
          <a:bodyPr wrap="square">
            <a:spAutoFit/>
          </a:bodyPr>
          <a:lstStyle/>
          <a:p>
            <a:pPr marL="0" lvl="1" fontAlgn="base">
              <a:spcBef>
                <a:spcPct val="0"/>
              </a:spcBef>
              <a:spcAft>
                <a:spcPct val="0"/>
              </a:spcAft>
            </a:pPr>
            <a:r>
              <a:rPr lang="en-US" dirty="0" smtClean="0">
                <a:solidFill>
                  <a:schemeClr val="bg1"/>
                </a:solidFill>
                <a:latin typeface="Aparajita" pitchFamily="34" charset="0"/>
                <a:cs typeface="Aparajita" pitchFamily="34" charset="0"/>
              </a:rPr>
              <a:t>// dynamic_cast(</a:t>
            </a:r>
            <a:r>
              <a:rPr lang="en-US" dirty="0" err="1" smtClean="0">
                <a:solidFill>
                  <a:schemeClr val="bg1"/>
                </a:solidFill>
                <a:latin typeface="Aparajita" pitchFamily="34" charset="0"/>
                <a:cs typeface="Aparajita" pitchFamily="34" charset="0"/>
              </a:rPr>
              <a:t>down_cast</a:t>
            </a:r>
            <a:r>
              <a:rPr lang="en-US" dirty="0" smtClean="0">
                <a:solidFill>
                  <a:schemeClr val="bg1"/>
                </a:solidFill>
                <a:latin typeface="Aparajita" pitchFamily="34" charset="0"/>
                <a:cs typeface="Aparajita" pitchFamily="34" charset="0"/>
              </a:rPr>
              <a:t>)</a:t>
            </a:r>
            <a:endParaRPr lang="en-US" dirty="0">
              <a:solidFill>
                <a:schemeClr val="bg1"/>
              </a:solidFill>
              <a:latin typeface="Aparajita" pitchFamily="34" charset="0"/>
              <a:cs typeface="Aparajita" pitchFamily="34" charset="0"/>
            </a:endParaRPr>
          </a:p>
          <a:p>
            <a:pPr marL="0" lvl="1" fontAlgn="base">
              <a:spcBef>
                <a:spcPct val="0"/>
              </a:spcBef>
              <a:spcAft>
                <a:spcPct val="0"/>
              </a:spcAft>
            </a:pPr>
            <a:r>
              <a:rPr lang="en-US" dirty="0">
                <a:solidFill>
                  <a:schemeClr val="bg1"/>
                </a:solidFill>
                <a:latin typeface="Aparajita" pitchFamily="34" charset="0"/>
                <a:cs typeface="Aparajita" pitchFamily="34" charset="0"/>
              </a:rPr>
              <a:t>#include &lt;</a:t>
            </a:r>
            <a:r>
              <a:rPr lang="en-US" dirty="0" err="1">
                <a:solidFill>
                  <a:schemeClr val="bg1"/>
                </a:solidFill>
                <a:latin typeface="Aparajita" pitchFamily="34" charset="0"/>
                <a:cs typeface="Aparajita" pitchFamily="34" charset="0"/>
              </a:rPr>
              <a:t>iostream</a:t>
            </a:r>
            <a:r>
              <a:rPr lang="en-US" dirty="0">
                <a:solidFill>
                  <a:schemeClr val="bg1"/>
                </a:solidFill>
                <a:latin typeface="Aparajita" pitchFamily="34" charset="0"/>
                <a:cs typeface="Aparajita" pitchFamily="34" charset="0"/>
              </a:rPr>
              <a:t>&gt;</a:t>
            </a:r>
          </a:p>
          <a:p>
            <a:pPr marL="0" lvl="1" fontAlgn="base">
              <a:spcBef>
                <a:spcPct val="0"/>
              </a:spcBef>
              <a:spcAft>
                <a:spcPct val="0"/>
              </a:spcAft>
            </a:pPr>
            <a:r>
              <a:rPr lang="en-US" dirty="0">
                <a:solidFill>
                  <a:schemeClr val="bg1"/>
                </a:solidFill>
                <a:latin typeface="Aparajita" pitchFamily="34" charset="0"/>
                <a:cs typeface="Aparajita" pitchFamily="34" charset="0"/>
              </a:rPr>
              <a:t>#include &lt;exception&gt;</a:t>
            </a:r>
          </a:p>
          <a:p>
            <a:pPr marL="0" lvl="1" fontAlgn="base">
              <a:spcBef>
                <a:spcPct val="0"/>
              </a:spcBef>
              <a:spcAft>
                <a:spcPct val="0"/>
              </a:spcAft>
            </a:pPr>
            <a:r>
              <a:rPr lang="en-US" dirty="0">
                <a:solidFill>
                  <a:schemeClr val="bg1"/>
                </a:solidFill>
                <a:latin typeface="Aparajita" pitchFamily="34" charset="0"/>
                <a:cs typeface="Aparajita" pitchFamily="34" charset="0"/>
              </a:rPr>
              <a:t>using namespace </a:t>
            </a:r>
            <a:r>
              <a:rPr lang="en-US" dirty="0" err="1">
                <a:solidFill>
                  <a:schemeClr val="bg1"/>
                </a:solidFill>
                <a:latin typeface="Aparajita" pitchFamily="34" charset="0"/>
                <a:cs typeface="Aparajita" pitchFamily="34" charset="0"/>
              </a:rPr>
              <a:t>std</a:t>
            </a:r>
            <a:r>
              <a:rPr lang="en-US" dirty="0">
                <a:solidFill>
                  <a:schemeClr val="bg1"/>
                </a:solidFill>
                <a:latin typeface="Aparajita" pitchFamily="34" charset="0"/>
                <a:cs typeface="Aparajita" pitchFamily="34" charset="0"/>
              </a:rPr>
              <a:t>;</a:t>
            </a:r>
          </a:p>
          <a:p>
            <a:pPr marL="0" lvl="1" fontAlgn="base">
              <a:spcBef>
                <a:spcPct val="0"/>
              </a:spcBef>
              <a:spcAft>
                <a:spcPct val="0"/>
              </a:spcAft>
            </a:pPr>
            <a:endParaRPr lang="en-US" dirty="0" smtClean="0">
              <a:solidFill>
                <a:schemeClr val="bg1"/>
              </a:solidFill>
              <a:latin typeface="Aparajita" pitchFamily="34" charset="0"/>
              <a:cs typeface="Aparajita" pitchFamily="34" charset="0"/>
            </a:endParaRPr>
          </a:p>
          <a:p>
            <a:pPr marL="0" lvl="1" fontAlgn="base">
              <a:spcBef>
                <a:spcPct val="0"/>
              </a:spcBef>
              <a:spcAft>
                <a:spcPct val="0"/>
              </a:spcAft>
            </a:pPr>
            <a:r>
              <a:rPr lang="en-US" dirty="0" smtClean="0">
                <a:solidFill>
                  <a:schemeClr val="bg1"/>
                </a:solidFill>
                <a:latin typeface="Aparajita" pitchFamily="34" charset="0"/>
                <a:cs typeface="Aparajita" pitchFamily="34" charset="0"/>
              </a:rPr>
              <a:t>class </a:t>
            </a:r>
            <a:r>
              <a:rPr lang="en-US" dirty="0">
                <a:solidFill>
                  <a:schemeClr val="bg1"/>
                </a:solidFill>
                <a:latin typeface="Aparajita" pitchFamily="34" charset="0"/>
                <a:cs typeface="Aparajita" pitchFamily="34" charset="0"/>
              </a:rPr>
              <a:t>Base { virtual void dummy() {} };</a:t>
            </a:r>
          </a:p>
          <a:p>
            <a:pPr marL="0" lvl="1" fontAlgn="base">
              <a:spcBef>
                <a:spcPct val="0"/>
              </a:spcBef>
              <a:spcAft>
                <a:spcPct val="0"/>
              </a:spcAft>
            </a:pPr>
            <a:r>
              <a:rPr lang="en-US" dirty="0">
                <a:solidFill>
                  <a:schemeClr val="bg1"/>
                </a:solidFill>
                <a:latin typeface="Aparajita" pitchFamily="34" charset="0"/>
                <a:cs typeface="Aparajita" pitchFamily="34" charset="0"/>
              </a:rPr>
              <a:t>class Derived: public Base { int a; };</a:t>
            </a:r>
          </a:p>
          <a:p>
            <a:pPr marL="0" lvl="1" fontAlgn="base">
              <a:spcBef>
                <a:spcPct val="0"/>
              </a:spcBef>
              <a:spcAft>
                <a:spcPct val="0"/>
              </a:spcAft>
            </a:pPr>
            <a:endParaRPr lang="en-US" dirty="0" smtClean="0">
              <a:solidFill>
                <a:schemeClr val="bg1"/>
              </a:solidFill>
              <a:latin typeface="Aparajita" pitchFamily="34" charset="0"/>
              <a:cs typeface="Aparajita" pitchFamily="34" charset="0"/>
            </a:endParaRPr>
          </a:p>
          <a:p>
            <a:pPr marL="0" lvl="1" fontAlgn="base">
              <a:spcBef>
                <a:spcPct val="0"/>
              </a:spcBef>
              <a:spcAft>
                <a:spcPct val="0"/>
              </a:spcAft>
            </a:pPr>
            <a:r>
              <a:rPr lang="en-US" dirty="0" smtClean="0">
                <a:solidFill>
                  <a:schemeClr val="bg1"/>
                </a:solidFill>
                <a:latin typeface="Aparajita" pitchFamily="34" charset="0"/>
                <a:cs typeface="Aparajita" pitchFamily="34" charset="0"/>
              </a:rPr>
              <a:t>int </a:t>
            </a:r>
            <a:r>
              <a:rPr lang="en-US" dirty="0">
                <a:solidFill>
                  <a:schemeClr val="bg1"/>
                </a:solidFill>
                <a:latin typeface="Aparajita" pitchFamily="34" charset="0"/>
                <a:cs typeface="Aparajita" pitchFamily="34" charset="0"/>
              </a:rPr>
              <a:t>main () {</a:t>
            </a:r>
          </a:p>
          <a:p>
            <a:pPr marL="0" lvl="1" fontAlgn="base">
              <a:spcBef>
                <a:spcPct val="0"/>
              </a:spcBef>
              <a:spcAft>
                <a:spcPct val="0"/>
              </a:spcAft>
            </a:pPr>
            <a:r>
              <a:rPr lang="en-US" dirty="0">
                <a:solidFill>
                  <a:schemeClr val="bg1"/>
                </a:solidFill>
                <a:latin typeface="Aparajita" pitchFamily="34" charset="0"/>
                <a:cs typeface="Aparajita" pitchFamily="34" charset="0"/>
              </a:rPr>
              <a:t>  try {</a:t>
            </a:r>
          </a:p>
          <a:p>
            <a:pPr marL="0" lvl="1" fontAlgn="base">
              <a:spcBef>
                <a:spcPct val="0"/>
              </a:spcBef>
              <a:spcAft>
                <a:spcPct val="0"/>
              </a:spcAft>
            </a:pPr>
            <a:r>
              <a:rPr lang="en-US" dirty="0">
                <a:solidFill>
                  <a:schemeClr val="bg1"/>
                </a:solidFill>
                <a:latin typeface="Aparajita" pitchFamily="34" charset="0"/>
                <a:cs typeface="Aparajita" pitchFamily="34" charset="0"/>
              </a:rPr>
              <a:t>    Base * </a:t>
            </a:r>
            <a:r>
              <a:rPr lang="en-US" dirty="0" err="1">
                <a:solidFill>
                  <a:schemeClr val="bg1"/>
                </a:solidFill>
                <a:latin typeface="Aparajita" pitchFamily="34" charset="0"/>
                <a:cs typeface="Aparajita" pitchFamily="34" charset="0"/>
              </a:rPr>
              <a:t>pba</a:t>
            </a:r>
            <a:r>
              <a:rPr lang="en-US" dirty="0">
                <a:solidFill>
                  <a:schemeClr val="bg1"/>
                </a:solidFill>
                <a:latin typeface="Aparajita" pitchFamily="34" charset="0"/>
                <a:cs typeface="Aparajita" pitchFamily="34" charset="0"/>
              </a:rPr>
              <a:t> = new Derived</a:t>
            </a:r>
            <a:r>
              <a:rPr lang="en-US" dirty="0" smtClean="0">
                <a:solidFill>
                  <a:schemeClr val="bg1"/>
                </a:solidFill>
                <a:latin typeface="Aparajita" pitchFamily="34" charset="0"/>
                <a:cs typeface="Aparajita" pitchFamily="34" charset="0"/>
              </a:rPr>
              <a:t>;	//dynamic cast</a:t>
            </a:r>
            <a:endParaRPr lang="en-US" dirty="0">
              <a:solidFill>
                <a:schemeClr val="bg1"/>
              </a:solidFill>
              <a:latin typeface="Aparajita" pitchFamily="34" charset="0"/>
              <a:cs typeface="Aparajita" pitchFamily="34" charset="0"/>
            </a:endParaRPr>
          </a:p>
          <a:p>
            <a:pPr marL="0" lvl="1" fontAlgn="base">
              <a:spcBef>
                <a:spcPct val="0"/>
              </a:spcBef>
              <a:spcAft>
                <a:spcPct val="0"/>
              </a:spcAft>
            </a:pPr>
            <a:r>
              <a:rPr lang="en-US" dirty="0">
                <a:solidFill>
                  <a:schemeClr val="bg1"/>
                </a:solidFill>
                <a:latin typeface="Aparajita" pitchFamily="34" charset="0"/>
                <a:cs typeface="Aparajita" pitchFamily="34" charset="0"/>
              </a:rPr>
              <a:t>    Base * </a:t>
            </a:r>
            <a:r>
              <a:rPr lang="en-US" dirty="0" err="1">
                <a:solidFill>
                  <a:schemeClr val="bg1"/>
                </a:solidFill>
                <a:latin typeface="Aparajita" pitchFamily="34" charset="0"/>
                <a:cs typeface="Aparajita" pitchFamily="34" charset="0"/>
              </a:rPr>
              <a:t>pbb</a:t>
            </a:r>
            <a:r>
              <a:rPr lang="en-US" dirty="0">
                <a:solidFill>
                  <a:schemeClr val="bg1"/>
                </a:solidFill>
                <a:latin typeface="Aparajita" pitchFamily="34" charset="0"/>
                <a:cs typeface="Aparajita" pitchFamily="34" charset="0"/>
              </a:rPr>
              <a:t> = new Base</a:t>
            </a:r>
            <a:r>
              <a:rPr lang="en-US" dirty="0" smtClean="0">
                <a:solidFill>
                  <a:schemeClr val="bg1"/>
                </a:solidFill>
                <a:latin typeface="Aparajita" pitchFamily="34" charset="0"/>
                <a:cs typeface="Aparajita" pitchFamily="34" charset="0"/>
              </a:rPr>
              <a:t>;</a:t>
            </a:r>
            <a:r>
              <a:rPr lang="en-US" dirty="0">
                <a:solidFill>
                  <a:schemeClr val="bg1"/>
                </a:solidFill>
                <a:latin typeface="Aparajita" pitchFamily="34" charset="0"/>
                <a:cs typeface="Aparajita" pitchFamily="34" charset="0"/>
              </a:rPr>
              <a:t> </a:t>
            </a:r>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dynamic cast</a:t>
            </a:r>
          </a:p>
          <a:p>
            <a:pPr marL="0" lvl="1" fontAlgn="base">
              <a:spcBef>
                <a:spcPct val="0"/>
              </a:spcBef>
              <a:spcAft>
                <a:spcPct val="0"/>
              </a:spcAft>
            </a:pPr>
            <a:r>
              <a:rPr lang="en-US" dirty="0">
                <a:solidFill>
                  <a:schemeClr val="bg1"/>
                </a:solidFill>
                <a:latin typeface="Aparajita" pitchFamily="34" charset="0"/>
                <a:cs typeface="Aparajita" pitchFamily="34" charset="0"/>
              </a:rPr>
              <a:t>    Derived * </a:t>
            </a:r>
            <a:r>
              <a:rPr lang="en-US" dirty="0" err="1">
                <a:solidFill>
                  <a:schemeClr val="bg1"/>
                </a:solidFill>
                <a:latin typeface="Aparajita" pitchFamily="34" charset="0"/>
                <a:cs typeface="Aparajita" pitchFamily="34" charset="0"/>
              </a:rPr>
              <a:t>pd</a:t>
            </a:r>
            <a:r>
              <a:rPr lang="en-US" dirty="0">
                <a:solidFill>
                  <a:schemeClr val="bg1"/>
                </a:solidFill>
                <a:latin typeface="Aparajita" pitchFamily="34" charset="0"/>
                <a:cs typeface="Aparajita" pitchFamily="34" charset="0"/>
              </a:rPr>
              <a:t>;</a:t>
            </a:r>
          </a:p>
          <a:p>
            <a:pPr marL="0" lvl="1" fontAlgn="base">
              <a:spcBef>
                <a:spcPct val="0"/>
              </a:spcBef>
              <a:spcAft>
                <a:spcPct val="0"/>
              </a:spcAft>
            </a:pPr>
            <a:endParaRPr lang="en-US" dirty="0">
              <a:solidFill>
                <a:schemeClr val="bg1"/>
              </a:solidFill>
              <a:latin typeface="Aparajita" pitchFamily="34" charset="0"/>
              <a:cs typeface="Aparajita" pitchFamily="34" charset="0"/>
            </a:endParaRPr>
          </a:p>
          <a:p>
            <a:pPr marL="0" lvl="1" fontAlgn="base">
              <a:spcBef>
                <a:spcPct val="0"/>
              </a:spcBef>
              <a:spcAft>
                <a:spcPct val="0"/>
              </a:spcAft>
            </a:pPr>
            <a:r>
              <a:rPr lang="en-US" dirty="0">
                <a:solidFill>
                  <a:schemeClr val="bg1"/>
                </a:solidFill>
                <a:latin typeface="Aparajita" pitchFamily="34" charset="0"/>
                <a:cs typeface="Aparajita" pitchFamily="34" charset="0"/>
              </a:rPr>
              <a:t>    </a:t>
            </a:r>
            <a:r>
              <a:rPr lang="en-US" dirty="0" err="1">
                <a:solidFill>
                  <a:schemeClr val="bg1"/>
                </a:solidFill>
                <a:latin typeface="Aparajita" pitchFamily="34" charset="0"/>
                <a:cs typeface="Aparajita" pitchFamily="34" charset="0"/>
              </a:rPr>
              <a:t>pd</a:t>
            </a:r>
            <a:r>
              <a:rPr lang="en-US" dirty="0">
                <a:solidFill>
                  <a:schemeClr val="bg1"/>
                </a:solidFill>
                <a:latin typeface="Aparajita" pitchFamily="34" charset="0"/>
                <a:cs typeface="Aparajita" pitchFamily="34" charset="0"/>
              </a:rPr>
              <a:t> = dynamic_cast&lt;Derived*&gt;(</a:t>
            </a:r>
            <a:r>
              <a:rPr lang="en-US" dirty="0" err="1">
                <a:solidFill>
                  <a:schemeClr val="bg1"/>
                </a:solidFill>
                <a:latin typeface="Aparajita" pitchFamily="34" charset="0"/>
                <a:cs typeface="Aparajita" pitchFamily="34" charset="0"/>
              </a:rPr>
              <a:t>pba</a:t>
            </a:r>
            <a:r>
              <a:rPr lang="en-US" dirty="0">
                <a:solidFill>
                  <a:schemeClr val="bg1"/>
                </a:solidFill>
                <a:latin typeface="Aparajita" pitchFamily="34" charset="0"/>
                <a:cs typeface="Aparajita" pitchFamily="34" charset="0"/>
              </a:rPr>
              <a:t>);</a:t>
            </a:r>
          </a:p>
          <a:p>
            <a:pPr marL="0" lvl="1" fontAlgn="base">
              <a:spcBef>
                <a:spcPct val="0"/>
              </a:spcBef>
              <a:spcAft>
                <a:spcPct val="0"/>
              </a:spcAft>
            </a:pPr>
            <a:r>
              <a:rPr lang="en-US" dirty="0">
                <a:solidFill>
                  <a:schemeClr val="bg1"/>
                </a:solidFill>
                <a:latin typeface="Aparajita" pitchFamily="34" charset="0"/>
                <a:cs typeface="Aparajita" pitchFamily="34" charset="0"/>
              </a:rPr>
              <a:t>    if (</a:t>
            </a:r>
            <a:r>
              <a:rPr lang="en-US" dirty="0" err="1">
                <a:solidFill>
                  <a:schemeClr val="bg1"/>
                </a:solidFill>
                <a:latin typeface="Aparajita" pitchFamily="34" charset="0"/>
                <a:cs typeface="Aparajita" pitchFamily="34" charset="0"/>
              </a:rPr>
              <a:t>pd</a:t>
            </a:r>
            <a:r>
              <a:rPr lang="en-US" dirty="0">
                <a:solidFill>
                  <a:schemeClr val="bg1"/>
                </a:solidFill>
                <a:latin typeface="Aparajita" pitchFamily="34" charset="0"/>
                <a:cs typeface="Aparajita" pitchFamily="34" charset="0"/>
              </a:rPr>
              <a:t>==0) cout &lt;&lt; "Null pointer on first type-cast.\n";</a:t>
            </a:r>
          </a:p>
          <a:p>
            <a:pPr marL="0" lvl="1" fontAlgn="base">
              <a:spcBef>
                <a:spcPct val="0"/>
              </a:spcBef>
              <a:spcAft>
                <a:spcPct val="0"/>
              </a:spcAft>
            </a:pPr>
            <a:endParaRPr lang="en-US" dirty="0">
              <a:solidFill>
                <a:schemeClr val="bg1"/>
              </a:solidFill>
              <a:latin typeface="Aparajita" pitchFamily="34" charset="0"/>
              <a:cs typeface="Aparajita" pitchFamily="34" charset="0"/>
            </a:endParaRPr>
          </a:p>
          <a:p>
            <a:pPr marL="0" lvl="1" fontAlgn="base">
              <a:spcBef>
                <a:spcPct val="0"/>
              </a:spcBef>
              <a:spcAft>
                <a:spcPct val="0"/>
              </a:spcAft>
            </a:pPr>
            <a:r>
              <a:rPr lang="en-US" dirty="0">
                <a:solidFill>
                  <a:schemeClr val="bg1"/>
                </a:solidFill>
                <a:latin typeface="Aparajita" pitchFamily="34" charset="0"/>
                <a:cs typeface="Aparajita" pitchFamily="34" charset="0"/>
              </a:rPr>
              <a:t>    </a:t>
            </a:r>
            <a:r>
              <a:rPr lang="en-US" dirty="0" err="1">
                <a:solidFill>
                  <a:schemeClr val="bg1"/>
                </a:solidFill>
                <a:latin typeface="Aparajita" pitchFamily="34" charset="0"/>
                <a:cs typeface="Aparajita" pitchFamily="34" charset="0"/>
              </a:rPr>
              <a:t>pd</a:t>
            </a:r>
            <a:r>
              <a:rPr lang="en-US" dirty="0">
                <a:solidFill>
                  <a:schemeClr val="bg1"/>
                </a:solidFill>
                <a:latin typeface="Aparajita" pitchFamily="34" charset="0"/>
                <a:cs typeface="Aparajita" pitchFamily="34" charset="0"/>
              </a:rPr>
              <a:t> = dynamic_cast&lt;Derived*&gt;(</a:t>
            </a:r>
            <a:r>
              <a:rPr lang="en-US" dirty="0" err="1">
                <a:solidFill>
                  <a:schemeClr val="bg1"/>
                </a:solidFill>
                <a:latin typeface="Aparajita" pitchFamily="34" charset="0"/>
                <a:cs typeface="Aparajita" pitchFamily="34" charset="0"/>
              </a:rPr>
              <a:t>pbb</a:t>
            </a:r>
            <a:r>
              <a:rPr lang="en-US" dirty="0">
                <a:solidFill>
                  <a:schemeClr val="bg1"/>
                </a:solidFill>
                <a:latin typeface="Aparajita" pitchFamily="34" charset="0"/>
                <a:cs typeface="Aparajita" pitchFamily="34" charset="0"/>
              </a:rPr>
              <a:t>);</a:t>
            </a:r>
          </a:p>
          <a:p>
            <a:pPr marL="0" lvl="1" fontAlgn="base">
              <a:spcBef>
                <a:spcPct val="0"/>
              </a:spcBef>
              <a:spcAft>
                <a:spcPct val="0"/>
              </a:spcAft>
            </a:pPr>
            <a:r>
              <a:rPr lang="en-US" dirty="0">
                <a:solidFill>
                  <a:schemeClr val="bg1"/>
                </a:solidFill>
                <a:latin typeface="Aparajita" pitchFamily="34" charset="0"/>
                <a:cs typeface="Aparajita" pitchFamily="34" charset="0"/>
              </a:rPr>
              <a:t>    if (</a:t>
            </a:r>
            <a:r>
              <a:rPr lang="en-US" dirty="0" err="1">
                <a:solidFill>
                  <a:schemeClr val="bg1"/>
                </a:solidFill>
                <a:latin typeface="Aparajita" pitchFamily="34" charset="0"/>
                <a:cs typeface="Aparajita" pitchFamily="34" charset="0"/>
              </a:rPr>
              <a:t>pd</a:t>
            </a:r>
            <a:r>
              <a:rPr lang="en-US" dirty="0">
                <a:solidFill>
                  <a:schemeClr val="bg1"/>
                </a:solidFill>
                <a:latin typeface="Aparajita" pitchFamily="34" charset="0"/>
                <a:cs typeface="Aparajita" pitchFamily="34" charset="0"/>
              </a:rPr>
              <a:t>==0) cout &lt;&lt; "Null pointer on second type-cast.\n";</a:t>
            </a:r>
          </a:p>
          <a:p>
            <a:pPr marL="0" lvl="1" fontAlgn="base">
              <a:spcBef>
                <a:spcPct val="0"/>
              </a:spcBef>
              <a:spcAft>
                <a:spcPct val="0"/>
              </a:spcAft>
            </a:pPr>
            <a:endParaRPr lang="en-US" dirty="0">
              <a:solidFill>
                <a:schemeClr val="bg1"/>
              </a:solidFill>
              <a:latin typeface="Aparajita" pitchFamily="34" charset="0"/>
              <a:cs typeface="Aparajita" pitchFamily="34" charset="0"/>
            </a:endParaRPr>
          </a:p>
          <a:p>
            <a:pPr marL="0" lvl="1" fontAlgn="base">
              <a:spcBef>
                <a:spcPct val="0"/>
              </a:spcBef>
              <a:spcAft>
                <a:spcPct val="0"/>
              </a:spcAft>
            </a:pPr>
            <a:r>
              <a:rPr lang="en-US" dirty="0">
                <a:solidFill>
                  <a:schemeClr val="bg1"/>
                </a:solidFill>
                <a:latin typeface="Aparajita" pitchFamily="34" charset="0"/>
                <a:cs typeface="Aparajita" pitchFamily="34" charset="0"/>
              </a:rPr>
              <a:t>  } catch (exception&amp; e) {cout &lt;&lt; "Exception: " &lt;&lt; </a:t>
            </a:r>
            <a:r>
              <a:rPr lang="en-US" dirty="0" err="1">
                <a:solidFill>
                  <a:schemeClr val="bg1"/>
                </a:solidFill>
                <a:latin typeface="Aparajita" pitchFamily="34" charset="0"/>
                <a:cs typeface="Aparajita" pitchFamily="34" charset="0"/>
              </a:rPr>
              <a:t>e.what</a:t>
            </a:r>
            <a:r>
              <a:rPr lang="en-US" dirty="0">
                <a:solidFill>
                  <a:schemeClr val="bg1"/>
                </a:solidFill>
                <a:latin typeface="Aparajita" pitchFamily="34" charset="0"/>
                <a:cs typeface="Aparajita" pitchFamily="34" charset="0"/>
              </a:rPr>
              <a:t>();}</a:t>
            </a:r>
          </a:p>
          <a:p>
            <a:pPr marL="0" lvl="1" fontAlgn="base">
              <a:spcBef>
                <a:spcPct val="0"/>
              </a:spcBef>
              <a:spcAft>
                <a:spcPct val="0"/>
              </a:spcAft>
            </a:pPr>
            <a:r>
              <a:rPr lang="en-US" dirty="0">
                <a:solidFill>
                  <a:schemeClr val="bg1"/>
                </a:solidFill>
                <a:latin typeface="Aparajita" pitchFamily="34" charset="0"/>
                <a:cs typeface="Aparajita" pitchFamily="34" charset="0"/>
              </a:rPr>
              <a:t>  return 0;</a:t>
            </a:r>
          </a:p>
          <a:p>
            <a:pPr marL="0" lvl="1" fontAlgn="base">
              <a:spcBef>
                <a:spcPct val="0"/>
              </a:spcBef>
              <a:spcAft>
                <a:spcPct val="0"/>
              </a:spcAft>
            </a:pPr>
            <a:r>
              <a:rPr lang="en-US" dirty="0" smtClean="0">
                <a:solidFill>
                  <a:schemeClr val="bg1"/>
                </a:solidFill>
                <a:latin typeface="Aparajita" pitchFamily="34" charset="0"/>
                <a:cs typeface="Aparajita" pitchFamily="34" charset="0"/>
              </a:rPr>
              <a:t>}</a:t>
            </a:r>
            <a:endParaRPr lang="en-US" dirty="0">
              <a:solidFill>
                <a:schemeClr val="bg1"/>
              </a:solidFill>
              <a:latin typeface="Aparajita" pitchFamily="34" charset="0"/>
              <a:cs typeface="Aparajita" pitchFamily="34" charset="0"/>
            </a:endParaRPr>
          </a:p>
        </p:txBody>
      </p:sp>
      <p:sp>
        <p:nvSpPr>
          <p:cNvPr id="8" name="Rectangle 7"/>
          <p:cNvSpPr/>
          <p:nvPr/>
        </p:nvSpPr>
        <p:spPr>
          <a:xfrm>
            <a:off x="4876800" y="1981200"/>
            <a:ext cx="396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fontAlgn="base">
              <a:spcBef>
                <a:spcPct val="0"/>
              </a:spcBef>
              <a:spcAft>
                <a:spcPct val="0"/>
              </a:spcAft>
            </a:pPr>
            <a:r>
              <a:rPr lang="en-US" sz="2800" u="sng" dirty="0" smtClean="0">
                <a:solidFill>
                  <a:schemeClr val="bg1"/>
                </a:solidFill>
                <a:latin typeface="Aparajita" pitchFamily="34" charset="0"/>
                <a:cs typeface="Aparajita" pitchFamily="34" charset="0"/>
              </a:rPr>
              <a:t>OUTPUT</a:t>
            </a:r>
          </a:p>
          <a:p>
            <a:pPr marL="0" lvl="1" fontAlgn="base">
              <a:spcBef>
                <a:spcPct val="0"/>
              </a:spcBef>
              <a:spcAft>
                <a:spcPct val="0"/>
              </a:spcAft>
            </a:pPr>
            <a:r>
              <a:rPr lang="en-US" sz="2800" dirty="0" smtClean="0">
                <a:solidFill>
                  <a:schemeClr val="bg1"/>
                </a:solidFill>
                <a:latin typeface="Aparajita" pitchFamily="34" charset="0"/>
                <a:cs typeface="Aparajita" pitchFamily="34" charset="0"/>
              </a:rPr>
              <a:t>Null </a:t>
            </a:r>
            <a:r>
              <a:rPr lang="en-US" sz="2800" dirty="0">
                <a:solidFill>
                  <a:schemeClr val="bg1"/>
                </a:solidFill>
                <a:latin typeface="Aparajita" pitchFamily="34" charset="0"/>
                <a:cs typeface="Aparajita" pitchFamily="34" charset="0"/>
              </a:rPr>
              <a:t>pointer on second type-cast</a:t>
            </a:r>
          </a:p>
        </p:txBody>
      </p:sp>
    </p:spTree>
    <p:extLst>
      <p:ext uri="{BB962C8B-B14F-4D97-AF65-F5344CB8AC3E}">
        <p14:creationId xmlns:p14="http://schemas.microsoft.com/office/powerpoint/2010/main" val="35492548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227" y="3505200"/>
            <a:ext cx="8382000" cy="2523768"/>
          </a:xfrm>
          <a:prstGeom prst="rect">
            <a:avLst/>
          </a:prstGeom>
        </p:spPr>
        <p:txBody>
          <a:bodyPr wrap="square">
            <a:spAutoFit/>
          </a:bodyPr>
          <a:lstStyle/>
          <a:p>
            <a:pPr marL="457200" indent="-457200" fontAlgn="base">
              <a:spcBef>
                <a:spcPct val="0"/>
              </a:spcBef>
              <a:spcAft>
                <a:spcPct val="0"/>
              </a:spcAft>
              <a:buFont typeface="Arial" pitchFamily="34" charset="0"/>
              <a:buChar char="•"/>
            </a:pPr>
            <a:endParaRPr lang="en-US" dirty="0">
              <a:latin typeface="Aparajita" pitchFamily="34" charset="0"/>
              <a:cs typeface="Aparajita" pitchFamily="34" charset="0"/>
            </a:endParaRPr>
          </a:p>
          <a:p>
            <a:pPr fontAlgn="base">
              <a:spcBef>
                <a:spcPct val="0"/>
              </a:spcBef>
              <a:spcAft>
                <a:spcPct val="0"/>
              </a:spcAft>
            </a:pPr>
            <a:r>
              <a:rPr lang="en-US" sz="2800" dirty="0" smtClean="0">
                <a:latin typeface="Aparajita" pitchFamily="34" charset="0"/>
                <a:cs typeface="Aparajita" pitchFamily="34" charset="0"/>
              </a:rPr>
              <a:t>NOTE:</a:t>
            </a:r>
          </a:p>
          <a:p>
            <a:pPr marL="457200" indent="-457200" fontAlgn="base">
              <a:spcBef>
                <a:spcPct val="0"/>
              </a:spcBef>
              <a:spcAft>
                <a:spcPct val="0"/>
              </a:spcAft>
              <a:buFont typeface="Arial" pitchFamily="34" charset="0"/>
              <a:buChar char="•"/>
            </a:pPr>
            <a:r>
              <a:rPr lang="en-US" sz="2800" dirty="0" smtClean="0">
                <a:latin typeface="Aparajita" pitchFamily="34" charset="0"/>
                <a:cs typeface="Aparajita" pitchFamily="34" charset="0"/>
              </a:rPr>
              <a:t>This </a:t>
            </a:r>
            <a:r>
              <a:rPr lang="en-US" sz="2800" dirty="0">
                <a:latin typeface="Aparajita" pitchFamily="34" charset="0"/>
                <a:cs typeface="Aparajita" pitchFamily="34" charset="0"/>
              </a:rPr>
              <a:t>type of dynamic_cast requires </a:t>
            </a:r>
            <a:r>
              <a:rPr lang="en-US" sz="2800" i="1" dirty="0">
                <a:latin typeface="Aparajita" pitchFamily="34" charset="0"/>
                <a:cs typeface="Aparajita" pitchFamily="34" charset="0"/>
              </a:rPr>
              <a:t>Run-Time Type Information (RTTI)</a:t>
            </a:r>
            <a:r>
              <a:rPr lang="en-US" sz="2800" dirty="0">
                <a:latin typeface="Aparajita" pitchFamily="34" charset="0"/>
                <a:cs typeface="Aparajita" pitchFamily="34" charset="0"/>
              </a:rPr>
              <a:t> to keep track of dynamic types</a:t>
            </a: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This needs to be enabled for runtime type checking using dynamic_cast to work properly with these types.</a:t>
            </a:r>
          </a:p>
        </p:txBody>
      </p:sp>
      <p:sp>
        <p:nvSpPr>
          <p:cNvPr id="3" name="Rectangle 2"/>
          <p:cNvSpPr/>
          <p:nvPr/>
        </p:nvSpPr>
        <p:spPr>
          <a:xfrm>
            <a:off x="228600" y="838200"/>
            <a:ext cx="85344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fontAlgn="base">
              <a:spcBef>
                <a:spcPct val="0"/>
              </a:spcBef>
              <a:spcAft>
                <a:spcPct val="0"/>
              </a:spcAft>
            </a:pPr>
            <a:r>
              <a:rPr lang="en-US" sz="2800" b="1" i="1" dirty="0" smtClean="0">
                <a:solidFill>
                  <a:schemeClr val="tx1"/>
                </a:solidFill>
                <a:latin typeface="Aparajita" pitchFamily="34" charset="0"/>
                <a:cs typeface="Aparajita" pitchFamily="34" charset="0"/>
              </a:rPr>
              <a:t>Downcast </a:t>
            </a:r>
            <a:r>
              <a:rPr lang="en-US" sz="2800" b="1" i="1" dirty="0">
                <a:solidFill>
                  <a:schemeClr val="tx1"/>
                </a:solidFill>
                <a:latin typeface="Aparajita" pitchFamily="34" charset="0"/>
                <a:cs typeface="Aparajita" pitchFamily="34" charset="0"/>
              </a:rPr>
              <a:t>is successful if -and only if- the pointed object is a valid complete object of the target </a:t>
            </a:r>
            <a:r>
              <a:rPr lang="en-US" sz="2800" b="1" i="1" dirty="0" smtClean="0">
                <a:solidFill>
                  <a:schemeClr val="tx1"/>
                </a:solidFill>
                <a:latin typeface="Aparajita" pitchFamily="34" charset="0"/>
                <a:cs typeface="Aparajita" pitchFamily="34" charset="0"/>
              </a:rPr>
              <a:t>type .</a:t>
            </a:r>
            <a:endParaRPr lang="en-US" sz="2400" dirty="0" smtClean="0">
              <a:solidFill>
                <a:schemeClr val="tx1"/>
              </a:solidFill>
              <a:latin typeface="Aparajita" pitchFamily="34" charset="0"/>
              <a:cs typeface="Aparajita" pitchFamily="34" charset="0"/>
            </a:endParaRPr>
          </a:p>
          <a:p>
            <a:pPr fontAlgn="base">
              <a:spcBef>
                <a:spcPct val="0"/>
              </a:spcBef>
              <a:spcAft>
                <a:spcPct val="0"/>
              </a:spcAft>
            </a:pPr>
            <a:r>
              <a:rPr lang="en-US" sz="2400" dirty="0" smtClean="0">
                <a:solidFill>
                  <a:schemeClr val="tx1"/>
                </a:solidFill>
                <a:latin typeface="Aparajita" pitchFamily="34" charset="0"/>
                <a:cs typeface="Aparajita" pitchFamily="34" charset="0"/>
              </a:rPr>
              <a:t>The</a:t>
            </a:r>
            <a:r>
              <a:rPr lang="en-US" sz="2400" dirty="0">
                <a:solidFill>
                  <a:schemeClr val="tx1"/>
                </a:solidFill>
                <a:latin typeface="Aparajita" pitchFamily="34" charset="0"/>
                <a:cs typeface="Aparajita" pitchFamily="34" charset="0"/>
              </a:rPr>
              <a:t> dynamic_cast will seek out the desired object and return it if possible.      </a:t>
            </a:r>
            <a:endParaRPr lang="en-US" sz="2400" dirty="0" smtClean="0">
              <a:solidFill>
                <a:schemeClr val="tx1"/>
              </a:solidFill>
              <a:latin typeface="Aparajita" pitchFamily="34" charset="0"/>
              <a:cs typeface="Aparajita" pitchFamily="34" charset="0"/>
            </a:endParaRPr>
          </a:p>
          <a:p>
            <a:pPr fontAlgn="base">
              <a:spcBef>
                <a:spcPct val="0"/>
              </a:spcBef>
              <a:spcAft>
                <a:spcPct val="0"/>
              </a:spcAft>
            </a:pPr>
            <a:r>
              <a:rPr lang="en-US" sz="2400" dirty="0" smtClean="0">
                <a:solidFill>
                  <a:schemeClr val="tx1"/>
                </a:solidFill>
                <a:latin typeface="Aparajita" pitchFamily="34" charset="0"/>
                <a:cs typeface="Aparajita" pitchFamily="34" charset="0"/>
              </a:rPr>
              <a:t>if </a:t>
            </a:r>
            <a:r>
              <a:rPr lang="en-US" sz="2400" dirty="0">
                <a:solidFill>
                  <a:schemeClr val="tx1"/>
                </a:solidFill>
                <a:latin typeface="Aparajita" pitchFamily="34" charset="0"/>
                <a:cs typeface="Aparajita" pitchFamily="34" charset="0"/>
              </a:rPr>
              <a:t>it can't, </a:t>
            </a:r>
            <a:endParaRPr lang="en-US" sz="2400" dirty="0" smtClean="0">
              <a:solidFill>
                <a:schemeClr val="tx1"/>
              </a:solidFill>
              <a:latin typeface="Aparajita" pitchFamily="34" charset="0"/>
              <a:cs typeface="Aparajita" pitchFamily="34" charset="0"/>
            </a:endParaRPr>
          </a:p>
          <a:p>
            <a:pPr lvl="1" fontAlgn="base">
              <a:spcBef>
                <a:spcPct val="0"/>
              </a:spcBef>
              <a:spcAft>
                <a:spcPct val="0"/>
              </a:spcAft>
            </a:pPr>
            <a:r>
              <a:rPr lang="en-US" sz="2400" dirty="0" smtClean="0">
                <a:solidFill>
                  <a:schemeClr val="tx1"/>
                </a:solidFill>
                <a:latin typeface="Aparajita" pitchFamily="34" charset="0"/>
                <a:cs typeface="Aparajita" pitchFamily="34" charset="0"/>
              </a:rPr>
              <a:t>it </a:t>
            </a:r>
            <a:r>
              <a:rPr lang="en-US" sz="2400" dirty="0">
                <a:solidFill>
                  <a:schemeClr val="tx1"/>
                </a:solidFill>
                <a:latin typeface="Aparajita" pitchFamily="34" charset="0"/>
                <a:cs typeface="Aparajita" pitchFamily="34" charset="0"/>
              </a:rPr>
              <a:t>will return NULL in the case of a </a:t>
            </a:r>
            <a:r>
              <a:rPr lang="en-US" sz="2400" dirty="0" smtClean="0">
                <a:solidFill>
                  <a:schemeClr val="tx1"/>
                </a:solidFill>
                <a:latin typeface="Aparajita" pitchFamily="34" charset="0"/>
                <a:cs typeface="Aparajita" pitchFamily="34" charset="0"/>
              </a:rPr>
              <a:t>pointer </a:t>
            </a:r>
            <a:endParaRPr lang="en-US" sz="2400" dirty="0">
              <a:solidFill>
                <a:schemeClr val="tx1"/>
              </a:solidFill>
              <a:latin typeface="Aparajita" pitchFamily="34" charset="0"/>
              <a:cs typeface="Aparajita" pitchFamily="34" charset="0"/>
            </a:endParaRPr>
          </a:p>
          <a:p>
            <a:pPr lvl="1" fontAlgn="base">
              <a:spcBef>
                <a:spcPct val="0"/>
              </a:spcBef>
              <a:spcAft>
                <a:spcPct val="0"/>
              </a:spcAft>
            </a:pPr>
            <a:r>
              <a:rPr lang="en-US" sz="2400" dirty="0" smtClean="0">
                <a:solidFill>
                  <a:schemeClr val="tx1"/>
                </a:solidFill>
                <a:latin typeface="Aparajita" pitchFamily="34" charset="0"/>
                <a:cs typeface="Aparajita" pitchFamily="34" charset="0"/>
              </a:rPr>
              <a:t> or</a:t>
            </a:r>
            <a:r>
              <a:rPr lang="en-US" sz="2400" dirty="0">
                <a:solidFill>
                  <a:schemeClr val="tx1"/>
                </a:solidFill>
                <a:latin typeface="Aparajita" pitchFamily="34" charset="0"/>
                <a:cs typeface="Aparajita" pitchFamily="34" charset="0"/>
              </a:rPr>
              <a:t>	</a:t>
            </a:r>
            <a:endParaRPr lang="en-US" sz="2400" dirty="0" smtClean="0">
              <a:solidFill>
                <a:schemeClr val="tx1"/>
              </a:solidFill>
              <a:latin typeface="Aparajita" pitchFamily="34" charset="0"/>
              <a:cs typeface="Aparajita" pitchFamily="34" charset="0"/>
            </a:endParaRPr>
          </a:p>
          <a:p>
            <a:pPr lvl="1" fontAlgn="base">
              <a:spcBef>
                <a:spcPct val="0"/>
              </a:spcBef>
              <a:spcAft>
                <a:spcPct val="0"/>
              </a:spcAft>
            </a:pPr>
            <a:r>
              <a:rPr lang="en-US" sz="2400" dirty="0" smtClean="0">
                <a:solidFill>
                  <a:schemeClr val="tx1"/>
                </a:solidFill>
                <a:latin typeface="Aparajita" pitchFamily="34" charset="0"/>
                <a:cs typeface="Aparajita" pitchFamily="34" charset="0"/>
              </a:rPr>
              <a:t>throw</a:t>
            </a:r>
            <a:r>
              <a:rPr lang="en-US" sz="2400" dirty="0">
                <a:solidFill>
                  <a:schemeClr val="tx1"/>
                </a:solidFill>
                <a:latin typeface="Aparajita" pitchFamily="34" charset="0"/>
                <a:cs typeface="Aparajita" pitchFamily="34" charset="0"/>
              </a:rPr>
              <a:t> </a:t>
            </a:r>
            <a:r>
              <a:rPr lang="en-US" sz="2400" dirty="0" err="1">
                <a:solidFill>
                  <a:schemeClr val="tx1"/>
                </a:solidFill>
                <a:latin typeface="Aparajita" pitchFamily="34" charset="0"/>
                <a:cs typeface="Aparajita" pitchFamily="34" charset="0"/>
              </a:rPr>
              <a:t>std</a:t>
            </a:r>
            <a:r>
              <a:rPr lang="en-US" sz="2400" dirty="0">
                <a:solidFill>
                  <a:schemeClr val="tx1"/>
                </a:solidFill>
                <a:latin typeface="Aparajita" pitchFamily="34" charset="0"/>
                <a:cs typeface="Aparajita" pitchFamily="34" charset="0"/>
              </a:rPr>
              <a:t>::</a:t>
            </a:r>
            <a:r>
              <a:rPr lang="en-US" sz="2400" dirty="0" err="1">
                <a:solidFill>
                  <a:schemeClr val="tx1"/>
                </a:solidFill>
                <a:latin typeface="Aparajita" pitchFamily="34" charset="0"/>
                <a:cs typeface="Aparajita" pitchFamily="34" charset="0"/>
              </a:rPr>
              <a:t>bad_cast</a:t>
            </a:r>
            <a:r>
              <a:rPr lang="en-US" sz="2400" dirty="0">
                <a:solidFill>
                  <a:schemeClr val="tx1"/>
                </a:solidFill>
                <a:latin typeface="Aparajita" pitchFamily="34" charset="0"/>
                <a:cs typeface="Aparajita" pitchFamily="34" charset="0"/>
              </a:rPr>
              <a:t> </a:t>
            </a:r>
            <a:r>
              <a:rPr lang="en-US" sz="2400" dirty="0" smtClean="0">
                <a:solidFill>
                  <a:schemeClr val="tx1"/>
                </a:solidFill>
                <a:latin typeface="Aparajita" pitchFamily="34" charset="0"/>
                <a:cs typeface="Aparajita" pitchFamily="34" charset="0"/>
              </a:rPr>
              <a:t>exception in </a:t>
            </a:r>
            <a:r>
              <a:rPr lang="en-US" sz="2400" dirty="0">
                <a:solidFill>
                  <a:schemeClr val="tx1"/>
                </a:solidFill>
                <a:latin typeface="Aparajita" pitchFamily="34" charset="0"/>
                <a:cs typeface="Aparajita" pitchFamily="34" charset="0"/>
              </a:rPr>
              <a:t>the case of a reference</a:t>
            </a:r>
            <a:r>
              <a:rPr lang="en-US" sz="2400" dirty="0" smtClean="0">
                <a:solidFill>
                  <a:schemeClr val="tx1"/>
                </a:solidFill>
                <a:latin typeface="Aparajita" pitchFamily="34" charset="0"/>
                <a:cs typeface="Aparajita" pitchFamily="34" charset="0"/>
              </a:rPr>
              <a:t>.</a:t>
            </a:r>
            <a:endParaRPr lang="en-US" sz="2400" dirty="0">
              <a:solidFill>
                <a:schemeClr val="tx1"/>
              </a:solidFill>
              <a:latin typeface="Aparajita" pitchFamily="34" charset="0"/>
              <a:cs typeface="Aparajita" pitchFamily="34" charset="0"/>
            </a:endParaRPr>
          </a:p>
        </p:txBody>
      </p:sp>
      <p:sp>
        <p:nvSpPr>
          <p:cNvPr id="5" name="Rectangle 4"/>
          <p:cNvSpPr/>
          <p:nvPr/>
        </p:nvSpPr>
        <p:spPr>
          <a:xfrm>
            <a:off x="304800" y="76200"/>
            <a:ext cx="8686800" cy="378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3549254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990600"/>
            <a:ext cx="8534400"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endParaRPr lang="en-US" sz="2800" dirty="0" smtClean="0">
              <a:solidFill>
                <a:schemeClr val="tx1">
                  <a:lumMod val="65000"/>
                  <a:lumOff val="35000"/>
                </a:schemeClr>
              </a:solidFill>
              <a:latin typeface="Aparajita" pitchFamily="34" charset="0"/>
              <a:cs typeface="Aparajita" pitchFamily="34" charset="0"/>
            </a:endParaRPr>
          </a:p>
          <a:p>
            <a:pPr lvl="0" fontAlgn="base">
              <a:spcBef>
                <a:spcPct val="0"/>
              </a:spcBef>
              <a:spcAft>
                <a:spcPct val="0"/>
              </a:spcAft>
            </a:pPr>
            <a:r>
              <a:rPr lang="en-US" sz="2800" dirty="0" smtClean="0">
                <a:solidFill>
                  <a:schemeClr val="tx1">
                    <a:lumMod val="65000"/>
                    <a:lumOff val="35000"/>
                  </a:schemeClr>
                </a:solidFill>
                <a:latin typeface="Aparajita" pitchFamily="34" charset="0"/>
                <a:cs typeface="Aparajita" pitchFamily="34" charset="0"/>
              </a:rPr>
              <a:t>Dynamic_cast can also perform the other implicit casts allowed on pointers:</a:t>
            </a:r>
          </a:p>
          <a:p>
            <a:pPr marL="914400" lvl="1" indent="-457200" fontAlgn="base">
              <a:spcBef>
                <a:spcPct val="0"/>
              </a:spcBef>
              <a:spcAft>
                <a:spcPct val="0"/>
              </a:spcAft>
              <a:buFont typeface="Arial" pitchFamily="34" charset="0"/>
              <a:buChar char="•"/>
            </a:pPr>
            <a:r>
              <a:rPr lang="en-US" sz="2800" dirty="0" smtClean="0">
                <a:solidFill>
                  <a:schemeClr val="tx1">
                    <a:lumMod val="65000"/>
                    <a:lumOff val="35000"/>
                  </a:schemeClr>
                </a:solidFill>
                <a:latin typeface="Aparajita" pitchFamily="34" charset="0"/>
                <a:cs typeface="Aparajita" pitchFamily="34" charset="0"/>
              </a:rPr>
              <a:t> casting null pointers between pointers types (even between unrelated classes),</a:t>
            </a:r>
          </a:p>
          <a:p>
            <a:pPr marL="914400" lvl="1" indent="-457200" fontAlgn="base">
              <a:spcBef>
                <a:spcPct val="0"/>
              </a:spcBef>
              <a:spcAft>
                <a:spcPct val="0"/>
              </a:spcAft>
              <a:buFont typeface="Arial" pitchFamily="34" charset="0"/>
              <a:buChar char="•"/>
            </a:pPr>
            <a:r>
              <a:rPr lang="en-US" sz="2800" dirty="0" smtClean="0">
                <a:solidFill>
                  <a:schemeClr val="tx1">
                    <a:lumMod val="65000"/>
                    <a:lumOff val="35000"/>
                  </a:schemeClr>
                </a:solidFill>
                <a:latin typeface="Aparajita" pitchFamily="34" charset="0"/>
                <a:cs typeface="Aparajita" pitchFamily="34" charset="0"/>
              </a:rPr>
              <a:t>casting any pointer of any type to a void* pointer.</a:t>
            </a:r>
            <a:br>
              <a:rPr lang="en-US" sz="2800" dirty="0" smtClean="0">
                <a:solidFill>
                  <a:schemeClr val="tx1">
                    <a:lumMod val="65000"/>
                    <a:lumOff val="35000"/>
                  </a:schemeClr>
                </a:solidFill>
                <a:latin typeface="Aparajita" pitchFamily="34" charset="0"/>
                <a:cs typeface="Aparajita" pitchFamily="34" charset="0"/>
              </a:rPr>
            </a:br>
            <a:r>
              <a:rPr lang="en-US" sz="2800" dirty="0" smtClean="0">
                <a:solidFill>
                  <a:schemeClr val="tx1">
                    <a:lumMod val="65000"/>
                    <a:lumOff val="35000"/>
                  </a:schemeClr>
                </a:solidFill>
                <a:latin typeface="Aparajita" pitchFamily="34" charset="0"/>
                <a:cs typeface="Aparajita" pitchFamily="34" charset="0"/>
              </a:rPr>
              <a:t/>
            </a:r>
            <a:br>
              <a:rPr lang="en-US" sz="2800" dirty="0" smtClean="0">
                <a:solidFill>
                  <a:schemeClr val="tx1">
                    <a:lumMod val="65000"/>
                    <a:lumOff val="35000"/>
                  </a:schemeClr>
                </a:solidFill>
                <a:latin typeface="Aparajita" pitchFamily="34" charset="0"/>
                <a:cs typeface="Aparajita" pitchFamily="34" charset="0"/>
              </a:rPr>
            </a:br>
            <a:endParaRPr lang="en-US" sz="2800" dirty="0">
              <a:solidFill>
                <a:schemeClr val="tx1">
                  <a:lumMod val="65000"/>
                  <a:lumOff val="35000"/>
                </a:schemeClr>
              </a:solidFill>
              <a:latin typeface="Aparajita" pitchFamily="34" charset="0"/>
              <a:cs typeface="Aparajita" pitchFamily="34" charset="0"/>
            </a:endParaRPr>
          </a:p>
        </p:txBody>
      </p:sp>
      <p:sp>
        <p:nvSpPr>
          <p:cNvPr id="6" name="Rectangle 5"/>
          <p:cNvSpPr/>
          <p:nvPr/>
        </p:nvSpPr>
        <p:spPr>
          <a:xfrm>
            <a:off x="304800" y="76200"/>
            <a:ext cx="8686800" cy="378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
        <p:nvSpPr>
          <p:cNvPr id="7" name="Rectangle 6"/>
          <p:cNvSpPr/>
          <p:nvPr/>
        </p:nvSpPr>
        <p:spPr>
          <a:xfrm>
            <a:off x="381000" y="4876800"/>
            <a:ext cx="8534400" cy="954107"/>
          </a:xfrm>
          <a:prstGeom prst="rect">
            <a:avLst/>
          </a:prstGeom>
        </p:spPr>
        <p:txBody>
          <a:bodyPr wrap="square">
            <a:spAutoFit/>
          </a:bodyPr>
          <a:lstStyle/>
          <a:p>
            <a:r>
              <a:rPr lang="en-US" sz="2800" dirty="0">
                <a:solidFill>
                  <a:schemeClr val="tx1">
                    <a:lumMod val="65000"/>
                    <a:lumOff val="35000"/>
                  </a:schemeClr>
                </a:solidFill>
                <a:latin typeface="Aparajita" pitchFamily="34" charset="0"/>
                <a:cs typeface="Aparajita" pitchFamily="34" charset="0"/>
              </a:rPr>
              <a:t>one type of dynamic_cast is </a:t>
            </a:r>
            <a:r>
              <a:rPr lang="en-US" sz="2800" dirty="0" err="1" smtClean="0">
                <a:solidFill>
                  <a:schemeClr val="tx1">
                    <a:lumMod val="65000"/>
                    <a:lumOff val="35000"/>
                  </a:schemeClr>
                </a:solidFill>
                <a:latin typeface="Aparajita" pitchFamily="34" charset="0"/>
                <a:cs typeface="Aparajita" pitchFamily="34" charset="0"/>
              </a:rPr>
              <a:t>cross_cast</a:t>
            </a:r>
            <a:r>
              <a:rPr lang="en-US" sz="2800" dirty="0">
                <a:solidFill>
                  <a:schemeClr val="tx1">
                    <a:lumMod val="65000"/>
                    <a:lumOff val="35000"/>
                  </a:schemeClr>
                </a:solidFill>
                <a:latin typeface="Aparajita" pitchFamily="34" charset="0"/>
                <a:cs typeface="Aparajita" pitchFamily="34" charset="0"/>
              </a:rPr>
              <a:t>, a cast from a class to a sibling class in class hierarchy or sibling class.</a:t>
            </a:r>
          </a:p>
        </p:txBody>
      </p:sp>
    </p:spTree>
    <p:extLst>
      <p:ext uri="{BB962C8B-B14F-4D97-AF65-F5344CB8AC3E}">
        <p14:creationId xmlns:p14="http://schemas.microsoft.com/office/powerpoint/2010/main" val="360031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Autofit/>
          </a:bodyPr>
          <a:lstStyle/>
          <a:p>
            <a:pPr marL="109728" indent="0">
              <a:buNone/>
            </a:pPr>
            <a:r>
              <a:rPr lang="en-US" sz="2800" dirty="0">
                <a:latin typeface="Aparajita" pitchFamily="34" charset="0"/>
                <a:cs typeface="Aparajita" pitchFamily="34" charset="0"/>
              </a:rPr>
              <a:t>OOPS is characterized by the following features</a:t>
            </a:r>
            <a:r>
              <a:rPr lang="en-US" sz="2800" dirty="0" smtClean="0">
                <a:latin typeface="Aparajita" pitchFamily="34" charset="0"/>
                <a:cs typeface="Aparajita" pitchFamily="34" charset="0"/>
              </a:rPr>
              <a:t>:</a:t>
            </a:r>
          </a:p>
          <a:p>
            <a:r>
              <a:rPr lang="en-US" sz="2800" dirty="0" smtClean="0">
                <a:latin typeface="Aparajita" pitchFamily="34" charset="0"/>
                <a:cs typeface="Aparajita" pitchFamily="34" charset="0"/>
              </a:rPr>
              <a:t>Emphasis </a:t>
            </a:r>
            <a:r>
              <a:rPr lang="en-US" sz="2800" dirty="0">
                <a:latin typeface="Aparajita" pitchFamily="34" charset="0"/>
                <a:cs typeface="Aparajita" pitchFamily="34" charset="0"/>
              </a:rPr>
              <a:t>is more on data rather than </a:t>
            </a:r>
            <a:r>
              <a:rPr lang="en-US" sz="2800" dirty="0" smtClean="0">
                <a:latin typeface="Aparajita" pitchFamily="34" charset="0"/>
                <a:cs typeface="Aparajita" pitchFamily="34" charset="0"/>
              </a:rPr>
              <a:t>procedure.</a:t>
            </a:r>
          </a:p>
          <a:p>
            <a:r>
              <a:rPr lang="en-US" sz="2800" dirty="0" smtClean="0">
                <a:latin typeface="Aparajita" pitchFamily="34" charset="0"/>
                <a:cs typeface="Aparajita" pitchFamily="34" charset="0"/>
              </a:rPr>
              <a:t>Programs </a:t>
            </a:r>
            <a:r>
              <a:rPr lang="en-US" sz="2800" dirty="0">
                <a:latin typeface="Aparajita" pitchFamily="34" charset="0"/>
                <a:cs typeface="Aparajita" pitchFamily="34" charset="0"/>
              </a:rPr>
              <a:t>are divided into </a:t>
            </a:r>
            <a:r>
              <a:rPr lang="en-US" sz="2800" dirty="0" smtClean="0">
                <a:latin typeface="Aparajita" pitchFamily="34" charset="0"/>
                <a:cs typeface="Aparajita" pitchFamily="34" charset="0"/>
              </a:rPr>
              <a:t>objects.</a:t>
            </a:r>
          </a:p>
          <a:p>
            <a:r>
              <a:rPr lang="en-US" sz="2800" dirty="0" smtClean="0">
                <a:latin typeface="Aparajita" pitchFamily="34" charset="0"/>
                <a:cs typeface="Aparajita" pitchFamily="34" charset="0"/>
              </a:rPr>
              <a:t>Data </a:t>
            </a:r>
            <a:r>
              <a:rPr lang="en-US" sz="2800" dirty="0">
                <a:latin typeface="Aparajita" pitchFamily="34" charset="0"/>
                <a:cs typeface="Aparajita" pitchFamily="34" charset="0"/>
              </a:rPr>
              <a:t>structures (classes) are designed in such a way that they characterize the </a:t>
            </a:r>
            <a:r>
              <a:rPr lang="en-US" sz="2800" dirty="0" smtClean="0">
                <a:latin typeface="Aparajita" pitchFamily="34" charset="0"/>
                <a:cs typeface="Aparajita" pitchFamily="34" charset="0"/>
              </a:rPr>
              <a:t>objects.</a:t>
            </a:r>
          </a:p>
          <a:p>
            <a:r>
              <a:rPr lang="en-US" sz="2800" dirty="0" smtClean="0">
                <a:latin typeface="Aparajita" pitchFamily="34" charset="0"/>
                <a:cs typeface="Aparajita" pitchFamily="34" charset="0"/>
              </a:rPr>
              <a:t>Data is hidden and cannot be accessed by external functions. OOP has access specifiers named Public, Private, Protected, etc. so provides </a:t>
            </a:r>
            <a:r>
              <a:rPr lang="en-US" sz="2800" b="1" dirty="0" smtClean="0">
                <a:latin typeface="Aparajita" pitchFamily="34" charset="0"/>
                <a:cs typeface="Aparajita" pitchFamily="34" charset="0"/>
              </a:rPr>
              <a:t>more security</a:t>
            </a:r>
            <a:r>
              <a:rPr lang="en-US" sz="2800" dirty="0" smtClean="0">
                <a:latin typeface="Aparajita" pitchFamily="34" charset="0"/>
                <a:cs typeface="Aparajita" pitchFamily="34" charset="0"/>
              </a:rPr>
              <a:t>.</a:t>
            </a:r>
          </a:p>
          <a:p>
            <a:r>
              <a:rPr lang="en-US" sz="2800" dirty="0" smtClean="0">
                <a:latin typeface="Aparajita" pitchFamily="34" charset="0"/>
                <a:cs typeface="Aparajita" pitchFamily="34" charset="0"/>
              </a:rPr>
              <a:t>Objects </a:t>
            </a:r>
            <a:r>
              <a:rPr lang="en-US" sz="2800" dirty="0">
                <a:latin typeface="Aparajita" pitchFamily="34" charset="0"/>
                <a:cs typeface="Aparajita" pitchFamily="34" charset="0"/>
              </a:rPr>
              <a:t>communicate with each other through functions </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Bottom-up </a:t>
            </a:r>
            <a:r>
              <a:rPr lang="en-US" sz="2800" dirty="0">
                <a:latin typeface="Aparajita" pitchFamily="34" charset="0"/>
                <a:cs typeface="Aparajita" pitchFamily="34" charset="0"/>
              </a:rPr>
              <a:t>approach is adopted in program </a:t>
            </a:r>
            <a:r>
              <a:rPr lang="en-US" sz="2800" dirty="0" smtClean="0">
                <a:latin typeface="Aparajita" pitchFamily="34" charset="0"/>
                <a:cs typeface="Aparajita" pitchFamily="34" charset="0"/>
              </a:rPr>
              <a:t>design.</a:t>
            </a:r>
            <a:endParaRPr lang="en-US" sz="2800" dirty="0">
              <a:latin typeface="Aparajita" pitchFamily="34" charset="0"/>
              <a:cs typeface="Aparajita" pitchFamily="34" charset="0"/>
            </a:endParaRPr>
          </a:p>
        </p:txBody>
      </p:sp>
      <p:graphicFrame>
        <p:nvGraphicFramePr>
          <p:cNvPr id="4" name="Diagram 3"/>
          <p:cNvGraphicFramePr/>
          <p:nvPr>
            <p:extLst>
              <p:ext uri="{D42A27DB-BD31-4B8C-83A1-F6EECF244321}">
                <p14:modId xmlns:p14="http://schemas.microsoft.com/office/powerpoint/2010/main" val="1492911419"/>
              </p:ext>
            </p:extLst>
          </p:nvPr>
        </p:nvGraphicFramePr>
        <p:xfrm>
          <a:off x="457200" y="274638"/>
          <a:ext cx="8382000" cy="487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0099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INHERITANCE</a:t>
            </a:r>
            <a:endParaRPr lang="en-US" sz="2800" b="1" dirty="0">
              <a:latin typeface="Aparajita" pitchFamily="34" charset="0"/>
              <a:cs typeface="Aparajita" pitchFamily="34" charset="0"/>
            </a:endParaRPr>
          </a:p>
        </p:txBody>
      </p:sp>
      <p:sp>
        <p:nvSpPr>
          <p:cNvPr id="3" name="TextBox 2"/>
          <p:cNvSpPr txBox="1"/>
          <p:nvPr/>
        </p:nvSpPr>
        <p:spPr>
          <a:xfrm>
            <a:off x="152400" y="685800"/>
            <a:ext cx="8763000" cy="3970318"/>
          </a:xfrm>
          <a:prstGeom prst="rect">
            <a:avLst/>
          </a:prstGeom>
          <a:noFill/>
        </p:spPr>
        <p:txBody>
          <a:bodyPr wrap="square" rtlCol="0">
            <a:spAutoFit/>
          </a:bodyPr>
          <a:lstStyle/>
          <a:p>
            <a:pPr marL="457200" indent="-457200">
              <a:buFont typeface="Arial" pitchFamily="34" charset="0"/>
              <a:buChar char="•"/>
            </a:pPr>
            <a:r>
              <a:rPr lang="en-US" sz="2800" dirty="0">
                <a:latin typeface="Aparajita" pitchFamily="34" charset="0"/>
                <a:cs typeface="Aparajita" pitchFamily="34" charset="0"/>
              </a:rPr>
              <a:t>Inheritance is a mechanism for deriving new classes from existing classes</a:t>
            </a:r>
          </a:p>
          <a:p>
            <a:pPr lvl="2"/>
            <a:r>
              <a:rPr lang="en-US" sz="2800" b="1" dirty="0">
                <a:latin typeface="Aparajita" pitchFamily="34" charset="0"/>
                <a:cs typeface="Aparajita" pitchFamily="34" charset="0"/>
              </a:rPr>
              <a:t>Base class:</a:t>
            </a:r>
            <a:r>
              <a:rPr lang="en-US" sz="2800" dirty="0">
                <a:latin typeface="Aparajita" pitchFamily="34" charset="0"/>
                <a:cs typeface="Aparajita" pitchFamily="34" charset="0"/>
              </a:rPr>
              <a:t> The existing class is called base class.</a:t>
            </a:r>
          </a:p>
          <a:p>
            <a:pPr lvl="2"/>
            <a:r>
              <a:rPr lang="en-US" sz="2800" b="1" dirty="0">
                <a:latin typeface="Aparajita" pitchFamily="34" charset="0"/>
                <a:cs typeface="Aparajita" pitchFamily="34" charset="0"/>
              </a:rPr>
              <a:t>Derived </a:t>
            </a:r>
            <a:r>
              <a:rPr lang="en-US" sz="2800" b="1" dirty="0" smtClean="0">
                <a:latin typeface="Aparajita" pitchFamily="34" charset="0"/>
                <a:cs typeface="Aparajita" pitchFamily="34" charset="0"/>
              </a:rPr>
              <a:t>class</a:t>
            </a:r>
            <a:r>
              <a:rPr lang="en-US" sz="2800" dirty="0" smtClean="0">
                <a:latin typeface="Aparajita" pitchFamily="34" charset="0"/>
                <a:cs typeface="Aparajita" pitchFamily="34" charset="0"/>
              </a:rPr>
              <a:t>: The new </a:t>
            </a:r>
            <a:r>
              <a:rPr lang="en-US" sz="2800" dirty="0">
                <a:latin typeface="Aparajita" pitchFamily="34" charset="0"/>
                <a:cs typeface="Aparajita" pitchFamily="34" charset="0"/>
              </a:rPr>
              <a:t>class is called </a:t>
            </a:r>
            <a:r>
              <a:rPr lang="en-US" sz="2800" dirty="0" smtClean="0">
                <a:latin typeface="Aparajita" pitchFamily="34" charset="0"/>
                <a:cs typeface="Aparajita" pitchFamily="34" charset="0"/>
              </a:rPr>
              <a:t>derived/sub </a:t>
            </a:r>
            <a:r>
              <a:rPr lang="en-US" sz="2800" dirty="0">
                <a:latin typeface="Aparajita" pitchFamily="34" charset="0"/>
                <a:cs typeface="Aparajita" pitchFamily="34" charset="0"/>
              </a:rPr>
              <a:t>class</a:t>
            </a:r>
            <a:r>
              <a:rPr lang="en-US" sz="2800" dirty="0" smtClean="0">
                <a:latin typeface="Aparajita" pitchFamily="34" charset="0"/>
                <a:cs typeface="Aparajita" pitchFamily="34" charset="0"/>
              </a:rPr>
              <a:t>.</a:t>
            </a:r>
          </a:p>
          <a:p>
            <a:pPr lvl="2"/>
            <a:endParaRPr lang="en-US" sz="2800" dirty="0" smtClean="0">
              <a:latin typeface="Aparajita" pitchFamily="34" charset="0"/>
              <a:cs typeface="Aparajita" pitchFamily="34" charset="0"/>
            </a:endParaRPr>
          </a:p>
          <a:p>
            <a:pPr marL="285750" indent="-285750">
              <a:buFont typeface="Arial" pitchFamily="34" charset="0"/>
              <a:buChar char="•"/>
            </a:pPr>
            <a:r>
              <a:rPr lang="en-US" sz="2800" dirty="0" smtClean="0">
                <a:latin typeface="Aparajita" pitchFamily="34" charset="0"/>
                <a:cs typeface="Aparajita" pitchFamily="34" charset="0"/>
              </a:rPr>
              <a:t>Each </a:t>
            </a:r>
            <a:r>
              <a:rPr lang="en-US" sz="2800" dirty="0">
                <a:latin typeface="Aparajita" pitchFamily="34" charset="0"/>
                <a:cs typeface="Aparajita" pitchFamily="34" charset="0"/>
              </a:rPr>
              <a:t>new class is a specialized version of the parent class that will inherit all attributes and behavior of the parent </a:t>
            </a:r>
            <a:r>
              <a:rPr lang="en-US" sz="2800" dirty="0" smtClean="0">
                <a:latin typeface="Aparajita" pitchFamily="34" charset="0"/>
                <a:cs typeface="Aparajita" pitchFamily="34" charset="0"/>
              </a:rPr>
              <a:t>class</a:t>
            </a:r>
          </a:p>
          <a:p>
            <a:pPr marL="285750" indent="-285750">
              <a:buFont typeface="Arial" pitchFamily="34" charset="0"/>
              <a:buChar char="•"/>
            </a:pPr>
            <a:endParaRPr lang="en-US" sz="2800" dirty="0">
              <a:latin typeface="Aparajita" pitchFamily="34" charset="0"/>
              <a:cs typeface="Aparajita" pitchFamily="34" charset="0"/>
            </a:endParaRPr>
          </a:p>
          <a:p>
            <a:pPr marL="285750" indent="-285750">
              <a:buFont typeface="Arial" pitchFamily="34" charset="0"/>
              <a:buChar char="•"/>
            </a:pPr>
            <a:r>
              <a:rPr lang="en-US" sz="2800" dirty="0">
                <a:latin typeface="Aparajita" pitchFamily="34" charset="0"/>
                <a:cs typeface="Aparajita" pitchFamily="34" charset="0"/>
              </a:rPr>
              <a:t>The inherited properties can be overwritten if </a:t>
            </a:r>
            <a:r>
              <a:rPr lang="en-US" sz="2800" dirty="0" smtClean="0">
                <a:latin typeface="Aparajita" pitchFamily="34" charset="0"/>
                <a:cs typeface="Aparajita" pitchFamily="34" charset="0"/>
              </a:rPr>
              <a:t>necessary.</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31194527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programiz.com/sites/tutorial2program/files/inheritance-C%2B%2B_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398" y="2108021"/>
            <a:ext cx="3886200" cy="27737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102275"/>
            <a:ext cx="7543800" cy="2031325"/>
          </a:xfrm>
          <a:prstGeom prst="rect">
            <a:avLst/>
          </a:prstGeom>
        </p:spPr>
        <p:txBody>
          <a:bodyPr wrap="square">
            <a:spAutoFit/>
          </a:bodyPr>
          <a:lstStyle/>
          <a:p>
            <a:r>
              <a:rPr lang="en-US" b="1" u="sng" dirty="0"/>
              <a:t>ADVANTAGE OF INHERITANCE</a:t>
            </a:r>
          </a:p>
          <a:p>
            <a:endParaRPr lang="en-US" dirty="0"/>
          </a:p>
          <a:p>
            <a:pPr marL="285750" indent="-285750">
              <a:buFont typeface="Wingdings" pitchFamily="2" charset="2"/>
              <a:buChar char="Ø"/>
            </a:pPr>
            <a:r>
              <a:rPr lang="en-US" dirty="0"/>
              <a:t>The concept of Inheritance provides idea of </a:t>
            </a:r>
            <a:r>
              <a:rPr lang="en-US" dirty="0" smtClean="0"/>
              <a:t>REUSABILITY. </a:t>
            </a:r>
          </a:p>
          <a:p>
            <a:endParaRPr lang="en-US" dirty="0" smtClean="0"/>
          </a:p>
          <a:p>
            <a:pPr marL="285750" indent="-285750">
              <a:buFont typeface="Wingdings" pitchFamily="2" charset="2"/>
              <a:buChar char="Ø"/>
            </a:pPr>
            <a:r>
              <a:rPr lang="en-US" dirty="0" smtClean="0"/>
              <a:t>It means we can add additional features to an existing class without modifying it.</a:t>
            </a:r>
            <a:endParaRPr lang="en-US" dirty="0"/>
          </a:p>
          <a:p>
            <a:endParaRPr lang="en-US" b="1" u="sng"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83" y="2042535"/>
            <a:ext cx="4538833"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197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Aparajita" pitchFamily="34" charset="0"/>
                <a:cs typeface="Aparajita" pitchFamily="34" charset="0"/>
              </a:rPr>
              <a:t>TYPES OF INHERITANCE</a:t>
            </a:r>
            <a:endParaRPr lang="en-US" sz="2800" b="1" dirty="0">
              <a:latin typeface="Aparajita" pitchFamily="34" charset="0"/>
              <a:cs typeface="Aparajita" pitchFamily="34" charset="0"/>
            </a:endParaRPr>
          </a:p>
        </p:txBody>
      </p:sp>
      <p:sp>
        <p:nvSpPr>
          <p:cNvPr id="3" name="Rectangle 2"/>
          <p:cNvSpPr/>
          <p:nvPr/>
        </p:nvSpPr>
        <p:spPr>
          <a:xfrm>
            <a:off x="152400" y="914400"/>
            <a:ext cx="8610600" cy="2246769"/>
          </a:xfrm>
          <a:prstGeom prst="rect">
            <a:avLst/>
          </a:prstGeom>
        </p:spPr>
        <p:txBody>
          <a:bodyPr wrap="square">
            <a:spAutoFit/>
          </a:bodyPr>
          <a:lstStyle/>
          <a:p>
            <a:pPr marL="342900" indent="-342900">
              <a:buFont typeface="+mj-lt"/>
              <a:buAutoNum type="arabicPeriod"/>
            </a:pPr>
            <a:r>
              <a:rPr lang="en-US" sz="2800" dirty="0" smtClean="0">
                <a:latin typeface="Aparajita" pitchFamily="34" charset="0"/>
                <a:cs typeface="Aparajita" pitchFamily="34" charset="0"/>
              </a:rPr>
              <a:t>Single Inheritance</a:t>
            </a:r>
          </a:p>
          <a:p>
            <a:pPr marL="342900" indent="-342900">
              <a:buFont typeface="+mj-lt"/>
              <a:buAutoNum type="arabicPeriod"/>
            </a:pPr>
            <a:r>
              <a:rPr lang="en-US" sz="2800" dirty="0" smtClean="0">
                <a:latin typeface="Aparajita" pitchFamily="34" charset="0"/>
                <a:cs typeface="Aparajita" pitchFamily="34" charset="0"/>
              </a:rPr>
              <a:t>Multiple </a:t>
            </a:r>
            <a:r>
              <a:rPr lang="en-US" sz="2800" dirty="0">
                <a:latin typeface="Aparajita" pitchFamily="34" charset="0"/>
                <a:cs typeface="Aparajita" pitchFamily="34" charset="0"/>
              </a:rPr>
              <a:t>Inheritance</a:t>
            </a:r>
          </a:p>
          <a:p>
            <a:pPr marL="342900" indent="-342900">
              <a:buFont typeface="+mj-lt"/>
              <a:buAutoNum type="arabicPeriod"/>
            </a:pPr>
            <a:r>
              <a:rPr lang="en-US" sz="2800" dirty="0">
                <a:latin typeface="Aparajita" pitchFamily="34" charset="0"/>
                <a:cs typeface="Aparajita" pitchFamily="34" charset="0"/>
              </a:rPr>
              <a:t>Hierarchical Inheritance</a:t>
            </a:r>
          </a:p>
          <a:p>
            <a:pPr marL="342900" indent="-342900">
              <a:buFont typeface="+mj-lt"/>
              <a:buAutoNum type="arabicPeriod"/>
            </a:pPr>
            <a:r>
              <a:rPr lang="en-US" sz="2800" dirty="0">
                <a:latin typeface="Aparajita" pitchFamily="34" charset="0"/>
                <a:cs typeface="Aparajita" pitchFamily="34" charset="0"/>
              </a:rPr>
              <a:t>Multilevel Inheritance</a:t>
            </a:r>
          </a:p>
          <a:p>
            <a:pPr marL="342900" indent="-342900">
              <a:buFont typeface="+mj-lt"/>
              <a:buAutoNum type="arabicPeriod"/>
            </a:pPr>
            <a:r>
              <a:rPr lang="en-US" sz="2800" dirty="0">
                <a:latin typeface="Aparajita" pitchFamily="34" charset="0"/>
                <a:cs typeface="Aparajita" pitchFamily="34" charset="0"/>
              </a:rPr>
              <a:t>Hybrid Inheritance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14600"/>
            <a:ext cx="53054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0462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INHERITANCE(Cont’d)</a:t>
            </a:r>
            <a:endParaRPr lang="en-US" sz="2800" b="1" dirty="0">
              <a:latin typeface="Aparajita" pitchFamily="34" charset="0"/>
              <a:cs typeface="Aparajita" pitchFamily="34" charset="0"/>
            </a:endParaRPr>
          </a:p>
        </p:txBody>
      </p:sp>
      <p:sp>
        <p:nvSpPr>
          <p:cNvPr id="3" name="Rectangle 2"/>
          <p:cNvSpPr/>
          <p:nvPr/>
        </p:nvSpPr>
        <p:spPr>
          <a:xfrm>
            <a:off x="150125" y="664191"/>
            <a:ext cx="8610600" cy="954107"/>
          </a:xfrm>
          <a:prstGeom prst="rect">
            <a:avLst/>
          </a:prstGeom>
        </p:spPr>
        <p:txBody>
          <a:bodyPr wrap="square">
            <a:spAutoFit/>
          </a:bodyPr>
          <a:lstStyle/>
          <a:p>
            <a:r>
              <a:rPr lang="en-US" sz="2800" b="1" u="sng" dirty="0">
                <a:latin typeface="Aparajita" pitchFamily="34" charset="0"/>
                <a:cs typeface="Aparajita" pitchFamily="34" charset="0"/>
              </a:rPr>
              <a:t>Syntax to define derived class</a:t>
            </a:r>
          </a:p>
          <a:p>
            <a:endParaRPr lang="en-US" sz="2800" b="1" u="sng" dirty="0">
              <a:latin typeface="Aparajita" pitchFamily="34" charset="0"/>
              <a:cs typeface="Aparajita" pitchFamily="34" charset="0"/>
            </a:endParaRPr>
          </a:p>
        </p:txBody>
      </p:sp>
      <p:sp>
        <p:nvSpPr>
          <p:cNvPr id="4" name="TextBox 3"/>
          <p:cNvSpPr txBox="1"/>
          <p:nvPr/>
        </p:nvSpPr>
        <p:spPr>
          <a:xfrm>
            <a:off x="685800" y="1189011"/>
            <a:ext cx="7315200" cy="2308324"/>
          </a:xfrm>
          <a:prstGeom prst="rect">
            <a:avLst/>
          </a:prstGeom>
          <a:solidFill>
            <a:schemeClr val="bg2">
              <a:lumMod val="50000"/>
            </a:schemeClr>
          </a:solidFill>
        </p:spPr>
        <p:txBody>
          <a:bodyPr wrap="square" rtlCol="0">
            <a:spAutoFit/>
          </a:bodyPr>
          <a:lstStyle/>
          <a:p>
            <a:r>
              <a:rPr lang="en-US" sz="2400" i="1" dirty="0" smtClean="0">
                <a:solidFill>
                  <a:schemeClr val="bg1"/>
                </a:solidFill>
                <a:latin typeface="Aparajita" pitchFamily="34" charset="0"/>
                <a:cs typeface="Aparajita" pitchFamily="34" charset="0"/>
              </a:rPr>
              <a:t>class derived-class-name: visibility mode base-class-name</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endParaRPr lang="en-US" sz="2400" i="1" dirty="0">
              <a:solidFill>
                <a:schemeClr val="bg1"/>
              </a:solidFill>
              <a:latin typeface="Aparajita" pitchFamily="34" charset="0"/>
              <a:cs typeface="Aparajita" pitchFamily="34" charset="0"/>
            </a:endParaRPr>
          </a:p>
        </p:txBody>
      </p:sp>
      <p:sp>
        <p:nvSpPr>
          <p:cNvPr id="6" name="TextBox 5"/>
          <p:cNvSpPr txBox="1"/>
          <p:nvPr/>
        </p:nvSpPr>
        <p:spPr>
          <a:xfrm>
            <a:off x="838200" y="3657600"/>
            <a:ext cx="5791200" cy="2308324"/>
          </a:xfrm>
          <a:prstGeom prst="rect">
            <a:avLst/>
          </a:prstGeom>
          <a:solidFill>
            <a:schemeClr val="bg2">
              <a:lumMod val="50000"/>
            </a:schemeClr>
          </a:solidFill>
        </p:spPr>
        <p:txBody>
          <a:bodyPr wrap="square" rtlCol="0">
            <a:spAutoFit/>
          </a:bodyPr>
          <a:lstStyle/>
          <a:p>
            <a:r>
              <a:rPr lang="en-US" sz="2400" i="1" dirty="0" smtClean="0">
                <a:solidFill>
                  <a:schemeClr val="bg1"/>
                </a:solidFill>
                <a:latin typeface="Aparajita" pitchFamily="34" charset="0"/>
                <a:cs typeface="Aparajita" pitchFamily="34" charset="0"/>
              </a:rPr>
              <a:t>class </a:t>
            </a:r>
            <a:r>
              <a:rPr lang="en-US" sz="2400" i="1" dirty="0" err="1" smtClean="0">
                <a:solidFill>
                  <a:schemeClr val="bg1"/>
                </a:solidFill>
                <a:latin typeface="Aparajita" pitchFamily="34" charset="0"/>
                <a:cs typeface="Aparajita" pitchFamily="34" charset="0"/>
              </a:rPr>
              <a:t>abc:public</a:t>
            </a:r>
            <a:r>
              <a:rPr lang="en-US" sz="2400" i="1" dirty="0" smtClean="0">
                <a:solidFill>
                  <a:schemeClr val="bg1"/>
                </a:solidFill>
                <a:latin typeface="Aparajita" pitchFamily="34" charset="0"/>
                <a:cs typeface="Aparajita" pitchFamily="34" charset="0"/>
              </a:rPr>
              <a:t> xyz</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….//members of </a:t>
            </a:r>
            <a:r>
              <a:rPr lang="en-US" sz="2400" i="1" dirty="0" err="1" smtClean="0">
                <a:solidFill>
                  <a:schemeClr val="bg1"/>
                </a:solidFill>
                <a:latin typeface="Aparajita" pitchFamily="34" charset="0"/>
                <a:cs typeface="Aparajita" pitchFamily="34" charset="0"/>
              </a:rPr>
              <a:t>abc</a:t>
            </a:r>
            <a:endParaRPr lang="en-US" sz="2400" i="1" dirty="0" smtClean="0">
              <a:solidFill>
                <a:schemeClr val="bg1"/>
              </a:solidFill>
              <a:latin typeface="Aparajita" pitchFamily="34" charset="0"/>
              <a:cs typeface="Aparajita" pitchFamily="34" charset="0"/>
            </a:endParaRPr>
          </a:p>
          <a:p>
            <a:r>
              <a:rPr lang="en-US" sz="2400" i="1" dirty="0" smtClean="0">
                <a:solidFill>
                  <a:schemeClr val="bg1"/>
                </a:solidFill>
                <a:latin typeface="Aparajita" pitchFamily="34" charset="0"/>
                <a:cs typeface="Aparajita" pitchFamily="34" charset="0"/>
              </a:rPr>
              <a:t>….</a:t>
            </a:r>
          </a:p>
          <a:p>
            <a:r>
              <a:rPr lang="en-US" sz="2400" i="1" dirty="0" smtClean="0">
                <a:solidFill>
                  <a:schemeClr val="bg1"/>
                </a:solidFill>
                <a:latin typeface="Aparajita" pitchFamily="34" charset="0"/>
                <a:cs typeface="Aparajita" pitchFamily="34" charset="0"/>
              </a:rPr>
              <a:t>};</a:t>
            </a:r>
            <a:endParaRPr lang="en-US" sz="2400" i="1" dirty="0">
              <a:solidFill>
                <a:schemeClr val="bg1"/>
              </a:solidFill>
              <a:latin typeface="Aparajita" pitchFamily="34" charset="0"/>
              <a:cs typeface="Aparajita" pitchFamily="34" charset="0"/>
            </a:endParaRPr>
          </a:p>
        </p:txBody>
      </p:sp>
    </p:spTree>
    <p:extLst>
      <p:ext uri="{BB962C8B-B14F-4D97-AF65-F5344CB8AC3E}">
        <p14:creationId xmlns:p14="http://schemas.microsoft.com/office/powerpoint/2010/main" val="40340985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3886200" cy="4801314"/>
          </a:xfrm>
          <a:prstGeom prst="rect">
            <a:avLst/>
          </a:prstGeom>
          <a:solidFill>
            <a:schemeClr val="bg2">
              <a:lumMod val="50000"/>
            </a:schemeClr>
          </a:solidFill>
        </p:spPr>
        <p:txBody>
          <a:bodyPr wrap="square" rtlCol="0">
            <a:spAutoFit/>
          </a:bodyPr>
          <a:lstStyle/>
          <a:p>
            <a:r>
              <a:rPr lang="en-US" dirty="0">
                <a:solidFill>
                  <a:schemeClr val="bg1"/>
                </a:solidFill>
                <a:latin typeface="Aparajita" pitchFamily="34" charset="0"/>
                <a:cs typeface="Aparajita" pitchFamily="34" charset="0"/>
              </a:rPr>
              <a:t>// Base class</a:t>
            </a:r>
            <a:endParaRPr lang="en-US" dirty="0" smtClean="0">
              <a:solidFill>
                <a:schemeClr val="bg1"/>
              </a:solidFill>
              <a:latin typeface="Aparajita" pitchFamily="34" charset="0"/>
              <a:cs typeface="Aparajita" pitchFamily="34" charset="0"/>
            </a:endParaRPr>
          </a:p>
          <a:p>
            <a:r>
              <a:rPr lang="en-US" dirty="0" smtClean="0">
                <a:solidFill>
                  <a:schemeClr val="bg1"/>
                </a:solidFill>
                <a:latin typeface="Aparajita" pitchFamily="34" charset="0"/>
                <a:cs typeface="Aparajita" pitchFamily="34" charset="0"/>
              </a:rPr>
              <a:t>#</a:t>
            </a:r>
            <a:r>
              <a:rPr lang="en-US" dirty="0">
                <a:solidFill>
                  <a:schemeClr val="bg1"/>
                </a:solidFill>
                <a:latin typeface="Aparajita" pitchFamily="34" charset="0"/>
                <a:cs typeface="Aparajita" pitchFamily="34" charset="0"/>
              </a:rPr>
              <a:t>include &lt;</a:t>
            </a:r>
            <a:r>
              <a:rPr lang="en-US" dirty="0" err="1" smtClean="0">
                <a:solidFill>
                  <a:schemeClr val="bg1"/>
                </a:solidFill>
                <a:latin typeface="Aparajita" pitchFamily="34" charset="0"/>
                <a:cs typeface="Aparajita" pitchFamily="34" charset="0"/>
              </a:rPr>
              <a:t>iostream.h</a:t>
            </a:r>
            <a:endParaRPr lang="en-US" dirty="0">
              <a:solidFill>
                <a:schemeClr val="bg1"/>
              </a:solidFill>
              <a:latin typeface="Aparajita" pitchFamily="34" charset="0"/>
              <a:cs typeface="Aparajita" pitchFamily="34" charset="0"/>
            </a:endParaRPr>
          </a:p>
          <a:p>
            <a:r>
              <a:rPr lang="en-US" dirty="0" smtClean="0">
                <a:solidFill>
                  <a:schemeClr val="bg1"/>
                </a:solidFill>
                <a:latin typeface="Aparajita" pitchFamily="34" charset="0"/>
                <a:cs typeface="Aparajita" pitchFamily="34" charset="0"/>
              </a:rPr>
              <a:t>class </a:t>
            </a:r>
            <a:r>
              <a:rPr lang="en-US" dirty="0">
                <a:solidFill>
                  <a:schemeClr val="bg1"/>
                </a:solidFill>
                <a:latin typeface="Aparajita" pitchFamily="34" charset="0"/>
                <a:cs typeface="Aparajita" pitchFamily="34" charset="0"/>
              </a:rPr>
              <a:t>Shape </a:t>
            </a:r>
          </a:p>
          <a:p>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public:</a:t>
            </a:r>
          </a:p>
          <a:p>
            <a:r>
              <a:rPr lang="en-US" dirty="0">
                <a:solidFill>
                  <a:schemeClr val="bg1"/>
                </a:solidFill>
                <a:latin typeface="Aparajita" pitchFamily="34" charset="0"/>
                <a:cs typeface="Aparajita" pitchFamily="34" charset="0"/>
              </a:rPr>
              <a:t>      void </a:t>
            </a:r>
            <a:r>
              <a:rPr lang="en-US" dirty="0" err="1">
                <a:solidFill>
                  <a:schemeClr val="bg1"/>
                </a:solidFill>
                <a:latin typeface="Aparajita" pitchFamily="34" charset="0"/>
                <a:cs typeface="Aparajita" pitchFamily="34" charset="0"/>
              </a:rPr>
              <a:t>setWidth</a:t>
            </a:r>
            <a:r>
              <a:rPr lang="en-US" dirty="0">
                <a:solidFill>
                  <a:schemeClr val="bg1"/>
                </a:solidFill>
                <a:latin typeface="Aparajita" pitchFamily="34" charset="0"/>
                <a:cs typeface="Aparajita" pitchFamily="34" charset="0"/>
              </a:rPr>
              <a:t>(int w</a:t>
            </a:r>
            <a:r>
              <a:rPr lang="en-US" dirty="0" smtClean="0">
                <a:solidFill>
                  <a:schemeClr val="bg1"/>
                </a:solidFill>
                <a:latin typeface="Aparajita" pitchFamily="34" charset="0"/>
                <a:cs typeface="Aparajita" pitchFamily="34" charset="0"/>
              </a:rPr>
              <a:t>)    </a:t>
            </a:r>
          </a:p>
          <a:p>
            <a:r>
              <a:rPr lang="en-US" dirty="0" smtClean="0">
                <a:solidFill>
                  <a:schemeClr val="bg1"/>
                </a:solidFill>
                <a:latin typeface="Aparajita" pitchFamily="34" charset="0"/>
                <a:cs typeface="Aparajita" pitchFamily="34" charset="0"/>
              </a:rPr>
              <a:t>     {     </a:t>
            </a:r>
          </a:p>
          <a:p>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width = w</a:t>
            </a:r>
            <a:r>
              <a:rPr lang="en-US" dirty="0" smtClean="0">
                <a:solidFill>
                  <a:schemeClr val="bg1"/>
                </a:solidFill>
                <a:latin typeface="Aparajita" pitchFamily="34" charset="0"/>
                <a:cs typeface="Aparajita" pitchFamily="34" charset="0"/>
              </a:rPr>
              <a:t>;</a:t>
            </a:r>
          </a:p>
          <a:p>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void </a:t>
            </a:r>
            <a:r>
              <a:rPr lang="en-US" dirty="0" err="1">
                <a:solidFill>
                  <a:schemeClr val="bg1"/>
                </a:solidFill>
                <a:latin typeface="Aparajita" pitchFamily="34" charset="0"/>
                <a:cs typeface="Aparajita" pitchFamily="34" charset="0"/>
              </a:rPr>
              <a:t>setHeight</a:t>
            </a:r>
            <a:r>
              <a:rPr lang="en-US" dirty="0">
                <a:solidFill>
                  <a:schemeClr val="bg1"/>
                </a:solidFill>
                <a:latin typeface="Aparajita" pitchFamily="34" charset="0"/>
                <a:cs typeface="Aparajita" pitchFamily="34" charset="0"/>
              </a:rPr>
              <a:t>(int h</a:t>
            </a:r>
            <a:r>
              <a:rPr lang="en-US" dirty="0" smtClean="0">
                <a:solidFill>
                  <a:schemeClr val="bg1"/>
                </a:solidFill>
                <a:latin typeface="Aparajita" pitchFamily="34" charset="0"/>
                <a:cs typeface="Aparajita" pitchFamily="34" charset="0"/>
              </a:rPr>
              <a:t>) </a:t>
            </a:r>
          </a:p>
          <a:p>
            <a:r>
              <a:rPr lang="en-US" dirty="0" smtClean="0">
                <a:solidFill>
                  <a:schemeClr val="bg1"/>
                </a:solidFill>
                <a:latin typeface="Aparajita" pitchFamily="34" charset="0"/>
                <a:cs typeface="Aparajita" pitchFamily="34" charset="0"/>
              </a:rPr>
              <a:t>     { </a:t>
            </a:r>
          </a:p>
          <a:p>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height = h</a:t>
            </a:r>
            <a:r>
              <a:rPr lang="en-US" dirty="0" smtClean="0">
                <a:solidFill>
                  <a:schemeClr val="bg1"/>
                </a:solidFill>
                <a:latin typeface="Aparajita" pitchFamily="34" charset="0"/>
                <a:cs typeface="Aparajita" pitchFamily="34" charset="0"/>
              </a:rPr>
              <a:t>;</a:t>
            </a:r>
          </a:p>
          <a:p>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protected:</a:t>
            </a:r>
          </a:p>
          <a:p>
            <a:r>
              <a:rPr lang="en-US" dirty="0">
                <a:solidFill>
                  <a:schemeClr val="bg1"/>
                </a:solidFill>
                <a:latin typeface="Aparajita" pitchFamily="34" charset="0"/>
                <a:cs typeface="Aparajita" pitchFamily="34" charset="0"/>
              </a:rPr>
              <a:t>   </a:t>
            </a:r>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int width;</a:t>
            </a:r>
          </a:p>
          <a:p>
            <a:r>
              <a:rPr lang="en-US" dirty="0">
                <a:solidFill>
                  <a:schemeClr val="bg1"/>
                </a:solidFill>
                <a:latin typeface="Aparajita" pitchFamily="34" charset="0"/>
                <a:cs typeface="Aparajita" pitchFamily="34" charset="0"/>
              </a:rPr>
              <a:t>      int height;</a:t>
            </a:r>
          </a:p>
          <a:p>
            <a:r>
              <a:rPr lang="en-US" dirty="0" smtClean="0">
                <a:solidFill>
                  <a:schemeClr val="bg1"/>
                </a:solidFill>
                <a:latin typeface="Aparajita" pitchFamily="34" charset="0"/>
                <a:cs typeface="Aparajita" pitchFamily="34" charset="0"/>
              </a:rPr>
              <a:t>};</a:t>
            </a:r>
            <a:endParaRPr lang="en-US" dirty="0">
              <a:solidFill>
                <a:schemeClr val="bg1"/>
              </a:solidFill>
              <a:latin typeface="Aparajita" pitchFamily="34" charset="0"/>
              <a:cs typeface="Aparajita" pitchFamily="34" charset="0"/>
            </a:endParaRPr>
          </a:p>
        </p:txBody>
      </p:sp>
      <p:sp>
        <p:nvSpPr>
          <p:cNvPr id="3" name="Rectangle 2"/>
          <p:cNvSpPr/>
          <p:nvPr/>
        </p:nvSpPr>
        <p:spPr>
          <a:xfrm>
            <a:off x="4210334" y="381000"/>
            <a:ext cx="4572000" cy="4801314"/>
          </a:xfrm>
          <a:prstGeom prst="rect">
            <a:avLst/>
          </a:prstGeom>
          <a:solidFill>
            <a:schemeClr val="bg2">
              <a:lumMod val="50000"/>
            </a:schemeClr>
          </a:solidFill>
        </p:spPr>
        <p:txBody>
          <a:bodyPr>
            <a:spAutoFit/>
          </a:bodyPr>
          <a:lstStyle/>
          <a:p>
            <a:r>
              <a:rPr lang="en-US" dirty="0">
                <a:solidFill>
                  <a:schemeClr val="bg1"/>
                </a:solidFill>
                <a:latin typeface="Aparajita" pitchFamily="34" charset="0"/>
                <a:cs typeface="Aparajita" pitchFamily="34" charset="0"/>
              </a:rPr>
              <a:t>// Derived class</a:t>
            </a:r>
          </a:p>
          <a:p>
            <a:r>
              <a:rPr lang="en-US" dirty="0">
                <a:solidFill>
                  <a:schemeClr val="bg1"/>
                </a:solidFill>
                <a:latin typeface="Aparajita" pitchFamily="34" charset="0"/>
                <a:cs typeface="Aparajita" pitchFamily="34" charset="0"/>
              </a:rPr>
              <a:t>class Rectangle: public Shape</a:t>
            </a:r>
          </a:p>
          <a:p>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public:</a:t>
            </a:r>
          </a:p>
          <a:p>
            <a:r>
              <a:rPr lang="en-US" dirty="0">
                <a:solidFill>
                  <a:schemeClr val="bg1"/>
                </a:solidFill>
                <a:latin typeface="Aparajita" pitchFamily="34" charset="0"/>
                <a:cs typeface="Aparajita" pitchFamily="34" charset="0"/>
              </a:rPr>
              <a:t>      int </a:t>
            </a:r>
            <a:r>
              <a:rPr lang="en-US" dirty="0" err="1">
                <a:solidFill>
                  <a:schemeClr val="bg1"/>
                </a:solidFill>
                <a:latin typeface="Aparajita" pitchFamily="34" charset="0"/>
                <a:cs typeface="Aparajita" pitchFamily="34" charset="0"/>
              </a:rPr>
              <a:t>getArea</a:t>
            </a:r>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 </a:t>
            </a:r>
          </a:p>
          <a:p>
            <a:r>
              <a:rPr lang="en-US" dirty="0">
                <a:solidFill>
                  <a:schemeClr val="bg1"/>
                </a:solidFill>
                <a:latin typeface="Aparajita" pitchFamily="34" charset="0"/>
                <a:cs typeface="Aparajita" pitchFamily="34" charset="0"/>
              </a:rPr>
              <a:t>         return (width * height); </a:t>
            </a:r>
          </a:p>
          <a:p>
            <a:r>
              <a:rPr lang="en-US" dirty="0">
                <a:solidFill>
                  <a:schemeClr val="bg1"/>
                </a:solidFill>
                <a:latin typeface="Aparajita" pitchFamily="34" charset="0"/>
                <a:cs typeface="Aparajita" pitchFamily="34" charset="0"/>
              </a:rPr>
              <a:t>      }</a:t>
            </a:r>
          </a:p>
          <a:p>
            <a:r>
              <a:rPr lang="en-US" dirty="0">
                <a:solidFill>
                  <a:schemeClr val="bg1"/>
                </a:solidFill>
                <a:latin typeface="Aparajita" pitchFamily="34" charset="0"/>
                <a:cs typeface="Aparajita" pitchFamily="34" charset="0"/>
              </a:rPr>
              <a:t>};</a:t>
            </a:r>
          </a:p>
          <a:p>
            <a:r>
              <a:rPr lang="en-US" dirty="0" smtClean="0">
                <a:solidFill>
                  <a:schemeClr val="bg1"/>
                </a:solidFill>
                <a:latin typeface="Aparajita" pitchFamily="34" charset="0"/>
                <a:cs typeface="Aparajita" pitchFamily="34" charset="0"/>
              </a:rPr>
              <a:t>void </a:t>
            </a:r>
            <a:r>
              <a:rPr lang="en-US" dirty="0">
                <a:solidFill>
                  <a:schemeClr val="bg1"/>
                </a:solidFill>
                <a:latin typeface="Aparajita" pitchFamily="34" charset="0"/>
                <a:cs typeface="Aparajita" pitchFamily="34" charset="0"/>
              </a:rPr>
              <a:t>main(void)</a:t>
            </a:r>
          </a:p>
          <a:p>
            <a:r>
              <a:rPr lang="en-US" dirty="0">
                <a:solidFill>
                  <a:schemeClr val="bg1"/>
                </a:solidFill>
                <a:latin typeface="Aparajita" pitchFamily="34" charset="0"/>
                <a:cs typeface="Aparajita" pitchFamily="34" charset="0"/>
              </a:rPr>
              <a:t>{</a:t>
            </a:r>
          </a:p>
          <a:p>
            <a:r>
              <a:rPr lang="en-US" dirty="0">
                <a:solidFill>
                  <a:schemeClr val="bg1"/>
                </a:solidFill>
                <a:latin typeface="Aparajita" pitchFamily="34" charset="0"/>
                <a:cs typeface="Aparajita" pitchFamily="34" charset="0"/>
              </a:rPr>
              <a:t>   Rectangle </a:t>
            </a:r>
            <a:r>
              <a:rPr lang="en-US" dirty="0" err="1">
                <a:solidFill>
                  <a:schemeClr val="bg1"/>
                </a:solidFill>
                <a:latin typeface="Aparajita" pitchFamily="34" charset="0"/>
                <a:cs typeface="Aparajita" pitchFamily="34" charset="0"/>
              </a:rPr>
              <a:t>Rect</a:t>
            </a:r>
            <a:r>
              <a:rPr lang="en-US" dirty="0">
                <a:solidFill>
                  <a:schemeClr val="bg1"/>
                </a:solidFill>
                <a:latin typeface="Aparajita" pitchFamily="34" charset="0"/>
                <a:cs typeface="Aparajita" pitchFamily="34" charset="0"/>
              </a:rPr>
              <a:t>;</a:t>
            </a:r>
          </a:p>
          <a:p>
            <a:r>
              <a:rPr lang="en-US" dirty="0" smtClean="0">
                <a:solidFill>
                  <a:schemeClr val="bg1"/>
                </a:solidFill>
                <a:latin typeface="Aparajita" pitchFamily="34" charset="0"/>
                <a:cs typeface="Aparajita" pitchFamily="34" charset="0"/>
              </a:rPr>
              <a:t>   </a:t>
            </a:r>
            <a:r>
              <a:rPr lang="en-US" dirty="0" err="1">
                <a:solidFill>
                  <a:schemeClr val="bg1"/>
                </a:solidFill>
                <a:latin typeface="Aparajita" pitchFamily="34" charset="0"/>
                <a:cs typeface="Aparajita" pitchFamily="34" charset="0"/>
              </a:rPr>
              <a:t>Rect.setWidth</a:t>
            </a:r>
            <a:r>
              <a:rPr lang="en-US" dirty="0">
                <a:solidFill>
                  <a:schemeClr val="bg1"/>
                </a:solidFill>
                <a:latin typeface="Aparajita" pitchFamily="34" charset="0"/>
                <a:cs typeface="Aparajita" pitchFamily="34" charset="0"/>
              </a:rPr>
              <a:t>(5);</a:t>
            </a:r>
          </a:p>
          <a:p>
            <a:r>
              <a:rPr lang="en-US" dirty="0">
                <a:solidFill>
                  <a:schemeClr val="bg1"/>
                </a:solidFill>
                <a:latin typeface="Aparajita" pitchFamily="34" charset="0"/>
                <a:cs typeface="Aparajita" pitchFamily="34" charset="0"/>
              </a:rPr>
              <a:t>   </a:t>
            </a:r>
            <a:r>
              <a:rPr lang="en-US" dirty="0" err="1">
                <a:solidFill>
                  <a:schemeClr val="bg1"/>
                </a:solidFill>
                <a:latin typeface="Aparajita" pitchFamily="34" charset="0"/>
                <a:cs typeface="Aparajita" pitchFamily="34" charset="0"/>
              </a:rPr>
              <a:t>Rect.setHeight</a:t>
            </a:r>
            <a:r>
              <a:rPr lang="en-US" dirty="0">
                <a:solidFill>
                  <a:schemeClr val="bg1"/>
                </a:solidFill>
                <a:latin typeface="Aparajita" pitchFamily="34" charset="0"/>
                <a:cs typeface="Aparajita" pitchFamily="34" charset="0"/>
              </a:rPr>
              <a:t>(7);</a:t>
            </a:r>
          </a:p>
          <a:p>
            <a:r>
              <a:rPr lang="en-US" dirty="0" smtClean="0">
                <a:solidFill>
                  <a:schemeClr val="bg1"/>
                </a:solidFill>
                <a:latin typeface="Aparajita" pitchFamily="34" charset="0"/>
                <a:cs typeface="Aparajita" pitchFamily="34" charset="0"/>
              </a:rPr>
              <a:t>   </a:t>
            </a:r>
            <a:r>
              <a:rPr lang="en-US" dirty="0">
                <a:solidFill>
                  <a:schemeClr val="bg1"/>
                </a:solidFill>
                <a:latin typeface="Aparajita" pitchFamily="34" charset="0"/>
                <a:cs typeface="Aparajita" pitchFamily="34" charset="0"/>
              </a:rPr>
              <a:t>// Print the area of the object.</a:t>
            </a:r>
          </a:p>
          <a:p>
            <a:r>
              <a:rPr lang="en-US" dirty="0">
                <a:solidFill>
                  <a:schemeClr val="bg1"/>
                </a:solidFill>
                <a:latin typeface="Aparajita" pitchFamily="34" charset="0"/>
                <a:cs typeface="Aparajita" pitchFamily="34" charset="0"/>
              </a:rPr>
              <a:t>   cout &lt;&lt; "Total area: " &lt;&lt; </a:t>
            </a:r>
            <a:r>
              <a:rPr lang="en-US" dirty="0" err="1">
                <a:solidFill>
                  <a:schemeClr val="bg1"/>
                </a:solidFill>
                <a:latin typeface="Aparajita" pitchFamily="34" charset="0"/>
                <a:cs typeface="Aparajita" pitchFamily="34" charset="0"/>
              </a:rPr>
              <a:t>Rect.getArea</a:t>
            </a:r>
            <a:r>
              <a:rPr lang="en-US" dirty="0">
                <a:solidFill>
                  <a:schemeClr val="bg1"/>
                </a:solidFill>
                <a:latin typeface="Aparajita" pitchFamily="34" charset="0"/>
                <a:cs typeface="Aparajita" pitchFamily="34" charset="0"/>
              </a:rPr>
              <a:t>() &lt;&lt; endl;</a:t>
            </a:r>
          </a:p>
          <a:p>
            <a:r>
              <a:rPr lang="en-US" dirty="0" smtClean="0">
                <a:solidFill>
                  <a:schemeClr val="bg1"/>
                </a:solidFill>
                <a:latin typeface="Aparajita" pitchFamily="34" charset="0"/>
                <a:cs typeface="Aparajita" pitchFamily="34" charset="0"/>
              </a:rPr>
              <a:t>}</a:t>
            </a:r>
            <a:endParaRPr lang="en-US" dirty="0">
              <a:solidFill>
                <a:schemeClr val="bg1"/>
              </a:solidFill>
              <a:latin typeface="Aparajita" pitchFamily="34" charset="0"/>
              <a:cs typeface="Aparajita" pitchFamily="34" charset="0"/>
            </a:endParaRPr>
          </a:p>
        </p:txBody>
      </p:sp>
      <p:sp>
        <p:nvSpPr>
          <p:cNvPr id="4" name="TextBox 3"/>
          <p:cNvSpPr txBox="1"/>
          <p:nvPr/>
        </p:nvSpPr>
        <p:spPr>
          <a:xfrm>
            <a:off x="381000" y="-76200"/>
            <a:ext cx="6858000" cy="523220"/>
          </a:xfrm>
          <a:prstGeom prst="rect">
            <a:avLst/>
          </a:prstGeom>
          <a:noFill/>
        </p:spPr>
        <p:txBody>
          <a:bodyPr wrap="square" rtlCol="0">
            <a:spAutoFit/>
          </a:bodyPr>
          <a:lstStyle/>
          <a:p>
            <a:pPr algn="ctr"/>
            <a:r>
              <a:rPr lang="en-US" sz="2800" b="1" dirty="0" smtClean="0">
                <a:latin typeface="Aparajita" pitchFamily="34" charset="0"/>
                <a:cs typeface="Aparajita" pitchFamily="34" charset="0"/>
              </a:rPr>
              <a:t>Program for single level inheritance</a:t>
            </a:r>
            <a:endParaRPr lang="en-US" sz="2800" b="1" dirty="0">
              <a:latin typeface="Aparajita" pitchFamily="34" charset="0"/>
              <a:cs typeface="Aparajita" pitchFamily="34" charset="0"/>
            </a:endParaRPr>
          </a:p>
        </p:txBody>
      </p:sp>
      <p:sp>
        <p:nvSpPr>
          <p:cNvPr id="5" name="TextBox 4"/>
          <p:cNvSpPr txBox="1"/>
          <p:nvPr/>
        </p:nvSpPr>
        <p:spPr>
          <a:xfrm>
            <a:off x="6705600" y="2514600"/>
            <a:ext cx="1981200" cy="646331"/>
          </a:xfrm>
          <a:prstGeom prst="rect">
            <a:avLst/>
          </a:prstGeom>
          <a:noFill/>
          <a:ln>
            <a:solidFill>
              <a:schemeClr val="tx1"/>
            </a:solidFill>
          </a:ln>
        </p:spPr>
        <p:txBody>
          <a:bodyPr wrap="square" rtlCol="0">
            <a:spAutoFit/>
          </a:bodyPr>
          <a:lstStyle/>
          <a:p>
            <a:pPr algn="ctr"/>
            <a:r>
              <a:rPr lang="en-US" u="sng" dirty="0" smtClean="0">
                <a:solidFill>
                  <a:schemeClr val="bg1"/>
                </a:solidFill>
                <a:latin typeface="Aparajita" pitchFamily="34" charset="0"/>
                <a:cs typeface="Aparajita" pitchFamily="34" charset="0"/>
              </a:rPr>
              <a:t>OUTPUT</a:t>
            </a:r>
          </a:p>
          <a:p>
            <a:pPr algn="ctr"/>
            <a:r>
              <a:rPr lang="en-US" dirty="0" smtClean="0">
                <a:solidFill>
                  <a:schemeClr val="bg1"/>
                </a:solidFill>
                <a:latin typeface="Aparajita" pitchFamily="34" charset="0"/>
                <a:cs typeface="Aparajita" pitchFamily="34" charset="0"/>
              </a:rPr>
              <a:t>Total area=35</a:t>
            </a:r>
            <a:endParaRPr lang="en-US" dirty="0">
              <a:solidFill>
                <a:schemeClr val="bg1"/>
              </a:solidFill>
              <a:latin typeface="Aparajita" pitchFamily="34" charset="0"/>
              <a:cs typeface="Aparajita" pitchFamily="34" charset="0"/>
            </a:endParaRPr>
          </a:p>
        </p:txBody>
      </p:sp>
    </p:spTree>
    <p:extLst>
      <p:ext uri="{BB962C8B-B14F-4D97-AF65-F5344CB8AC3E}">
        <p14:creationId xmlns:p14="http://schemas.microsoft.com/office/powerpoint/2010/main" val="24607166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52400"/>
            <a:ext cx="8229600" cy="5693866"/>
          </a:xfrm>
          <a:prstGeom prst="rect">
            <a:avLst/>
          </a:prstGeom>
        </p:spPr>
        <p:txBody>
          <a:bodyPr wrap="square">
            <a:spAutoFit/>
          </a:bodyPr>
          <a:lstStyle/>
          <a:p>
            <a:r>
              <a:rPr lang="en-US" sz="2800" b="1" u="sng" dirty="0">
                <a:latin typeface="Aparajita" pitchFamily="34" charset="0"/>
                <a:cs typeface="Aparajita" pitchFamily="34" charset="0"/>
              </a:rPr>
              <a:t>Member Access </a:t>
            </a:r>
            <a:r>
              <a:rPr lang="en-US" sz="2800" b="1" u="sng" dirty="0" err="1">
                <a:latin typeface="Aparajita" pitchFamily="34" charset="0"/>
                <a:cs typeface="Aparajita" pitchFamily="34" charset="0"/>
              </a:rPr>
              <a:t>Specifier</a:t>
            </a:r>
            <a:endParaRPr lang="en-US" sz="2800" b="1" u="sng"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Three types of members exist in a </a:t>
            </a:r>
            <a:r>
              <a:rPr lang="en-US" sz="2800" dirty="0" smtClean="0">
                <a:latin typeface="Aparajita" pitchFamily="34" charset="0"/>
                <a:cs typeface="Aparajita" pitchFamily="34" charset="0"/>
              </a:rPr>
              <a:t>class</a:t>
            </a:r>
          </a:p>
          <a:p>
            <a:pPr marL="914400" lvl="1" indent="-457200">
              <a:buFont typeface="Arial" pitchFamily="34" charset="0"/>
              <a:buChar char="•"/>
            </a:pPr>
            <a:r>
              <a:rPr lang="en-US" sz="2800" dirty="0" smtClean="0">
                <a:latin typeface="Aparajita" pitchFamily="34" charset="0"/>
                <a:cs typeface="Aparajita" pitchFamily="34" charset="0"/>
              </a:rPr>
              <a:t>Public </a:t>
            </a:r>
            <a:r>
              <a:rPr lang="en-US" sz="2800" dirty="0">
                <a:latin typeface="Aparajita" pitchFamily="34" charset="0"/>
                <a:cs typeface="Aparajita" pitchFamily="34" charset="0"/>
              </a:rPr>
              <a:t>Member </a:t>
            </a:r>
            <a:endParaRPr lang="en-US" sz="2800" dirty="0" smtClean="0">
              <a:latin typeface="Aparajita" pitchFamily="34" charset="0"/>
              <a:cs typeface="Aparajita" pitchFamily="34" charset="0"/>
            </a:endParaRPr>
          </a:p>
          <a:p>
            <a:pPr marL="914400" lvl="1" indent="-457200">
              <a:buFont typeface="Arial" pitchFamily="34" charset="0"/>
              <a:buChar char="•"/>
            </a:pPr>
            <a:r>
              <a:rPr lang="en-US" sz="2800" dirty="0" smtClean="0">
                <a:latin typeface="Aparajita" pitchFamily="34" charset="0"/>
                <a:cs typeface="Aparajita" pitchFamily="34" charset="0"/>
              </a:rPr>
              <a:t>Protected </a:t>
            </a:r>
            <a:r>
              <a:rPr lang="en-US" sz="2800" dirty="0">
                <a:latin typeface="Aparajita" pitchFamily="34" charset="0"/>
                <a:cs typeface="Aparajita" pitchFamily="34" charset="0"/>
              </a:rPr>
              <a:t>Member </a:t>
            </a:r>
            <a:endParaRPr lang="en-US" sz="2800" dirty="0" smtClean="0">
              <a:latin typeface="Aparajita" pitchFamily="34" charset="0"/>
              <a:cs typeface="Aparajita" pitchFamily="34" charset="0"/>
            </a:endParaRPr>
          </a:p>
          <a:p>
            <a:pPr marL="914400" lvl="1" indent="-457200">
              <a:buFont typeface="Arial" pitchFamily="34" charset="0"/>
              <a:buChar char="•"/>
            </a:pPr>
            <a:r>
              <a:rPr lang="en-US" sz="2800" dirty="0" smtClean="0">
                <a:latin typeface="Aparajita" pitchFamily="34" charset="0"/>
                <a:cs typeface="Aparajita" pitchFamily="34" charset="0"/>
              </a:rPr>
              <a:t>Private </a:t>
            </a:r>
            <a:r>
              <a:rPr lang="en-US" sz="2800" dirty="0">
                <a:latin typeface="Aparajita" pitchFamily="34" charset="0"/>
                <a:cs typeface="Aparajita" pitchFamily="34" charset="0"/>
              </a:rPr>
              <a:t>Member</a:t>
            </a:r>
          </a:p>
          <a:p>
            <a:pPr marL="457200" indent="-457200">
              <a:buFont typeface="Arial" pitchFamily="34" charset="0"/>
              <a:buChar char="•"/>
            </a:pPr>
            <a:r>
              <a:rPr lang="en-US" sz="2800" dirty="0">
                <a:latin typeface="Aparajita" pitchFamily="34" charset="0"/>
                <a:cs typeface="Aparajita" pitchFamily="34" charset="0"/>
              </a:rPr>
              <a:t>Such characteristic is indicated by the member access </a:t>
            </a:r>
            <a:r>
              <a:rPr lang="en-US" sz="2800" dirty="0" err="1">
                <a:latin typeface="Aparajita" pitchFamily="34" charset="0"/>
                <a:cs typeface="Aparajita" pitchFamily="34" charset="0"/>
              </a:rPr>
              <a:t>specifier</a:t>
            </a:r>
            <a:r>
              <a:rPr lang="en-US" sz="2800" dirty="0">
                <a:latin typeface="Aparajita" pitchFamily="34" charset="0"/>
                <a:cs typeface="Aparajita" pitchFamily="34" charset="0"/>
              </a:rPr>
              <a:t> of public, protected, and </a:t>
            </a:r>
            <a:r>
              <a:rPr lang="en-US" sz="2800" dirty="0" smtClean="0">
                <a:latin typeface="Aparajita" pitchFamily="34" charset="0"/>
                <a:cs typeface="Aparajita" pitchFamily="34" charset="0"/>
              </a:rPr>
              <a:t>private.</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The member functions of a derived class can access public or protected members of the base </a:t>
            </a:r>
            <a:r>
              <a:rPr lang="en-US" sz="2800" dirty="0" smtClean="0">
                <a:latin typeface="Aparajita" pitchFamily="34" charset="0"/>
                <a:cs typeface="Aparajita" pitchFamily="34" charset="0"/>
              </a:rPr>
              <a:t>class.</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Private members of the base </a:t>
            </a:r>
            <a:r>
              <a:rPr lang="en-US" sz="2800" dirty="0" smtClean="0">
                <a:latin typeface="Aparajita" pitchFamily="34" charset="0"/>
                <a:cs typeface="Aparajita" pitchFamily="34" charset="0"/>
              </a:rPr>
              <a:t>class </a:t>
            </a:r>
            <a:r>
              <a:rPr lang="en-US" sz="2800" dirty="0">
                <a:latin typeface="Aparajita" pitchFamily="34" charset="0"/>
                <a:cs typeface="Aparajita" pitchFamily="34" charset="0"/>
              </a:rPr>
              <a:t>are not accessible by derived </a:t>
            </a:r>
            <a:r>
              <a:rPr lang="en-US" sz="2800" dirty="0" smtClean="0">
                <a:latin typeface="Aparajita" pitchFamily="34" charset="0"/>
                <a:cs typeface="Aparajita" pitchFamily="34" charset="0"/>
              </a:rPr>
              <a:t>class.</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A protected member can be accessed by member functions of its own class or any derived class based </a:t>
            </a:r>
            <a:r>
              <a:rPr lang="en-US" sz="2800" dirty="0" smtClean="0">
                <a:latin typeface="Aparajita" pitchFamily="34" charset="0"/>
                <a:cs typeface="Aparajita" pitchFamily="34" charset="0"/>
              </a:rPr>
              <a:t>on it’s </a:t>
            </a:r>
            <a:r>
              <a:rPr lang="en-US" sz="2800" dirty="0">
                <a:latin typeface="Aparajita" pitchFamily="34" charset="0"/>
                <a:cs typeface="Aparajita" pitchFamily="34" charset="0"/>
              </a:rPr>
              <a:t>own </a:t>
            </a:r>
            <a:r>
              <a:rPr lang="en-US" sz="2800" dirty="0" smtClean="0">
                <a:latin typeface="Aparajita" pitchFamily="34" charset="0"/>
                <a:cs typeface="Aparajita" pitchFamily="34" charset="0"/>
              </a:rPr>
              <a:t>class.</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6819850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access specifiers in 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access specifiers in 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access specifiers in 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access specifiers in 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6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7235825" cy="340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0804" y="482535"/>
            <a:ext cx="8408395" cy="1384995"/>
          </a:xfrm>
          <a:prstGeom prst="rect">
            <a:avLst/>
          </a:prstGeom>
        </p:spPr>
        <p:txBody>
          <a:bodyPr wrap="square">
            <a:spAutoFit/>
          </a:bodyPr>
          <a:lstStyle/>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table shown below summarizes the access right to a class member according to its different access specifiers</a:t>
            </a:r>
          </a:p>
        </p:txBody>
      </p:sp>
      <p:sp>
        <p:nvSpPr>
          <p:cNvPr id="8" name="Rectangle 7"/>
          <p:cNvSpPr/>
          <p:nvPr/>
        </p:nvSpPr>
        <p:spPr>
          <a:xfrm>
            <a:off x="152400" y="762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INHERITANCE(Cont’d)</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40490612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INHERITANCE(Cont’d)</a:t>
            </a:r>
            <a:endParaRPr lang="en-US" sz="2800" b="1" dirty="0">
              <a:latin typeface="Aparajita" pitchFamily="34" charset="0"/>
              <a:cs typeface="Aparajita" pitchFamily="34" charset="0"/>
            </a:endParaRPr>
          </a:p>
        </p:txBody>
      </p:sp>
      <p:sp>
        <p:nvSpPr>
          <p:cNvPr id="3" name="Rectangle 2"/>
          <p:cNvSpPr/>
          <p:nvPr/>
        </p:nvSpPr>
        <p:spPr>
          <a:xfrm>
            <a:off x="457200" y="838200"/>
            <a:ext cx="8077200" cy="5078313"/>
          </a:xfrm>
          <a:prstGeom prst="rect">
            <a:avLst/>
          </a:prstGeom>
        </p:spPr>
        <p:txBody>
          <a:bodyPr wrap="square">
            <a:spAutoFit/>
          </a:bodyPr>
          <a:lstStyle/>
          <a:p>
            <a:pPr marL="285750" indent="-285750">
              <a:buFont typeface="Arial" pitchFamily="34" charset="0"/>
              <a:buChar char="•"/>
            </a:pPr>
            <a:r>
              <a:rPr lang="en-US" b="1" dirty="0"/>
              <a:t>Public and Private Inheritance</a:t>
            </a:r>
          </a:p>
          <a:p>
            <a:endParaRPr lang="en-US" dirty="0" smtClean="0"/>
          </a:p>
          <a:p>
            <a:pPr lvl="1"/>
            <a:r>
              <a:rPr lang="en-US" dirty="0" smtClean="0"/>
              <a:t>Public </a:t>
            </a:r>
            <a:r>
              <a:rPr lang="en-US" dirty="0"/>
              <a:t>Inheritance </a:t>
            </a:r>
            <a:endParaRPr lang="en-US" dirty="0" smtClean="0"/>
          </a:p>
          <a:p>
            <a:pPr marL="742950" lvl="1" indent="-285750">
              <a:buFont typeface="Arial" pitchFamily="34" charset="0"/>
              <a:buChar char="•"/>
            </a:pPr>
            <a:r>
              <a:rPr lang="en-US" dirty="0" smtClean="0"/>
              <a:t>Indicated </a:t>
            </a:r>
            <a:r>
              <a:rPr lang="en-US" dirty="0"/>
              <a:t>by the keyword </a:t>
            </a:r>
            <a:r>
              <a:rPr lang="en-US" dirty="0" smtClean="0"/>
              <a:t>public in </a:t>
            </a:r>
            <a:r>
              <a:rPr lang="en-US" dirty="0"/>
              <a:t>the derived class </a:t>
            </a:r>
            <a:endParaRPr lang="en-US" dirty="0" smtClean="0"/>
          </a:p>
          <a:p>
            <a:pPr marL="742950" lvl="1" indent="-285750">
              <a:buFont typeface="Arial" pitchFamily="34" charset="0"/>
              <a:buChar char="•"/>
            </a:pPr>
            <a:r>
              <a:rPr lang="en-US" dirty="0" smtClean="0"/>
              <a:t>It </a:t>
            </a:r>
            <a:r>
              <a:rPr lang="en-US" dirty="0"/>
              <a:t>specifies that objects of such derived class can access </a:t>
            </a:r>
            <a:r>
              <a:rPr lang="en-US" dirty="0" smtClean="0"/>
              <a:t>public and protected members </a:t>
            </a:r>
            <a:r>
              <a:rPr lang="en-US" dirty="0"/>
              <a:t>of the base class but not the </a:t>
            </a:r>
            <a:r>
              <a:rPr lang="en-US" dirty="0" smtClean="0"/>
              <a:t>private members</a:t>
            </a:r>
            <a:endParaRPr lang="en-US" dirty="0"/>
          </a:p>
          <a:p>
            <a:endParaRPr lang="en-US" dirty="0" smtClean="0"/>
          </a:p>
          <a:p>
            <a:pPr lvl="1"/>
            <a:r>
              <a:rPr lang="en-US" dirty="0" smtClean="0"/>
              <a:t>Private Inheritance</a:t>
            </a:r>
          </a:p>
          <a:p>
            <a:pPr lvl="1"/>
            <a:endParaRPr lang="en-US" dirty="0" smtClean="0"/>
          </a:p>
          <a:p>
            <a:pPr marL="742950" lvl="1" indent="-285750">
              <a:buFont typeface="Arial" pitchFamily="34" charset="0"/>
              <a:buChar char="•"/>
            </a:pPr>
            <a:r>
              <a:rPr lang="en-US" dirty="0" smtClean="0"/>
              <a:t>Indicated by the keyword private in the derived class</a:t>
            </a:r>
          </a:p>
          <a:p>
            <a:pPr marL="742950" lvl="1" indent="-285750">
              <a:buFont typeface="Arial" pitchFamily="34" charset="0"/>
              <a:buChar char="•"/>
            </a:pPr>
            <a:r>
              <a:rPr lang="en-US" dirty="0" smtClean="0"/>
              <a:t>It </a:t>
            </a:r>
            <a:r>
              <a:rPr lang="en-US" dirty="0"/>
              <a:t>specifies that </a:t>
            </a:r>
            <a:r>
              <a:rPr lang="en-US" dirty="0" smtClean="0"/>
              <a:t>public and protected members </a:t>
            </a:r>
            <a:r>
              <a:rPr lang="en-US" dirty="0"/>
              <a:t>of the base class </a:t>
            </a:r>
            <a:r>
              <a:rPr lang="en-US" dirty="0" smtClean="0"/>
              <a:t>become private members </a:t>
            </a:r>
            <a:r>
              <a:rPr lang="en-US" dirty="0"/>
              <a:t>in the derived class ( not </a:t>
            </a:r>
            <a:r>
              <a:rPr lang="en-US" dirty="0" smtClean="0"/>
              <a:t>recommended), as usual </a:t>
            </a:r>
            <a:r>
              <a:rPr lang="en-US" dirty="0"/>
              <a:t>private can not be </a:t>
            </a:r>
            <a:r>
              <a:rPr lang="en-US" dirty="0" smtClean="0"/>
              <a:t>access.</a:t>
            </a:r>
          </a:p>
          <a:p>
            <a:pPr lvl="1"/>
            <a:endParaRPr lang="en-US" b="1" dirty="0" smtClean="0"/>
          </a:p>
          <a:p>
            <a:pPr lvl="1"/>
            <a:r>
              <a:rPr lang="en-US" b="1" dirty="0" smtClean="0"/>
              <a:t>Examples</a:t>
            </a:r>
          </a:p>
          <a:p>
            <a:pPr lvl="1"/>
            <a:r>
              <a:rPr lang="en-US" dirty="0" smtClean="0"/>
              <a:t>class </a:t>
            </a:r>
            <a:r>
              <a:rPr lang="en-US" dirty="0"/>
              <a:t>student : </a:t>
            </a:r>
            <a:r>
              <a:rPr lang="en-US" dirty="0" smtClean="0"/>
              <a:t>public person </a:t>
            </a:r>
            <a:r>
              <a:rPr lang="en-US" dirty="0"/>
              <a:t>{…};</a:t>
            </a:r>
          </a:p>
          <a:p>
            <a:pPr lvl="1"/>
            <a:r>
              <a:rPr lang="en-US" dirty="0"/>
              <a:t>class student : </a:t>
            </a:r>
            <a:r>
              <a:rPr lang="en-US" dirty="0" smtClean="0"/>
              <a:t>private person </a:t>
            </a:r>
            <a:r>
              <a:rPr lang="en-US" dirty="0"/>
              <a:t>{…};</a:t>
            </a:r>
          </a:p>
        </p:txBody>
      </p:sp>
    </p:spTree>
    <p:extLst>
      <p:ext uri="{BB962C8B-B14F-4D97-AF65-F5344CB8AC3E}">
        <p14:creationId xmlns:p14="http://schemas.microsoft.com/office/powerpoint/2010/main" val="26631054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4495800" cy="1754326"/>
          </a:xfrm>
          <a:prstGeom prst="rect">
            <a:avLst/>
          </a:prstGeom>
          <a:noFill/>
        </p:spPr>
        <p:txBody>
          <a:bodyPr wrap="square" rtlCol="0">
            <a:spAutoFit/>
          </a:bodyPr>
          <a:lstStyle/>
          <a:p>
            <a:r>
              <a:rPr lang="en-US" dirty="0" smtClean="0"/>
              <a:t>Inheritance complete</a:t>
            </a:r>
          </a:p>
          <a:p>
            <a:r>
              <a:rPr lang="en-US" dirty="0" smtClean="0"/>
              <a:t>polymorphism</a:t>
            </a:r>
          </a:p>
          <a:p>
            <a:r>
              <a:rPr lang="en-US" dirty="0" smtClean="0"/>
              <a:t>Friend </a:t>
            </a:r>
            <a:r>
              <a:rPr lang="en-US" dirty="0" err="1" smtClean="0"/>
              <a:t>function,class</a:t>
            </a:r>
            <a:endParaRPr lang="en-US" dirty="0" smtClean="0"/>
          </a:p>
          <a:p>
            <a:r>
              <a:rPr lang="en-US" dirty="0" smtClean="0"/>
              <a:t>Template,</a:t>
            </a:r>
          </a:p>
          <a:p>
            <a:r>
              <a:rPr lang="en-US" dirty="0" err="1" smtClean="0"/>
              <a:t>Excception</a:t>
            </a:r>
            <a:r>
              <a:rPr lang="en-US" dirty="0" smtClean="0"/>
              <a:t> handling</a:t>
            </a:r>
          </a:p>
          <a:p>
            <a:endParaRPr lang="en-US" dirty="0" smtClean="0"/>
          </a:p>
        </p:txBody>
      </p:sp>
    </p:spTree>
    <p:extLst>
      <p:ext uri="{BB962C8B-B14F-4D97-AF65-F5344CB8AC3E}">
        <p14:creationId xmlns:p14="http://schemas.microsoft.com/office/powerpoint/2010/main" val="425915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698" t="43236" r="16245" b="20550"/>
          <a:stretch/>
        </p:blipFill>
        <p:spPr bwMode="auto">
          <a:xfrm>
            <a:off x="6096000" y="3599213"/>
            <a:ext cx="2930236" cy="264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Diagram 3"/>
          <p:cNvGraphicFramePr/>
          <p:nvPr>
            <p:extLst>
              <p:ext uri="{D42A27DB-BD31-4B8C-83A1-F6EECF244321}">
                <p14:modId xmlns:p14="http://schemas.microsoft.com/office/powerpoint/2010/main" val="30781621"/>
              </p:ext>
            </p:extLst>
          </p:nvPr>
        </p:nvGraphicFramePr>
        <p:xfrm>
          <a:off x="76200" y="152400"/>
          <a:ext cx="89916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4800" y="762000"/>
            <a:ext cx="8610600" cy="4832092"/>
          </a:xfrm>
          <a:prstGeom prst="rect">
            <a:avLst/>
          </a:prstGeom>
          <a:noFill/>
        </p:spPr>
        <p:txBody>
          <a:bodyPr wrap="square" rtlCol="0">
            <a:spAutoFit/>
          </a:bodyPr>
          <a:lstStyle/>
          <a:p>
            <a:pPr marL="457200" indent="-457200">
              <a:buFont typeface="Arial" pitchFamily="34" charset="0"/>
              <a:buChar char="•"/>
            </a:pPr>
            <a:r>
              <a:rPr lang="en-US" sz="2800" dirty="0" smtClean="0">
                <a:latin typeface="Aparajita" pitchFamily="34" charset="0"/>
                <a:cs typeface="Aparajita" pitchFamily="34" charset="0"/>
              </a:rPr>
              <a:t>Object-oriented design and programming methodology supports good software engineering by</a:t>
            </a:r>
          </a:p>
          <a:p>
            <a:pPr marL="914400" lvl="1" indent="-457200">
              <a:buFont typeface="Arial" pitchFamily="34" charset="0"/>
              <a:buChar char="•"/>
            </a:pP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prompting a thinking manner in which we model the way we think as we interact with x world</a:t>
            </a:r>
          </a:p>
          <a:p>
            <a:pPr marL="457200" indent="-457200">
              <a:buFont typeface="Arial" pitchFamily="34" charset="0"/>
              <a:buChar char="•"/>
            </a:pPr>
            <a:r>
              <a:rPr lang="en-US" sz="2800" dirty="0" smtClean="0">
                <a:latin typeface="Aparajita" pitchFamily="34" charset="0"/>
                <a:cs typeface="Aparajita" pitchFamily="34" charset="0"/>
              </a:rPr>
              <a:t>Example: Watching Television</a:t>
            </a:r>
          </a:p>
          <a:p>
            <a:pPr marL="914400" lvl="1" indent="-457200">
              <a:buFont typeface="Arial" pitchFamily="34" charset="0"/>
              <a:buChar char="•"/>
            </a:pPr>
            <a:r>
              <a:rPr lang="en-US" sz="2800" dirty="0" smtClean="0">
                <a:latin typeface="Aparajita" pitchFamily="34" charset="0"/>
                <a:cs typeface="Aparajita" pitchFamily="34" charset="0"/>
              </a:rPr>
              <a:t>The remote control is a physical object with properties as </a:t>
            </a:r>
          </a:p>
          <a:p>
            <a:pPr marL="1828800" lvl="3" indent="-457200">
              <a:buFont typeface="Arial" pitchFamily="34" charset="0"/>
              <a:buChar char="•"/>
            </a:pPr>
            <a:r>
              <a:rPr lang="en-US" sz="2800" dirty="0" smtClean="0">
                <a:latin typeface="Aparajita" pitchFamily="34" charset="0"/>
                <a:cs typeface="Aparajita" pitchFamily="34" charset="0"/>
              </a:rPr>
              <a:t>Weight, size, ability to send message to the television etc.</a:t>
            </a:r>
          </a:p>
          <a:p>
            <a:pPr marL="914400" lvl="1" indent="-457200">
              <a:buFont typeface="Arial" pitchFamily="34" charset="0"/>
              <a:buChar char="•"/>
            </a:pPr>
            <a:r>
              <a:rPr lang="en-US" sz="2800" dirty="0" smtClean="0">
                <a:latin typeface="Aparajita" pitchFamily="34" charset="0"/>
                <a:cs typeface="Aparajita" pitchFamily="34" charset="0"/>
              </a:rPr>
              <a:t>The television is also a physical object with </a:t>
            </a:r>
          </a:p>
          <a:p>
            <a:pPr lvl="1"/>
            <a:r>
              <a:rPr lang="en-US" sz="2800" dirty="0" smtClean="0">
                <a:latin typeface="Aparajita" pitchFamily="34" charset="0"/>
                <a:cs typeface="Aparajita" pitchFamily="34" charset="0"/>
              </a:rPr>
              <a:t>       various properties</a:t>
            </a:r>
          </a:p>
          <a:p>
            <a:pPr marL="457200" indent="-457200">
              <a:buFont typeface="Arial" pitchFamily="34" charset="0"/>
              <a:buChar char="•"/>
            </a:pP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409183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60939499"/>
              </p:ext>
            </p:extLst>
          </p:nvPr>
        </p:nvGraphicFramePr>
        <p:xfrm>
          <a:off x="76200" y="6927"/>
          <a:ext cx="9067800" cy="602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idx="1"/>
          </p:nvPr>
        </p:nvSpPr>
        <p:spPr>
          <a:xfrm>
            <a:off x="457200" y="762000"/>
            <a:ext cx="8229600" cy="1905000"/>
          </a:xfrm>
        </p:spPr>
        <p:txBody>
          <a:bodyPr>
            <a:normAutofit/>
          </a:bodyPr>
          <a:lstStyle/>
          <a:p>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C</a:t>
            </a:r>
            <a:r>
              <a:rPr lang="en-US" sz="2800" dirty="0" smtClean="0">
                <a:latin typeface="Aparajita" pitchFamily="34" charset="0"/>
                <a:cs typeface="Aparajita" pitchFamily="34" charset="0"/>
              </a:rPr>
              <a:t>++ ,we decompose our main problem into no. of entities called OBJECTS.</a:t>
            </a:r>
          </a:p>
          <a:p>
            <a:r>
              <a:rPr lang="en-US" sz="2800" dirty="0" smtClean="0">
                <a:latin typeface="Aparajita" pitchFamily="34" charset="0"/>
                <a:cs typeface="Aparajita" pitchFamily="34" charset="0"/>
              </a:rPr>
              <a:t>These objects communicate with other objects by passing message to functions</a:t>
            </a:r>
            <a:endParaRPr lang="en-US" sz="2800" dirty="0">
              <a:latin typeface="Aparajita" pitchFamily="34" charset="0"/>
              <a:cs typeface="Aparajita" pitchFamily="34" charset="0"/>
            </a:endParaRPr>
          </a:p>
        </p:txBody>
      </p:sp>
      <p:grpSp>
        <p:nvGrpSpPr>
          <p:cNvPr id="12" name="Group 11"/>
          <p:cNvGrpSpPr/>
          <p:nvPr/>
        </p:nvGrpSpPr>
        <p:grpSpPr>
          <a:xfrm>
            <a:off x="3879794" y="2349043"/>
            <a:ext cx="2209800" cy="1443269"/>
            <a:chOff x="2819400" y="2286000"/>
            <a:chExt cx="2438400" cy="1872562"/>
          </a:xfrm>
        </p:grpSpPr>
        <p:sp>
          <p:nvSpPr>
            <p:cNvPr id="5" name="Rectangle 4"/>
            <p:cNvSpPr/>
            <p:nvPr/>
          </p:nvSpPr>
          <p:spPr>
            <a:xfrm>
              <a:off x="2819400" y="2286000"/>
              <a:ext cx="2438400" cy="187256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 name="Rectangle 3"/>
            <p:cNvSpPr/>
            <p:nvPr/>
          </p:nvSpPr>
          <p:spPr>
            <a:xfrm>
              <a:off x="2971800" y="25146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DATA</a:t>
              </a:r>
              <a:endParaRPr lang="en-US" dirty="0"/>
            </a:p>
          </p:txBody>
        </p:sp>
        <p:sp>
          <p:nvSpPr>
            <p:cNvPr id="9" name="Rectangle 8"/>
            <p:cNvSpPr/>
            <p:nvPr/>
          </p:nvSpPr>
          <p:spPr>
            <a:xfrm>
              <a:off x="3048000" y="33528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FUNCTIONS</a:t>
              </a:r>
              <a:endParaRPr lang="en-US" dirty="0"/>
            </a:p>
          </p:txBody>
        </p:sp>
        <p:cxnSp>
          <p:nvCxnSpPr>
            <p:cNvPr id="11" name="Straight Arrow Connector 10"/>
            <p:cNvCxnSpPr/>
            <p:nvPr/>
          </p:nvCxnSpPr>
          <p:spPr>
            <a:xfrm>
              <a:off x="3810000" y="2971800"/>
              <a:ext cx="0" cy="381000"/>
            </a:xfrm>
            <a:prstGeom prst="straightConnector1">
              <a:avLst/>
            </a:prstGeom>
            <a:ln w="25400"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600200" y="4800600"/>
            <a:ext cx="1865086" cy="1242576"/>
            <a:chOff x="2819400" y="2286000"/>
            <a:chExt cx="2438400" cy="1872562"/>
          </a:xfrm>
        </p:grpSpPr>
        <p:sp>
          <p:nvSpPr>
            <p:cNvPr id="14" name="Rectangle 13"/>
            <p:cNvSpPr/>
            <p:nvPr/>
          </p:nvSpPr>
          <p:spPr>
            <a:xfrm>
              <a:off x="2819400" y="2286000"/>
              <a:ext cx="2438400" cy="187256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Rectangle 14"/>
            <p:cNvSpPr/>
            <p:nvPr/>
          </p:nvSpPr>
          <p:spPr>
            <a:xfrm>
              <a:off x="2971800" y="25146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DATA</a:t>
              </a:r>
              <a:endParaRPr lang="en-US" dirty="0"/>
            </a:p>
          </p:txBody>
        </p:sp>
        <p:sp>
          <p:nvSpPr>
            <p:cNvPr id="16" name="Rectangle 15"/>
            <p:cNvSpPr/>
            <p:nvPr/>
          </p:nvSpPr>
          <p:spPr>
            <a:xfrm>
              <a:off x="3048000" y="33528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FUNCTIONS</a:t>
              </a:r>
              <a:endParaRPr lang="en-US" dirty="0"/>
            </a:p>
          </p:txBody>
        </p:sp>
        <p:cxnSp>
          <p:nvCxnSpPr>
            <p:cNvPr id="17" name="Straight Arrow Connector 16"/>
            <p:cNvCxnSpPr/>
            <p:nvPr/>
          </p:nvCxnSpPr>
          <p:spPr>
            <a:xfrm>
              <a:off x="3810000" y="2971800"/>
              <a:ext cx="0" cy="381000"/>
            </a:xfrm>
            <a:prstGeom prst="straightConnector1">
              <a:avLst/>
            </a:prstGeom>
            <a:ln w="25400"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897914" y="4852274"/>
            <a:ext cx="1865086" cy="1242576"/>
            <a:chOff x="2819403" y="2286000"/>
            <a:chExt cx="2438404" cy="1872562"/>
          </a:xfrm>
        </p:grpSpPr>
        <p:sp>
          <p:nvSpPr>
            <p:cNvPr id="19" name="Rectangle 18"/>
            <p:cNvSpPr/>
            <p:nvPr/>
          </p:nvSpPr>
          <p:spPr>
            <a:xfrm>
              <a:off x="2819403" y="2286000"/>
              <a:ext cx="2438404" cy="187256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Rectangle 19"/>
            <p:cNvSpPr/>
            <p:nvPr/>
          </p:nvSpPr>
          <p:spPr>
            <a:xfrm>
              <a:off x="2971800" y="25146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DATA</a:t>
              </a:r>
              <a:endParaRPr lang="en-US" dirty="0"/>
            </a:p>
          </p:txBody>
        </p:sp>
        <p:sp>
          <p:nvSpPr>
            <p:cNvPr id="21" name="Rectangle 20"/>
            <p:cNvSpPr/>
            <p:nvPr/>
          </p:nvSpPr>
          <p:spPr>
            <a:xfrm>
              <a:off x="3048000" y="3352800"/>
              <a:ext cx="20574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FUNCTIONS</a:t>
              </a:r>
              <a:endParaRPr lang="en-US" dirty="0"/>
            </a:p>
          </p:txBody>
        </p:sp>
        <p:cxnSp>
          <p:nvCxnSpPr>
            <p:cNvPr id="22" name="Straight Arrow Connector 21"/>
            <p:cNvCxnSpPr/>
            <p:nvPr/>
          </p:nvCxnSpPr>
          <p:spPr>
            <a:xfrm>
              <a:off x="3810000" y="2971800"/>
              <a:ext cx="0" cy="381000"/>
            </a:xfrm>
            <a:prstGeom prst="straightConnector1">
              <a:avLst/>
            </a:prstGeom>
            <a:ln w="25400"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a:stCxn id="14" idx="0"/>
            <a:endCxn id="5" idx="2"/>
          </p:cNvCxnSpPr>
          <p:nvPr/>
        </p:nvCxnSpPr>
        <p:spPr>
          <a:xfrm flipV="1">
            <a:off x="2532743" y="3792312"/>
            <a:ext cx="2451951" cy="1008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19" idx="0"/>
          </p:cNvCxnSpPr>
          <p:nvPr/>
        </p:nvCxnSpPr>
        <p:spPr>
          <a:xfrm>
            <a:off x="4984694" y="3792312"/>
            <a:ext cx="2845763" cy="1059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1"/>
            <a:endCxn id="14" idx="3"/>
          </p:cNvCxnSpPr>
          <p:nvPr/>
        </p:nvCxnSpPr>
        <p:spPr>
          <a:xfrm flipH="1" flipV="1">
            <a:off x="3465286" y="5421888"/>
            <a:ext cx="3432628" cy="51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67200" y="4334556"/>
            <a:ext cx="1295400" cy="923330"/>
          </a:xfrm>
          <a:prstGeom prst="rect">
            <a:avLst/>
          </a:prstGeom>
          <a:noFill/>
        </p:spPr>
        <p:txBody>
          <a:bodyPr wrap="square" rtlCol="0">
            <a:spAutoFit/>
          </a:bodyPr>
          <a:lstStyle/>
          <a:p>
            <a:r>
              <a:rPr lang="en-US" dirty="0" smtClean="0">
                <a:solidFill>
                  <a:schemeClr val="bg2">
                    <a:lumMod val="25000"/>
                  </a:schemeClr>
                </a:solidFill>
              </a:rPr>
              <a:t>Object Oriented Paradigm</a:t>
            </a:r>
            <a:endParaRPr lang="en-US" dirty="0">
              <a:solidFill>
                <a:schemeClr val="bg2">
                  <a:lumMod val="25000"/>
                </a:schemeClr>
              </a:solidFill>
            </a:endParaRPr>
          </a:p>
        </p:txBody>
      </p:sp>
      <p:sp>
        <p:nvSpPr>
          <p:cNvPr id="34" name="TextBox 33"/>
          <p:cNvSpPr txBox="1"/>
          <p:nvPr/>
        </p:nvSpPr>
        <p:spPr>
          <a:xfrm>
            <a:off x="4495800" y="2057400"/>
            <a:ext cx="1295400" cy="369332"/>
          </a:xfrm>
          <a:prstGeom prst="rect">
            <a:avLst/>
          </a:prstGeom>
          <a:noFill/>
        </p:spPr>
        <p:txBody>
          <a:bodyPr wrap="square" rtlCol="0">
            <a:spAutoFit/>
          </a:bodyPr>
          <a:lstStyle/>
          <a:p>
            <a:r>
              <a:rPr lang="en-US" dirty="0" smtClean="0">
                <a:solidFill>
                  <a:schemeClr val="bg2">
                    <a:lumMod val="25000"/>
                  </a:schemeClr>
                </a:solidFill>
              </a:rPr>
              <a:t>Object A </a:t>
            </a:r>
            <a:endParaRPr lang="en-US" dirty="0">
              <a:solidFill>
                <a:schemeClr val="bg2">
                  <a:lumMod val="25000"/>
                </a:schemeClr>
              </a:solidFill>
            </a:endParaRPr>
          </a:p>
        </p:txBody>
      </p:sp>
      <p:sp>
        <p:nvSpPr>
          <p:cNvPr id="35" name="TextBox 34"/>
          <p:cNvSpPr txBox="1"/>
          <p:nvPr/>
        </p:nvSpPr>
        <p:spPr>
          <a:xfrm>
            <a:off x="7391400" y="4507468"/>
            <a:ext cx="1295400" cy="369332"/>
          </a:xfrm>
          <a:prstGeom prst="rect">
            <a:avLst/>
          </a:prstGeom>
          <a:noFill/>
        </p:spPr>
        <p:txBody>
          <a:bodyPr wrap="square" rtlCol="0">
            <a:spAutoFit/>
          </a:bodyPr>
          <a:lstStyle/>
          <a:p>
            <a:r>
              <a:rPr lang="en-US" dirty="0" smtClean="0">
                <a:solidFill>
                  <a:schemeClr val="bg2">
                    <a:lumMod val="25000"/>
                  </a:schemeClr>
                </a:solidFill>
              </a:rPr>
              <a:t>Object B </a:t>
            </a:r>
            <a:endParaRPr lang="en-US" dirty="0">
              <a:solidFill>
                <a:schemeClr val="bg2">
                  <a:lumMod val="25000"/>
                </a:schemeClr>
              </a:solidFill>
            </a:endParaRPr>
          </a:p>
        </p:txBody>
      </p:sp>
      <p:sp>
        <p:nvSpPr>
          <p:cNvPr id="36" name="TextBox 35"/>
          <p:cNvSpPr txBox="1"/>
          <p:nvPr/>
        </p:nvSpPr>
        <p:spPr>
          <a:xfrm>
            <a:off x="1600200" y="4495800"/>
            <a:ext cx="1295400" cy="369332"/>
          </a:xfrm>
          <a:prstGeom prst="rect">
            <a:avLst/>
          </a:prstGeom>
          <a:noFill/>
        </p:spPr>
        <p:txBody>
          <a:bodyPr wrap="square" rtlCol="0">
            <a:spAutoFit/>
          </a:bodyPr>
          <a:lstStyle/>
          <a:p>
            <a:r>
              <a:rPr lang="en-US" dirty="0" smtClean="0">
                <a:solidFill>
                  <a:schemeClr val="bg2">
                    <a:lumMod val="25000"/>
                  </a:schemeClr>
                </a:solidFill>
              </a:rPr>
              <a:t>Object C </a:t>
            </a:r>
            <a:endParaRPr lang="en-US" dirty="0">
              <a:solidFill>
                <a:schemeClr val="bg2">
                  <a:lumMod val="25000"/>
                </a:schemeClr>
              </a:solidFill>
            </a:endParaRPr>
          </a:p>
        </p:txBody>
      </p:sp>
      <p:sp>
        <p:nvSpPr>
          <p:cNvPr id="37" name="TextBox 36"/>
          <p:cNvSpPr txBox="1"/>
          <p:nvPr/>
        </p:nvSpPr>
        <p:spPr>
          <a:xfrm>
            <a:off x="4495800" y="6324600"/>
            <a:ext cx="4953001" cy="523220"/>
          </a:xfrm>
          <a:prstGeom prst="rect">
            <a:avLst/>
          </a:prstGeom>
          <a:noFill/>
        </p:spPr>
        <p:txBody>
          <a:bodyPr wrap="square" rtlCol="0">
            <a:spAutoFit/>
          </a:bodyPr>
          <a:lstStyle/>
          <a:p>
            <a:r>
              <a:rPr lang="en-US" sz="2800" b="1" u="sng" dirty="0" smtClean="0">
                <a:solidFill>
                  <a:schemeClr val="bg2">
                    <a:lumMod val="25000"/>
                  </a:schemeClr>
                </a:solidFill>
                <a:latin typeface="Aparajita" pitchFamily="34" charset="0"/>
                <a:cs typeface="Aparajita" pitchFamily="34" charset="0"/>
              </a:rPr>
              <a:t>Organisation of Data and Functions</a:t>
            </a:r>
            <a:endParaRPr lang="en-US" sz="2800" b="1" u="sng" dirty="0">
              <a:solidFill>
                <a:schemeClr val="bg2">
                  <a:lumMod val="25000"/>
                </a:schemeClr>
              </a:solidFill>
              <a:latin typeface="Aparajita" pitchFamily="34" charset="0"/>
              <a:cs typeface="Aparajita" pitchFamily="34" charset="0"/>
            </a:endParaRPr>
          </a:p>
        </p:txBody>
      </p:sp>
    </p:spTree>
    <p:extLst>
      <p:ext uri="{BB962C8B-B14F-4D97-AF65-F5344CB8AC3E}">
        <p14:creationId xmlns:p14="http://schemas.microsoft.com/office/powerpoint/2010/main" val="3566298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9418068"/>
              </p:ext>
            </p:extLst>
          </p:nvPr>
        </p:nvGraphicFramePr>
        <p:xfrm>
          <a:off x="152400" y="228600"/>
          <a:ext cx="8839200" cy="57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3437907" y="3238499"/>
            <a:ext cx="1632857" cy="11514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OOP</a:t>
            </a:r>
            <a:endParaRPr lang="en-US" sz="2800" dirty="0">
              <a:solidFill>
                <a:schemeClr val="bg1"/>
              </a:solidFill>
              <a:latin typeface="Aparajita" pitchFamily="34" charset="0"/>
              <a:cs typeface="Aparajita" pitchFamily="34" charset="0"/>
            </a:endParaRPr>
          </a:p>
        </p:txBody>
      </p:sp>
      <p:sp>
        <p:nvSpPr>
          <p:cNvPr id="6" name="Rectangle 5"/>
          <p:cNvSpPr/>
          <p:nvPr/>
        </p:nvSpPr>
        <p:spPr>
          <a:xfrm>
            <a:off x="3367810" y="1503217"/>
            <a:ext cx="1702954"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1. Objects</a:t>
            </a:r>
            <a:endParaRPr lang="en-US" sz="2800" dirty="0">
              <a:solidFill>
                <a:schemeClr val="bg1"/>
              </a:solidFill>
              <a:latin typeface="Aparajita" pitchFamily="34" charset="0"/>
              <a:cs typeface="Aparajita" pitchFamily="34" charset="0"/>
            </a:endParaRPr>
          </a:p>
        </p:txBody>
      </p:sp>
      <p:sp>
        <p:nvSpPr>
          <p:cNvPr id="7" name="Rectangle 6"/>
          <p:cNvSpPr/>
          <p:nvPr/>
        </p:nvSpPr>
        <p:spPr>
          <a:xfrm>
            <a:off x="5408386" y="2300111"/>
            <a:ext cx="1678214"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2. Classes</a:t>
            </a:r>
            <a:endParaRPr lang="en-US" sz="2800" dirty="0">
              <a:solidFill>
                <a:schemeClr val="bg1"/>
              </a:solidFill>
              <a:latin typeface="Aparajita" pitchFamily="34" charset="0"/>
              <a:cs typeface="Aparajita" pitchFamily="34" charset="0"/>
            </a:endParaRPr>
          </a:p>
        </p:txBody>
      </p:sp>
      <p:sp>
        <p:nvSpPr>
          <p:cNvPr id="8" name="Rectangle 7"/>
          <p:cNvSpPr/>
          <p:nvPr/>
        </p:nvSpPr>
        <p:spPr>
          <a:xfrm>
            <a:off x="5399314" y="3108613"/>
            <a:ext cx="2449286"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3. Data Encapsulation</a:t>
            </a:r>
            <a:endParaRPr lang="en-US" sz="2800" dirty="0">
              <a:solidFill>
                <a:schemeClr val="bg1"/>
              </a:solidFill>
              <a:latin typeface="Aparajita" pitchFamily="34" charset="0"/>
              <a:cs typeface="Aparajita" pitchFamily="34" charset="0"/>
            </a:endParaRPr>
          </a:p>
        </p:txBody>
      </p:sp>
      <p:sp>
        <p:nvSpPr>
          <p:cNvPr id="9" name="Rectangle 8"/>
          <p:cNvSpPr/>
          <p:nvPr/>
        </p:nvSpPr>
        <p:spPr>
          <a:xfrm>
            <a:off x="5486400" y="4191000"/>
            <a:ext cx="2704935"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4. Information Hiding</a:t>
            </a:r>
            <a:endParaRPr lang="en-US" sz="2800" dirty="0">
              <a:solidFill>
                <a:schemeClr val="bg1"/>
              </a:solidFill>
              <a:latin typeface="Aparajita" pitchFamily="34" charset="0"/>
              <a:cs typeface="Aparajita" pitchFamily="34" charset="0"/>
            </a:endParaRPr>
          </a:p>
        </p:txBody>
      </p:sp>
      <p:sp>
        <p:nvSpPr>
          <p:cNvPr id="10" name="Rectangle 9"/>
          <p:cNvSpPr/>
          <p:nvPr/>
        </p:nvSpPr>
        <p:spPr>
          <a:xfrm>
            <a:off x="3009900" y="5612887"/>
            <a:ext cx="2086429"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6. Inheritance</a:t>
            </a:r>
            <a:endParaRPr lang="en-US" sz="2800" dirty="0">
              <a:solidFill>
                <a:schemeClr val="bg1"/>
              </a:solidFill>
              <a:latin typeface="Aparajita" pitchFamily="34" charset="0"/>
              <a:cs typeface="Aparajita" pitchFamily="34" charset="0"/>
            </a:endParaRPr>
          </a:p>
        </p:txBody>
      </p:sp>
      <p:sp>
        <p:nvSpPr>
          <p:cNvPr id="11" name="Rectangle 10"/>
          <p:cNvSpPr/>
          <p:nvPr/>
        </p:nvSpPr>
        <p:spPr>
          <a:xfrm>
            <a:off x="424543" y="4190999"/>
            <a:ext cx="2585357"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7. Polymorphism</a:t>
            </a:r>
            <a:endParaRPr lang="en-US" sz="2800" dirty="0">
              <a:solidFill>
                <a:schemeClr val="bg1"/>
              </a:solidFill>
              <a:latin typeface="Aparajita" pitchFamily="34" charset="0"/>
              <a:cs typeface="Aparajita" pitchFamily="34" charset="0"/>
            </a:endParaRPr>
          </a:p>
        </p:txBody>
      </p:sp>
      <p:sp>
        <p:nvSpPr>
          <p:cNvPr id="12" name="Rectangle 11"/>
          <p:cNvSpPr/>
          <p:nvPr/>
        </p:nvSpPr>
        <p:spPr>
          <a:xfrm>
            <a:off x="876300" y="3180612"/>
            <a:ext cx="2133600" cy="7253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8. Dynamic binding</a:t>
            </a:r>
            <a:endParaRPr lang="en-US" sz="2800" dirty="0">
              <a:solidFill>
                <a:schemeClr val="bg1"/>
              </a:solidFill>
              <a:latin typeface="Aparajita" pitchFamily="34" charset="0"/>
              <a:cs typeface="Aparajita" pitchFamily="34" charset="0"/>
            </a:endParaRPr>
          </a:p>
        </p:txBody>
      </p:sp>
      <p:sp>
        <p:nvSpPr>
          <p:cNvPr id="13" name="Rectangle 12"/>
          <p:cNvSpPr/>
          <p:nvPr/>
        </p:nvSpPr>
        <p:spPr>
          <a:xfrm>
            <a:off x="1104900" y="2021158"/>
            <a:ext cx="1905000" cy="7065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9. Message passing</a:t>
            </a:r>
            <a:endParaRPr lang="en-US" sz="2800" dirty="0">
              <a:solidFill>
                <a:schemeClr val="bg1"/>
              </a:solidFill>
              <a:latin typeface="Aparajita" pitchFamily="34" charset="0"/>
              <a:cs typeface="Aparajita" pitchFamily="34" charset="0"/>
            </a:endParaRPr>
          </a:p>
        </p:txBody>
      </p:sp>
      <p:sp>
        <p:nvSpPr>
          <p:cNvPr id="14" name="Rectangle 13"/>
          <p:cNvSpPr/>
          <p:nvPr/>
        </p:nvSpPr>
        <p:spPr>
          <a:xfrm>
            <a:off x="5493657" y="5181600"/>
            <a:ext cx="2812143" cy="671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Aparajita" pitchFamily="34" charset="0"/>
                <a:cs typeface="Aparajita" pitchFamily="34" charset="0"/>
              </a:rPr>
              <a:t>5. Data Abstraction</a:t>
            </a:r>
            <a:endParaRPr lang="en-US" sz="2800" dirty="0">
              <a:solidFill>
                <a:schemeClr val="bg1"/>
              </a:solidFill>
              <a:latin typeface="Aparajita" pitchFamily="34" charset="0"/>
              <a:cs typeface="Aparajita" pitchFamily="34" charset="0"/>
            </a:endParaRPr>
          </a:p>
        </p:txBody>
      </p:sp>
      <p:cxnSp>
        <p:nvCxnSpPr>
          <p:cNvPr id="17" name="Straight Arrow Connector 16"/>
          <p:cNvCxnSpPr/>
          <p:nvPr/>
        </p:nvCxnSpPr>
        <p:spPr>
          <a:xfrm flipV="1">
            <a:off x="4343400" y="2209799"/>
            <a:ext cx="0" cy="10287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7"/>
            <a:endCxn id="7" idx="1"/>
          </p:cNvCxnSpPr>
          <p:nvPr/>
        </p:nvCxnSpPr>
        <p:spPr>
          <a:xfrm flipV="1">
            <a:off x="4831638" y="2635956"/>
            <a:ext cx="576748" cy="771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1"/>
          </p:cNvCxnSpPr>
          <p:nvPr/>
        </p:nvCxnSpPr>
        <p:spPr>
          <a:xfrm flipV="1">
            <a:off x="4991100" y="3444458"/>
            <a:ext cx="408214" cy="988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1100" y="3962400"/>
            <a:ext cx="495300" cy="2589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48200" y="4221338"/>
            <a:ext cx="838200" cy="11784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21728" y="4389966"/>
            <a:ext cx="0" cy="12229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3"/>
          </p:cNvCxnSpPr>
          <p:nvPr/>
        </p:nvCxnSpPr>
        <p:spPr>
          <a:xfrm flipH="1">
            <a:off x="3009900" y="4221338"/>
            <a:ext cx="667133" cy="388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971800" y="3524683"/>
            <a:ext cx="516082" cy="186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3009900" y="2518064"/>
            <a:ext cx="1111828" cy="7204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00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533400"/>
            <a:ext cx="8229600" cy="5714999"/>
          </a:xfrm>
        </p:spPr>
        <p:txBody>
          <a:bodyPr>
            <a:normAutofit/>
          </a:bodyPr>
          <a:lstStyle/>
          <a:p>
            <a:pPr marL="109728" indent="0">
              <a:buNone/>
            </a:pPr>
            <a:endParaRPr lang="en-US" sz="2800" b="1" u="sng" dirty="0">
              <a:latin typeface="Aparajita" pitchFamily="34" charset="0"/>
              <a:cs typeface="Aparajita" pitchFamily="34" charset="0"/>
            </a:endParaRPr>
          </a:p>
          <a:p>
            <a:pPr marL="109728" indent="0">
              <a:buNone/>
            </a:pPr>
            <a:endParaRPr lang="en-US" sz="2800" b="1" u="sng" dirty="0">
              <a:latin typeface="Aparajita" pitchFamily="34" charset="0"/>
              <a:cs typeface="Aparajita" pitchFamily="34" charset="0"/>
            </a:endParaRPr>
          </a:p>
          <a:p>
            <a:pPr marL="109728" indent="0">
              <a:buNone/>
            </a:pPr>
            <a:endParaRPr lang="en-US" sz="2800" b="1" u="sng" dirty="0" smtClean="0">
              <a:latin typeface="Aparajita" pitchFamily="34" charset="0"/>
              <a:cs typeface="Aparajita" pitchFamily="34" charset="0"/>
            </a:endParaRPr>
          </a:p>
          <a:p>
            <a:pPr marL="109728" indent="0">
              <a:buNone/>
            </a:pPr>
            <a:r>
              <a:rPr lang="en-US" sz="2800" dirty="0" smtClean="0">
                <a:latin typeface="Aparajita" pitchFamily="34" charset="0"/>
                <a:cs typeface="Aparajita" pitchFamily="34" charset="0"/>
              </a:rPr>
              <a:t>It can be anything- a person, place, a bank account or any item which has</a:t>
            </a:r>
          </a:p>
          <a:p>
            <a:pPr lvl="4">
              <a:buClr>
                <a:schemeClr val="bg2">
                  <a:lumMod val="50000"/>
                </a:schemeClr>
              </a:buClr>
              <a:buFont typeface="Wingdings" pitchFamily="2" charset="2"/>
              <a:buChar char="Ø"/>
            </a:pPr>
            <a:r>
              <a:rPr lang="en-US" sz="2800" dirty="0" smtClean="0">
                <a:latin typeface="Aparajita" pitchFamily="34" charset="0"/>
                <a:cs typeface="Aparajita" pitchFamily="34" charset="0"/>
              </a:rPr>
              <a:t> Name </a:t>
            </a:r>
          </a:p>
          <a:p>
            <a:pPr lvl="4">
              <a:buClr>
                <a:schemeClr val="bg2">
                  <a:lumMod val="50000"/>
                </a:schemeClr>
              </a:buClr>
              <a:buFont typeface="Wingdings" pitchFamily="2" charset="2"/>
              <a:buChar char="Ø"/>
            </a:pPr>
            <a:r>
              <a:rPr lang="en-US" sz="2800" dirty="0" smtClean="0">
                <a:latin typeface="Aparajita" pitchFamily="34" charset="0"/>
                <a:cs typeface="Aparajita" pitchFamily="34" charset="0"/>
              </a:rPr>
              <a:t> Properties</a:t>
            </a:r>
          </a:p>
          <a:p>
            <a:pPr>
              <a:buFont typeface="Wingdings" pitchFamily="2" charset="2"/>
              <a:buChar char="q"/>
            </a:pPr>
            <a:r>
              <a:rPr lang="en-US" sz="2800" dirty="0" smtClean="0">
                <a:latin typeface="Aparajita" pitchFamily="34" charset="0"/>
                <a:cs typeface="Aparajita" pitchFamily="34" charset="0"/>
              </a:rPr>
              <a:t>Object is the basic run time entity in an object oriented system.</a:t>
            </a:r>
          </a:p>
          <a:p>
            <a:pPr>
              <a:buFont typeface="Wingdings" pitchFamily="2" charset="2"/>
              <a:buChar char="q"/>
            </a:pPr>
            <a:r>
              <a:rPr lang="en-US" sz="2800" dirty="0" smtClean="0">
                <a:latin typeface="Aparajita" pitchFamily="34" charset="0"/>
                <a:cs typeface="Aparajita" pitchFamily="34" charset="0"/>
              </a:rPr>
              <a:t>Each object contains data and code to manipulate the data.</a:t>
            </a:r>
          </a:p>
          <a:p>
            <a:pPr>
              <a:buFont typeface="Wingdings" pitchFamily="2" charset="2"/>
              <a:buChar char="q"/>
            </a:pPr>
            <a:r>
              <a:rPr lang="en-US" sz="2800" dirty="0" smtClean="0">
                <a:latin typeface="Aparajita" pitchFamily="34" charset="0"/>
                <a:cs typeface="Aparajita" pitchFamily="34" charset="0"/>
              </a:rPr>
              <a:t>Object are variable of type class.</a:t>
            </a:r>
          </a:p>
          <a:p>
            <a:pPr marL="109728" indent="0">
              <a:buNone/>
            </a:pPr>
            <a:endParaRPr lang="en-US" sz="2800" dirty="0" smtClean="0">
              <a:latin typeface="Aparajita" pitchFamily="34" charset="0"/>
              <a:cs typeface="Aparajita" pitchFamily="34" charset="0"/>
            </a:endParaRPr>
          </a:p>
          <a:p>
            <a:pPr marL="109728" indent="0">
              <a:buNone/>
            </a:pPr>
            <a:endParaRPr lang="en-US" sz="2800" dirty="0" smtClean="0">
              <a:latin typeface="Aparajita" pitchFamily="34" charset="0"/>
              <a:cs typeface="Aparajita" pitchFamily="34" charset="0"/>
            </a:endParaRPr>
          </a:p>
        </p:txBody>
      </p:sp>
      <p:sp>
        <p:nvSpPr>
          <p:cNvPr id="4" name="Rectangle 3"/>
          <p:cNvSpPr/>
          <p:nvPr/>
        </p:nvSpPr>
        <p:spPr>
          <a:xfrm>
            <a:off x="0" y="304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1.  Object</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418506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410200" y="3124200"/>
            <a:ext cx="2438400" cy="3087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7" name="TextBox 6"/>
          <p:cNvSpPr txBox="1"/>
          <p:nvPr/>
        </p:nvSpPr>
        <p:spPr>
          <a:xfrm>
            <a:off x="540327" y="914400"/>
            <a:ext cx="8153400" cy="2246769"/>
          </a:xfrm>
          <a:prstGeom prst="rect">
            <a:avLst/>
          </a:prstGeom>
          <a:noFill/>
        </p:spPr>
        <p:txBody>
          <a:bodyPr wrap="square" rtlCol="0">
            <a:spAutoFit/>
          </a:bodyPr>
          <a:lstStyle/>
          <a:p>
            <a:pPr marL="285750" indent="-285750">
              <a:buFont typeface="Wingdings" pitchFamily="2" charset="2"/>
              <a:buChar char="q"/>
            </a:pPr>
            <a:r>
              <a:rPr lang="en-US" sz="2800" dirty="0" smtClean="0">
                <a:latin typeface="Aparajita" pitchFamily="34" charset="0"/>
                <a:cs typeface="Aparajita" pitchFamily="34" charset="0"/>
              </a:rPr>
              <a:t>A class is a collection of objects of similar types</a:t>
            </a:r>
          </a:p>
          <a:p>
            <a:pPr marL="285750" indent="-285750">
              <a:buFont typeface="Wingdings" pitchFamily="2" charset="2"/>
              <a:buChar char="q"/>
            </a:pPr>
            <a:endParaRPr lang="en-US" sz="2800" dirty="0">
              <a:latin typeface="Aparajita" pitchFamily="34" charset="0"/>
              <a:cs typeface="Aparajita" pitchFamily="34" charset="0"/>
            </a:endParaRPr>
          </a:p>
          <a:p>
            <a:pPr marL="285750" indent="-285750">
              <a:buFont typeface="Wingdings" pitchFamily="2" charset="2"/>
              <a:buChar char="q"/>
            </a:pPr>
            <a:r>
              <a:rPr lang="en-US" sz="2800" dirty="0" smtClean="0">
                <a:latin typeface="Aparajita" pitchFamily="34" charset="0"/>
                <a:cs typeface="Aparajita" pitchFamily="34" charset="0"/>
              </a:rPr>
              <a:t>For e.g. </a:t>
            </a:r>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	Car is a class .Different types of car are its objects</a:t>
            </a:r>
            <a:r>
              <a:rPr lang="en-US" sz="2800" dirty="0">
                <a:latin typeface="Aparajita" pitchFamily="34" charset="0"/>
                <a:cs typeface="Aparajita" pitchFamily="34" charset="0"/>
              </a:rPr>
              <a:t>.</a:t>
            </a:r>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p:txBody>
      </p:sp>
      <p:sp>
        <p:nvSpPr>
          <p:cNvPr id="6" name="Rectangle 5"/>
          <p:cNvSpPr/>
          <p:nvPr/>
        </p:nvSpPr>
        <p:spPr>
          <a:xfrm>
            <a:off x="0" y="762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2. Class</a:t>
            </a:r>
            <a:endParaRPr lang="en-US" sz="2800" b="1" dirty="0">
              <a:latin typeface="Aparajita" pitchFamily="34" charset="0"/>
              <a:cs typeface="Aparajita" pitchFamily="34" charset="0"/>
            </a:endParaRPr>
          </a:p>
        </p:txBody>
      </p:sp>
      <p:sp>
        <p:nvSpPr>
          <p:cNvPr id="8" name="Rounded Rectangle 7"/>
          <p:cNvSpPr/>
          <p:nvPr/>
        </p:nvSpPr>
        <p:spPr>
          <a:xfrm>
            <a:off x="2362200" y="3161169"/>
            <a:ext cx="2438400" cy="3087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53007" b="28309"/>
          <a:stretch/>
        </p:blipFill>
        <p:spPr bwMode="auto">
          <a:xfrm>
            <a:off x="2438400" y="4180543"/>
            <a:ext cx="2286000" cy="696257"/>
          </a:xfrm>
          <a:prstGeom prst="rect">
            <a:avLst/>
          </a:prstGeom>
          <a:blipFill dpi="0" rotWithShape="1">
            <a:blip r:embed="rId3">
              <a:alphaModFix amt="0"/>
            </a:blip>
            <a:srcRect/>
            <a:tile tx="0" ty="0" sx="100000" sy="100000" flip="none" algn="tl"/>
          </a:blipFill>
          <a:ln>
            <a:noFill/>
          </a:ln>
          <a:effectLst/>
          <a:extLst/>
        </p:spPr>
      </p:pic>
      <p:pic>
        <p:nvPicPr>
          <p:cNvPr id="1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426" t="14427"/>
          <a:stretch/>
        </p:blipFill>
        <p:spPr bwMode="auto">
          <a:xfrm>
            <a:off x="6172200" y="3733800"/>
            <a:ext cx="1429930" cy="2076909"/>
          </a:xfrm>
          <a:prstGeom prst="rect">
            <a:avLst/>
          </a:prstGeom>
          <a:blipFill dpi="0" rotWithShape="1">
            <a:blip r:embed="rId3">
              <a:alphaModFix amt="0"/>
            </a:blip>
            <a:srcRect/>
            <a:tile tx="0" ty="0" sx="100000" sy="100000" flip="none" algn="tl"/>
          </a:blipFill>
          <a:ln>
            <a:noFill/>
          </a:ln>
          <a:effectLst/>
          <a:extLst/>
        </p:spPr>
      </p:pic>
    </p:spTree>
    <p:extLst>
      <p:ext uri="{BB962C8B-B14F-4D97-AF65-F5344CB8AC3E}">
        <p14:creationId xmlns:p14="http://schemas.microsoft.com/office/powerpoint/2010/main" val="956182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001000" cy="523220"/>
          </a:xfrm>
          <a:prstGeom prst="rect">
            <a:avLst/>
          </a:prstGeom>
          <a:noFill/>
        </p:spPr>
        <p:txBody>
          <a:bodyPr wrap="square" rtlCol="0">
            <a:spAutoFit/>
          </a:bodyPr>
          <a:lstStyle/>
          <a:p>
            <a:r>
              <a:rPr lang="en-US" sz="2800" dirty="0" smtClean="0">
                <a:latin typeface="Aparajita" pitchFamily="34" charset="0"/>
                <a:cs typeface="Aparajita" pitchFamily="34" charset="0"/>
              </a:rPr>
              <a:t>General form of class declaration</a:t>
            </a:r>
            <a:endParaRPr lang="en-US" sz="2800" dirty="0">
              <a:latin typeface="Aparajita" pitchFamily="34" charset="0"/>
              <a:cs typeface="Aparajita" pitchFamily="34" charset="0"/>
            </a:endParaRPr>
          </a:p>
        </p:txBody>
      </p:sp>
      <p:sp>
        <p:nvSpPr>
          <p:cNvPr id="4" name="Rectangle 3"/>
          <p:cNvSpPr/>
          <p:nvPr/>
        </p:nvSpPr>
        <p:spPr>
          <a:xfrm>
            <a:off x="914400" y="457200"/>
            <a:ext cx="6400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i="1" dirty="0" smtClean="0">
                <a:solidFill>
                  <a:schemeClr val="bg1"/>
                </a:solidFill>
                <a:latin typeface="Aparajita" pitchFamily="34" charset="0"/>
                <a:cs typeface="Aparajita" pitchFamily="34" charset="0"/>
              </a:rPr>
              <a:t>class class_name</a:t>
            </a:r>
          </a:p>
          <a:p>
            <a:pPr algn="just"/>
            <a:r>
              <a:rPr lang="en-US" sz="2400" i="1" dirty="0" smtClean="0">
                <a:solidFill>
                  <a:schemeClr val="bg1"/>
                </a:solidFill>
                <a:latin typeface="Aparajita" pitchFamily="34" charset="0"/>
                <a:cs typeface="Aparajita" pitchFamily="34" charset="0"/>
              </a:rPr>
              <a:t>{</a:t>
            </a:r>
          </a:p>
          <a:p>
            <a:pPr algn="just"/>
            <a:r>
              <a:rPr lang="en-US" sz="2400" i="1" dirty="0" smtClean="0">
                <a:solidFill>
                  <a:schemeClr val="bg1"/>
                </a:solidFill>
                <a:latin typeface="Aparajita" pitchFamily="34" charset="0"/>
                <a:cs typeface="Aparajita" pitchFamily="34" charset="0"/>
              </a:rPr>
              <a:t> private:</a:t>
            </a:r>
          </a:p>
          <a:p>
            <a:pPr algn="just"/>
            <a:r>
              <a:rPr lang="en-US" sz="2400" i="1" dirty="0" smtClean="0">
                <a:solidFill>
                  <a:schemeClr val="bg1"/>
                </a:solidFill>
                <a:latin typeface="Aparajita" pitchFamily="34" charset="0"/>
                <a:cs typeface="Aparajita" pitchFamily="34" charset="0"/>
              </a:rPr>
              <a:t> 	variable declaration;  </a:t>
            </a:r>
          </a:p>
          <a:p>
            <a:pPr algn="just"/>
            <a:r>
              <a:rPr lang="en-US" sz="2400" i="1" dirty="0" smtClean="0">
                <a:solidFill>
                  <a:schemeClr val="bg1"/>
                </a:solidFill>
                <a:latin typeface="Aparajita" pitchFamily="34" charset="0"/>
                <a:cs typeface="Aparajita" pitchFamily="34" charset="0"/>
              </a:rPr>
              <a:t> 	function declaration;</a:t>
            </a:r>
          </a:p>
          <a:p>
            <a:pPr algn="just"/>
            <a:r>
              <a:rPr lang="en-US" sz="2400" i="1" dirty="0" smtClean="0">
                <a:solidFill>
                  <a:schemeClr val="bg1"/>
                </a:solidFill>
                <a:latin typeface="Aparajita" pitchFamily="34" charset="0"/>
                <a:cs typeface="Aparajita" pitchFamily="34" charset="0"/>
              </a:rPr>
              <a:t>public:</a:t>
            </a:r>
          </a:p>
          <a:p>
            <a:pPr algn="just"/>
            <a:r>
              <a:rPr lang="en-US" sz="2400" i="1" dirty="0" smtClean="0">
                <a:solidFill>
                  <a:schemeClr val="bg1"/>
                </a:solidFill>
                <a:latin typeface="Aparajita" pitchFamily="34" charset="0"/>
                <a:cs typeface="Aparajita" pitchFamily="34" charset="0"/>
              </a:rPr>
              <a:t>	variable declaration;  </a:t>
            </a:r>
          </a:p>
          <a:p>
            <a:pPr algn="just"/>
            <a:r>
              <a:rPr lang="en-US" sz="2400" i="1" dirty="0" smtClean="0">
                <a:solidFill>
                  <a:schemeClr val="bg1"/>
                </a:solidFill>
                <a:latin typeface="Aparajita" pitchFamily="34" charset="0"/>
                <a:cs typeface="Aparajita" pitchFamily="34" charset="0"/>
              </a:rPr>
              <a:t> 	function declaration</a:t>
            </a:r>
          </a:p>
          <a:p>
            <a:pPr algn="just"/>
            <a:r>
              <a:rPr lang="en-US" sz="2400" i="1" dirty="0" smtClean="0">
                <a:solidFill>
                  <a:schemeClr val="bg1"/>
                </a:solidFill>
                <a:latin typeface="Aparajita" pitchFamily="34" charset="0"/>
                <a:cs typeface="Aparajita" pitchFamily="34" charset="0"/>
              </a:rPr>
              <a:t>};</a:t>
            </a:r>
          </a:p>
          <a:p>
            <a:pPr algn="just"/>
            <a:endParaRPr lang="en-US" sz="2400" i="1" dirty="0">
              <a:solidFill>
                <a:schemeClr val="bg1"/>
              </a:solidFill>
              <a:latin typeface="Aparajita" pitchFamily="34" charset="0"/>
              <a:cs typeface="Aparajita" pitchFamily="34" charset="0"/>
            </a:endParaRPr>
          </a:p>
        </p:txBody>
      </p:sp>
      <p:sp>
        <p:nvSpPr>
          <p:cNvPr id="6" name="TextBox 5"/>
          <p:cNvSpPr txBox="1"/>
          <p:nvPr/>
        </p:nvSpPr>
        <p:spPr>
          <a:xfrm>
            <a:off x="266700" y="4038600"/>
            <a:ext cx="8001000" cy="523220"/>
          </a:xfrm>
          <a:prstGeom prst="rect">
            <a:avLst/>
          </a:prstGeom>
          <a:noFill/>
        </p:spPr>
        <p:txBody>
          <a:bodyPr wrap="square" rtlCol="0">
            <a:spAutoFit/>
          </a:bodyPr>
          <a:lstStyle/>
          <a:p>
            <a:r>
              <a:rPr lang="en-US" sz="2800" dirty="0" smtClean="0">
                <a:latin typeface="Aparajita" pitchFamily="34" charset="0"/>
                <a:cs typeface="Aparajita" pitchFamily="34" charset="0"/>
              </a:rPr>
              <a:t>General form of object declaration</a:t>
            </a:r>
            <a:endParaRPr lang="en-US" sz="2800" dirty="0">
              <a:latin typeface="Aparajita" pitchFamily="34" charset="0"/>
              <a:cs typeface="Aparajita" pitchFamily="34" charset="0"/>
            </a:endParaRPr>
          </a:p>
        </p:txBody>
      </p:sp>
      <p:sp>
        <p:nvSpPr>
          <p:cNvPr id="7" name="Rectangle 6"/>
          <p:cNvSpPr/>
          <p:nvPr/>
        </p:nvSpPr>
        <p:spPr>
          <a:xfrm>
            <a:off x="914400" y="4495800"/>
            <a:ext cx="6400800" cy="50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chemeClr val="bg1"/>
                </a:solidFill>
                <a:latin typeface="Aparajita" pitchFamily="34" charset="0"/>
                <a:cs typeface="Aparajita" pitchFamily="34" charset="0"/>
              </a:rPr>
              <a:t>class_name  object_name;</a:t>
            </a:r>
          </a:p>
        </p:txBody>
      </p:sp>
      <p:sp>
        <p:nvSpPr>
          <p:cNvPr id="9" name="TextBox 8"/>
          <p:cNvSpPr txBox="1"/>
          <p:nvPr/>
        </p:nvSpPr>
        <p:spPr>
          <a:xfrm>
            <a:off x="228600" y="5029200"/>
            <a:ext cx="8001000" cy="523220"/>
          </a:xfrm>
          <a:prstGeom prst="rect">
            <a:avLst/>
          </a:prstGeom>
          <a:noFill/>
        </p:spPr>
        <p:txBody>
          <a:bodyPr wrap="square" rtlCol="0">
            <a:spAutoFit/>
          </a:bodyPr>
          <a:lstStyle/>
          <a:p>
            <a:r>
              <a:rPr lang="en-US" sz="2800" dirty="0" smtClean="0">
                <a:latin typeface="Aparajita" pitchFamily="34" charset="0"/>
                <a:cs typeface="Aparajita" pitchFamily="34" charset="0"/>
              </a:rPr>
              <a:t>Function calling using objects</a:t>
            </a:r>
            <a:endParaRPr lang="en-US" sz="2800" dirty="0">
              <a:latin typeface="Aparajita" pitchFamily="34" charset="0"/>
              <a:cs typeface="Aparajita" pitchFamily="34" charset="0"/>
            </a:endParaRPr>
          </a:p>
        </p:txBody>
      </p:sp>
      <p:sp>
        <p:nvSpPr>
          <p:cNvPr id="10" name="Rectangle 9"/>
          <p:cNvSpPr/>
          <p:nvPr/>
        </p:nvSpPr>
        <p:spPr>
          <a:xfrm>
            <a:off x="914400" y="5518666"/>
            <a:ext cx="6400800" cy="50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chemeClr val="bg1"/>
                </a:solidFill>
                <a:latin typeface="Aparajita" pitchFamily="34" charset="0"/>
                <a:cs typeface="Aparajita" pitchFamily="34" charset="0"/>
              </a:rPr>
              <a:t>object_name.functionname(arguments list);</a:t>
            </a:r>
          </a:p>
        </p:txBody>
      </p:sp>
    </p:spTree>
    <p:extLst>
      <p:ext uri="{BB962C8B-B14F-4D97-AF65-F5344CB8AC3E}">
        <p14:creationId xmlns:p14="http://schemas.microsoft.com/office/powerpoint/2010/main" val="2823241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4800" y="516315"/>
            <a:ext cx="8610600" cy="527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18655" y="537075"/>
            <a:ext cx="6477000" cy="5509200"/>
          </a:xfrm>
          <a:prstGeom prst="rect">
            <a:avLst/>
          </a:prstGeom>
          <a:noFill/>
        </p:spPr>
        <p:txBody>
          <a:bodyPr wrap="square" rtlCol="0">
            <a:spAutoFit/>
          </a:bodyPr>
          <a:lstStyle/>
          <a:p>
            <a:pPr lvl="2"/>
            <a:r>
              <a:rPr lang="en-US" sz="1600" i="1" dirty="0" smtClean="0">
                <a:solidFill>
                  <a:schemeClr val="bg1"/>
                </a:solidFill>
                <a:latin typeface="Aparajita" pitchFamily="34" charset="0"/>
                <a:cs typeface="Aparajita" pitchFamily="34" charset="0"/>
              </a:rPr>
              <a:t>class student</a:t>
            </a:r>
          </a:p>
          <a:p>
            <a:pPr lvl="2"/>
            <a:r>
              <a:rPr lang="en-US" sz="1600" i="1" dirty="0" smtClean="0">
                <a:solidFill>
                  <a:schemeClr val="bg1"/>
                </a:solidFill>
                <a:latin typeface="Aparajita" pitchFamily="34" charset="0"/>
                <a:cs typeface="Aparajita" pitchFamily="34" charset="0"/>
              </a:rPr>
              <a:t>{</a:t>
            </a:r>
          </a:p>
          <a:p>
            <a:pPr lvl="2"/>
            <a:r>
              <a:rPr lang="en-US" sz="1600" i="1" dirty="0" smtClean="0">
                <a:solidFill>
                  <a:schemeClr val="bg1"/>
                </a:solidFill>
                <a:latin typeface="Aparajita" pitchFamily="34" charset="0"/>
                <a:cs typeface="Aparajita" pitchFamily="34" charset="0"/>
              </a:rPr>
              <a:t>private:</a:t>
            </a:r>
          </a:p>
          <a:p>
            <a:pPr lvl="2"/>
            <a:r>
              <a:rPr lang="en-US" sz="1600" i="1" dirty="0" smtClean="0">
                <a:solidFill>
                  <a:schemeClr val="bg1"/>
                </a:solidFill>
                <a:latin typeface="Aparajita" pitchFamily="34" charset="0"/>
                <a:cs typeface="Aparajita" pitchFamily="34" charset="0"/>
              </a:rPr>
              <a:t>	char </a:t>
            </a:r>
            <a:r>
              <a:rPr lang="en-US" sz="1600" i="1" dirty="0">
                <a:solidFill>
                  <a:schemeClr val="bg1"/>
                </a:solidFill>
                <a:latin typeface="Aparajita" pitchFamily="34" charset="0"/>
                <a:cs typeface="Aparajita" pitchFamily="34" charset="0"/>
              </a:rPr>
              <a:t>name[15];</a:t>
            </a:r>
          </a:p>
          <a:p>
            <a:pPr lvl="2"/>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int rollno,marks,age;	      //Attributes</a:t>
            </a:r>
          </a:p>
          <a:p>
            <a:pPr lvl="2"/>
            <a:r>
              <a:rPr lang="en-US" sz="1600" i="1" dirty="0" smtClean="0">
                <a:solidFill>
                  <a:schemeClr val="bg1"/>
                </a:solidFill>
                <a:latin typeface="Aparajita" pitchFamily="34" charset="0"/>
                <a:cs typeface="Aparajita" pitchFamily="34" charset="0"/>
              </a:rPr>
              <a:t>public: </a:t>
            </a:r>
          </a:p>
          <a:p>
            <a:pPr lvl="2"/>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void </a:t>
            </a:r>
            <a:r>
              <a:rPr lang="en-US" sz="1600" i="1" dirty="0" err="1" smtClean="0">
                <a:solidFill>
                  <a:schemeClr val="bg1"/>
                </a:solidFill>
                <a:latin typeface="Aparajita" pitchFamily="34" charset="0"/>
                <a:cs typeface="Aparajita" pitchFamily="34" charset="0"/>
              </a:rPr>
              <a:t>getdata</a:t>
            </a:r>
            <a:r>
              <a:rPr lang="en-US" sz="1600" i="1" dirty="0" smtClean="0">
                <a:solidFill>
                  <a:schemeClr val="bg1"/>
                </a:solidFill>
                <a:latin typeface="Aparajita" pitchFamily="34" charset="0"/>
                <a:cs typeface="Aparajita" pitchFamily="34" charset="0"/>
              </a:rPr>
              <a:t>()</a:t>
            </a:r>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     //</a:t>
            </a:r>
            <a:r>
              <a:rPr lang="en-US" sz="1600" i="1" dirty="0">
                <a:solidFill>
                  <a:schemeClr val="bg1"/>
                </a:solidFill>
                <a:latin typeface="Aparajita" pitchFamily="34" charset="0"/>
                <a:cs typeface="Aparajita" pitchFamily="34" charset="0"/>
              </a:rPr>
              <a:t>methods</a:t>
            </a:r>
          </a:p>
          <a:p>
            <a:pPr lvl="2"/>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a:t>
            </a:r>
          </a:p>
          <a:p>
            <a:pPr lvl="2"/>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              	//code to accept data		</a:t>
            </a:r>
          </a:p>
          <a:p>
            <a:pPr lvl="2"/>
            <a:r>
              <a:rPr lang="en-US" sz="1600" i="1" dirty="0" smtClean="0">
                <a:solidFill>
                  <a:schemeClr val="bg1"/>
                </a:solidFill>
                <a:latin typeface="Aparajita" pitchFamily="34" charset="0"/>
                <a:cs typeface="Aparajita" pitchFamily="34" charset="0"/>
              </a:rPr>
              <a:t>	}	</a:t>
            </a:r>
            <a:r>
              <a:rPr lang="en-US" sz="1600" i="1" dirty="0">
                <a:solidFill>
                  <a:schemeClr val="bg1"/>
                </a:solidFill>
                <a:latin typeface="Aparajita" pitchFamily="34" charset="0"/>
                <a:cs typeface="Aparajita" pitchFamily="34" charset="0"/>
              </a:rPr>
              <a:t>	</a:t>
            </a:r>
            <a:endParaRPr lang="en-US" sz="1600" i="1" dirty="0" smtClean="0">
              <a:solidFill>
                <a:schemeClr val="bg1"/>
              </a:solidFill>
              <a:latin typeface="Aparajita" pitchFamily="34" charset="0"/>
              <a:cs typeface="Aparajita" pitchFamily="34" charset="0"/>
            </a:endParaRPr>
          </a:p>
          <a:p>
            <a:pPr lvl="2"/>
            <a:r>
              <a:rPr lang="en-US" sz="1600" i="1" dirty="0">
                <a:solidFill>
                  <a:schemeClr val="bg1"/>
                </a:solidFill>
                <a:latin typeface="Aparajita" pitchFamily="34" charset="0"/>
                <a:cs typeface="Aparajita" pitchFamily="34" charset="0"/>
              </a:rPr>
              <a:t> </a:t>
            </a:r>
            <a:r>
              <a:rPr lang="en-US" sz="1600" i="1" dirty="0" smtClean="0">
                <a:solidFill>
                  <a:schemeClr val="bg1"/>
                </a:solidFill>
                <a:latin typeface="Aparajita" pitchFamily="34" charset="0"/>
                <a:cs typeface="Aparajita" pitchFamily="34" charset="0"/>
              </a:rPr>
              <a:t>  	void average()</a:t>
            </a:r>
          </a:p>
          <a:p>
            <a:pPr lvl="2"/>
            <a:r>
              <a:rPr lang="en-US" sz="1600" i="1" dirty="0" smtClean="0">
                <a:solidFill>
                  <a:schemeClr val="bg1"/>
                </a:solidFill>
                <a:latin typeface="Aparajita" pitchFamily="34" charset="0"/>
                <a:cs typeface="Aparajita" pitchFamily="34" charset="0"/>
              </a:rPr>
              <a:t>	{</a:t>
            </a:r>
            <a:endParaRPr lang="en-US" sz="1600" i="1" dirty="0">
              <a:solidFill>
                <a:schemeClr val="bg1"/>
              </a:solidFill>
              <a:latin typeface="Aparajita" pitchFamily="34" charset="0"/>
              <a:cs typeface="Aparajita" pitchFamily="34" charset="0"/>
            </a:endParaRPr>
          </a:p>
          <a:p>
            <a:pPr lvl="2"/>
            <a:r>
              <a:rPr lang="en-US" sz="1600" i="1" dirty="0">
                <a:solidFill>
                  <a:schemeClr val="bg1"/>
                </a:solidFill>
                <a:latin typeface="Aparajita" pitchFamily="34" charset="0"/>
                <a:cs typeface="Aparajita" pitchFamily="34" charset="0"/>
              </a:rPr>
              <a:t>               	//code to calculate </a:t>
            </a:r>
            <a:r>
              <a:rPr lang="en-US" sz="1600" i="1" dirty="0" smtClean="0">
                <a:solidFill>
                  <a:schemeClr val="bg1"/>
                </a:solidFill>
                <a:latin typeface="Aparajita" pitchFamily="34" charset="0"/>
                <a:cs typeface="Aparajita" pitchFamily="34" charset="0"/>
              </a:rPr>
              <a:t>average of  marks</a:t>
            </a:r>
            <a:endParaRPr lang="en-US" sz="1600" i="1" dirty="0">
              <a:solidFill>
                <a:schemeClr val="bg1"/>
              </a:solidFill>
              <a:latin typeface="Aparajita" pitchFamily="34" charset="0"/>
              <a:cs typeface="Aparajita" pitchFamily="34" charset="0"/>
            </a:endParaRPr>
          </a:p>
          <a:p>
            <a:pPr lvl="2"/>
            <a:r>
              <a:rPr lang="en-US" sz="1600" i="1" dirty="0">
                <a:solidFill>
                  <a:schemeClr val="bg1"/>
                </a:solidFill>
                <a:latin typeface="Aparajita" pitchFamily="34" charset="0"/>
                <a:cs typeface="Aparajita" pitchFamily="34" charset="0"/>
              </a:rPr>
              <a:t>	}</a:t>
            </a:r>
            <a:endParaRPr lang="en-US" sz="1600" i="1" dirty="0" smtClean="0">
              <a:solidFill>
                <a:schemeClr val="bg1"/>
              </a:solidFill>
              <a:latin typeface="Aparajita" pitchFamily="34" charset="0"/>
              <a:cs typeface="Aparajita" pitchFamily="34" charset="0"/>
            </a:endParaRPr>
          </a:p>
          <a:p>
            <a:pPr lvl="2"/>
            <a:r>
              <a:rPr lang="en-US" sz="1600" i="1" dirty="0" smtClean="0">
                <a:solidFill>
                  <a:schemeClr val="bg1"/>
                </a:solidFill>
                <a:latin typeface="Aparajita" pitchFamily="34" charset="0"/>
                <a:cs typeface="Aparajita" pitchFamily="34" charset="0"/>
              </a:rPr>
              <a:t>};</a:t>
            </a:r>
          </a:p>
          <a:p>
            <a:pPr lvl="2"/>
            <a:r>
              <a:rPr lang="en-US" sz="1600" i="1" dirty="0" smtClean="0">
                <a:solidFill>
                  <a:schemeClr val="bg1"/>
                </a:solidFill>
                <a:latin typeface="Aparajita" pitchFamily="34" charset="0"/>
                <a:cs typeface="Aparajita" pitchFamily="34" charset="0"/>
              </a:rPr>
              <a:t>void main()</a:t>
            </a:r>
          </a:p>
          <a:p>
            <a:pPr lvl="2"/>
            <a:r>
              <a:rPr lang="en-US" sz="1600" i="1" dirty="0" smtClean="0">
                <a:solidFill>
                  <a:schemeClr val="bg1"/>
                </a:solidFill>
                <a:latin typeface="Aparajita" pitchFamily="34" charset="0"/>
                <a:cs typeface="Aparajita" pitchFamily="34" charset="0"/>
              </a:rPr>
              <a:t>{</a:t>
            </a:r>
          </a:p>
          <a:p>
            <a:pPr lvl="2"/>
            <a:r>
              <a:rPr lang="en-US" sz="1600" i="1" dirty="0" smtClean="0">
                <a:solidFill>
                  <a:schemeClr val="bg1"/>
                </a:solidFill>
                <a:latin typeface="Aparajita" pitchFamily="34" charset="0"/>
                <a:cs typeface="Aparajita" pitchFamily="34" charset="0"/>
              </a:rPr>
              <a:t>student s1,s2,s3;		   /objects declaration</a:t>
            </a:r>
          </a:p>
          <a:p>
            <a:pPr lvl="2"/>
            <a:r>
              <a:rPr lang="en-US" sz="1600" i="1" dirty="0" smtClean="0">
                <a:solidFill>
                  <a:schemeClr val="bg1"/>
                </a:solidFill>
                <a:latin typeface="Aparajita" pitchFamily="34" charset="0"/>
                <a:cs typeface="Aparajita" pitchFamily="34" charset="0"/>
              </a:rPr>
              <a:t>s1.getdata();</a:t>
            </a:r>
          </a:p>
          <a:p>
            <a:pPr lvl="2"/>
            <a:r>
              <a:rPr lang="en-US" sz="1600" i="1" dirty="0" smtClean="0">
                <a:solidFill>
                  <a:schemeClr val="bg1"/>
                </a:solidFill>
                <a:latin typeface="Aparajita" pitchFamily="34" charset="0"/>
                <a:cs typeface="Aparajita" pitchFamily="34" charset="0"/>
              </a:rPr>
              <a:t>s1.average();</a:t>
            </a:r>
          </a:p>
          <a:p>
            <a:pPr lvl="2"/>
            <a:r>
              <a:rPr lang="en-US" sz="1600" i="1" dirty="0" smtClean="0">
                <a:solidFill>
                  <a:schemeClr val="bg1"/>
                </a:solidFill>
                <a:latin typeface="Aparajita" pitchFamily="34" charset="0"/>
                <a:cs typeface="Aparajita" pitchFamily="34" charset="0"/>
              </a:rPr>
              <a:t>}</a:t>
            </a:r>
          </a:p>
          <a:p>
            <a:endParaRPr lang="en-US" sz="1600" i="1" dirty="0">
              <a:latin typeface="Aparajita" pitchFamily="34" charset="0"/>
              <a:cs typeface="Aparajita" pitchFamily="34" charset="0"/>
            </a:endParaRPr>
          </a:p>
        </p:txBody>
      </p:sp>
      <p:sp>
        <p:nvSpPr>
          <p:cNvPr id="17" name="TextBox 16"/>
          <p:cNvSpPr txBox="1"/>
          <p:nvPr/>
        </p:nvSpPr>
        <p:spPr>
          <a:xfrm>
            <a:off x="13855" y="13855"/>
            <a:ext cx="7010400" cy="523220"/>
          </a:xfrm>
          <a:prstGeom prst="rect">
            <a:avLst/>
          </a:prstGeom>
          <a:noFill/>
        </p:spPr>
        <p:txBody>
          <a:bodyPr wrap="square" rtlCol="0">
            <a:spAutoFit/>
          </a:bodyPr>
          <a:lstStyle/>
          <a:p>
            <a:r>
              <a:rPr lang="en-US" sz="2800" b="1" u="sng" dirty="0">
                <a:latin typeface="Aparajita" pitchFamily="34" charset="0"/>
                <a:cs typeface="Aparajita" pitchFamily="34" charset="0"/>
              </a:rPr>
              <a:t>Code snippet for declaring a class and its </a:t>
            </a:r>
            <a:r>
              <a:rPr lang="en-US" sz="2800" b="1" u="sng" dirty="0" smtClean="0">
                <a:latin typeface="Aparajita" pitchFamily="34" charset="0"/>
                <a:cs typeface="Aparajita" pitchFamily="34" charset="0"/>
              </a:rPr>
              <a:t>object</a:t>
            </a:r>
            <a:endParaRPr lang="en-US" sz="2800" dirty="0"/>
          </a:p>
        </p:txBody>
      </p:sp>
    </p:spTree>
    <p:extLst>
      <p:ext uri="{BB962C8B-B14F-4D97-AF65-F5344CB8AC3E}">
        <p14:creationId xmlns:p14="http://schemas.microsoft.com/office/powerpoint/2010/main" val="1972700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44205503"/>
              </p:ext>
            </p:extLst>
          </p:nvPr>
        </p:nvGraphicFramePr>
        <p:xfrm>
          <a:off x="485775" y="1473027"/>
          <a:ext cx="2667000" cy="4114800"/>
        </p:xfrm>
        <a:graphic>
          <a:graphicData uri="http://schemas.openxmlformats.org/drawingml/2006/table">
            <a:tbl>
              <a:tblPr firstRow="1" bandRow="1">
                <a:tableStyleId>{5C22544A-7EE6-4342-B048-85BDC9FD1C3A}</a:tableStyleId>
              </a:tblPr>
              <a:tblGrid>
                <a:gridCol w="2667000"/>
              </a:tblGrid>
              <a:tr h="383822">
                <a:tc>
                  <a:txBody>
                    <a:bodyPr/>
                    <a:lstStyle/>
                    <a:p>
                      <a:r>
                        <a:rPr lang="en-US" sz="2800" dirty="0" smtClean="0">
                          <a:latin typeface="Aparajita" pitchFamily="34" charset="0"/>
                          <a:cs typeface="Aparajita" pitchFamily="34" charset="0"/>
                        </a:rPr>
                        <a:t>STUDENT</a:t>
                      </a:r>
                      <a:endParaRPr lang="en-US" sz="2800" dirty="0">
                        <a:latin typeface="Aparajita" pitchFamily="34" charset="0"/>
                        <a:cs typeface="Aparajita" pitchFamily="34" charset="0"/>
                      </a:endParaRPr>
                    </a:p>
                  </a:txBody>
                  <a:tcPr/>
                </a:tc>
              </a:tr>
              <a:tr h="1648178">
                <a:tc>
                  <a:txBody>
                    <a:bodyPr/>
                    <a:lstStyle/>
                    <a:p>
                      <a:r>
                        <a:rPr lang="en-US" sz="2800" dirty="0" smtClean="0">
                          <a:latin typeface="Aparajita" pitchFamily="34" charset="0"/>
                          <a:cs typeface="Aparajita" pitchFamily="34" charset="0"/>
                        </a:rPr>
                        <a:t>DATA</a:t>
                      </a:r>
                    </a:p>
                    <a:p>
                      <a:r>
                        <a:rPr lang="en-US" sz="2800" dirty="0" smtClean="0">
                          <a:latin typeface="Aparajita" pitchFamily="34" charset="0"/>
                          <a:cs typeface="Aparajita" pitchFamily="34" charset="0"/>
                        </a:rPr>
                        <a:t>    NAME</a:t>
                      </a:r>
                    </a:p>
                    <a:p>
                      <a:r>
                        <a:rPr lang="en-US" sz="2800" dirty="0" smtClean="0">
                          <a:latin typeface="Aparajita" pitchFamily="34" charset="0"/>
                          <a:cs typeface="Aparajita" pitchFamily="34" charset="0"/>
                        </a:rPr>
                        <a:t>    AGE</a:t>
                      </a:r>
                    </a:p>
                    <a:p>
                      <a:r>
                        <a:rPr lang="en-US" sz="2800" dirty="0" smtClean="0">
                          <a:latin typeface="Aparajita" pitchFamily="34" charset="0"/>
                          <a:cs typeface="Aparajita" pitchFamily="34" charset="0"/>
                        </a:rPr>
                        <a:t>    MARKS</a:t>
                      </a:r>
                    </a:p>
                    <a:p>
                      <a:r>
                        <a:rPr lang="en-US" sz="2800" dirty="0" smtClean="0">
                          <a:latin typeface="Aparajita" pitchFamily="34" charset="0"/>
                          <a:cs typeface="Aparajita" pitchFamily="34" charset="0"/>
                        </a:rPr>
                        <a:t>    Roll No</a:t>
                      </a:r>
                      <a:endParaRPr lang="en-US" sz="2800" dirty="0">
                        <a:latin typeface="Aparajita" pitchFamily="34" charset="0"/>
                        <a:cs typeface="Aparajita" pitchFamily="34" charset="0"/>
                      </a:endParaRPr>
                    </a:p>
                  </a:txBody>
                  <a:tcPr/>
                </a:tc>
              </a:tr>
              <a:tr h="1016000">
                <a:tc>
                  <a:txBody>
                    <a:bodyPr/>
                    <a:lstStyle/>
                    <a:p>
                      <a:r>
                        <a:rPr lang="en-US" sz="2800" dirty="0" smtClean="0">
                          <a:latin typeface="Aparajita" pitchFamily="34" charset="0"/>
                          <a:cs typeface="Aparajita" pitchFamily="34" charset="0"/>
                        </a:rPr>
                        <a:t>FUNCTIONS</a:t>
                      </a:r>
                    </a:p>
                    <a:p>
                      <a:r>
                        <a:rPr lang="en-US" sz="2800" dirty="0" smtClean="0">
                          <a:latin typeface="Aparajita" pitchFamily="34" charset="0"/>
                          <a:cs typeface="Aparajita" pitchFamily="34" charset="0"/>
                        </a:rPr>
                        <a:t>     GETDATA( )</a:t>
                      </a:r>
                    </a:p>
                    <a:p>
                      <a:r>
                        <a:rPr lang="en-US" sz="2800" dirty="0" smtClean="0">
                          <a:latin typeface="Aparajita" pitchFamily="34" charset="0"/>
                          <a:cs typeface="Aparajita" pitchFamily="34" charset="0"/>
                        </a:rPr>
                        <a:t>     AVERAGE( )</a:t>
                      </a:r>
                    </a:p>
                  </a:txBody>
                  <a:tcPr>
                    <a:solidFill>
                      <a:schemeClr val="accent4">
                        <a:lumMod val="20000"/>
                        <a:lumOff val="80000"/>
                      </a:schemeClr>
                    </a:solidFill>
                  </a:tcPr>
                </a:tc>
              </a:tr>
            </a:tbl>
          </a:graphicData>
        </a:graphic>
      </p:graphicFrame>
      <p:grpSp>
        <p:nvGrpSpPr>
          <p:cNvPr id="5" name="Group 4"/>
          <p:cNvGrpSpPr/>
          <p:nvPr/>
        </p:nvGrpSpPr>
        <p:grpSpPr>
          <a:xfrm>
            <a:off x="3511261" y="1420862"/>
            <a:ext cx="1638300" cy="2922538"/>
            <a:chOff x="1714500" y="3505200"/>
            <a:chExt cx="1638300" cy="2922538"/>
          </a:xfrm>
        </p:grpSpPr>
        <p:sp>
          <p:nvSpPr>
            <p:cNvPr id="6" name="Oval 5"/>
            <p:cNvSpPr/>
            <p:nvPr/>
          </p:nvSpPr>
          <p:spPr>
            <a:xfrm>
              <a:off x="1714500" y="3505200"/>
              <a:ext cx="1638300" cy="2922538"/>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parajita" pitchFamily="34" charset="0"/>
                <a:cs typeface="Aparajita" pitchFamily="34" charset="0"/>
              </a:endParaRPr>
            </a:p>
          </p:txBody>
        </p:sp>
        <p:sp>
          <p:nvSpPr>
            <p:cNvPr id="7" name="TextBox 6"/>
            <p:cNvSpPr txBox="1"/>
            <p:nvPr/>
          </p:nvSpPr>
          <p:spPr>
            <a:xfrm>
              <a:off x="2019300" y="4277930"/>
              <a:ext cx="1162050" cy="1815882"/>
            </a:xfrm>
            <a:prstGeom prst="rect">
              <a:avLst/>
            </a:prstGeom>
            <a:noFill/>
          </p:spPr>
          <p:txBody>
            <a:bodyPr wrap="square" rtlCol="0">
              <a:spAutoFit/>
            </a:bodyPr>
            <a:lstStyle/>
            <a:p>
              <a:r>
                <a:rPr lang="en-US" sz="2800" dirty="0">
                  <a:solidFill>
                    <a:schemeClr val="accent6">
                      <a:lumMod val="50000"/>
                    </a:schemeClr>
                  </a:solidFill>
                  <a:latin typeface="Aparajita" pitchFamily="34" charset="0"/>
                  <a:cs typeface="Aparajita" pitchFamily="34" charset="0"/>
                </a:rPr>
                <a:t>“</a:t>
              </a:r>
              <a:r>
                <a:rPr lang="en-US" sz="2800" dirty="0" err="1">
                  <a:solidFill>
                    <a:schemeClr val="accent6">
                      <a:lumMod val="50000"/>
                    </a:schemeClr>
                  </a:solidFill>
                  <a:latin typeface="Aparajita" pitchFamily="34" charset="0"/>
                  <a:cs typeface="Aparajita" pitchFamily="34" charset="0"/>
                </a:rPr>
                <a:t>Pooja</a:t>
              </a:r>
              <a:r>
                <a:rPr lang="en-US" sz="2800" dirty="0">
                  <a:solidFill>
                    <a:schemeClr val="accent6">
                      <a:lumMod val="50000"/>
                    </a:schemeClr>
                  </a:solidFill>
                  <a:latin typeface="Aparajita" pitchFamily="34" charset="0"/>
                  <a:cs typeface="Aparajita" pitchFamily="34" charset="0"/>
                </a:rPr>
                <a:t>”</a:t>
              </a:r>
            </a:p>
            <a:p>
              <a:r>
                <a:rPr lang="en-US" sz="2800" dirty="0" smtClean="0">
                  <a:solidFill>
                    <a:schemeClr val="accent6">
                      <a:lumMod val="50000"/>
                    </a:schemeClr>
                  </a:solidFill>
                  <a:latin typeface="Aparajita" pitchFamily="34" charset="0"/>
                  <a:cs typeface="Aparajita" pitchFamily="34" charset="0"/>
                </a:rPr>
                <a:t>101</a:t>
              </a:r>
            </a:p>
            <a:p>
              <a:r>
                <a:rPr lang="en-US" sz="2800" dirty="0" smtClean="0">
                  <a:solidFill>
                    <a:schemeClr val="accent6">
                      <a:lumMod val="50000"/>
                    </a:schemeClr>
                  </a:solidFill>
                  <a:latin typeface="Aparajita" pitchFamily="34" charset="0"/>
                  <a:cs typeface="Aparajita" pitchFamily="34" charset="0"/>
                </a:rPr>
                <a:t>95</a:t>
              </a:r>
            </a:p>
            <a:p>
              <a:r>
                <a:rPr lang="en-US" sz="2800" dirty="0" smtClean="0">
                  <a:solidFill>
                    <a:schemeClr val="accent6">
                      <a:lumMod val="50000"/>
                    </a:schemeClr>
                  </a:solidFill>
                  <a:latin typeface="Aparajita" pitchFamily="34" charset="0"/>
                  <a:cs typeface="Aparajita" pitchFamily="34" charset="0"/>
                </a:rPr>
                <a:t>35</a:t>
              </a:r>
            </a:p>
          </p:txBody>
        </p:sp>
      </p:grpSp>
      <p:grpSp>
        <p:nvGrpSpPr>
          <p:cNvPr id="8" name="Group 7"/>
          <p:cNvGrpSpPr/>
          <p:nvPr/>
        </p:nvGrpSpPr>
        <p:grpSpPr>
          <a:xfrm>
            <a:off x="5334000" y="1420862"/>
            <a:ext cx="1638300" cy="2922538"/>
            <a:chOff x="1714500" y="3505200"/>
            <a:chExt cx="1638300" cy="2922538"/>
          </a:xfrm>
        </p:grpSpPr>
        <p:sp>
          <p:nvSpPr>
            <p:cNvPr id="9" name="Oval 8"/>
            <p:cNvSpPr/>
            <p:nvPr/>
          </p:nvSpPr>
          <p:spPr>
            <a:xfrm>
              <a:off x="1714500" y="3505200"/>
              <a:ext cx="1638300" cy="2922538"/>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parajita" pitchFamily="34" charset="0"/>
                <a:cs typeface="Aparajita" pitchFamily="34" charset="0"/>
              </a:endParaRPr>
            </a:p>
          </p:txBody>
        </p:sp>
        <p:sp>
          <p:nvSpPr>
            <p:cNvPr id="10" name="TextBox 9"/>
            <p:cNvSpPr txBox="1"/>
            <p:nvPr/>
          </p:nvSpPr>
          <p:spPr>
            <a:xfrm>
              <a:off x="2114550" y="4152468"/>
              <a:ext cx="1066800" cy="1815882"/>
            </a:xfrm>
            <a:prstGeom prst="rect">
              <a:avLst/>
            </a:prstGeom>
            <a:noFill/>
          </p:spPr>
          <p:txBody>
            <a:bodyPr wrap="square" rtlCol="0">
              <a:spAutoFit/>
            </a:bodyPr>
            <a:lstStyle/>
            <a:p>
              <a:r>
                <a:rPr lang="en-US" sz="2800" dirty="0" smtClean="0">
                  <a:solidFill>
                    <a:schemeClr val="accent6">
                      <a:lumMod val="50000"/>
                    </a:schemeClr>
                  </a:solidFill>
                  <a:latin typeface="Aparajita" pitchFamily="34" charset="0"/>
                  <a:cs typeface="Aparajita" pitchFamily="34" charset="0"/>
                </a:rPr>
                <a:t>“Jack”</a:t>
              </a:r>
            </a:p>
            <a:p>
              <a:r>
                <a:rPr lang="en-US" sz="2800" dirty="0" smtClean="0">
                  <a:solidFill>
                    <a:schemeClr val="accent6">
                      <a:lumMod val="50000"/>
                    </a:schemeClr>
                  </a:solidFill>
                  <a:latin typeface="Aparajita" pitchFamily="34" charset="0"/>
                  <a:cs typeface="Aparajita" pitchFamily="34" charset="0"/>
                </a:rPr>
                <a:t>102</a:t>
              </a:r>
              <a:endParaRPr lang="en-US" sz="2800" dirty="0">
                <a:solidFill>
                  <a:schemeClr val="accent6">
                    <a:lumMod val="50000"/>
                  </a:schemeClr>
                </a:solidFill>
                <a:latin typeface="Aparajita" pitchFamily="34" charset="0"/>
                <a:cs typeface="Aparajita" pitchFamily="34" charset="0"/>
              </a:endParaRPr>
            </a:p>
            <a:p>
              <a:r>
                <a:rPr lang="en-US" sz="2800" dirty="0" smtClean="0">
                  <a:solidFill>
                    <a:schemeClr val="accent6">
                      <a:lumMod val="50000"/>
                    </a:schemeClr>
                  </a:solidFill>
                  <a:latin typeface="Aparajita" pitchFamily="34" charset="0"/>
                  <a:cs typeface="Aparajita" pitchFamily="34" charset="0"/>
                </a:rPr>
                <a:t>85</a:t>
              </a:r>
            </a:p>
            <a:p>
              <a:r>
                <a:rPr lang="en-US" sz="2800" dirty="0" smtClean="0">
                  <a:solidFill>
                    <a:schemeClr val="accent6">
                      <a:lumMod val="50000"/>
                    </a:schemeClr>
                  </a:solidFill>
                  <a:latin typeface="Aparajita" pitchFamily="34" charset="0"/>
                  <a:cs typeface="Aparajita" pitchFamily="34" charset="0"/>
                </a:rPr>
                <a:t>30</a:t>
              </a:r>
            </a:p>
          </p:txBody>
        </p:sp>
      </p:grpSp>
      <p:grpSp>
        <p:nvGrpSpPr>
          <p:cNvPr id="11" name="Group 10"/>
          <p:cNvGrpSpPr/>
          <p:nvPr/>
        </p:nvGrpSpPr>
        <p:grpSpPr>
          <a:xfrm>
            <a:off x="7200900" y="1420862"/>
            <a:ext cx="1638300" cy="2922538"/>
            <a:chOff x="1714500" y="3505200"/>
            <a:chExt cx="1638300" cy="2922538"/>
          </a:xfrm>
        </p:grpSpPr>
        <p:sp>
          <p:nvSpPr>
            <p:cNvPr id="12" name="Oval 11"/>
            <p:cNvSpPr/>
            <p:nvPr/>
          </p:nvSpPr>
          <p:spPr>
            <a:xfrm>
              <a:off x="1714500" y="3505200"/>
              <a:ext cx="1638300" cy="2922538"/>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parajita" pitchFamily="34" charset="0"/>
                <a:cs typeface="Aparajita" pitchFamily="34" charset="0"/>
              </a:endParaRPr>
            </a:p>
          </p:txBody>
        </p:sp>
        <p:sp>
          <p:nvSpPr>
            <p:cNvPr id="13" name="TextBox 12"/>
            <p:cNvSpPr txBox="1"/>
            <p:nvPr/>
          </p:nvSpPr>
          <p:spPr>
            <a:xfrm>
              <a:off x="2000250" y="4152468"/>
              <a:ext cx="1066800" cy="1815882"/>
            </a:xfrm>
            <a:prstGeom prst="rect">
              <a:avLst/>
            </a:prstGeom>
            <a:noFill/>
          </p:spPr>
          <p:txBody>
            <a:bodyPr wrap="square" rtlCol="0">
              <a:spAutoFit/>
            </a:bodyPr>
            <a:lstStyle/>
            <a:p>
              <a:r>
                <a:rPr lang="en-US" sz="2800" dirty="0" smtClean="0">
                  <a:solidFill>
                    <a:schemeClr val="accent6">
                      <a:lumMod val="50000"/>
                    </a:schemeClr>
                  </a:solidFill>
                  <a:latin typeface="Aparajita" pitchFamily="34" charset="0"/>
                  <a:cs typeface="Aparajita" pitchFamily="34" charset="0"/>
                </a:rPr>
                <a:t>“Kim”</a:t>
              </a:r>
            </a:p>
            <a:p>
              <a:r>
                <a:rPr lang="en-US" sz="2800" dirty="0" smtClean="0">
                  <a:solidFill>
                    <a:schemeClr val="accent6">
                      <a:lumMod val="50000"/>
                    </a:schemeClr>
                  </a:solidFill>
                  <a:latin typeface="Aparajita" pitchFamily="34" charset="0"/>
                  <a:cs typeface="Aparajita" pitchFamily="34" charset="0"/>
                </a:rPr>
                <a:t>10</a:t>
              </a:r>
              <a:endParaRPr lang="en-US" sz="2800" dirty="0">
                <a:solidFill>
                  <a:schemeClr val="accent6">
                    <a:lumMod val="50000"/>
                  </a:schemeClr>
                </a:solidFill>
                <a:latin typeface="Aparajita" pitchFamily="34" charset="0"/>
                <a:cs typeface="Aparajita" pitchFamily="34" charset="0"/>
              </a:endParaRPr>
            </a:p>
            <a:p>
              <a:r>
                <a:rPr lang="en-US" sz="2800" dirty="0" smtClean="0">
                  <a:solidFill>
                    <a:schemeClr val="accent6">
                      <a:lumMod val="50000"/>
                    </a:schemeClr>
                  </a:solidFill>
                  <a:latin typeface="Aparajita" pitchFamily="34" charset="0"/>
                  <a:cs typeface="Aparajita" pitchFamily="34" charset="0"/>
                </a:rPr>
                <a:t>90</a:t>
              </a:r>
            </a:p>
            <a:p>
              <a:r>
                <a:rPr lang="en-US" sz="2800" dirty="0" smtClean="0">
                  <a:solidFill>
                    <a:schemeClr val="accent6">
                      <a:lumMod val="50000"/>
                    </a:schemeClr>
                  </a:solidFill>
                  <a:latin typeface="Aparajita" pitchFamily="34" charset="0"/>
                  <a:cs typeface="Aparajita" pitchFamily="34" charset="0"/>
                </a:rPr>
                <a:t>32</a:t>
              </a:r>
            </a:p>
          </p:txBody>
        </p:sp>
      </p:grpSp>
      <p:sp>
        <p:nvSpPr>
          <p:cNvPr id="14" name="TextBox 13"/>
          <p:cNvSpPr txBox="1"/>
          <p:nvPr/>
        </p:nvSpPr>
        <p:spPr>
          <a:xfrm>
            <a:off x="3619500" y="897642"/>
            <a:ext cx="1352550" cy="523220"/>
          </a:xfrm>
          <a:prstGeom prst="rect">
            <a:avLst/>
          </a:prstGeom>
          <a:noFill/>
        </p:spPr>
        <p:txBody>
          <a:bodyPr wrap="square" rtlCol="0">
            <a:spAutoFit/>
          </a:bodyPr>
          <a:lstStyle/>
          <a:p>
            <a:r>
              <a:rPr lang="en-US" sz="2800" dirty="0" smtClean="0">
                <a:latin typeface="Aparajita" pitchFamily="34" charset="0"/>
                <a:cs typeface="Aparajita" pitchFamily="34" charset="0"/>
              </a:rPr>
              <a:t>Object1</a:t>
            </a:r>
            <a:endParaRPr lang="en-US" sz="2800" dirty="0">
              <a:latin typeface="Aparajita" pitchFamily="34" charset="0"/>
              <a:cs typeface="Aparajita" pitchFamily="34" charset="0"/>
            </a:endParaRPr>
          </a:p>
        </p:txBody>
      </p:sp>
      <p:sp>
        <p:nvSpPr>
          <p:cNvPr id="15" name="TextBox 14"/>
          <p:cNvSpPr txBox="1"/>
          <p:nvPr/>
        </p:nvSpPr>
        <p:spPr>
          <a:xfrm>
            <a:off x="5482936" y="897642"/>
            <a:ext cx="1352550" cy="523220"/>
          </a:xfrm>
          <a:prstGeom prst="rect">
            <a:avLst/>
          </a:prstGeom>
          <a:noFill/>
        </p:spPr>
        <p:txBody>
          <a:bodyPr wrap="square" rtlCol="0">
            <a:spAutoFit/>
          </a:bodyPr>
          <a:lstStyle/>
          <a:p>
            <a:r>
              <a:rPr lang="en-US" sz="2800" dirty="0" smtClean="0">
                <a:latin typeface="Aparajita" pitchFamily="34" charset="0"/>
                <a:cs typeface="Aparajita" pitchFamily="34" charset="0"/>
              </a:rPr>
              <a:t>Object2</a:t>
            </a:r>
            <a:endParaRPr lang="en-US" sz="2800" dirty="0">
              <a:latin typeface="Aparajita" pitchFamily="34" charset="0"/>
              <a:cs typeface="Aparajita" pitchFamily="34" charset="0"/>
            </a:endParaRPr>
          </a:p>
        </p:txBody>
      </p:sp>
      <p:sp>
        <p:nvSpPr>
          <p:cNvPr id="16" name="TextBox 15"/>
          <p:cNvSpPr txBox="1"/>
          <p:nvPr/>
        </p:nvSpPr>
        <p:spPr>
          <a:xfrm>
            <a:off x="7412182" y="849868"/>
            <a:ext cx="1352550" cy="523220"/>
          </a:xfrm>
          <a:prstGeom prst="rect">
            <a:avLst/>
          </a:prstGeom>
          <a:noFill/>
        </p:spPr>
        <p:txBody>
          <a:bodyPr wrap="square" rtlCol="0">
            <a:spAutoFit/>
          </a:bodyPr>
          <a:lstStyle/>
          <a:p>
            <a:r>
              <a:rPr lang="en-US" sz="2800" dirty="0" smtClean="0">
                <a:latin typeface="Aparajita" pitchFamily="34" charset="0"/>
                <a:cs typeface="Aparajita" pitchFamily="34" charset="0"/>
              </a:rPr>
              <a:t>Object3</a:t>
            </a:r>
            <a:endParaRPr lang="en-US" sz="2800" dirty="0">
              <a:latin typeface="Aparajita" pitchFamily="34" charset="0"/>
              <a:cs typeface="Aparajita" pitchFamily="34" charset="0"/>
            </a:endParaRPr>
          </a:p>
        </p:txBody>
      </p:sp>
      <p:sp>
        <p:nvSpPr>
          <p:cNvPr id="17" name="TextBox 16"/>
          <p:cNvSpPr txBox="1"/>
          <p:nvPr/>
        </p:nvSpPr>
        <p:spPr>
          <a:xfrm>
            <a:off x="1143000" y="914400"/>
            <a:ext cx="1352550" cy="523220"/>
          </a:xfrm>
          <a:prstGeom prst="rect">
            <a:avLst/>
          </a:prstGeom>
          <a:noFill/>
        </p:spPr>
        <p:txBody>
          <a:bodyPr wrap="square" rtlCol="0">
            <a:spAutoFit/>
          </a:bodyPr>
          <a:lstStyle/>
          <a:p>
            <a:r>
              <a:rPr lang="en-US" sz="2800" dirty="0">
                <a:latin typeface="Aparajita" pitchFamily="34" charset="0"/>
                <a:cs typeface="Aparajita" pitchFamily="34" charset="0"/>
              </a:rPr>
              <a:t>C</a:t>
            </a:r>
            <a:r>
              <a:rPr lang="en-US" sz="2800" dirty="0" smtClean="0">
                <a:latin typeface="Aparajita" pitchFamily="34" charset="0"/>
                <a:cs typeface="Aparajita" pitchFamily="34" charset="0"/>
              </a:rPr>
              <a:t>lass</a:t>
            </a:r>
            <a:endParaRPr lang="en-US" sz="2800" dirty="0">
              <a:latin typeface="Aparajita" pitchFamily="34" charset="0"/>
              <a:cs typeface="Aparajita" pitchFamily="34" charset="0"/>
            </a:endParaRPr>
          </a:p>
        </p:txBody>
      </p:sp>
      <p:cxnSp>
        <p:nvCxnSpPr>
          <p:cNvPr id="19" name="Straight Connector 18"/>
          <p:cNvCxnSpPr/>
          <p:nvPr/>
        </p:nvCxnSpPr>
        <p:spPr>
          <a:xfrm>
            <a:off x="3352800" y="849868"/>
            <a:ext cx="0" cy="5398532"/>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328180" y="152400"/>
            <a:ext cx="851102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smtClean="0">
                <a:latin typeface="Aparajita" pitchFamily="34" charset="0"/>
                <a:cs typeface="Aparajita" pitchFamily="34" charset="0"/>
              </a:rPr>
              <a:t>CLASS</a:t>
            </a:r>
            <a:r>
              <a:rPr lang="en-US" b="1" dirty="0" smtClean="0"/>
              <a:t> </a:t>
            </a:r>
            <a:r>
              <a:rPr lang="en-US" sz="2800" b="1" dirty="0" smtClean="0">
                <a:latin typeface="Aparajita" pitchFamily="34" charset="0"/>
                <a:cs typeface="Aparajita" pitchFamily="34" charset="0"/>
              </a:rPr>
              <a:t>AND ITS OBJECTS</a:t>
            </a:r>
          </a:p>
        </p:txBody>
      </p:sp>
    </p:spTree>
    <p:extLst>
      <p:ext uri="{BB962C8B-B14F-4D97-AF65-F5344CB8AC3E}">
        <p14:creationId xmlns:p14="http://schemas.microsoft.com/office/powerpoint/2010/main" val="3251832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Aparajita" pitchFamily="34" charset="0"/>
                <a:cs typeface="Aparajita" pitchFamily="34" charset="0"/>
              </a:rPr>
              <a:t>An Introduction to the Object Oriented Paradigms.</a:t>
            </a:r>
          </a:p>
          <a:p>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A Detailed practical approach with each concept.</a:t>
            </a:r>
          </a:p>
          <a:p>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Relating the features of OOP to the x world needs. 	</a:t>
            </a:r>
            <a:endParaRPr lang="en-US" sz="2800" dirty="0">
              <a:latin typeface="Aparajita" pitchFamily="34" charset="0"/>
              <a:cs typeface="Aparajita" pitchFamily="34" charset="0"/>
            </a:endParaRPr>
          </a:p>
        </p:txBody>
      </p:sp>
      <p:sp>
        <p:nvSpPr>
          <p:cNvPr id="4" name="Rectangle 3"/>
          <p:cNvSpPr/>
          <p:nvPr/>
        </p:nvSpPr>
        <p:spPr>
          <a:xfrm>
            <a:off x="0" y="1524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OBJECTIVES</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1152745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4691"/>
            <a:ext cx="8686800" cy="10002738"/>
          </a:xfrm>
          <a:prstGeom prst="rect">
            <a:avLst/>
          </a:prstGeom>
          <a:noFill/>
        </p:spPr>
        <p:txBody>
          <a:bodyPr wrap="square" rtlCol="0">
            <a:spAutoFit/>
          </a:bodyPr>
          <a:lstStyle/>
          <a:p>
            <a:r>
              <a:rPr lang="en-US" sz="2800" b="1" dirty="0">
                <a:latin typeface="Aparajita" pitchFamily="34" charset="0"/>
                <a:cs typeface="Aparajita" pitchFamily="34" charset="0"/>
              </a:rPr>
              <a:t>Encapsulation</a:t>
            </a:r>
            <a:r>
              <a:rPr lang="en-US" sz="2800" dirty="0">
                <a:latin typeface="Aparajita" pitchFamily="34" charset="0"/>
                <a:cs typeface="Aparajita" pitchFamily="34" charset="0"/>
              </a:rPr>
              <a:t> </a:t>
            </a:r>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Encapsulation </a:t>
            </a:r>
            <a:r>
              <a:rPr lang="en-US" sz="2800" dirty="0">
                <a:latin typeface="Aparajita" pitchFamily="34" charset="0"/>
                <a:cs typeface="Aparajita" pitchFamily="34" charset="0"/>
              </a:rPr>
              <a:t>means to create a packet/module/class containing methods and data</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process of bundling data and thereby restricting access to some of its components while allowing access to others is called encapsulation</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It is </a:t>
            </a:r>
            <a:r>
              <a:rPr lang="en-US" sz="2800" dirty="0">
                <a:latin typeface="Aparajita" pitchFamily="34" charset="0"/>
                <a:cs typeface="Aparajita" pitchFamily="34" charset="0"/>
              </a:rPr>
              <a:t>a way to obtain '</a:t>
            </a:r>
            <a:r>
              <a:rPr lang="en-US" sz="2800" i="1" dirty="0">
                <a:latin typeface="Aparajita" pitchFamily="34" charset="0"/>
                <a:cs typeface="Aparajita" pitchFamily="34" charset="0"/>
              </a:rPr>
              <a:t>information hiding'</a:t>
            </a: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.So</a:t>
            </a:r>
            <a:r>
              <a:rPr lang="en-US" sz="2800" dirty="0">
                <a:latin typeface="Aparajita" pitchFamily="34" charset="0"/>
                <a:cs typeface="Aparajita" pitchFamily="34" charset="0"/>
              </a:rPr>
              <a:t>,  you don't </a:t>
            </a:r>
            <a:r>
              <a:rPr lang="en-US" sz="2800" i="1" dirty="0">
                <a:latin typeface="Aparajita" pitchFamily="34" charset="0"/>
                <a:cs typeface="Aparajita" pitchFamily="34" charset="0"/>
              </a:rPr>
              <a:t>"need to know the internal working of your mouse to operate"</a:t>
            </a:r>
            <a:r>
              <a:rPr lang="en-US" sz="2800" dirty="0">
                <a:latin typeface="Aparajita" pitchFamily="34" charset="0"/>
                <a:cs typeface="Aparajita" pitchFamily="34" charset="0"/>
              </a:rPr>
              <a:t> with it. You have </a:t>
            </a:r>
            <a:r>
              <a:rPr lang="en-US" sz="2800" dirty="0" smtClean="0">
                <a:latin typeface="Aparajita" pitchFamily="34" charset="0"/>
                <a:cs typeface="Aparajita" pitchFamily="34" charset="0"/>
              </a:rPr>
              <a:t>an </a:t>
            </a:r>
            <a:r>
              <a:rPr lang="en-US" sz="2800" i="1" dirty="0" smtClean="0">
                <a:latin typeface="Aparajita" pitchFamily="34" charset="0"/>
                <a:cs typeface="Aparajita" pitchFamily="34" charset="0"/>
              </a:rPr>
              <a:t>interface(mouse </a:t>
            </a:r>
            <a:r>
              <a:rPr lang="en-US" sz="2800" i="1" dirty="0">
                <a:latin typeface="Aparajita" pitchFamily="34" charset="0"/>
                <a:cs typeface="Aparajita" pitchFamily="34" charset="0"/>
              </a:rPr>
              <a:t>pointer)</a:t>
            </a:r>
            <a:r>
              <a:rPr lang="en-US" sz="2800" dirty="0">
                <a:latin typeface="Aparajita" pitchFamily="34" charset="0"/>
                <a:cs typeface="Aparajita" pitchFamily="34" charset="0"/>
              </a:rPr>
              <a:t> to use the device behavior without knowing implementation details</a:t>
            </a:r>
            <a:r>
              <a:rPr lang="en-US" sz="2800" dirty="0" smtClean="0">
                <a:latin typeface="Aparajita" pitchFamily="34" charset="0"/>
                <a:cs typeface="Aparajita" pitchFamily="34" charset="0"/>
              </a:rPr>
              <a:t>.</a:t>
            </a: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r>
              <a:rPr lang="en-US" sz="2800" b="1" dirty="0" smtClean="0">
                <a:latin typeface="Aparajita" pitchFamily="34" charset="0"/>
                <a:cs typeface="Aparajita" pitchFamily="34" charset="0"/>
              </a:rPr>
              <a:t>Abstraction </a:t>
            </a:r>
            <a:r>
              <a:rPr lang="en-US" sz="2800" dirty="0" smtClean="0">
                <a:latin typeface="Aparajita" pitchFamily="34" charset="0"/>
                <a:cs typeface="Aparajita" pitchFamily="34" charset="0"/>
              </a:rPr>
              <a:t>is the process of moving from a specific idea to a more general one. For example, take a look at your mouse. Is it wireless? What kind of sensors does it have? How many buttons? Is it ergonomic? How big is it? The answers to all of these questions can precisely describe your mouse, but regardless of what the answers are, it's still a mouse, because it's a pointing device with buttons. That's all it takes to be a mouse	</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804142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6124754"/>
          </a:xfrm>
          <a:prstGeom prst="rect">
            <a:avLst/>
          </a:prstGeom>
          <a:noFill/>
        </p:spPr>
        <p:txBody>
          <a:bodyPr wrap="square" rtlCol="0">
            <a:spAutoFit/>
          </a:bodyPr>
          <a:lstStyle/>
          <a:p>
            <a:r>
              <a:rPr lang="en-US" sz="2800" b="1" dirty="0" smtClean="0">
                <a:latin typeface="Aparajita" pitchFamily="34" charset="0"/>
                <a:cs typeface="Aparajita" pitchFamily="34" charset="0"/>
              </a:rPr>
              <a:t>Abstraction</a:t>
            </a:r>
          </a:p>
          <a:p>
            <a:endParaRPr lang="en-US" sz="2800" dirty="0" smtClean="0">
              <a:latin typeface="Aparajita" pitchFamily="34" charset="0"/>
              <a:cs typeface="Aparajita" pitchFamily="34" charset="0"/>
            </a:endParaRPr>
          </a:p>
          <a:p>
            <a:pPr marL="457200" indent="-457200">
              <a:buFont typeface="Arial" pitchFamily="34" charset="0"/>
              <a:buChar char="•"/>
            </a:pPr>
            <a:r>
              <a:rPr lang="en-US" sz="2800" b="1" dirty="0">
                <a:latin typeface="Aparajita" pitchFamily="34" charset="0"/>
                <a:cs typeface="Aparajita" pitchFamily="34" charset="0"/>
              </a:rPr>
              <a:t>Abstraction  </a:t>
            </a:r>
            <a:r>
              <a:rPr lang="en-US" sz="2800" dirty="0">
                <a:latin typeface="Aparajita" pitchFamily="34" charset="0"/>
                <a:cs typeface="Aparajita" pitchFamily="34" charset="0"/>
              </a:rPr>
              <a:t>is the process of moving from a specific idea to a more general one</a:t>
            </a:r>
            <a:r>
              <a:rPr lang="en-US" sz="2800" dirty="0" smtClean="0">
                <a:latin typeface="Aparajita" pitchFamily="34" charset="0"/>
                <a:cs typeface="Aparajita" pitchFamily="34" charset="0"/>
              </a:rPr>
              <a:t>.</a:t>
            </a:r>
          </a:p>
          <a:p>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For </a:t>
            </a:r>
            <a:r>
              <a:rPr lang="en-US" sz="2800" dirty="0">
                <a:latin typeface="Aparajita" pitchFamily="34" charset="0"/>
                <a:cs typeface="Aparajita" pitchFamily="34" charset="0"/>
              </a:rPr>
              <a:t>example, take a look at your mouse. Is it wireless? What kind of sensors does it have? How many buttons? Is it ergonomic? How big is it? </a:t>
            </a:r>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answers to all of these questions can precisely describe your mouse, but regardless of what the answers are, it's still a mouse, because it's a pointing device with buttons. That's all it takes to be a </a:t>
            </a:r>
            <a:r>
              <a:rPr lang="en-US" sz="2800" dirty="0" smtClean="0">
                <a:latin typeface="Aparajita" pitchFamily="34" charset="0"/>
                <a:cs typeface="Aparajita" pitchFamily="34" charset="0"/>
              </a:rPr>
              <a:t>mouse.</a:t>
            </a:r>
            <a:r>
              <a:rPr lang="en-US" sz="2800" dirty="0">
                <a:latin typeface="Aparajita" pitchFamily="34" charset="0"/>
                <a:cs typeface="Aparajita" pitchFamily="34" charset="0"/>
              </a:rPr>
              <a:t>	</a:t>
            </a:r>
          </a:p>
          <a:p>
            <a:endParaRPr lang="en-US" sz="2800" dirty="0" smtClean="0">
              <a:latin typeface="Aparajita" pitchFamily="34" charset="0"/>
              <a:cs typeface="Aparajita" pitchFamily="34" charset="0"/>
            </a:endParaRPr>
          </a:p>
        </p:txBody>
      </p:sp>
    </p:spTree>
    <p:extLst>
      <p:ext uri="{BB962C8B-B14F-4D97-AF65-F5344CB8AC3E}">
        <p14:creationId xmlns:p14="http://schemas.microsoft.com/office/powerpoint/2010/main" val="108120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89627842"/>
              </p:ext>
            </p:extLst>
          </p:nvPr>
        </p:nvGraphicFramePr>
        <p:xfrm>
          <a:off x="266700" y="228600"/>
          <a:ext cx="8877299" cy="5730240"/>
        </p:xfrm>
        <a:graphic>
          <a:graphicData uri="http://schemas.openxmlformats.org/drawingml/2006/table">
            <a:tbl>
              <a:tblPr firstRow="1" bandRow="1">
                <a:tableStyleId>{5C22544A-7EE6-4342-B048-85BDC9FD1C3A}</a:tableStyleId>
              </a:tblPr>
              <a:tblGrid>
                <a:gridCol w="3123494"/>
                <a:gridCol w="3163006"/>
                <a:gridCol w="2590799"/>
              </a:tblGrid>
              <a:tr h="142103">
                <a:tc>
                  <a:txBody>
                    <a:bodyPr/>
                    <a:lstStyle/>
                    <a:p>
                      <a:pPr algn="ctr"/>
                      <a:r>
                        <a:rPr lang="en-US" sz="2800" b="1" dirty="0" smtClean="0">
                          <a:latin typeface="Aparajita" pitchFamily="34" charset="0"/>
                          <a:cs typeface="Aparajita" pitchFamily="34" charset="0"/>
                        </a:rPr>
                        <a:t>3.Data Encapsulation</a:t>
                      </a:r>
                      <a:endParaRPr lang="en-US" sz="2800" dirty="0">
                        <a:latin typeface="Aparajita" pitchFamily="34" charset="0"/>
                        <a:cs typeface="Aparajita" pitchFamily="34" charset="0"/>
                      </a:endParaRPr>
                    </a:p>
                  </a:txBody>
                  <a:tcPr/>
                </a:tc>
                <a:tc>
                  <a:txBody>
                    <a:bodyPr/>
                    <a:lstStyle/>
                    <a:p>
                      <a:pPr algn="ctr"/>
                      <a:r>
                        <a:rPr lang="en-US" sz="2800" dirty="0" smtClean="0">
                          <a:latin typeface="Aparajita" pitchFamily="34" charset="0"/>
                          <a:cs typeface="Aparajita" pitchFamily="34" charset="0"/>
                        </a:rPr>
                        <a:t>4. Data  Abstraction</a:t>
                      </a:r>
                      <a:endParaRPr lang="en-US" sz="2800" dirty="0">
                        <a:latin typeface="Aparajita" pitchFamily="34" charset="0"/>
                        <a:cs typeface="Aparajita" pitchFamily="34" charset="0"/>
                      </a:endParaRPr>
                    </a:p>
                  </a:txBody>
                  <a:tcPr/>
                </a:tc>
                <a:tc>
                  <a:txBody>
                    <a:bodyPr/>
                    <a:lstStyle/>
                    <a:p>
                      <a:pPr algn="ctr"/>
                      <a:r>
                        <a:rPr lang="en-US" sz="2800" dirty="0" smtClean="0">
                          <a:latin typeface="Aparajita" pitchFamily="34" charset="0"/>
                          <a:cs typeface="Aparajita" pitchFamily="34" charset="0"/>
                        </a:rPr>
                        <a:t>5.Data  Hiding</a:t>
                      </a:r>
                      <a:endParaRPr lang="en-US" sz="2800" dirty="0">
                        <a:latin typeface="Aparajita" pitchFamily="34" charset="0"/>
                        <a:cs typeface="Aparajita" pitchFamily="34" charset="0"/>
                      </a:endParaRPr>
                    </a:p>
                  </a:txBody>
                  <a:tcPr/>
                </a:tc>
              </a:tr>
              <a:tr h="3058297">
                <a:tc>
                  <a:txBody>
                    <a:bodyPr/>
                    <a:lstStyle/>
                    <a:p>
                      <a:pPr marL="285750" indent="-285750">
                        <a:buFont typeface="Wingdings" pitchFamily="2" charset="2"/>
                        <a:buChar char="Ø"/>
                      </a:pPr>
                      <a:r>
                        <a:rPr lang="en-US" sz="2800" dirty="0" smtClean="0">
                          <a:latin typeface="Aparajita" pitchFamily="34" charset="0"/>
                          <a:cs typeface="Aparajita" pitchFamily="34" charset="0"/>
                        </a:rPr>
                        <a:t>The wrapping up of data and functions into a single entity is called Data Encapsulation.</a:t>
                      </a:r>
                    </a:p>
                    <a:p>
                      <a:pPr marL="0" indent="0">
                        <a:buFont typeface="Wingdings" pitchFamily="2" charset="2"/>
                        <a:buNone/>
                      </a:pPr>
                      <a:endParaRPr lang="en-US" sz="2800" dirty="0" smtClean="0">
                        <a:latin typeface="Aparajita" pitchFamily="34" charset="0"/>
                        <a:cs typeface="Aparajita" pitchFamily="34" charset="0"/>
                      </a:endParaRPr>
                    </a:p>
                    <a:p>
                      <a:pPr marL="0" indent="0">
                        <a:buFont typeface="Wingdings" pitchFamily="2" charset="2"/>
                        <a:buNone/>
                      </a:pPr>
                      <a:endParaRPr lang="en-US" sz="2800" dirty="0" smtClean="0">
                        <a:latin typeface="Aparajita" pitchFamily="34" charset="0"/>
                        <a:cs typeface="Aparajita" pitchFamily="34" charset="0"/>
                      </a:endParaRPr>
                    </a:p>
                    <a:p>
                      <a:pPr marL="0" indent="0">
                        <a:buFont typeface="Wingdings" pitchFamily="2" charset="2"/>
                        <a:buNone/>
                      </a:pPr>
                      <a:endParaRPr lang="en-US" sz="2800" dirty="0" smtClean="0">
                        <a:latin typeface="Aparajita" pitchFamily="34" charset="0"/>
                        <a:cs typeface="Aparajita" pitchFamily="34" charset="0"/>
                      </a:endParaRPr>
                    </a:p>
                    <a:p>
                      <a:pPr marL="285750" indent="-285750">
                        <a:buFont typeface="Wingdings" pitchFamily="2" charset="2"/>
                        <a:buChar char="Ø"/>
                      </a:pPr>
                      <a:r>
                        <a:rPr lang="en-US" sz="2800" dirty="0" smtClean="0">
                          <a:latin typeface="Aparajita" pitchFamily="34" charset="0"/>
                          <a:cs typeface="Aparajita" pitchFamily="34" charset="0"/>
                        </a:rPr>
                        <a:t>In C++, a </a:t>
                      </a:r>
                      <a:r>
                        <a:rPr lang="en-US" sz="2800" i="1" dirty="0" smtClean="0">
                          <a:latin typeface="Aparajita" pitchFamily="34" charset="0"/>
                          <a:cs typeface="Aparajita" pitchFamily="34" charset="0"/>
                        </a:rPr>
                        <a:t>class</a:t>
                      </a:r>
                      <a:r>
                        <a:rPr lang="en-US" sz="2800" dirty="0" smtClean="0">
                          <a:latin typeface="Aparajita" pitchFamily="34" charset="0"/>
                          <a:cs typeface="Aparajita" pitchFamily="34" charset="0"/>
                        </a:rPr>
                        <a:t> combines data and functions  into a single</a:t>
                      </a:r>
                      <a:r>
                        <a:rPr lang="en-US" sz="2800" baseline="0" dirty="0" smtClean="0">
                          <a:latin typeface="Aparajita" pitchFamily="34" charset="0"/>
                          <a:cs typeface="Aparajita" pitchFamily="34" charset="0"/>
                        </a:rPr>
                        <a:t> unit</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a:txBody>
                  <a:tcP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kern="1200" dirty="0" smtClean="0">
                          <a:solidFill>
                            <a:schemeClr val="dk1"/>
                          </a:solidFill>
                          <a:latin typeface="Aparajita" pitchFamily="34" charset="0"/>
                          <a:ea typeface="+mn-ea"/>
                          <a:cs typeface="Aparajita" pitchFamily="34" charset="0"/>
                        </a:rPr>
                        <a:t>The act of representing only essential features without going into internal details is called data Abstraction.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2800" kern="1200" dirty="0" smtClean="0">
                        <a:solidFill>
                          <a:schemeClr val="dk1"/>
                        </a:solidFill>
                        <a:latin typeface="Aparajita" pitchFamily="34" charset="0"/>
                        <a:ea typeface="+mn-ea"/>
                        <a:cs typeface="Aparajita" pitchFamily="34" charset="0"/>
                      </a:endParaRP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kern="1200" dirty="0" smtClean="0">
                          <a:solidFill>
                            <a:schemeClr val="dk1"/>
                          </a:solidFill>
                          <a:latin typeface="Aparajita" pitchFamily="34" charset="0"/>
                          <a:ea typeface="+mn-ea"/>
                          <a:cs typeface="Aparajita" pitchFamily="34" charset="0"/>
                        </a:rPr>
                        <a:t>In</a:t>
                      </a:r>
                      <a:r>
                        <a:rPr kumimoji="0" lang="en-US" sz="2800" kern="1200" baseline="0" dirty="0" smtClean="0">
                          <a:solidFill>
                            <a:schemeClr val="dk1"/>
                          </a:solidFill>
                          <a:latin typeface="Aparajita" pitchFamily="34" charset="0"/>
                          <a:ea typeface="+mn-ea"/>
                          <a:cs typeface="Aparajita" pitchFamily="34" charset="0"/>
                        </a:rPr>
                        <a:t> C++,a class use concept of abstraction. So a class is also called </a:t>
                      </a:r>
                      <a:r>
                        <a:rPr kumimoji="0" lang="en-US" sz="2800" i="0" kern="1200" baseline="0" dirty="0" smtClean="0">
                          <a:solidFill>
                            <a:schemeClr val="dk1"/>
                          </a:solidFill>
                          <a:latin typeface="Aparajita" pitchFamily="34" charset="0"/>
                          <a:ea typeface="+mn-ea"/>
                          <a:cs typeface="Aparajita" pitchFamily="34" charset="0"/>
                        </a:rPr>
                        <a:t>Abstract data types(ADT)</a:t>
                      </a:r>
                    </a:p>
                  </a:txBody>
                  <a:tcPr>
                    <a:solidFill>
                      <a:schemeClr val="bg1"/>
                    </a:solidFill>
                  </a:tcPr>
                </a:tc>
                <a:tc>
                  <a:txBody>
                    <a:bodyPr/>
                    <a:lstStyle/>
                    <a:p>
                      <a:pPr marL="285750" indent="-285750">
                        <a:buFont typeface="Wingdings" pitchFamily="2" charset="2"/>
                        <a:buChar char="Ø"/>
                      </a:pPr>
                      <a:r>
                        <a:rPr kumimoji="0" lang="en-US" sz="2800" kern="1200" dirty="0" smtClean="0">
                          <a:solidFill>
                            <a:schemeClr val="dk1"/>
                          </a:solidFill>
                          <a:latin typeface="Aparajita" pitchFamily="34" charset="0"/>
                          <a:ea typeface="+mn-ea"/>
                          <a:cs typeface="Aparajita" pitchFamily="34" charset="0"/>
                        </a:rPr>
                        <a:t>The insulation of data from direct access by the program is called Data Hiding.</a:t>
                      </a:r>
                    </a:p>
                    <a:p>
                      <a:pPr marL="285750" indent="-285750">
                        <a:buFont typeface="Wingdings" pitchFamily="2" charset="2"/>
                        <a:buChar char="Ø"/>
                      </a:pPr>
                      <a:endParaRPr kumimoji="0" lang="en-US" sz="2800" kern="1200" dirty="0" smtClean="0">
                        <a:solidFill>
                          <a:schemeClr val="dk1"/>
                        </a:solidFill>
                        <a:latin typeface="Aparajita" pitchFamily="34" charset="0"/>
                        <a:ea typeface="+mn-ea"/>
                        <a:cs typeface="Aparajita" pitchFamily="34" charset="0"/>
                      </a:endParaRPr>
                    </a:p>
                    <a:p>
                      <a:pPr marL="285750" indent="-285750">
                        <a:buFont typeface="Wingdings" pitchFamily="2" charset="2"/>
                        <a:buChar char="Ø"/>
                      </a:pPr>
                      <a:endParaRPr kumimoji="0" lang="en-US" sz="2800" kern="1200" dirty="0" smtClean="0">
                        <a:solidFill>
                          <a:schemeClr val="dk1"/>
                        </a:solidFill>
                        <a:latin typeface="Aparajita" pitchFamily="34" charset="0"/>
                        <a:ea typeface="+mn-ea"/>
                        <a:cs typeface="Aparajita" pitchFamily="34" charset="0"/>
                      </a:endParaRPr>
                    </a:p>
                    <a:p>
                      <a:pPr marL="285750" indent="-285750">
                        <a:buFont typeface="Wingdings" pitchFamily="2" charset="2"/>
                        <a:buChar char="Ø"/>
                      </a:pPr>
                      <a:r>
                        <a:rPr kumimoji="0" lang="en-US" sz="2800" kern="1200" dirty="0" smtClean="0">
                          <a:solidFill>
                            <a:schemeClr val="dk1"/>
                          </a:solidFill>
                          <a:latin typeface="Aparajita" pitchFamily="34" charset="0"/>
                          <a:ea typeface="+mn-ea"/>
                          <a:cs typeface="Aparajita" pitchFamily="34" charset="0"/>
                        </a:rPr>
                        <a:t>In C++,Data</a:t>
                      </a:r>
                      <a:r>
                        <a:rPr kumimoji="0" lang="en-US" sz="2800" kern="1200" baseline="0" dirty="0" smtClean="0">
                          <a:solidFill>
                            <a:schemeClr val="dk1"/>
                          </a:solidFill>
                          <a:latin typeface="Aparajita" pitchFamily="34" charset="0"/>
                          <a:ea typeface="+mn-ea"/>
                          <a:cs typeface="Aparajita" pitchFamily="34" charset="0"/>
                        </a:rPr>
                        <a:t> can be accessed by the member functions of class only.</a:t>
                      </a:r>
                      <a:endParaRPr kumimoji="0" lang="en-US" sz="2800" kern="1200" dirty="0">
                        <a:solidFill>
                          <a:schemeClr val="dk1"/>
                        </a:solidFill>
                        <a:latin typeface="Aparajita" pitchFamily="34" charset="0"/>
                        <a:ea typeface="+mn-ea"/>
                        <a:cs typeface="Aparajita" pitchFamily="34" charset="0"/>
                      </a:endParaRPr>
                    </a:p>
                  </a:txBody>
                  <a:tcPr>
                    <a:solidFill>
                      <a:schemeClr val="bg1"/>
                    </a:solidFill>
                  </a:tcPr>
                </a:tc>
              </a:tr>
            </a:tbl>
          </a:graphicData>
        </a:graphic>
      </p:graphicFrame>
      <p:cxnSp>
        <p:nvCxnSpPr>
          <p:cNvPr id="9" name="Straight Connector 8"/>
          <p:cNvCxnSpPr/>
          <p:nvPr/>
        </p:nvCxnSpPr>
        <p:spPr>
          <a:xfrm>
            <a:off x="3352800" y="685800"/>
            <a:ext cx="0" cy="502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53200" y="7620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62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918828"/>
            <a:ext cx="8229600" cy="4525963"/>
          </a:xfrm>
        </p:spPr>
        <p:txBody>
          <a:bodyPr>
            <a:normAutofit/>
          </a:bodyPr>
          <a:lstStyle/>
          <a:p>
            <a:pPr>
              <a:buFont typeface="Wingdings" pitchFamily="2" charset="2"/>
              <a:buChar char="Ø"/>
            </a:pPr>
            <a:r>
              <a:rPr lang="en-US" sz="2800" dirty="0" smtClean="0">
                <a:latin typeface="Aparajita" pitchFamily="34" charset="0"/>
                <a:cs typeface="Aparajita" pitchFamily="34" charset="0"/>
              </a:rPr>
              <a:t>The process by which objects of one class acquire the properties of </a:t>
            </a:r>
            <a:r>
              <a:rPr lang="en-US" sz="2800" dirty="0">
                <a:latin typeface="Aparajita" pitchFamily="34" charset="0"/>
                <a:cs typeface="Aparajita" pitchFamily="34" charset="0"/>
              </a:rPr>
              <a:t>objects of</a:t>
            </a:r>
            <a:r>
              <a:rPr lang="en-US" sz="2800" dirty="0" smtClean="0">
                <a:latin typeface="Aparajita" pitchFamily="34" charset="0"/>
                <a:cs typeface="Aparajita" pitchFamily="34" charset="0"/>
              </a:rPr>
              <a:t> other class is called inheritance.</a:t>
            </a:r>
          </a:p>
          <a:p>
            <a:pPr>
              <a:buFont typeface="Wingdings" pitchFamily="2" charset="2"/>
              <a:buChar char="Ø"/>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concept of Inheritance provides idea of REUSABILITY. </a:t>
            </a:r>
            <a:endParaRPr lang="en-US" sz="2800" dirty="0" smtClean="0">
              <a:latin typeface="Aparajita" pitchFamily="34" charset="0"/>
              <a:cs typeface="Aparajita" pitchFamily="34" charset="0"/>
            </a:endParaRPr>
          </a:p>
          <a:p>
            <a:pPr>
              <a:buFont typeface="Wingdings" pitchFamily="2" charset="2"/>
              <a:buChar char="Ø"/>
            </a:pPr>
            <a:r>
              <a:rPr lang="en-US" sz="2800" dirty="0" smtClean="0">
                <a:latin typeface="Aparajita" pitchFamily="34" charset="0"/>
                <a:cs typeface="Aparajita" pitchFamily="34" charset="0"/>
              </a:rPr>
              <a:t>It </a:t>
            </a:r>
            <a:r>
              <a:rPr lang="en-US" sz="2800" dirty="0">
                <a:latin typeface="Aparajita" pitchFamily="34" charset="0"/>
                <a:cs typeface="Aparajita" pitchFamily="34" charset="0"/>
              </a:rPr>
              <a:t>means we can add additional features to an existing class without modifying it.</a:t>
            </a:r>
          </a:p>
          <a:p>
            <a:pPr>
              <a:buFont typeface="Wingdings" pitchFamily="2" charset="2"/>
              <a:buChar char="Ø"/>
            </a:pPr>
            <a:endParaRPr lang="en-US" sz="2800" dirty="0">
              <a:latin typeface="Aparajita" pitchFamily="34" charset="0"/>
              <a:cs typeface="Aparajita" pitchFamily="34" charset="0"/>
            </a:endParaRPr>
          </a:p>
          <a:p>
            <a:pPr>
              <a:buFont typeface="Wingdings" pitchFamily="2" charset="2"/>
              <a:buChar char="Ø"/>
            </a:pPr>
            <a:endParaRPr lang="en-US" sz="2800" dirty="0" smtClean="0">
              <a:latin typeface="Aparajita" pitchFamily="34" charset="0"/>
              <a:cs typeface="Aparajita" pitchFamily="34" charset="0"/>
            </a:endParaRPr>
          </a:p>
          <a:p>
            <a:pPr>
              <a:buFont typeface="Wingdings" pitchFamily="2" charset="2"/>
              <a:buChar char="Ø"/>
            </a:pPr>
            <a:endParaRPr lang="en-US" sz="2800" dirty="0" smtClean="0">
              <a:latin typeface="Aparajita" pitchFamily="34" charset="0"/>
              <a:cs typeface="Aparajita" pitchFamily="34" charset="0"/>
            </a:endParaRPr>
          </a:p>
          <a:p>
            <a:pPr>
              <a:buFont typeface="Wingdings" pitchFamily="2" charset="2"/>
              <a:buChar char="Ø"/>
            </a:pPr>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pPr marL="109728" indent="0">
              <a:buNone/>
            </a:pPr>
            <a:endParaRPr lang="en-US" sz="2800" dirty="0" smtClean="0">
              <a:latin typeface="Aparajita" pitchFamily="34" charset="0"/>
              <a:cs typeface="Aparajita" pitchFamily="34" charset="0"/>
            </a:endParaRPr>
          </a:p>
          <a:p>
            <a:pPr marL="109728" indent="0">
              <a:buNone/>
            </a:pPr>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pPr marL="109728" indent="0">
              <a:buNone/>
            </a:pPr>
            <a:endParaRPr lang="en-US" sz="2800" dirty="0">
              <a:latin typeface="Aparajita" pitchFamily="34" charset="0"/>
              <a:cs typeface="Aparajita" pitchFamily="34" charset="0"/>
            </a:endParaRPr>
          </a:p>
        </p:txBody>
      </p:sp>
      <p:grpSp>
        <p:nvGrpSpPr>
          <p:cNvPr id="1036" name="Group 1035"/>
          <p:cNvGrpSpPr/>
          <p:nvPr/>
        </p:nvGrpSpPr>
        <p:grpSpPr>
          <a:xfrm>
            <a:off x="1371600" y="3200400"/>
            <a:ext cx="7620000" cy="2819400"/>
            <a:chOff x="457200" y="2438400"/>
            <a:chExt cx="8458200" cy="3158836"/>
          </a:xfrm>
        </p:grpSpPr>
        <p:sp>
          <p:nvSpPr>
            <p:cNvPr id="113" name="Rectangle 112"/>
            <p:cNvSpPr/>
            <p:nvPr/>
          </p:nvSpPr>
          <p:spPr>
            <a:xfrm>
              <a:off x="3886200" y="2438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Person</a:t>
              </a:r>
              <a:endParaRPr lang="en-US" dirty="0">
                <a:latin typeface="Aparajita" pitchFamily="34" charset="0"/>
                <a:cs typeface="Aparajita" pitchFamily="34" charset="0"/>
              </a:endParaRPr>
            </a:p>
          </p:txBody>
        </p:sp>
        <p:sp>
          <p:nvSpPr>
            <p:cNvPr id="118" name="Rectangle 117"/>
            <p:cNvSpPr/>
            <p:nvPr/>
          </p:nvSpPr>
          <p:spPr>
            <a:xfrm>
              <a:off x="2098964" y="3657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Student</a:t>
              </a:r>
              <a:endParaRPr lang="en-US" dirty="0">
                <a:latin typeface="Aparajita" pitchFamily="34" charset="0"/>
                <a:cs typeface="Aparajita" pitchFamily="34" charset="0"/>
              </a:endParaRPr>
            </a:p>
          </p:txBody>
        </p:sp>
        <p:sp>
          <p:nvSpPr>
            <p:cNvPr id="119" name="Rectangle 118"/>
            <p:cNvSpPr/>
            <p:nvPr/>
          </p:nvSpPr>
          <p:spPr>
            <a:xfrm>
              <a:off x="5389418" y="3657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Employee</a:t>
              </a:r>
              <a:endParaRPr lang="en-US" dirty="0">
                <a:latin typeface="Aparajita" pitchFamily="34" charset="0"/>
                <a:cs typeface="Aparajita" pitchFamily="34" charset="0"/>
              </a:endParaRPr>
            </a:p>
          </p:txBody>
        </p:sp>
        <p:sp>
          <p:nvSpPr>
            <p:cNvPr id="120" name="Rectangle 119"/>
            <p:cNvSpPr/>
            <p:nvPr/>
          </p:nvSpPr>
          <p:spPr>
            <a:xfrm>
              <a:off x="457200" y="5063836"/>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Graduate</a:t>
              </a:r>
              <a:endParaRPr lang="en-US" dirty="0">
                <a:latin typeface="Aparajita" pitchFamily="34" charset="0"/>
                <a:cs typeface="Aparajita" pitchFamily="34" charset="0"/>
              </a:endParaRPr>
            </a:p>
          </p:txBody>
        </p:sp>
        <p:sp>
          <p:nvSpPr>
            <p:cNvPr id="121" name="Rectangle 120"/>
            <p:cNvSpPr/>
            <p:nvPr/>
          </p:nvSpPr>
          <p:spPr>
            <a:xfrm>
              <a:off x="2571750" y="5063836"/>
              <a:ext cx="207644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Undergraduate</a:t>
              </a:r>
              <a:endParaRPr lang="en-US" dirty="0">
                <a:latin typeface="Aparajita" pitchFamily="34" charset="0"/>
                <a:cs typeface="Aparajita" pitchFamily="34" charset="0"/>
              </a:endParaRPr>
            </a:p>
          </p:txBody>
        </p:sp>
        <p:sp>
          <p:nvSpPr>
            <p:cNvPr id="122" name="Rectangle 121"/>
            <p:cNvSpPr/>
            <p:nvPr/>
          </p:nvSpPr>
          <p:spPr>
            <a:xfrm>
              <a:off x="5181600" y="5063836"/>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Driver</a:t>
              </a:r>
              <a:endParaRPr lang="en-US" dirty="0">
                <a:latin typeface="Aparajita" pitchFamily="34" charset="0"/>
                <a:cs typeface="Aparajita" pitchFamily="34" charset="0"/>
              </a:endParaRPr>
            </a:p>
          </p:txBody>
        </p:sp>
        <p:sp>
          <p:nvSpPr>
            <p:cNvPr id="123" name="Rectangle 122"/>
            <p:cNvSpPr/>
            <p:nvPr/>
          </p:nvSpPr>
          <p:spPr>
            <a:xfrm>
              <a:off x="7162800" y="5063836"/>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Engineer</a:t>
              </a:r>
              <a:endParaRPr lang="en-US" dirty="0">
                <a:latin typeface="Aparajita" pitchFamily="34" charset="0"/>
                <a:cs typeface="Aparajita" pitchFamily="34" charset="0"/>
              </a:endParaRPr>
            </a:p>
          </p:txBody>
        </p:sp>
        <p:cxnSp>
          <p:nvCxnSpPr>
            <p:cNvPr id="115" name="Straight Arrow Connector 114"/>
            <p:cNvCxnSpPr/>
            <p:nvPr/>
          </p:nvCxnSpPr>
          <p:spPr>
            <a:xfrm flipH="1">
              <a:off x="3505200" y="29718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953000" y="29718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1676400" y="41910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p:nvPr/>
          </p:nvCxnSpPr>
          <p:spPr>
            <a:xfrm>
              <a:off x="3124200" y="41910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0" name="Straight Arrow Connector 1029"/>
            <p:cNvCxnSpPr/>
            <p:nvPr/>
          </p:nvCxnSpPr>
          <p:spPr>
            <a:xfrm flipH="1">
              <a:off x="6265718" y="4191000"/>
              <a:ext cx="21128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p:nvPr/>
          </p:nvCxnSpPr>
          <p:spPr>
            <a:xfrm>
              <a:off x="6934200" y="4191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42" name="Rectangle 141"/>
          <p:cNvSpPr/>
          <p:nvPr/>
        </p:nvSpPr>
        <p:spPr>
          <a:xfrm>
            <a:off x="59036" y="152400"/>
            <a:ext cx="89325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6</a:t>
            </a:r>
            <a:r>
              <a:rPr lang="en-US" sz="2800" b="1" dirty="0" smtClean="0">
                <a:latin typeface="Aparajita" pitchFamily="34" charset="0"/>
                <a:cs typeface="Aparajita" pitchFamily="34" charset="0"/>
              </a:rPr>
              <a:t>.  Inheritance</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3777878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37308"/>
            <a:ext cx="8458200" cy="2246769"/>
          </a:xfrm>
          <a:prstGeom prst="rect">
            <a:avLst/>
          </a:prstGeom>
          <a:noFill/>
        </p:spPr>
        <p:txBody>
          <a:bodyPr wrap="square" rtlCol="0">
            <a:spAutoFit/>
          </a:bodyPr>
          <a:lstStyle/>
          <a:p>
            <a:endParaRPr lang="en-US" sz="2800" dirty="0" smtClean="0">
              <a:latin typeface="Aparajita" pitchFamily="34" charset="0"/>
              <a:cs typeface="Aparajita" pitchFamily="34" charset="0"/>
            </a:endParaRPr>
          </a:p>
          <a:p>
            <a:pPr marL="285750" indent="-285750">
              <a:buFont typeface="Arial" pitchFamily="34" charset="0"/>
              <a:buChar char="•"/>
            </a:pPr>
            <a:r>
              <a:rPr lang="en-US" sz="2800" dirty="0" smtClean="0">
                <a:latin typeface="Aparajita" pitchFamily="34" charset="0"/>
                <a:cs typeface="Aparajita" pitchFamily="34" charset="0"/>
              </a:rPr>
              <a:t>Polymorphism means the ability to take more than one form.</a:t>
            </a:r>
          </a:p>
          <a:p>
            <a:endParaRPr lang="en-US" sz="2800" dirty="0" smtClean="0">
              <a:latin typeface="Aparajita" pitchFamily="34" charset="0"/>
              <a:cs typeface="Aparajita" pitchFamily="34" charset="0"/>
            </a:endParaRPr>
          </a:p>
          <a:p>
            <a:pPr marL="285750" indent="-285750">
              <a:buFont typeface="Arial" pitchFamily="34" charset="0"/>
              <a:buChar char="•"/>
            </a:pPr>
            <a:r>
              <a:rPr lang="en-US" sz="2800" dirty="0" smtClean="0">
                <a:latin typeface="Aparajita" pitchFamily="34" charset="0"/>
                <a:cs typeface="Aparajita" pitchFamily="34" charset="0"/>
              </a:rPr>
              <a:t>It is mainly used with Inheritance.</a:t>
            </a:r>
          </a:p>
          <a:p>
            <a:endParaRPr lang="en-US" sz="2800" dirty="0">
              <a:latin typeface="Aparajita" pitchFamily="34" charset="0"/>
              <a:cs typeface="Aparajita" pitchFamily="34" charset="0"/>
            </a:endParaRPr>
          </a:p>
        </p:txBody>
      </p:sp>
      <p:grpSp>
        <p:nvGrpSpPr>
          <p:cNvPr id="61" name="Group 60"/>
          <p:cNvGrpSpPr/>
          <p:nvPr/>
        </p:nvGrpSpPr>
        <p:grpSpPr>
          <a:xfrm>
            <a:off x="1272886" y="3200400"/>
            <a:ext cx="6651914" cy="2438400"/>
            <a:chOff x="1272886" y="3200400"/>
            <a:chExt cx="6651914" cy="2438400"/>
          </a:xfrm>
        </p:grpSpPr>
        <p:sp>
          <p:nvSpPr>
            <p:cNvPr id="24" name="Oval 23"/>
            <p:cNvSpPr/>
            <p:nvPr/>
          </p:nvSpPr>
          <p:spPr>
            <a:xfrm>
              <a:off x="1272886" y="3200400"/>
              <a:ext cx="4442114" cy="24384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Aparajita" pitchFamily="34" charset="0"/>
                <a:cs typeface="Aparajita" pitchFamily="34" charset="0"/>
              </a:endParaRPr>
            </a:p>
          </p:txBody>
        </p:sp>
        <p:grpSp>
          <p:nvGrpSpPr>
            <p:cNvPr id="23" name="Group 22"/>
            <p:cNvGrpSpPr/>
            <p:nvPr/>
          </p:nvGrpSpPr>
          <p:grpSpPr>
            <a:xfrm>
              <a:off x="1794164" y="3717943"/>
              <a:ext cx="6130636" cy="1529677"/>
              <a:chOff x="1260764" y="1279543"/>
              <a:chExt cx="6130636" cy="1529677"/>
            </a:xfrm>
          </p:grpSpPr>
          <p:sp>
            <p:nvSpPr>
              <p:cNvPr id="4" name="TextBox 3"/>
              <p:cNvSpPr txBox="1"/>
              <p:nvPr/>
            </p:nvSpPr>
            <p:spPr>
              <a:xfrm>
                <a:off x="2819400" y="1307068"/>
                <a:ext cx="1752600" cy="523220"/>
              </a:xfrm>
              <a:prstGeom prst="rect">
                <a:avLst/>
              </a:prstGeom>
              <a:noFill/>
              <a:ln>
                <a:solidFill>
                  <a:schemeClr val="bg1"/>
                </a:solidFill>
              </a:ln>
            </p:spPr>
            <p:txBody>
              <a:bodyPr wrap="square" rtlCol="0">
                <a:spAutoFit/>
              </a:bodyPr>
              <a:lstStyle/>
              <a:p>
                <a:r>
                  <a:rPr lang="en-US" sz="2800" dirty="0" smtClean="0">
                    <a:solidFill>
                      <a:schemeClr val="bg1"/>
                    </a:solidFill>
                    <a:latin typeface="Aparajita" pitchFamily="34" charset="0"/>
                    <a:cs typeface="Aparajita" pitchFamily="34" charset="0"/>
                  </a:rPr>
                  <a:t>morphism</a:t>
                </a:r>
                <a:endParaRPr lang="en-US" sz="2800" dirty="0">
                  <a:solidFill>
                    <a:schemeClr val="bg1"/>
                  </a:solidFill>
                  <a:latin typeface="Aparajita" pitchFamily="34" charset="0"/>
                  <a:cs typeface="Aparajita" pitchFamily="34" charset="0"/>
                </a:endParaRPr>
              </a:p>
            </p:txBody>
          </p:sp>
          <p:sp>
            <p:nvSpPr>
              <p:cNvPr id="5" name="TextBox 4"/>
              <p:cNvSpPr txBox="1"/>
              <p:nvPr/>
            </p:nvSpPr>
            <p:spPr>
              <a:xfrm>
                <a:off x="1260764" y="1307068"/>
                <a:ext cx="800100" cy="523220"/>
              </a:xfrm>
              <a:prstGeom prst="rect">
                <a:avLst/>
              </a:prstGeom>
              <a:noFill/>
              <a:ln>
                <a:solidFill>
                  <a:schemeClr val="bg1"/>
                </a:solidFill>
              </a:ln>
            </p:spPr>
            <p:txBody>
              <a:bodyPr wrap="square" rtlCol="0">
                <a:spAutoFit/>
              </a:bodyPr>
              <a:lstStyle/>
              <a:p>
                <a:r>
                  <a:rPr lang="en-US" sz="2800" dirty="0" smtClean="0">
                    <a:solidFill>
                      <a:schemeClr val="bg1"/>
                    </a:solidFill>
                    <a:latin typeface="Aparajita" pitchFamily="34" charset="0"/>
                    <a:cs typeface="Aparajita" pitchFamily="34" charset="0"/>
                  </a:rPr>
                  <a:t>Poly</a:t>
                </a:r>
                <a:endParaRPr lang="en-US" sz="2800" dirty="0">
                  <a:solidFill>
                    <a:schemeClr val="bg1"/>
                  </a:solidFill>
                  <a:latin typeface="Aparajita" pitchFamily="34" charset="0"/>
                  <a:cs typeface="Aparajita" pitchFamily="34" charset="0"/>
                </a:endParaRPr>
              </a:p>
            </p:txBody>
          </p:sp>
          <p:sp>
            <p:nvSpPr>
              <p:cNvPr id="6" name="TextBox 5"/>
              <p:cNvSpPr txBox="1"/>
              <p:nvPr/>
            </p:nvSpPr>
            <p:spPr>
              <a:xfrm>
                <a:off x="2168236" y="1350726"/>
                <a:ext cx="574964" cy="523220"/>
              </a:xfrm>
              <a:prstGeom prst="rect">
                <a:avLst/>
              </a:prstGeom>
              <a:noFill/>
              <a:ln>
                <a:noFill/>
              </a:ln>
            </p:spPr>
            <p:txBody>
              <a:bodyPr wrap="square" rtlCol="0">
                <a:spAutoFit/>
              </a:bodyPr>
              <a:lstStyle/>
              <a:p>
                <a:r>
                  <a:rPr lang="en-US" sz="2800" dirty="0">
                    <a:latin typeface="Aparajita" pitchFamily="34" charset="0"/>
                    <a:cs typeface="Aparajita" pitchFamily="34" charset="0"/>
                  </a:rPr>
                  <a:t>+</a:t>
                </a:r>
              </a:p>
            </p:txBody>
          </p:sp>
          <p:sp>
            <p:nvSpPr>
              <p:cNvPr id="7" name="TextBox 6"/>
              <p:cNvSpPr txBox="1"/>
              <p:nvPr/>
            </p:nvSpPr>
            <p:spPr>
              <a:xfrm>
                <a:off x="5334000" y="1279543"/>
                <a:ext cx="2057400" cy="523220"/>
              </a:xfrm>
              <a:prstGeom prst="rect">
                <a:avLst/>
              </a:prstGeom>
              <a:noFill/>
              <a:ln>
                <a:solidFill>
                  <a:schemeClr val="bg1"/>
                </a:solidFill>
              </a:ln>
            </p:spPr>
            <p:txBody>
              <a:bodyPr wrap="square" rtlCol="0">
                <a:spAutoFit/>
              </a:bodyPr>
              <a:lstStyle/>
              <a:p>
                <a:r>
                  <a:rPr lang="en-US" sz="2800" dirty="0" smtClean="0">
                    <a:latin typeface="Aparajita" pitchFamily="34" charset="0"/>
                    <a:cs typeface="Aparajita" pitchFamily="34" charset="0"/>
                  </a:rPr>
                  <a:t>Polymorphism</a:t>
                </a:r>
                <a:endParaRPr lang="en-US" sz="2800" dirty="0">
                  <a:latin typeface="Aparajita" pitchFamily="34" charset="0"/>
                  <a:cs typeface="Aparajita" pitchFamily="34" charset="0"/>
                </a:endParaRPr>
              </a:p>
            </p:txBody>
          </p:sp>
          <p:cxnSp>
            <p:nvCxnSpPr>
              <p:cNvPr id="10" name="Straight Arrow Connector 9"/>
              <p:cNvCxnSpPr/>
              <p:nvPr/>
            </p:nvCxnSpPr>
            <p:spPr>
              <a:xfrm>
                <a:off x="1600200" y="1830288"/>
                <a:ext cx="0" cy="4557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81400" y="1830288"/>
                <a:ext cx="0" cy="4557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2286000"/>
                <a:ext cx="952500" cy="523220"/>
              </a:xfrm>
              <a:prstGeom prst="rect">
                <a:avLst/>
              </a:prstGeom>
              <a:noFill/>
              <a:ln>
                <a:solidFill>
                  <a:schemeClr val="bg1"/>
                </a:solidFill>
              </a:ln>
            </p:spPr>
            <p:txBody>
              <a:bodyPr wrap="square" rtlCol="0">
                <a:spAutoFit/>
              </a:bodyPr>
              <a:lstStyle/>
              <a:p>
                <a:r>
                  <a:rPr lang="en-US" sz="2800" dirty="0" smtClean="0">
                    <a:solidFill>
                      <a:schemeClr val="bg1"/>
                    </a:solidFill>
                    <a:latin typeface="Aparajita" pitchFamily="34" charset="0"/>
                    <a:cs typeface="Aparajita" pitchFamily="34" charset="0"/>
                  </a:rPr>
                  <a:t>Many</a:t>
                </a:r>
                <a:endParaRPr lang="en-US" sz="2800" dirty="0">
                  <a:solidFill>
                    <a:schemeClr val="bg1"/>
                  </a:solidFill>
                  <a:latin typeface="Aparajita" pitchFamily="34" charset="0"/>
                  <a:cs typeface="Aparajita" pitchFamily="34" charset="0"/>
                </a:endParaRPr>
              </a:p>
            </p:txBody>
          </p:sp>
          <p:sp>
            <p:nvSpPr>
              <p:cNvPr id="13" name="TextBox 12"/>
              <p:cNvSpPr txBox="1"/>
              <p:nvPr/>
            </p:nvSpPr>
            <p:spPr>
              <a:xfrm>
                <a:off x="2743200" y="2286000"/>
                <a:ext cx="1752600" cy="523220"/>
              </a:xfrm>
              <a:prstGeom prst="rect">
                <a:avLst/>
              </a:prstGeom>
              <a:noFill/>
              <a:ln>
                <a:solidFill>
                  <a:schemeClr val="bg1"/>
                </a:solidFill>
              </a:ln>
            </p:spPr>
            <p:txBody>
              <a:bodyPr wrap="square" rtlCol="0">
                <a:spAutoFit/>
              </a:bodyPr>
              <a:lstStyle/>
              <a:p>
                <a:r>
                  <a:rPr lang="en-US" sz="2800" dirty="0" smtClean="0">
                    <a:solidFill>
                      <a:schemeClr val="bg1"/>
                    </a:solidFill>
                    <a:latin typeface="Aparajita" pitchFamily="34" charset="0"/>
                    <a:cs typeface="Aparajita" pitchFamily="34" charset="0"/>
                  </a:rPr>
                  <a:t>To act upon</a:t>
                </a:r>
                <a:endParaRPr lang="en-US" sz="2800" dirty="0">
                  <a:solidFill>
                    <a:schemeClr val="bg1"/>
                  </a:solidFill>
                  <a:latin typeface="Aparajita" pitchFamily="34" charset="0"/>
                  <a:cs typeface="Aparajita" pitchFamily="34" charset="0"/>
                </a:endParaRPr>
              </a:p>
            </p:txBody>
          </p:sp>
        </p:grpSp>
      </p:grpSp>
      <p:sp>
        <p:nvSpPr>
          <p:cNvPr id="62" name="Rectangle 61"/>
          <p:cNvSpPr/>
          <p:nvPr/>
        </p:nvSpPr>
        <p:spPr>
          <a:xfrm>
            <a:off x="0" y="762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7.  Polymorphism</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45314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class and object exampl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39" y="1389126"/>
            <a:ext cx="8315461" cy="3411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8939" y="152400"/>
            <a:ext cx="877266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Types of Polymorphism</a:t>
            </a:r>
          </a:p>
        </p:txBody>
      </p:sp>
      <p:sp>
        <p:nvSpPr>
          <p:cNvPr id="7" name="TextBox 6"/>
          <p:cNvSpPr txBox="1"/>
          <p:nvPr/>
        </p:nvSpPr>
        <p:spPr>
          <a:xfrm>
            <a:off x="3581400" y="6096000"/>
            <a:ext cx="5562601" cy="523220"/>
          </a:xfrm>
          <a:prstGeom prst="rect">
            <a:avLst/>
          </a:prstGeom>
          <a:noFill/>
        </p:spPr>
        <p:txBody>
          <a:bodyPr wrap="square" rtlCol="0">
            <a:spAutoFit/>
          </a:bodyPr>
          <a:lstStyle/>
          <a:p>
            <a:r>
              <a:rPr lang="en-US" sz="2800" dirty="0" smtClean="0">
                <a:latin typeface="Aparajita" pitchFamily="34" charset="0"/>
                <a:cs typeface="Aparajita" pitchFamily="34" charset="0"/>
              </a:rPr>
              <a:t>These are discussed in detail in later modules</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887799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36" y="152400"/>
            <a:ext cx="89325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8. Dynamic Binding </a:t>
            </a:r>
            <a:endParaRPr lang="en-US" sz="2800" b="1" dirty="0">
              <a:latin typeface="Aparajita" pitchFamily="34" charset="0"/>
              <a:cs typeface="Aparajita" pitchFamily="34" charset="0"/>
            </a:endParaRPr>
          </a:p>
        </p:txBody>
      </p:sp>
      <p:sp>
        <p:nvSpPr>
          <p:cNvPr id="3" name="TextBox 2"/>
          <p:cNvSpPr txBox="1"/>
          <p:nvPr/>
        </p:nvSpPr>
        <p:spPr>
          <a:xfrm>
            <a:off x="304799" y="1066800"/>
            <a:ext cx="8686799" cy="4401205"/>
          </a:xfrm>
          <a:prstGeom prst="rect">
            <a:avLst/>
          </a:prstGeom>
          <a:noFill/>
        </p:spPr>
        <p:txBody>
          <a:bodyPr wrap="square" rtlCol="0">
            <a:spAutoFit/>
          </a:bodyPr>
          <a:lstStyle/>
          <a:p>
            <a:pPr marL="285750" indent="-285750">
              <a:buFont typeface="Wingdings" pitchFamily="2" charset="2"/>
              <a:buChar char="q"/>
            </a:pPr>
            <a:r>
              <a:rPr lang="en-US" sz="2800" b="1" dirty="0" smtClean="0">
                <a:latin typeface="Aparajita" pitchFamily="34" charset="0"/>
                <a:cs typeface="Aparajita" pitchFamily="34" charset="0"/>
              </a:rPr>
              <a:t>Binding</a:t>
            </a:r>
            <a:r>
              <a:rPr lang="en-US" sz="2800" dirty="0" smtClean="0">
                <a:latin typeface="Aparajita" pitchFamily="34" charset="0"/>
                <a:cs typeface="Aparajita" pitchFamily="34" charset="0"/>
              </a:rPr>
              <a:t> means to link the code </a:t>
            </a:r>
            <a:r>
              <a:rPr lang="en-US" sz="2800" dirty="0">
                <a:latin typeface="Aparajita" pitchFamily="34" charset="0"/>
                <a:cs typeface="Aparajita" pitchFamily="34" charset="0"/>
              </a:rPr>
              <a:t>associated with the given function </a:t>
            </a:r>
            <a:r>
              <a:rPr lang="en-US" sz="2800" dirty="0" smtClean="0">
                <a:latin typeface="Aparajita" pitchFamily="34" charset="0"/>
                <a:cs typeface="Aparajita" pitchFamily="34" charset="0"/>
              </a:rPr>
              <a:t>call.</a:t>
            </a:r>
          </a:p>
          <a:p>
            <a:endParaRPr lang="en-US" sz="2800" dirty="0" smtClean="0">
              <a:latin typeface="Aparajita" pitchFamily="34" charset="0"/>
              <a:cs typeface="Aparajita" pitchFamily="34" charset="0"/>
            </a:endParaRPr>
          </a:p>
          <a:p>
            <a:pPr marL="285750" indent="-285750">
              <a:buFont typeface="Wingdings" pitchFamily="2" charset="2"/>
              <a:buChar char="q"/>
            </a:pPr>
            <a:r>
              <a:rPr lang="en-US" sz="2800" b="1" dirty="0">
                <a:latin typeface="Aparajita" pitchFamily="34" charset="0"/>
                <a:cs typeface="Aparajita" pitchFamily="34" charset="0"/>
              </a:rPr>
              <a:t>Dynamic binding(dispatch</a:t>
            </a:r>
            <a:r>
              <a:rPr lang="en-US" sz="2800" dirty="0">
                <a:latin typeface="Aparajita" pitchFamily="34" charset="0"/>
                <a:cs typeface="Aparajita" pitchFamily="34" charset="0"/>
              </a:rPr>
              <a:t>) means that a block of code executed with reference to a procedure(method) call is determined at run time</a:t>
            </a:r>
            <a:r>
              <a:rPr lang="en-US" sz="2800" dirty="0" smtClean="0">
                <a:latin typeface="Aparajita" pitchFamily="34" charset="0"/>
                <a:cs typeface="Aparajita" pitchFamily="34" charset="0"/>
              </a:rPr>
              <a:t>.</a:t>
            </a:r>
          </a:p>
          <a:p>
            <a:pPr marL="285750" indent="-285750">
              <a:buFont typeface="Wingdings" pitchFamily="2" charset="2"/>
              <a:buChar char="q"/>
            </a:pPr>
            <a:endParaRPr lang="en-US" sz="2800" dirty="0">
              <a:latin typeface="Aparajita" pitchFamily="34" charset="0"/>
              <a:cs typeface="Aparajita" pitchFamily="34" charset="0"/>
            </a:endParaRPr>
          </a:p>
          <a:p>
            <a:pPr marL="285750" indent="-285750">
              <a:buFont typeface="Wingdings" pitchFamily="2" charset="2"/>
              <a:buChar char="q"/>
            </a:pPr>
            <a:r>
              <a:rPr lang="en-US" sz="2800" dirty="0">
                <a:latin typeface="Aparajita" pitchFamily="34" charset="0"/>
                <a:cs typeface="Aparajita" pitchFamily="34" charset="0"/>
              </a:rPr>
              <a:t>This is also called Late Binding/Run-time binding.</a:t>
            </a:r>
          </a:p>
          <a:p>
            <a:endParaRPr lang="en-US" sz="2800" dirty="0">
              <a:latin typeface="Aparajita" pitchFamily="34" charset="0"/>
              <a:cs typeface="Aparajita" pitchFamily="34" charset="0"/>
            </a:endParaRPr>
          </a:p>
          <a:p>
            <a:pPr marL="285750" indent="-285750">
              <a:buFont typeface="Wingdings" pitchFamily="2" charset="2"/>
              <a:buChar char="q"/>
            </a:pPr>
            <a:r>
              <a:rPr lang="en-US" sz="2800" dirty="0">
                <a:latin typeface="Aparajita" pitchFamily="34" charset="0"/>
                <a:cs typeface="Aparajita" pitchFamily="34" charset="0"/>
              </a:rPr>
              <a:t>It is related with polymorphism and </a:t>
            </a:r>
            <a:r>
              <a:rPr lang="en-US" sz="2800" dirty="0" smtClean="0">
                <a:latin typeface="Aparajita" pitchFamily="34" charset="0"/>
                <a:cs typeface="Aparajita" pitchFamily="34" charset="0"/>
              </a:rPr>
              <a:t>inheritance.</a:t>
            </a:r>
          </a:p>
          <a:p>
            <a:pPr marL="285750" indent="-285750">
              <a:buFont typeface="Wingdings" pitchFamily="2" charset="2"/>
              <a:buChar char="q"/>
            </a:pPr>
            <a:endParaRPr lang="en-US" sz="2800" dirty="0">
              <a:latin typeface="Aparajita" pitchFamily="34" charset="0"/>
              <a:cs typeface="Aparajita" pitchFamily="34" charset="0"/>
            </a:endParaRPr>
          </a:p>
          <a:p>
            <a:pPr marL="285750" indent="-285750">
              <a:buFont typeface="Wingdings" pitchFamily="2" charset="2"/>
              <a:buChar char="q"/>
            </a:pPr>
            <a:r>
              <a:rPr lang="en-US" sz="2800" dirty="0"/>
              <a:t> </a:t>
            </a:r>
            <a:r>
              <a:rPr lang="en-US" sz="2800" dirty="0">
                <a:latin typeface="Aparajita" pitchFamily="34" charset="0"/>
                <a:cs typeface="Aparajita" pitchFamily="34" charset="0"/>
              </a:rPr>
              <a:t>In C++, virtual functions are used to implement dynamic binding.</a:t>
            </a:r>
          </a:p>
        </p:txBody>
      </p:sp>
    </p:spTree>
    <p:extLst>
      <p:ext uri="{BB962C8B-B14F-4D97-AF65-F5344CB8AC3E}">
        <p14:creationId xmlns:p14="http://schemas.microsoft.com/office/powerpoint/2010/main" val="799793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36" y="152400"/>
            <a:ext cx="89325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 9. Message Passing</a:t>
            </a:r>
            <a:endParaRPr lang="en-US" sz="2800" b="1" dirty="0">
              <a:latin typeface="Aparajita" pitchFamily="34" charset="0"/>
              <a:cs typeface="Aparajita" pitchFamily="34" charset="0"/>
            </a:endParaRPr>
          </a:p>
        </p:txBody>
      </p:sp>
      <p:sp>
        <p:nvSpPr>
          <p:cNvPr id="3" name="TextBox 2"/>
          <p:cNvSpPr txBox="1"/>
          <p:nvPr/>
        </p:nvSpPr>
        <p:spPr>
          <a:xfrm>
            <a:off x="59036" y="990600"/>
            <a:ext cx="8932563" cy="5262979"/>
          </a:xfrm>
          <a:prstGeom prst="rect">
            <a:avLst/>
          </a:prstGeom>
          <a:noFill/>
        </p:spPr>
        <p:txBody>
          <a:bodyPr wrap="square" rtlCol="0">
            <a:spAutoFit/>
          </a:bodyPr>
          <a:lstStyle/>
          <a:p>
            <a:pPr marL="457200" indent="-457200">
              <a:buFont typeface="Wingdings" pitchFamily="2" charset="2"/>
              <a:buChar char="q"/>
            </a:pPr>
            <a:r>
              <a:rPr lang="en-US" sz="2800" b="1" dirty="0">
                <a:latin typeface="Aparajita" pitchFamily="34" charset="0"/>
                <a:cs typeface="Aparajita" pitchFamily="34" charset="0"/>
              </a:rPr>
              <a:t>Message Passing</a:t>
            </a:r>
            <a:r>
              <a:rPr lang="en-US" sz="2800" dirty="0">
                <a:latin typeface="Aparajita" pitchFamily="34" charset="0"/>
                <a:cs typeface="Aparajita" pitchFamily="34" charset="0"/>
              </a:rPr>
              <a:t> is nothing but sending and </a:t>
            </a:r>
            <a:r>
              <a:rPr lang="en-US" sz="2800" dirty="0" smtClean="0">
                <a:latin typeface="Aparajita" pitchFamily="34" charset="0"/>
                <a:cs typeface="Aparajita" pitchFamily="34" charset="0"/>
              </a:rPr>
              <a:t>receiving </a:t>
            </a:r>
            <a:r>
              <a:rPr lang="en-US" sz="2800" dirty="0">
                <a:latin typeface="Aparajita" pitchFamily="34" charset="0"/>
                <a:cs typeface="Aparajita" pitchFamily="34" charset="0"/>
              </a:rPr>
              <a:t>of information by the objects same as people exchange information</a:t>
            </a:r>
            <a:r>
              <a:rPr lang="en-US" sz="2800" dirty="0" smtClean="0">
                <a:latin typeface="Aparajita" pitchFamily="34" charset="0"/>
                <a:cs typeface="Aparajita" pitchFamily="34" charset="0"/>
              </a:rPr>
              <a:t>.</a:t>
            </a:r>
          </a:p>
          <a:p>
            <a:endParaRPr lang="en-US" sz="2800" dirty="0" smtClean="0">
              <a:latin typeface="Aparajita" pitchFamily="34" charset="0"/>
              <a:cs typeface="Aparajita" pitchFamily="34" charset="0"/>
            </a:endParaRPr>
          </a:p>
          <a:p>
            <a:pPr marL="457200" indent="-457200">
              <a:buFont typeface="Wingdings" pitchFamily="2" charset="2"/>
              <a:buChar char="q"/>
            </a:pPr>
            <a:r>
              <a:rPr lang="en-US" sz="2800" dirty="0" smtClean="0">
                <a:latin typeface="Aparajita" pitchFamily="34" charset="0"/>
                <a:cs typeface="Aparajita" pitchFamily="34" charset="0"/>
              </a:rPr>
              <a:t>This </a:t>
            </a:r>
            <a:r>
              <a:rPr lang="en-US" sz="2800" dirty="0">
                <a:latin typeface="Aparajita" pitchFamily="34" charset="0"/>
                <a:cs typeface="Aparajita" pitchFamily="34" charset="0"/>
              </a:rPr>
              <a:t>helps in building systems that simulate </a:t>
            </a:r>
            <a:r>
              <a:rPr lang="en-US" sz="2800" dirty="0" smtClean="0">
                <a:latin typeface="Aparajita" pitchFamily="34" charset="0"/>
                <a:cs typeface="Aparajita" pitchFamily="34" charset="0"/>
              </a:rPr>
              <a:t>x </a:t>
            </a:r>
            <a:r>
              <a:rPr lang="en-US" sz="2800" dirty="0">
                <a:latin typeface="Aparajita" pitchFamily="34" charset="0"/>
                <a:cs typeface="Aparajita" pitchFamily="34" charset="0"/>
              </a:rPr>
              <a:t>life</a:t>
            </a:r>
            <a:r>
              <a:rPr lang="en-US" sz="2800" dirty="0" smtClean="0">
                <a:latin typeface="Aparajita" pitchFamily="34" charset="0"/>
                <a:cs typeface="Aparajita" pitchFamily="34" charset="0"/>
              </a:rPr>
              <a:t>.</a:t>
            </a:r>
          </a:p>
          <a:p>
            <a:pPr marL="457200" indent="-457200">
              <a:buFont typeface="Wingdings" pitchFamily="2" charset="2"/>
              <a:buChar char="q"/>
            </a:pPr>
            <a:endParaRPr lang="en-US" sz="2800" dirty="0">
              <a:latin typeface="Aparajita" pitchFamily="34" charset="0"/>
              <a:cs typeface="Aparajita" pitchFamily="34" charset="0"/>
            </a:endParaRPr>
          </a:p>
          <a:p>
            <a:pPr marL="457200" indent="-457200">
              <a:buFont typeface="Wingdings" pitchFamily="2" charset="2"/>
              <a:buChar char="q"/>
            </a:pP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Following are the basic steps in message passing</a:t>
            </a:r>
            <a:r>
              <a:rPr lang="en-US" sz="2800" dirty="0" smtClean="0">
                <a:latin typeface="Aparajita" pitchFamily="34" charset="0"/>
                <a:cs typeface="Aparajita" pitchFamily="34" charset="0"/>
              </a:rPr>
              <a:t>.</a:t>
            </a:r>
          </a:p>
          <a:p>
            <a:pPr marL="1428750" lvl="2" indent="-514350">
              <a:buFont typeface="Wingdings" pitchFamily="2" charset="2"/>
              <a:buChar char="§"/>
            </a:pPr>
            <a:r>
              <a:rPr lang="en-US" sz="2800" dirty="0" smtClean="0">
                <a:latin typeface="Aparajita" pitchFamily="34" charset="0"/>
                <a:cs typeface="Aparajita" pitchFamily="34" charset="0"/>
              </a:rPr>
              <a:t>Creating </a:t>
            </a:r>
            <a:r>
              <a:rPr lang="en-US" sz="2800" dirty="0">
                <a:latin typeface="Aparajita" pitchFamily="34" charset="0"/>
                <a:cs typeface="Aparajita" pitchFamily="34" charset="0"/>
              </a:rPr>
              <a:t>classes that define objects and its </a:t>
            </a:r>
            <a:r>
              <a:rPr lang="en-US" sz="2800" dirty="0" smtClean="0">
                <a:latin typeface="Aparajita" pitchFamily="34" charset="0"/>
                <a:cs typeface="Aparajita" pitchFamily="34" charset="0"/>
              </a:rPr>
              <a:t>behavior.</a:t>
            </a:r>
            <a:endParaRPr lang="en-US" sz="2800" dirty="0">
              <a:latin typeface="Aparajita" pitchFamily="34" charset="0"/>
              <a:cs typeface="Aparajita" pitchFamily="34" charset="0"/>
            </a:endParaRPr>
          </a:p>
          <a:p>
            <a:pPr marL="1428750" lvl="2" indent="-514350">
              <a:buFont typeface="Wingdings" pitchFamily="2" charset="2"/>
              <a:buChar char="§"/>
            </a:pPr>
            <a:r>
              <a:rPr lang="en-US" sz="2800" dirty="0">
                <a:latin typeface="Aparajita" pitchFamily="34" charset="0"/>
                <a:cs typeface="Aparajita" pitchFamily="34" charset="0"/>
              </a:rPr>
              <a:t>Creating objects from class </a:t>
            </a:r>
            <a:r>
              <a:rPr lang="en-US" sz="2800" dirty="0" smtClean="0">
                <a:latin typeface="Aparajita" pitchFamily="34" charset="0"/>
                <a:cs typeface="Aparajita" pitchFamily="34" charset="0"/>
              </a:rPr>
              <a:t>definitions.</a:t>
            </a:r>
            <a:endParaRPr lang="en-US" sz="2800" dirty="0">
              <a:latin typeface="Aparajita" pitchFamily="34" charset="0"/>
              <a:cs typeface="Aparajita" pitchFamily="34" charset="0"/>
            </a:endParaRPr>
          </a:p>
          <a:p>
            <a:pPr marL="1428750" lvl="2" indent="-514350">
              <a:buFont typeface="Wingdings" pitchFamily="2" charset="2"/>
              <a:buChar char="§"/>
            </a:pPr>
            <a:r>
              <a:rPr lang="en-US" sz="2800" dirty="0">
                <a:latin typeface="Aparajita" pitchFamily="34" charset="0"/>
                <a:cs typeface="Aparajita" pitchFamily="34" charset="0"/>
              </a:rPr>
              <a:t>Establishing communication among </a:t>
            </a:r>
            <a:r>
              <a:rPr lang="en-US" sz="2800" dirty="0" smtClean="0">
                <a:latin typeface="Aparajita" pitchFamily="34" charset="0"/>
                <a:cs typeface="Aparajita" pitchFamily="34" charset="0"/>
              </a:rPr>
              <a:t>objects.</a:t>
            </a:r>
          </a:p>
          <a:p>
            <a:pPr lvl="2"/>
            <a:endParaRPr lang="en-US" sz="2800" dirty="0">
              <a:latin typeface="Aparajita" pitchFamily="34" charset="0"/>
              <a:cs typeface="Aparajita" pitchFamily="34" charset="0"/>
            </a:endParaRPr>
          </a:p>
          <a:p>
            <a:pPr marL="457200" indent="-457200">
              <a:buFont typeface="Wingdings" pitchFamily="2" charset="2"/>
              <a:buChar char="q"/>
            </a:pPr>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OOPs, Message Passing involves specifying the name of objects, the name of the function, and the information to be sent.</a:t>
            </a:r>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609600"/>
            <a:ext cx="8229600" cy="5693866"/>
          </a:xfrm>
          <a:prstGeom prst="rect">
            <a:avLst/>
          </a:prstGeom>
        </p:spPr>
        <p:txBody>
          <a:bodyPr wrap="square">
            <a:spAutoFit/>
          </a:bodyPr>
          <a:lstStyle/>
          <a:p>
            <a:pPr marL="514350" indent="-514350">
              <a:buFont typeface="Wingdings" pitchFamily="2" charset="2"/>
              <a:buChar char="q"/>
            </a:pPr>
            <a:r>
              <a:rPr lang="en-US" sz="2800" b="1" dirty="0" smtClean="0">
                <a:latin typeface="Aparajita" pitchFamily="34" charset="0"/>
                <a:cs typeface="Aparajita" pitchFamily="34" charset="0"/>
              </a:rPr>
              <a:t>Modular/User </a:t>
            </a:r>
            <a:r>
              <a:rPr lang="en-US" sz="2800" b="1" dirty="0">
                <a:latin typeface="Aparajita" pitchFamily="34" charset="0"/>
                <a:cs typeface="Aparajita" pitchFamily="34" charset="0"/>
              </a:rPr>
              <a:t>Defined Data Type</a:t>
            </a:r>
            <a:r>
              <a:rPr lang="en-US" sz="2800" dirty="0">
                <a:latin typeface="Aparajita" pitchFamily="34" charset="0"/>
                <a:cs typeface="Aparajita" pitchFamily="34" charset="0"/>
              </a:rPr>
              <a:t>–Abstract hardware design concepts such as concurrency and bit vectors can be added using the class mechanism </a:t>
            </a:r>
            <a:endParaRPr lang="en-US" sz="2800" dirty="0" smtClean="0">
              <a:latin typeface="Aparajita" pitchFamily="34" charset="0"/>
              <a:cs typeface="Aparajita" pitchFamily="34" charset="0"/>
            </a:endParaRPr>
          </a:p>
          <a:p>
            <a:pPr marL="514350" indent="-514350">
              <a:buFont typeface="Wingdings" pitchFamily="2" charset="2"/>
              <a:buChar char="q"/>
            </a:pPr>
            <a:endParaRPr lang="en-US" sz="2800" dirty="0">
              <a:latin typeface="Aparajita" pitchFamily="34" charset="0"/>
              <a:cs typeface="Aparajita" pitchFamily="34" charset="0"/>
            </a:endParaRPr>
          </a:p>
          <a:p>
            <a:pPr marL="514350" indent="-514350">
              <a:buFont typeface="Wingdings" pitchFamily="2" charset="2"/>
              <a:buChar char="q"/>
            </a:pPr>
            <a:r>
              <a:rPr lang="en-US" sz="2800" b="1" dirty="0">
                <a:latin typeface="Aparajita" pitchFamily="34" charset="0"/>
                <a:cs typeface="Aparajita" pitchFamily="34" charset="0"/>
              </a:rPr>
              <a:t>Data Hiding</a:t>
            </a:r>
            <a:r>
              <a:rPr lang="en-US" sz="2800" dirty="0">
                <a:latin typeface="Aparajita" pitchFamily="34" charset="0"/>
                <a:cs typeface="Aparajita" pitchFamily="34" charset="0"/>
              </a:rPr>
              <a:t>–Data hiding prevents users from changing data item and hides the implementation details from </a:t>
            </a:r>
            <a:r>
              <a:rPr lang="en-US" sz="2800" dirty="0" smtClean="0">
                <a:latin typeface="Aparajita" pitchFamily="34" charset="0"/>
                <a:cs typeface="Aparajita" pitchFamily="34" charset="0"/>
              </a:rPr>
              <a:t>users</a:t>
            </a:r>
          </a:p>
          <a:p>
            <a:pPr marL="514350" indent="-514350">
              <a:buFont typeface="Wingdings" pitchFamily="2" charset="2"/>
              <a:buChar char="q"/>
            </a:pPr>
            <a:endParaRPr lang="en-US" sz="2800" dirty="0">
              <a:latin typeface="Aparajita" pitchFamily="34" charset="0"/>
              <a:cs typeface="Aparajita" pitchFamily="34" charset="0"/>
            </a:endParaRPr>
          </a:p>
          <a:p>
            <a:pPr marL="514350" indent="-514350">
              <a:buFont typeface="Wingdings" pitchFamily="2" charset="2"/>
              <a:buChar char="q"/>
            </a:pPr>
            <a:r>
              <a:rPr lang="en-US" sz="2800" b="1" dirty="0">
                <a:latin typeface="Aparajita" pitchFamily="34" charset="0"/>
                <a:cs typeface="Aparajita" pitchFamily="34" charset="0"/>
              </a:rPr>
              <a:t>Code Reuse</a:t>
            </a:r>
            <a:r>
              <a:rPr lang="en-US" sz="2800" dirty="0">
                <a:latin typeface="Aparajita" pitchFamily="34" charset="0"/>
                <a:cs typeface="Aparajita" pitchFamily="34" charset="0"/>
              </a:rPr>
              <a:t>-By encapsulating the details of data and methods within an object, C++ provides high degree of </a:t>
            </a:r>
            <a:r>
              <a:rPr lang="en-US" sz="2800" dirty="0" smtClean="0">
                <a:latin typeface="Aparajita" pitchFamily="34" charset="0"/>
                <a:cs typeface="Aparajita" pitchFamily="34" charset="0"/>
              </a:rPr>
              <a:t>reusability</a:t>
            </a:r>
          </a:p>
          <a:p>
            <a:pPr marL="514350" indent="-514350">
              <a:buFont typeface="Wingdings" pitchFamily="2" charset="2"/>
              <a:buChar char="q"/>
            </a:pPr>
            <a:endParaRPr lang="en-US" sz="2800" dirty="0">
              <a:latin typeface="Aparajita" pitchFamily="34" charset="0"/>
              <a:cs typeface="Aparajita" pitchFamily="34" charset="0"/>
            </a:endParaRPr>
          </a:p>
          <a:p>
            <a:pPr marL="514350" indent="-514350">
              <a:buFont typeface="Wingdings" pitchFamily="2" charset="2"/>
              <a:buChar char="q"/>
            </a:pPr>
            <a:r>
              <a:rPr lang="en-US" sz="2800" b="1" dirty="0">
                <a:latin typeface="Aparajita" pitchFamily="34" charset="0"/>
                <a:cs typeface="Aparajita" pitchFamily="34" charset="0"/>
              </a:rPr>
              <a:t>Hierarchical</a:t>
            </a:r>
            <a:r>
              <a:rPr lang="en-US" sz="2800" dirty="0">
                <a:latin typeface="Aparajita" pitchFamily="34" charset="0"/>
                <a:cs typeface="Aparajita" pitchFamily="34" charset="0"/>
              </a:rPr>
              <a:t>-Users do not have to start their modeling effort from scratch but directly build upon the already-developed classes</a:t>
            </a:r>
          </a:p>
        </p:txBody>
      </p:sp>
      <p:sp>
        <p:nvSpPr>
          <p:cNvPr id="8" name="Rounded Rectangle 7"/>
          <p:cNvSpPr/>
          <p:nvPr/>
        </p:nvSpPr>
        <p:spPr>
          <a:xfrm>
            <a:off x="152400" y="152400"/>
            <a:ext cx="853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Modeling Advantages of C++ vs. C</a:t>
            </a:r>
          </a:p>
        </p:txBody>
      </p:sp>
    </p:spTree>
    <p:extLst>
      <p:ext uri="{BB962C8B-B14F-4D97-AF65-F5344CB8AC3E}">
        <p14:creationId xmlns:p14="http://schemas.microsoft.com/office/powerpoint/2010/main" val="3479792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87053"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1914525"/>
            <a:ext cx="6858000" cy="4154984"/>
          </a:xfrm>
          <a:prstGeom prst="rect">
            <a:avLst/>
          </a:prstGeom>
          <a:noFill/>
          <a:effectLst/>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285750" indent="-285750">
              <a:buFont typeface="Wingdings" pitchFamily="2" charset="2"/>
              <a:buChar char="q"/>
            </a:pPr>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Aparajita" pitchFamily="34" charset="0"/>
                <a:cs typeface="Aparajita" pitchFamily="34" charset="0"/>
              </a:rPr>
              <a:t>     </a:t>
            </a:r>
            <a:r>
              <a:rPr lang="en-US" sz="2400" cap="all" dirty="0" smtClean="0">
                <a:ln w="0"/>
                <a:effectLst/>
                <a:latin typeface="Aparajita" pitchFamily="34" charset="0"/>
                <a:cs typeface="Aparajita" pitchFamily="34" charset="0"/>
              </a:rPr>
              <a:t>first glance at c++ program</a:t>
            </a:r>
          </a:p>
          <a:p>
            <a:pPr marL="285750" indent="-285750">
              <a:buFont typeface="Wingdings" pitchFamily="2" charset="2"/>
              <a:buChar char="q"/>
            </a:pPr>
            <a:endParaRPr lang="en-US" sz="2400" cap="all" dirty="0">
              <a:ln w="0"/>
              <a:effectLst/>
              <a:latin typeface="Aparajita" pitchFamily="34" charset="0"/>
              <a:cs typeface="Aparajita" pitchFamily="34" charset="0"/>
            </a:endParaRPr>
          </a:p>
          <a:p>
            <a:pPr marL="285750" indent="-285750">
              <a:buFont typeface="Wingdings" pitchFamily="2" charset="2"/>
              <a:buChar char="q"/>
            </a:pPr>
            <a:r>
              <a:rPr lang="en-US" sz="2400" cap="all" dirty="0" smtClean="0">
                <a:ln w="0"/>
                <a:effectLst/>
                <a:latin typeface="Aparajita" pitchFamily="34" charset="0"/>
                <a:cs typeface="Aparajita" pitchFamily="34" charset="0"/>
              </a:rPr>
              <a:t>     Keywords</a:t>
            </a:r>
          </a:p>
          <a:p>
            <a:pPr marL="285750" indent="-285750">
              <a:buFont typeface="Wingdings" pitchFamily="2" charset="2"/>
              <a:buChar char="q"/>
            </a:pPr>
            <a:endParaRPr lang="en-US" sz="2400" cap="all" dirty="0" smtClean="0">
              <a:ln w="0"/>
              <a:effectLst/>
              <a:latin typeface="Aparajita" pitchFamily="34" charset="0"/>
              <a:cs typeface="Aparajita" pitchFamily="34" charset="0"/>
            </a:endParaRPr>
          </a:p>
          <a:p>
            <a:pPr marL="285750" indent="-285750">
              <a:buFont typeface="Wingdings" pitchFamily="2" charset="2"/>
              <a:buChar char="q"/>
            </a:pPr>
            <a:r>
              <a:rPr lang="en-US" sz="2400" cap="all" dirty="0" smtClean="0">
                <a:ln w="0"/>
                <a:effectLst/>
                <a:latin typeface="Aparajita" pitchFamily="34" charset="0"/>
                <a:cs typeface="Aparajita" pitchFamily="34" charset="0"/>
              </a:rPr>
              <a:t>     Data types</a:t>
            </a:r>
          </a:p>
          <a:p>
            <a:endParaRPr lang="en-US" sz="2400" cap="all" dirty="0" smtClean="0">
              <a:ln w="0"/>
              <a:effectLst/>
              <a:latin typeface="Aparajita" pitchFamily="34" charset="0"/>
              <a:cs typeface="Aparajita" pitchFamily="34" charset="0"/>
            </a:endParaRPr>
          </a:p>
          <a:p>
            <a:pPr marL="285750" indent="-285750">
              <a:buFont typeface="Wingdings" pitchFamily="2" charset="2"/>
              <a:buChar char="q"/>
            </a:pPr>
            <a:r>
              <a:rPr lang="en-US" sz="2400" cap="all" dirty="0" smtClean="0">
                <a:ln w="0"/>
                <a:effectLst/>
                <a:latin typeface="Aparajita" pitchFamily="34" charset="0"/>
                <a:cs typeface="Aparajita" pitchFamily="34" charset="0"/>
              </a:rPr>
              <a:t>     operators</a:t>
            </a:r>
          </a:p>
          <a:p>
            <a:endParaRPr lang="en-US" sz="2400" cap="all" dirty="0" smtClean="0">
              <a:ln w="0">
                <a:solidFill>
                  <a:schemeClr val="bg2">
                    <a:lumMod val="25000"/>
                  </a:schemeClr>
                </a:solidFill>
              </a:ln>
              <a:effectLst/>
              <a:latin typeface="Aparajita" pitchFamily="34" charset="0"/>
              <a:cs typeface="Aparajita" pitchFamily="34" charset="0"/>
            </a:endParaRPr>
          </a:p>
          <a:p>
            <a:pPr marL="285750" indent="-285750">
              <a:buFont typeface="Wingdings" pitchFamily="2" charset="2"/>
              <a:buChar char="q"/>
            </a:pPr>
            <a:r>
              <a:rPr lang="en-US" sz="2400" cap="all" dirty="0" smtClean="0">
                <a:ln w="0"/>
                <a:effectLst/>
                <a:latin typeface="Aparajita" pitchFamily="34" charset="0"/>
                <a:cs typeface="Aparajita" pitchFamily="34" charset="0"/>
              </a:rPr>
              <a:t>    Structure of c++ program</a:t>
            </a:r>
          </a:p>
          <a:p>
            <a:pPr marL="285750" indent="-285750">
              <a:buFont typeface="Wingdings" pitchFamily="2" charset="2"/>
              <a:buChar char="q"/>
            </a:pPr>
            <a:endParaRPr lang="en-US" sz="2400" cap="all" dirty="0">
              <a:ln w="0"/>
              <a:effectLst/>
              <a:latin typeface="Aparajita" pitchFamily="34" charset="0"/>
              <a:cs typeface="Aparajita" pitchFamily="34" charset="0"/>
            </a:endParaRPr>
          </a:p>
          <a:p>
            <a:endParaRPr lang="en-US" sz="2400" cap="all" dirty="0" smtClean="0">
              <a:ln w="0"/>
              <a:effectLst/>
              <a:latin typeface="Aparajita" pitchFamily="34" charset="0"/>
              <a:cs typeface="Aparajita" pitchFamily="34" charset="0"/>
            </a:endParaRPr>
          </a:p>
        </p:txBody>
      </p:sp>
      <p:sp>
        <p:nvSpPr>
          <p:cNvPr id="6" name="TextBox 5"/>
          <p:cNvSpPr txBox="1"/>
          <p:nvPr/>
        </p:nvSpPr>
        <p:spPr>
          <a:xfrm>
            <a:off x="3352800" y="695652"/>
            <a:ext cx="3796145"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u="sng" cap="all" dirty="0">
                <a:ln w="0"/>
                <a:effectLst/>
                <a:latin typeface="Aparajita" pitchFamily="34" charset="0"/>
                <a:cs typeface="Aparajita" pitchFamily="34" charset="0"/>
              </a:rPr>
              <a:t>c++ Basics</a:t>
            </a:r>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800" dirty="0">
                <a:latin typeface="Aparajita" pitchFamily="34" charset="0"/>
                <a:cs typeface="Aparajita" pitchFamily="34" charset="0"/>
              </a:rPr>
              <a:t>Awareness of programming concepts</a:t>
            </a:r>
            <a:r>
              <a:rPr lang="en-US" altLang="en-US" sz="2800" dirty="0" smtClean="0">
                <a:latin typeface="Aparajita" pitchFamily="34" charset="0"/>
                <a:cs typeface="Aparajita" pitchFamily="34" charset="0"/>
              </a:rPr>
              <a:t>.</a:t>
            </a:r>
          </a:p>
          <a:p>
            <a:endParaRPr lang="en-US" altLang="en-US" sz="2800" dirty="0">
              <a:latin typeface="Aparajita" pitchFamily="34" charset="0"/>
              <a:cs typeface="Aparajita" pitchFamily="34" charset="0"/>
            </a:endParaRPr>
          </a:p>
          <a:p>
            <a:r>
              <a:rPr lang="en-US" altLang="en-US" sz="2800" dirty="0">
                <a:latin typeface="Aparajita" pitchFamily="34" charset="0"/>
                <a:cs typeface="Aparajita" pitchFamily="34" charset="0"/>
              </a:rPr>
              <a:t>Completion of C programming course</a:t>
            </a:r>
          </a:p>
          <a:p>
            <a:pPr marL="109728" indent="0">
              <a:buNone/>
            </a:pPr>
            <a:endParaRPr lang="en-US" sz="2800" dirty="0">
              <a:latin typeface="Aparajita" pitchFamily="34" charset="0"/>
              <a:cs typeface="Aparajita" pitchFamily="34" charset="0"/>
            </a:endParaRPr>
          </a:p>
        </p:txBody>
      </p:sp>
      <p:sp>
        <p:nvSpPr>
          <p:cNvPr id="4" name="Rectangle 3"/>
          <p:cNvSpPr/>
          <p:nvPr/>
        </p:nvSpPr>
        <p:spPr>
          <a:xfrm>
            <a:off x="0" y="1524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800" b="1" dirty="0">
                <a:latin typeface="Aparajita" pitchFamily="34" charset="0"/>
                <a:cs typeface="Aparajita" pitchFamily="34" charset="0"/>
              </a:rPr>
              <a:t>Prerequisites</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1441598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First glance at C++ program- message.cpp</a:t>
            </a:r>
            <a:endParaRPr lang="en-US" sz="2800" b="1" dirty="0">
              <a:latin typeface="Aparajita" pitchFamily="34" charset="0"/>
              <a:cs typeface="Aparajita" pitchFamily="34" charset="0"/>
            </a:endParaRPr>
          </a:p>
        </p:txBody>
      </p:sp>
      <p:sp>
        <p:nvSpPr>
          <p:cNvPr id="5" name="TextBox 4"/>
          <p:cNvSpPr txBox="1"/>
          <p:nvPr/>
        </p:nvSpPr>
        <p:spPr>
          <a:xfrm>
            <a:off x="1981200" y="2743201"/>
            <a:ext cx="6096000" cy="1631216"/>
          </a:xfrm>
          <a:prstGeom prst="rect">
            <a:avLst/>
          </a:prstGeom>
          <a:solidFill>
            <a:schemeClr val="bg2">
              <a:lumMod val="50000"/>
            </a:schemeClr>
          </a:solidFill>
        </p:spPr>
        <p:txBody>
          <a:bodyPr wrap="square" rtlCol="0">
            <a:spAutoFit/>
          </a:bodyPr>
          <a:lstStyle/>
          <a:p>
            <a:pPr lvl="2"/>
            <a:r>
              <a:rPr lang="en-US" sz="2800" i="1" dirty="0" smtClean="0">
                <a:solidFill>
                  <a:schemeClr val="bg1"/>
                </a:solidFill>
                <a:latin typeface="Aparajita" pitchFamily="34" charset="0"/>
                <a:cs typeface="Aparajita" pitchFamily="34" charset="0"/>
              </a:rPr>
              <a:t>//</a:t>
            </a:r>
            <a:r>
              <a:rPr lang="en-US" sz="2800" b="1" i="1" dirty="0" smtClean="0">
                <a:solidFill>
                  <a:schemeClr val="bg1"/>
                </a:solidFill>
                <a:latin typeface="Aparajita" pitchFamily="34" charset="0"/>
                <a:cs typeface="Aparajita" pitchFamily="34" charset="0"/>
              </a:rPr>
              <a:t>program: To display a message in c++</a:t>
            </a:r>
          </a:p>
          <a:p>
            <a:pPr lvl="2"/>
            <a:r>
              <a:rPr lang="en-US" sz="2800" i="1" dirty="0" smtClean="0">
                <a:solidFill>
                  <a:schemeClr val="bg1"/>
                </a:solidFill>
                <a:latin typeface="Aparajita" pitchFamily="34" charset="0"/>
                <a:cs typeface="Aparajita" pitchFamily="34" charset="0"/>
              </a:rPr>
              <a:t>#include &lt;</a:t>
            </a:r>
            <a:r>
              <a:rPr lang="en-US" sz="2800" i="1" dirty="0" err="1" smtClean="0">
                <a:solidFill>
                  <a:schemeClr val="bg1"/>
                </a:solidFill>
                <a:latin typeface="Aparajita" pitchFamily="34" charset="0"/>
                <a:cs typeface="Aparajita" pitchFamily="34" charset="0"/>
              </a:rPr>
              <a:t>iostream.h</a:t>
            </a:r>
            <a:r>
              <a:rPr lang="en-US" sz="2800" i="1" dirty="0" smtClean="0">
                <a:solidFill>
                  <a:schemeClr val="bg1"/>
                </a:solidFill>
                <a:latin typeface="Aparajita" pitchFamily="34" charset="0"/>
                <a:cs typeface="Aparajita" pitchFamily="34" charset="0"/>
              </a:rPr>
              <a:t>&gt;</a:t>
            </a:r>
          </a:p>
          <a:p>
            <a:pPr lvl="2"/>
            <a:r>
              <a:rPr lang="en-US" sz="2800" i="1" dirty="0" smtClean="0">
                <a:solidFill>
                  <a:schemeClr val="bg1"/>
                </a:solidFill>
                <a:latin typeface="Aparajita" pitchFamily="34" charset="0"/>
                <a:cs typeface="Aparajita" pitchFamily="34" charset="0"/>
              </a:rPr>
              <a:t>using namespace </a:t>
            </a:r>
            <a:r>
              <a:rPr lang="en-US" sz="2800" i="1" dirty="0" err="1" smtClean="0">
                <a:solidFill>
                  <a:schemeClr val="bg1"/>
                </a:solidFill>
                <a:latin typeface="Aparajita" pitchFamily="34" charset="0"/>
                <a:cs typeface="Aparajita" pitchFamily="34" charset="0"/>
              </a:rPr>
              <a:t>std</a:t>
            </a:r>
            <a:r>
              <a:rPr lang="en-US" sz="2800" i="1" dirty="0" smtClean="0">
                <a:solidFill>
                  <a:schemeClr val="bg1"/>
                </a:solidFill>
                <a:latin typeface="Aparajita" pitchFamily="34" charset="0"/>
                <a:cs typeface="Aparajita" pitchFamily="34" charset="0"/>
              </a:rPr>
              <a:t>;</a:t>
            </a:r>
          </a:p>
          <a:p>
            <a:endParaRPr lang="en-US" sz="1600" i="1" dirty="0">
              <a:latin typeface="Aparajita" pitchFamily="34" charset="0"/>
              <a:cs typeface="Aparajita" pitchFamily="34" charset="0"/>
            </a:endParaRPr>
          </a:p>
        </p:txBody>
      </p:sp>
      <p:cxnSp>
        <p:nvCxnSpPr>
          <p:cNvPr id="7" name="Straight Arrow Connector 6"/>
          <p:cNvCxnSpPr/>
          <p:nvPr/>
        </p:nvCxnSpPr>
        <p:spPr>
          <a:xfrm>
            <a:off x="1905000" y="2667000"/>
            <a:ext cx="11430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24200" y="1905000"/>
            <a:ext cx="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0" y="1535668"/>
            <a:ext cx="1828800" cy="523220"/>
          </a:xfrm>
          <a:prstGeom prst="rect">
            <a:avLst/>
          </a:prstGeom>
          <a:noFill/>
        </p:spPr>
        <p:txBody>
          <a:bodyPr wrap="square" rtlCol="0">
            <a:spAutoFit/>
          </a:bodyPr>
          <a:lstStyle/>
          <a:p>
            <a:r>
              <a:rPr lang="en-US" sz="2800" dirty="0" smtClean="0">
                <a:latin typeface="Aparajita" pitchFamily="34" charset="0"/>
                <a:cs typeface="Aparajita" pitchFamily="34" charset="0"/>
              </a:rPr>
              <a:t>Comments</a:t>
            </a:r>
            <a:endParaRPr lang="en-US" sz="2800" dirty="0">
              <a:latin typeface="Aparajita" pitchFamily="34" charset="0"/>
              <a:cs typeface="Aparajita" pitchFamily="34" charset="0"/>
            </a:endParaRPr>
          </a:p>
        </p:txBody>
      </p:sp>
      <p:sp>
        <p:nvSpPr>
          <p:cNvPr id="12" name="TextBox 11"/>
          <p:cNvSpPr txBox="1"/>
          <p:nvPr/>
        </p:nvSpPr>
        <p:spPr>
          <a:xfrm>
            <a:off x="762000" y="1915180"/>
            <a:ext cx="1828800" cy="954107"/>
          </a:xfrm>
          <a:prstGeom prst="rect">
            <a:avLst/>
          </a:prstGeom>
          <a:noFill/>
        </p:spPr>
        <p:txBody>
          <a:bodyPr wrap="square" rtlCol="0">
            <a:spAutoFit/>
          </a:bodyPr>
          <a:lstStyle/>
          <a:p>
            <a:r>
              <a:rPr lang="en-US" sz="2800" dirty="0" smtClean="0">
                <a:latin typeface="Aparajita" pitchFamily="34" charset="0"/>
                <a:cs typeface="Aparajita" pitchFamily="34" charset="0"/>
              </a:rPr>
              <a:t>Preprocessor directives</a:t>
            </a:r>
            <a:endParaRPr lang="en-US" sz="2800" dirty="0">
              <a:latin typeface="Aparajita" pitchFamily="34" charset="0"/>
              <a:cs typeface="Aparajita" pitchFamily="34" charset="0"/>
            </a:endParaRPr>
          </a:p>
        </p:txBody>
      </p:sp>
      <p:sp>
        <p:nvSpPr>
          <p:cNvPr id="20" name="TextBox 19"/>
          <p:cNvSpPr txBox="1"/>
          <p:nvPr/>
        </p:nvSpPr>
        <p:spPr>
          <a:xfrm>
            <a:off x="5611090" y="2037546"/>
            <a:ext cx="3228110" cy="523220"/>
          </a:xfrm>
          <a:prstGeom prst="rect">
            <a:avLst/>
          </a:prstGeom>
          <a:noFill/>
        </p:spPr>
        <p:txBody>
          <a:bodyPr wrap="square" rtlCol="0">
            <a:spAutoFit/>
          </a:bodyPr>
          <a:lstStyle/>
          <a:p>
            <a:r>
              <a:rPr lang="en-US" sz="2800" dirty="0">
                <a:latin typeface="Aparajita" pitchFamily="34" charset="0"/>
                <a:cs typeface="Aparajita" pitchFamily="34" charset="0"/>
              </a:rPr>
              <a:t>Provides simple access</a:t>
            </a:r>
          </a:p>
        </p:txBody>
      </p:sp>
      <p:cxnSp>
        <p:nvCxnSpPr>
          <p:cNvPr id="21" name="Straight Arrow Connector 20"/>
          <p:cNvCxnSpPr/>
          <p:nvPr/>
        </p:nvCxnSpPr>
        <p:spPr>
          <a:xfrm flipH="1">
            <a:off x="5105400" y="2400300"/>
            <a:ext cx="838200" cy="1333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81200" y="4343401"/>
            <a:ext cx="6096000" cy="1815882"/>
          </a:xfrm>
          <a:prstGeom prst="rect">
            <a:avLst/>
          </a:prstGeom>
          <a:solidFill>
            <a:schemeClr val="tx1"/>
          </a:solidFill>
        </p:spPr>
        <p:txBody>
          <a:bodyPr wrap="square" rtlCol="0">
            <a:spAutoFit/>
          </a:bodyPr>
          <a:lstStyle/>
          <a:p>
            <a:pPr lvl="2"/>
            <a:r>
              <a:rPr lang="en-US" sz="2800" i="1" dirty="0">
                <a:solidFill>
                  <a:schemeClr val="bg1"/>
                </a:solidFill>
                <a:latin typeface="Aparajita" pitchFamily="34" charset="0"/>
                <a:cs typeface="Aparajita" pitchFamily="34" charset="0"/>
              </a:rPr>
              <a:t>void main()</a:t>
            </a:r>
          </a:p>
          <a:p>
            <a:pPr lvl="2"/>
            <a:r>
              <a:rPr lang="en-US" sz="2800" i="1" dirty="0">
                <a:solidFill>
                  <a:schemeClr val="bg1"/>
                </a:solidFill>
                <a:latin typeface="Aparajita" pitchFamily="34" charset="0"/>
                <a:cs typeface="Aparajita" pitchFamily="34" charset="0"/>
              </a:rPr>
              <a:t>{</a:t>
            </a:r>
          </a:p>
          <a:p>
            <a:pPr lvl="2"/>
            <a:r>
              <a:rPr lang="en-US" sz="2800" i="1" dirty="0">
                <a:solidFill>
                  <a:schemeClr val="bg1"/>
                </a:solidFill>
                <a:latin typeface="Aparajita" pitchFamily="34" charset="0"/>
                <a:cs typeface="Aparajita" pitchFamily="34" charset="0"/>
              </a:rPr>
              <a:t>cout&lt;&lt;“Hello World!”;</a:t>
            </a:r>
          </a:p>
          <a:p>
            <a:pPr lvl="2"/>
            <a:r>
              <a:rPr lang="en-US" sz="2800" i="1" dirty="0" smtClean="0">
                <a:solidFill>
                  <a:schemeClr val="bg1"/>
                </a:solidFill>
                <a:latin typeface="Aparajita" pitchFamily="34" charset="0"/>
                <a:cs typeface="Aparajita" pitchFamily="34" charset="0"/>
              </a:rPr>
              <a:t>}</a:t>
            </a:r>
            <a:endParaRPr lang="en-US" sz="1600" i="1" dirty="0">
              <a:solidFill>
                <a:schemeClr val="bg1"/>
              </a:solidFill>
              <a:latin typeface="Aparajita" pitchFamily="34" charset="0"/>
              <a:cs typeface="Aparajita" pitchFamily="34" charset="0"/>
            </a:endParaRPr>
          </a:p>
        </p:txBody>
      </p:sp>
      <p:sp>
        <p:nvSpPr>
          <p:cNvPr id="28" name="TextBox 27"/>
          <p:cNvSpPr txBox="1"/>
          <p:nvPr/>
        </p:nvSpPr>
        <p:spPr>
          <a:xfrm>
            <a:off x="76200" y="5334000"/>
            <a:ext cx="1828800" cy="523220"/>
          </a:xfrm>
          <a:prstGeom prst="rect">
            <a:avLst/>
          </a:prstGeom>
          <a:noFill/>
        </p:spPr>
        <p:txBody>
          <a:bodyPr wrap="square" rtlCol="0">
            <a:spAutoFit/>
          </a:bodyPr>
          <a:lstStyle/>
          <a:p>
            <a:r>
              <a:rPr lang="en-US" sz="2800" dirty="0" smtClean="0">
                <a:latin typeface="Aparajita" pitchFamily="34" charset="0"/>
                <a:cs typeface="Aparajita" pitchFamily="34" charset="0"/>
              </a:rPr>
              <a:t>main function</a:t>
            </a:r>
            <a:endParaRPr lang="en-US" sz="2800" dirty="0">
              <a:latin typeface="Aparajita" pitchFamily="34" charset="0"/>
              <a:cs typeface="Aparajita" pitchFamily="34" charset="0"/>
            </a:endParaRPr>
          </a:p>
        </p:txBody>
      </p:sp>
      <p:sp>
        <p:nvSpPr>
          <p:cNvPr id="32" name="TextBox 31"/>
          <p:cNvSpPr txBox="1"/>
          <p:nvPr/>
        </p:nvSpPr>
        <p:spPr>
          <a:xfrm>
            <a:off x="5943600" y="6400800"/>
            <a:ext cx="2743200" cy="523220"/>
          </a:xfrm>
          <a:prstGeom prst="rect">
            <a:avLst/>
          </a:prstGeom>
          <a:noFill/>
        </p:spPr>
        <p:txBody>
          <a:bodyPr wrap="square" rtlCol="0">
            <a:spAutoFit/>
          </a:bodyPr>
          <a:lstStyle/>
          <a:p>
            <a:r>
              <a:rPr lang="en-US" sz="2800" dirty="0" smtClean="0">
                <a:latin typeface="Aparajita" pitchFamily="34" charset="0"/>
                <a:cs typeface="Aparajita" pitchFamily="34" charset="0"/>
              </a:rPr>
              <a:t>Insertion statement</a:t>
            </a:r>
            <a:endParaRPr lang="en-US" sz="2800" dirty="0">
              <a:latin typeface="Aparajita" pitchFamily="34" charset="0"/>
              <a:cs typeface="Aparajita" pitchFamily="34" charset="0"/>
            </a:endParaRPr>
          </a:p>
        </p:txBody>
      </p:sp>
      <p:cxnSp>
        <p:nvCxnSpPr>
          <p:cNvPr id="35" name="Straight Arrow Connector 34"/>
          <p:cNvCxnSpPr/>
          <p:nvPr/>
        </p:nvCxnSpPr>
        <p:spPr>
          <a:xfrm>
            <a:off x="1295400" y="5251342"/>
            <a:ext cx="1371600"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0"/>
          </p:cNvCxnSpPr>
          <p:nvPr/>
        </p:nvCxnSpPr>
        <p:spPr>
          <a:xfrm flipH="1" flipV="1">
            <a:off x="5334000" y="5562602"/>
            <a:ext cx="1981200" cy="83819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676400" y="4572001"/>
            <a:ext cx="1371600" cy="1"/>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0" y="4114800"/>
            <a:ext cx="1905000" cy="954107"/>
          </a:xfrm>
          <a:prstGeom prst="rect">
            <a:avLst/>
          </a:prstGeom>
          <a:noFill/>
        </p:spPr>
        <p:txBody>
          <a:bodyPr wrap="square" rtlCol="0">
            <a:spAutoFit/>
          </a:bodyPr>
          <a:lstStyle/>
          <a:p>
            <a:r>
              <a:rPr lang="en-US" sz="2800" dirty="0" smtClean="0">
                <a:latin typeface="Aparajita" pitchFamily="34" charset="0"/>
                <a:cs typeface="Aparajita" pitchFamily="34" charset="0"/>
              </a:rPr>
              <a:t>Return type of main()</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3656822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533399"/>
          </a:xfrm>
          <a:solidFill>
            <a:schemeClr val="bg2">
              <a:lumMod val="75000"/>
            </a:schemeClr>
          </a:solidFill>
        </p:spPr>
        <p:txBody>
          <a:bodyPr>
            <a:normAutofit/>
          </a:bodyPr>
          <a:lstStyle/>
          <a:p>
            <a:pPr algn="l"/>
            <a:r>
              <a:rPr lang="en-US" sz="2800" dirty="0" smtClean="0">
                <a:latin typeface="Aparajita" pitchFamily="34" charset="0"/>
                <a:cs typeface="Aparajita" pitchFamily="34" charset="0"/>
              </a:rPr>
              <a:t>Input and Output in C++</a:t>
            </a:r>
            <a:endParaRPr lang="en-US" sz="2800" dirty="0">
              <a:latin typeface="Aparajita" pitchFamily="34" charset="0"/>
              <a:cs typeface="Aparajita" pitchFamily="34" charset="0"/>
            </a:endParaRPr>
          </a:p>
        </p:txBody>
      </p:sp>
      <p:sp>
        <p:nvSpPr>
          <p:cNvPr id="4" name="TextBox 3"/>
          <p:cNvSpPr txBox="1"/>
          <p:nvPr/>
        </p:nvSpPr>
        <p:spPr>
          <a:xfrm>
            <a:off x="381000" y="1295400"/>
            <a:ext cx="7772400" cy="2677656"/>
          </a:xfrm>
          <a:prstGeom prst="rect">
            <a:avLst/>
          </a:prstGeom>
          <a:noFill/>
        </p:spPr>
        <p:txBody>
          <a:bodyPr wrap="square" rtlCol="0">
            <a:spAutoFit/>
          </a:bodyPr>
          <a:lstStyle/>
          <a:p>
            <a:r>
              <a:rPr lang="en-US" sz="2800" b="1" dirty="0">
                <a:latin typeface="Aparajita" pitchFamily="34" charset="0"/>
                <a:cs typeface="Aparajita" pitchFamily="34" charset="0"/>
              </a:rPr>
              <a:t>c</a:t>
            </a:r>
            <a:r>
              <a:rPr lang="en-US" sz="2800" b="1" dirty="0" smtClean="0">
                <a:latin typeface="Aparajita" pitchFamily="34" charset="0"/>
                <a:cs typeface="Aparajita" pitchFamily="34" charset="0"/>
              </a:rPr>
              <a:t>in</a:t>
            </a:r>
            <a:r>
              <a:rPr lang="en-US" sz="2800" dirty="0" smtClean="0">
                <a:latin typeface="Aparajita" pitchFamily="34" charset="0"/>
                <a:cs typeface="Aparajita" pitchFamily="34" charset="0"/>
              </a:rPr>
              <a:t>	</a:t>
            </a:r>
          </a:p>
          <a:p>
            <a:pPr marL="914400" lvl="1" indent="-457200">
              <a:buFont typeface="Arial" pitchFamily="34" charset="0"/>
              <a:buChar char="•"/>
            </a:pPr>
            <a:r>
              <a:rPr lang="en-US" sz="2800" dirty="0" smtClean="0">
                <a:latin typeface="Aparajita" pitchFamily="34" charset="0"/>
                <a:cs typeface="Aparajita" pitchFamily="34" charset="0"/>
              </a:rPr>
              <a:t>cin is a predefined object </a:t>
            </a:r>
            <a:r>
              <a:rPr lang="en-US" sz="2800" i="1" dirty="0">
                <a:latin typeface="Aparajita" pitchFamily="34" charset="0"/>
                <a:cs typeface="Aparajita" pitchFamily="34" charset="0"/>
              </a:rPr>
              <a:t>of </a:t>
            </a:r>
            <a:r>
              <a:rPr lang="en-US" sz="2800" i="1" u="sng" dirty="0" err="1" smtClean="0">
                <a:latin typeface="Aparajita" pitchFamily="34" charset="0"/>
                <a:cs typeface="Aparajita" pitchFamily="34" charset="0"/>
              </a:rPr>
              <a:t>istream</a:t>
            </a:r>
            <a:r>
              <a:rPr lang="en-US" sz="2800" i="1" u="sng" dirty="0" smtClean="0">
                <a:latin typeface="Aparajita" pitchFamily="34" charset="0"/>
                <a:cs typeface="Aparajita" pitchFamily="34" charset="0"/>
              </a:rPr>
              <a:t> class.</a:t>
            </a:r>
            <a:endParaRPr lang="en-US" sz="2800" dirty="0" smtClean="0">
              <a:latin typeface="Aparajita" pitchFamily="34" charset="0"/>
              <a:cs typeface="Aparajita" pitchFamily="34" charset="0"/>
            </a:endParaRPr>
          </a:p>
          <a:p>
            <a:pPr marL="914400" lvl="1" indent="-457200">
              <a:buFont typeface="Arial" pitchFamily="34" charset="0"/>
              <a:buChar char="•"/>
            </a:pPr>
            <a:r>
              <a:rPr lang="en-US" sz="2800" dirty="0" smtClean="0">
                <a:latin typeface="Aparajita" pitchFamily="34" charset="0"/>
                <a:cs typeface="Aparajita" pitchFamily="34" charset="0"/>
              </a:rPr>
              <a:t>It corresponds to standard input stream i.e. keyboard.</a:t>
            </a:r>
          </a:p>
          <a:p>
            <a:pPr marL="914400" lvl="1" indent="-457200">
              <a:buFont typeface="Arial" pitchFamily="34" charset="0"/>
              <a:buChar char="•"/>
            </a:pPr>
            <a:r>
              <a:rPr lang="en-US" sz="2800" dirty="0">
                <a:latin typeface="Aparajita" pitchFamily="34" charset="0"/>
                <a:cs typeface="Aparajita" pitchFamily="34" charset="0"/>
              </a:rPr>
              <a:t>It replaces the scanf() statement in </a:t>
            </a:r>
            <a:r>
              <a:rPr lang="en-US" sz="2800" dirty="0" smtClean="0">
                <a:latin typeface="Aparajita" pitchFamily="34" charset="0"/>
                <a:cs typeface="Aparajita" pitchFamily="34" charset="0"/>
              </a:rPr>
              <a:t>C.</a:t>
            </a:r>
          </a:p>
          <a:p>
            <a:pPr marL="914400" lvl="1" indent="-457200">
              <a:buFont typeface="Arial" pitchFamily="34" charset="0"/>
              <a:buChar char="•"/>
            </a:pPr>
            <a:r>
              <a:rPr lang="en-US" sz="2800" dirty="0">
                <a:latin typeface="Aparajita" pitchFamily="34" charset="0"/>
                <a:cs typeface="Aparajita" pitchFamily="34" charset="0"/>
              </a:rPr>
              <a:t>Its syntax is:</a:t>
            </a:r>
          </a:p>
          <a:p>
            <a:pPr lvl="1"/>
            <a:endParaRPr lang="en-US" sz="2800" dirty="0" smtClean="0">
              <a:latin typeface="Aparajita" pitchFamily="34" charset="0"/>
              <a:cs typeface="Aparajit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000498"/>
            <a:ext cx="3810000" cy="202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0" y="3657601"/>
            <a:ext cx="1371600" cy="357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Aparajita" pitchFamily="34" charset="0"/>
                <a:cs typeface="Aparajita" pitchFamily="34" charset="0"/>
              </a:rPr>
              <a:t> cin&gt;&gt;a;</a:t>
            </a:r>
            <a:endParaRPr lang="en-US" i="1" dirty="0"/>
          </a:p>
        </p:txBody>
      </p:sp>
    </p:spTree>
    <p:extLst>
      <p:ext uri="{BB962C8B-B14F-4D97-AF65-F5344CB8AC3E}">
        <p14:creationId xmlns:p14="http://schemas.microsoft.com/office/powerpoint/2010/main" val="2899348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533399"/>
          </a:xfrm>
          <a:solidFill>
            <a:schemeClr val="bg2">
              <a:lumMod val="75000"/>
            </a:schemeClr>
          </a:solidFill>
        </p:spPr>
        <p:txBody>
          <a:bodyPr>
            <a:normAutofit/>
          </a:bodyPr>
          <a:lstStyle/>
          <a:p>
            <a:pPr algn="l"/>
            <a:r>
              <a:rPr lang="en-US" sz="2800" dirty="0" smtClean="0">
                <a:latin typeface="Aparajita" pitchFamily="34" charset="0"/>
                <a:cs typeface="Aparajita" pitchFamily="34" charset="0"/>
              </a:rPr>
              <a:t>Input and Output in C++</a:t>
            </a:r>
            <a:endParaRPr lang="en-US" sz="2800" dirty="0">
              <a:latin typeface="Aparajita" pitchFamily="34" charset="0"/>
              <a:cs typeface="Aparajita" pitchFamily="34" charset="0"/>
            </a:endParaRPr>
          </a:p>
        </p:txBody>
      </p:sp>
      <p:sp>
        <p:nvSpPr>
          <p:cNvPr id="4" name="TextBox 3"/>
          <p:cNvSpPr txBox="1"/>
          <p:nvPr/>
        </p:nvSpPr>
        <p:spPr>
          <a:xfrm>
            <a:off x="381000" y="1295400"/>
            <a:ext cx="7772400" cy="3539430"/>
          </a:xfrm>
          <a:prstGeom prst="rect">
            <a:avLst/>
          </a:prstGeom>
          <a:noFill/>
        </p:spPr>
        <p:txBody>
          <a:bodyPr wrap="square" rtlCol="0">
            <a:spAutoFit/>
          </a:bodyPr>
          <a:lstStyle/>
          <a:p>
            <a:r>
              <a:rPr lang="en-US" sz="2800" b="1" dirty="0">
                <a:latin typeface="Aparajita" pitchFamily="34" charset="0"/>
                <a:cs typeface="Aparajita" pitchFamily="34" charset="0"/>
              </a:rPr>
              <a:t>cout</a:t>
            </a:r>
          </a:p>
          <a:p>
            <a:pPr marL="914400" lvl="1" indent="-457200">
              <a:buFont typeface="Arial" pitchFamily="34" charset="0"/>
              <a:buChar char="•"/>
            </a:pPr>
            <a:r>
              <a:rPr lang="en-US" sz="2800" dirty="0">
                <a:latin typeface="Aparajita" pitchFamily="34" charset="0"/>
                <a:cs typeface="Aparajita" pitchFamily="34" charset="0"/>
              </a:rPr>
              <a:t>cout is a predefined </a:t>
            </a:r>
            <a:r>
              <a:rPr lang="en-US" sz="2800" dirty="0" smtClean="0">
                <a:latin typeface="Aparajita" pitchFamily="34" charset="0"/>
                <a:cs typeface="Aparajita" pitchFamily="34" charset="0"/>
              </a:rPr>
              <a:t>object</a:t>
            </a:r>
            <a:r>
              <a:rPr lang="en-US" sz="2800" i="1" dirty="0" smtClean="0">
                <a:latin typeface="Aparajita" pitchFamily="34" charset="0"/>
                <a:cs typeface="Aparajita" pitchFamily="34" charset="0"/>
              </a:rPr>
              <a:t> of </a:t>
            </a:r>
            <a:r>
              <a:rPr lang="en-US" sz="2800" i="1" u="sng" dirty="0" err="1" smtClean="0">
                <a:latin typeface="Aparajita" pitchFamily="34" charset="0"/>
                <a:cs typeface="Aparajita" pitchFamily="34" charset="0"/>
              </a:rPr>
              <a:t>ostream</a:t>
            </a:r>
            <a:r>
              <a:rPr lang="en-US" sz="2800" i="1" u="sng" dirty="0" smtClean="0">
                <a:latin typeface="Aparajita" pitchFamily="34" charset="0"/>
                <a:cs typeface="Aparajita" pitchFamily="34" charset="0"/>
              </a:rPr>
              <a:t> class.</a:t>
            </a:r>
            <a:endParaRPr lang="en-US" sz="2800" i="1" u="sng" dirty="0">
              <a:latin typeface="Aparajita" pitchFamily="34" charset="0"/>
              <a:cs typeface="Aparajita" pitchFamily="34" charset="0"/>
            </a:endParaRPr>
          </a:p>
          <a:p>
            <a:pPr marL="914400" lvl="1" indent="-457200">
              <a:buFont typeface="Arial" pitchFamily="34" charset="0"/>
              <a:buChar char="•"/>
            </a:pPr>
            <a:r>
              <a:rPr lang="en-US" sz="2800" dirty="0">
                <a:latin typeface="Aparajita" pitchFamily="34" charset="0"/>
                <a:cs typeface="Aparajita" pitchFamily="34" charset="0"/>
              </a:rPr>
              <a:t>It corresponds to standard output stream i.e. screen.</a:t>
            </a:r>
          </a:p>
          <a:p>
            <a:pPr marL="914400" lvl="1" indent="-457200">
              <a:buFont typeface="Arial" pitchFamily="34" charset="0"/>
              <a:buChar char="•"/>
            </a:pPr>
            <a:r>
              <a:rPr lang="en-US" sz="2800" dirty="0">
                <a:latin typeface="Aparajita" pitchFamily="34" charset="0"/>
                <a:cs typeface="Aparajita" pitchFamily="34" charset="0"/>
              </a:rPr>
              <a:t>It replaces the printf() statement in C</a:t>
            </a:r>
            <a:r>
              <a:rPr lang="en-US" sz="2800" dirty="0" smtClean="0">
                <a:latin typeface="Aparajita" pitchFamily="34" charset="0"/>
                <a:cs typeface="Aparajita" pitchFamily="34" charset="0"/>
              </a:rPr>
              <a:t>.</a:t>
            </a:r>
          </a:p>
          <a:p>
            <a:pPr marL="914400" lvl="1" indent="-457200">
              <a:buFont typeface="Arial" pitchFamily="34" charset="0"/>
              <a:buChar char="•"/>
            </a:pPr>
            <a:r>
              <a:rPr lang="en-US" sz="2800" dirty="0" smtClean="0">
                <a:latin typeface="Aparajita" pitchFamily="34" charset="0"/>
                <a:cs typeface="Aparajita" pitchFamily="34" charset="0"/>
              </a:rPr>
              <a:t>Its syntax is:</a:t>
            </a:r>
          </a:p>
          <a:p>
            <a:pPr lvl="2"/>
            <a:endParaRPr lang="en-US" sz="2800" b="1" dirty="0" smtClean="0">
              <a:latin typeface="Aparajita" pitchFamily="34" charset="0"/>
              <a:cs typeface="Aparajita" pitchFamily="34" charset="0"/>
            </a:endParaRPr>
          </a:p>
          <a:p>
            <a:pPr lvl="1"/>
            <a:r>
              <a:rPr lang="en-US" sz="2800" b="1" dirty="0" smtClean="0">
                <a:latin typeface="Aparajita" pitchFamily="34" charset="0"/>
                <a:cs typeface="Aparajita" pitchFamily="34" charset="0"/>
              </a:rPr>
              <a:t>or</a:t>
            </a:r>
            <a:endParaRPr lang="en-US" sz="2800" b="1" dirty="0">
              <a:latin typeface="Aparajita" pitchFamily="34" charset="0"/>
              <a:cs typeface="Aparajita" pitchFamily="34" charset="0"/>
            </a:endParaRPr>
          </a:p>
          <a:p>
            <a:r>
              <a:rPr lang="en-US" sz="2800" dirty="0" smtClean="0">
                <a:latin typeface="Aparajita" pitchFamily="34" charset="0"/>
                <a:cs typeface="Aparajita" pitchFamily="34" charset="0"/>
              </a:rPr>
              <a:t>	</a:t>
            </a:r>
            <a:endParaRPr lang="en-US" sz="2800" dirty="0">
              <a:latin typeface="Aparajita" pitchFamily="34" charset="0"/>
              <a:cs typeface="Aparajit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2955295"/>
            <a:ext cx="3676650" cy="199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0" y="3429000"/>
            <a:ext cx="3048000" cy="41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latin typeface="Aparajita" pitchFamily="34" charset="0"/>
                <a:cs typeface="Aparajita" pitchFamily="34" charset="0"/>
              </a:rPr>
              <a:t>c</a:t>
            </a:r>
            <a:r>
              <a:rPr lang="en-US" sz="2400" i="1" dirty="0" smtClean="0">
                <a:latin typeface="Aparajita" pitchFamily="34" charset="0"/>
                <a:cs typeface="Aparajita" pitchFamily="34" charset="0"/>
              </a:rPr>
              <a:t>out&lt;&lt;“</a:t>
            </a:r>
            <a:r>
              <a:rPr lang="en-US" sz="2400" i="1" dirty="0">
                <a:latin typeface="Aparajita" pitchFamily="34" charset="0"/>
                <a:cs typeface="Aparajita" pitchFamily="34" charset="0"/>
              </a:rPr>
              <a:t>H</a:t>
            </a:r>
            <a:r>
              <a:rPr lang="en-US" sz="2400" i="1" dirty="0" smtClean="0">
                <a:latin typeface="Aparajita" pitchFamily="34" charset="0"/>
                <a:cs typeface="Aparajita" pitchFamily="34" charset="0"/>
              </a:rPr>
              <a:t>ello World”;</a:t>
            </a:r>
            <a:endParaRPr lang="en-US" sz="2400" i="1" dirty="0">
              <a:latin typeface="Aparajita" pitchFamily="34" charset="0"/>
              <a:cs typeface="Aparajita" pitchFamily="34" charset="0"/>
            </a:endParaRPr>
          </a:p>
        </p:txBody>
      </p:sp>
      <p:sp>
        <p:nvSpPr>
          <p:cNvPr id="7" name="Rectangle 6"/>
          <p:cNvSpPr/>
          <p:nvPr/>
        </p:nvSpPr>
        <p:spPr>
          <a:xfrm>
            <a:off x="1524000" y="3962400"/>
            <a:ext cx="3048000" cy="1236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Aparajita" pitchFamily="34" charset="0"/>
                <a:cs typeface="Aparajita" pitchFamily="34" charset="0"/>
              </a:rPr>
              <a:t> int a;</a:t>
            </a:r>
          </a:p>
          <a:p>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a=10;</a:t>
            </a:r>
          </a:p>
          <a:p>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cout &lt;&lt;a;</a:t>
            </a:r>
          </a:p>
        </p:txBody>
      </p:sp>
    </p:spTree>
    <p:extLst>
      <p:ext uri="{BB962C8B-B14F-4D97-AF65-F5344CB8AC3E}">
        <p14:creationId xmlns:p14="http://schemas.microsoft.com/office/powerpoint/2010/main" val="698314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Keywords</a:t>
            </a:r>
            <a:endParaRPr lang="en-US" sz="2800" b="1" dirty="0">
              <a:latin typeface="Aparajita" pitchFamily="34" charset="0"/>
              <a:cs typeface="Aparajita" pitchFamily="34" charset="0"/>
            </a:endParaRPr>
          </a:p>
        </p:txBody>
      </p:sp>
      <p:sp>
        <p:nvSpPr>
          <p:cNvPr id="3" name="TextBox 2"/>
          <p:cNvSpPr txBox="1"/>
          <p:nvPr/>
        </p:nvSpPr>
        <p:spPr>
          <a:xfrm>
            <a:off x="1333500" y="1850885"/>
            <a:ext cx="1714500" cy="4401205"/>
          </a:xfrm>
          <a:prstGeom prst="rect">
            <a:avLst/>
          </a:prstGeom>
          <a:noFill/>
        </p:spPr>
        <p:txBody>
          <a:bodyPr wrap="square" rtlCol="0">
            <a:spAutoFit/>
          </a:bodyPr>
          <a:lstStyle/>
          <a:p>
            <a:pPr marL="457200" indent="-457200">
              <a:buFont typeface="Arial" pitchFamily="34" charset="0"/>
              <a:buChar char="•"/>
            </a:pPr>
            <a:r>
              <a:rPr lang="en-US" sz="2800" dirty="0" smtClean="0">
                <a:latin typeface="Aparajita" pitchFamily="34" charset="0"/>
                <a:cs typeface="Aparajita" pitchFamily="34" charset="0"/>
              </a:rPr>
              <a:t>auto </a:t>
            </a:r>
          </a:p>
          <a:p>
            <a:pPr marL="457200" indent="-457200">
              <a:buFont typeface="Arial" pitchFamily="34" charset="0"/>
              <a:buChar char="•"/>
            </a:pPr>
            <a:r>
              <a:rPr lang="en-US" sz="2800" dirty="0">
                <a:latin typeface="Aparajita" pitchFamily="34" charset="0"/>
                <a:cs typeface="Aparajita" pitchFamily="34" charset="0"/>
              </a:rPr>
              <a:t>c</a:t>
            </a:r>
            <a:r>
              <a:rPr lang="en-US" sz="2800" dirty="0" smtClean="0">
                <a:latin typeface="Aparajita" pitchFamily="34" charset="0"/>
                <a:cs typeface="Aparajita" pitchFamily="34" charset="0"/>
              </a:rPr>
              <a:t>lass</a:t>
            </a:r>
          </a:p>
          <a:p>
            <a:pPr marL="457200" indent="-457200">
              <a:buFont typeface="Arial" pitchFamily="34" charset="0"/>
              <a:buChar char="•"/>
            </a:pPr>
            <a:r>
              <a:rPr lang="en-US" sz="2800" dirty="0">
                <a:latin typeface="Aparajita" pitchFamily="34" charset="0"/>
                <a:cs typeface="Aparajita" pitchFamily="34" charset="0"/>
              </a:rPr>
              <a:t>catch</a:t>
            </a:r>
          </a:p>
          <a:p>
            <a:pPr marL="457200" indent="-457200">
              <a:buFont typeface="Arial" pitchFamily="34" charset="0"/>
              <a:buChar char="•"/>
            </a:pPr>
            <a:r>
              <a:rPr lang="en-US" sz="2800" dirty="0" err="1">
                <a:latin typeface="Aparajita" pitchFamily="34" charset="0"/>
                <a:cs typeface="Aparajita" pitchFamily="34" charset="0"/>
              </a:rPr>
              <a:t>bool</a:t>
            </a: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new</a:t>
            </a:r>
          </a:p>
          <a:p>
            <a:pPr marL="457200" indent="-457200">
              <a:buFont typeface="Arial" pitchFamily="34" charset="0"/>
              <a:buChar char="•"/>
            </a:pPr>
            <a:r>
              <a:rPr lang="en-US" sz="2800" dirty="0" smtClean="0">
                <a:latin typeface="Aparajita" pitchFamily="34" charset="0"/>
                <a:cs typeface="Aparajita" pitchFamily="34" charset="0"/>
              </a:rPr>
              <a:t>delete</a:t>
            </a:r>
          </a:p>
          <a:p>
            <a:pPr marL="457200" indent="-457200">
              <a:buFont typeface="Arial" pitchFamily="34" charset="0"/>
              <a:buChar char="•"/>
            </a:pPr>
            <a:r>
              <a:rPr lang="en-US" sz="2800" dirty="0" smtClean="0">
                <a:latin typeface="Aparajita" pitchFamily="34" charset="0"/>
                <a:cs typeface="Aparajita" pitchFamily="34" charset="0"/>
              </a:rPr>
              <a:t>extern</a:t>
            </a:r>
          </a:p>
          <a:p>
            <a:pPr marL="457200" indent="-457200">
              <a:buFont typeface="Arial" pitchFamily="34" charset="0"/>
              <a:buChar char="•"/>
            </a:pPr>
            <a:r>
              <a:rPr lang="en-US" sz="2800" dirty="0" smtClean="0">
                <a:latin typeface="Aparajita" pitchFamily="34" charset="0"/>
                <a:cs typeface="Aparajita" pitchFamily="34" charset="0"/>
              </a:rPr>
              <a:t>Friend</a:t>
            </a:r>
          </a:p>
          <a:p>
            <a:pPr marL="457200" indent="-457200">
              <a:buFont typeface="Arial" pitchFamily="34" charset="0"/>
              <a:buChar char="•"/>
            </a:pPr>
            <a:r>
              <a:rPr lang="en-US" sz="2800" dirty="0">
                <a:latin typeface="Aparajita" pitchFamily="34" charset="0"/>
                <a:cs typeface="Aparajita" pitchFamily="34" charset="0"/>
              </a:rPr>
              <a:t>inline</a:t>
            </a:r>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p:txBody>
      </p:sp>
      <p:sp>
        <p:nvSpPr>
          <p:cNvPr id="4" name="TextBox 3"/>
          <p:cNvSpPr txBox="1"/>
          <p:nvPr/>
        </p:nvSpPr>
        <p:spPr>
          <a:xfrm>
            <a:off x="4953000" y="1848683"/>
            <a:ext cx="2514600" cy="4247317"/>
          </a:xfrm>
          <a:prstGeom prst="rect">
            <a:avLst/>
          </a:prstGeom>
          <a:noFill/>
        </p:spPr>
        <p:txBody>
          <a:bodyPr wrap="square" rtlCol="0">
            <a:spAutoFit/>
          </a:bodyPr>
          <a:lstStyle/>
          <a:p>
            <a:pPr marL="457200" indent="-457200">
              <a:buFont typeface="Arial" pitchFamily="34" charset="0"/>
              <a:buChar char="•"/>
            </a:pPr>
            <a:r>
              <a:rPr lang="en-US" sz="2800" dirty="0" smtClean="0">
                <a:latin typeface="Aparajita" pitchFamily="34" charset="0"/>
                <a:cs typeface="Aparajita" pitchFamily="34" charset="0"/>
              </a:rPr>
              <a:t>public</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private</a:t>
            </a:r>
          </a:p>
          <a:p>
            <a:pPr marL="457200" indent="-457200">
              <a:buFont typeface="Arial" pitchFamily="34" charset="0"/>
              <a:buChar char="•"/>
            </a:pPr>
            <a:r>
              <a:rPr lang="en-US" sz="2800" dirty="0">
                <a:latin typeface="Aparajita" pitchFamily="34" charset="0"/>
                <a:cs typeface="Aparajita" pitchFamily="34" charset="0"/>
              </a:rPr>
              <a:t>protected</a:t>
            </a:r>
          </a:p>
          <a:p>
            <a:pPr marL="457200" indent="-457200">
              <a:buFont typeface="Arial" pitchFamily="34" charset="0"/>
              <a:buChar char="•"/>
            </a:pPr>
            <a:r>
              <a:rPr lang="en-US" sz="2800" dirty="0">
                <a:latin typeface="Aparajita" pitchFamily="34" charset="0"/>
                <a:cs typeface="Aparajita" pitchFamily="34" charset="0"/>
              </a:rPr>
              <a:t>static</a:t>
            </a:r>
          </a:p>
          <a:p>
            <a:pPr marL="457200" indent="-457200">
              <a:buFont typeface="Arial" pitchFamily="34" charset="0"/>
              <a:buChar char="•"/>
            </a:pPr>
            <a:r>
              <a:rPr lang="en-US" sz="2800" dirty="0">
                <a:latin typeface="Aparajita" pitchFamily="34" charset="0"/>
                <a:cs typeface="Aparajita" pitchFamily="34" charset="0"/>
              </a:rPr>
              <a:t>template</a:t>
            </a:r>
          </a:p>
          <a:p>
            <a:pPr marL="457200" indent="-457200">
              <a:buFont typeface="Arial" pitchFamily="34" charset="0"/>
              <a:buChar char="•"/>
            </a:pPr>
            <a:r>
              <a:rPr lang="en-US" sz="2800" dirty="0">
                <a:latin typeface="Aparajita" pitchFamily="34" charset="0"/>
                <a:cs typeface="Aparajita" pitchFamily="34" charset="0"/>
              </a:rPr>
              <a:t>try</a:t>
            </a:r>
          </a:p>
          <a:p>
            <a:pPr marL="457200" indent="-457200">
              <a:buFont typeface="Arial" pitchFamily="34" charset="0"/>
              <a:buChar char="•"/>
            </a:pPr>
            <a:r>
              <a:rPr lang="en-US" sz="2800" dirty="0" smtClean="0">
                <a:latin typeface="Aparajita" pitchFamily="34" charset="0"/>
                <a:cs typeface="Aparajita" pitchFamily="34" charset="0"/>
              </a:rPr>
              <a:t>throw</a:t>
            </a: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mutable</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this</a:t>
            </a:r>
          </a:p>
          <a:p>
            <a:endParaRPr lang="en-US" dirty="0"/>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304800"/>
            <a:ext cx="899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C++ Data types</a:t>
            </a:r>
            <a:endParaRPr lang="en-US" sz="2800" b="1" dirty="0">
              <a:latin typeface="Aparajita" pitchFamily="34" charset="0"/>
              <a:cs typeface="Aparajita" pitchFamily="34" charset="0"/>
            </a:endParaRPr>
          </a:p>
        </p:txBody>
      </p:sp>
      <p:sp>
        <p:nvSpPr>
          <p:cNvPr id="3" name="TextBox 2"/>
          <p:cNvSpPr txBox="1"/>
          <p:nvPr/>
        </p:nvSpPr>
        <p:spPr>
          <a:xfrm>
            <a:off x="308264" y="997527"/>
            <a:ext cx="3086100" cy="4401205"/>
          </a:xfrm>
          <a:prstGeom prst="rect">
            <a:avLst/>
          </a:prstGeom>
          <a:noFill/>
        </p:spPr>
        <p:txBody>
          <a:bodyPr wrap="square" rtlCol="0">
            <a:spAutoFit/>
          </a:bodyPr>
          <a:lstStyle/>
          <a:p>
            <a:r>
              <a:rPr lang="en-US" altLang="en-US" sz="2800" b="1" dirty="0" smtClean="0">
                <a:latin typeface="Aparajita" pitchFamily="34" charset="0"/>
                <a:cs typeface="Aparajita" pitchFamily="34" charset="0"/>
              </a:rPr>
              <a:t>System Provided </a:t>
            </a:r>
          </a:p>
          <a:p>
            <a:r>
              <a:rPr lang="en-US" altLang="en-US" sz="2800" b="1" dirty="0" smtClean="0">
                <a:latin typeface="Aparajita" pitchFamily="34" charset="0"/>
                <a:cs typeface="Aparajita" pitchFamily="34" charset="0"/>
              </a:rPr>
              <a:t>(Primitive Data types)</a:t>
            </a:r>
          </a:p>
          <a:p>
            <a:pPr marL="914400" lvl="1" indent="-457200">
              <a:buFont typeface="Arial" pitchFamily="34" charset="0"/>
              <a:buChar char="•"/>
            </a:pPr>
            <a:r>
              <a:rPr lang="en-US" altLang="en-US" sz="2800" dirty="0" smtClean="0">
                <a:latin typeface="Aparajita" pitchFamily="34" charset="0"/>
                <a:cs typeface="Aparajita" pitchFamily="34" charset="0"/>
              </a:rPr>
              <a:t>char</a:t>
            </a:r>
          </a:p>
          <a:p>
            <a:pPr marL="914400" lvl="1" indent="-457200">
              <a:buFont typeface="Arial" pitchFamily="34" charset="0"/>
              <a:buChar char="•"/>
            </a:pPr>
            <a:r>
              <a:rPr lang="en-US" altLang="en-US" sz="2800" dirty="0" smtClean="0">
                <a:latin typeface="Aparajita" pitchFamily="34" charset="0"/>
                <a:cs typeface="Aparajita" pitchFamily="34" charset="0"/>
              </a:rPr>
              <a:t>int</a:t>
            </a:r>
          </a:p>
          <a:p>
            <a:pPr marL="914400" lvl="1" indent="-457200">
              <a:buFont typeface="Arial" pitchFamily="34" charset="0"/>
              <a:buChar char="•"/>
            </a:pPr>
            <a:r>
              <a:rPr lang="en-US" altLang="en-US" sz="2800" dirty="0" smtClean="0">
                <a:latin typeface="Aparajita" pitchFamily="34" charset="0"/>
                <a:cs typeface="Aparajita" pitchFamily="34" charset="0"/>
              </a:rPr>
              <a:t>long</a:t>
            </a:r>
          </a:p>
          <a:p>
            <a:pPr marL="914400" lvl="1" indent="-457200">
              <a:buFont typeface="Arial" pitchFamily="34" charset="0"/>
              <a:buChar char="•"/>
            </a:pPr>
            <a:r>
              <a:rPr lang="en-US" altLang="en-US" sz="2800" dirty="0" smtClean="0">
                <a:latin typeface="Aparajita" pitchFamily="34" charset="0"/>
                <a:cs typeface="Aparajita" pitchFamily="34" charset="0"/>
              </a:rPr>
              <a:t>float</a:t>
            </a:r>
          </a:p>
          <a:p>
            <a:pPr marL="914400" lvl="1" indent="-457200">
              <a:buFont typeface="Arial" pitchFamily="34" charset="0"/>
              <a:buChar char="•"/>
            </a:pPr>
            <a:r>
              <a:rPr lang="en-US" altLang="en-US" sz="2800" dirty="0" smtClean="0">
                <a:latin typeface="Aparajita" pitchFamily="34" charset="0"/>
                <a:cs typeface="Aparajita" pitchFamily="34" charset="0"/>
              </a:rPr>
              <a:t>double</a:t>
            </a:r>
          </a:p>
          <a:p>
            <a:pPr marL="914400" lvl="1" indent="-457200">
              <a:buFont typeface="Arial" pitchFamily="34" charset="0"/>
              <a:buChar char="•"/>
            </a:pPr>
            <a:r>
              <a:rPr lang="en-US" altLang="en-US" sz="2800" dirty="0" err="1" smtClean="0">
                <a:latin typeface="Aparajita" pitchFamily="34" charset="0"/>
                <a:cs typeface="Aparajita" pitchFamily="34" charset="0"/>
              </a:rPr>
              <a:t>bool</a:t>
            </a:r>
            <a:endParaRPr lang="en-US" altLang="en-US" sz="2800" dirty="0" smtClean="0">
              <a:latin typeface="Aparajita" pitchFamily="34" charset="0"/>
              <a:cs typeface="Aparajita" pitchFamily="34" charset="0"/>
            </a:endParaRPr>
          </a:p>
          <a:p>
            <a:pPr marL="914400" lvl="1" indent="-457200">
              <a:buFont typeface="Arial" pitchFamily="34" charset="0"/>
              <a:buChar char="•"/>
            </a:pPr>
            <a:r>
              <a:rPr lang="en-US" altLang="en-US" sz="2800" i="1" dirty="0" smtClean="0">
                <a:latin typeface="Aparajita" pitchFamily="34" charset="0"/>
                <a:cs typeface="Aparajita" pitchFamily="34" charset="0"/>
              </a:rPr>
              <a:t>void</a:t>
            </a:r>
            <a:r>
              <a:rPr lang="en-US" altLang="en-US" sz="2800" dirty="0" smtClean="0">
                <a:latin typeface="Aparajita" pitchFamily="34" charset="0"/>
                <a:cs typeface="Aparajita" pitchFamily="34" charset="0"/>
              </a:rPr>
              <a:t> </a:t>
            </a:r>
          </a:p>
          <a:p>
            <a:endParaRPr lang="en-US" altLang="en-US" sz="2800" dirty="0">
              <a:latin typeface="Aparajita" pitchFamily="34" charset="0"/>
              <a:cs typeface="Aparajita" pitchFamily="34" charset="0"/>
            </a:endParaRPr>
          </a:p>
        </p:txBody>
      </p:sp>
      <p:sp>
        <p:nvSpPr>
          <p:cNvPr id="5" name="TextBox 4"/>
          <p:cNvSpPr txBox="1"/>
          <p:nvPr/>
        </p:nvSpPr>
        <p:spPr>
          <a:xfrm>
            <a:off x="3429000" y="990600"/>
            <a:ext cx="2590800" cy="2677656"/>
          </a:xfrm>
          <a:prstGeom prst="rect">
            <a:avLst/>
          </a:prstGeom>
          <a:noFill/>
        </p:spPr>
        <p:txBody>
          <a:bodyPr wrap="square" rtlCol="0">
            <a:spAutoFit/>
          </a:bodyPr>
          <a:lstStyle/>
          <a:p>
            <a:r>
              <a:rPr lang="en-US" altLang="en-US" sz="2800" b="1" dirty="0" smtClean="0">
                <a:latin typeface="Aparajita" pitchFamily="34" charset="0"/>
                <a:cs typeface="Aparajita" pitchFamily="34" charset="0"/>
              </a:rPr>
              <a:t>User Defined</a:t>
            </a:r>
          </a:p>
          <a:p>
            <a:pPr marL="914400" lvl="1" indent="-457200">
              <a:buFont typeface="Arial" pitchFamily="34" charset="0"/>
              <a:buChar char="•"/>
            </a:pPr>
            <a:r>
              <a:rPr lang="en-US" altLang="en-US" sz="2800" dirty="0" smtClean="0">
                <a:latin typeface="Aparajita" pitchFamily="34" charset="0"/>
                <a:cs typeface="Aparajita" pitchFamily="34" charset="0"/>
              </a:rPr>
              <a:t>structures</a:t>
            </a:r>
          </a:p>
          <a:p>
            <a:pPr marL="914400" lvl="1" indent="-457200">
              <a:buFont typeface="Arial" pitchFamily="34" charset="0"/>
              <a:buChar char="•"/>
            </a:pPr>
            <a:r>
              <a:rPr lang="en-US" altLang="en-US" sz="2800" dirty="0" smtClean="0">
                <a:latin typeface="Aparajita" pitchFamily="34" charset="0"/>
                <a:cs typeface="Aparajita" pitchFamily="34" charset="0"/>
              </a:rPr>
              <a:t>enumeration</a:t>
            </a:r>
          </a:p>
          <a:p>
            <a:pPr marL="914400" lvl="1" indent="-457200">
              <a:buFont typeface="Arial" pitchFamily="34" charset="0"/>
              <a:buChar char="•"/>
            </a:pPr>
            <a:r>
              <a:rPr lang="en-US" altLang="en-US" sz="2800" dirty="0" smtClean="0">
                <a:latin typeface="Aparajita" pitchFamily="34" charset="0"/>
                <a:cs typeface="Aparajita" pitchFamily="34" charset="0"/>
              </a:rPr>
              <a:t>unions</a:t>
            </a:r>
          </a:p>
          <a:p>
            <a:pPr marL="914400" lvl="1" indent="-457200">
              <a:buFont typeface="Arial" pitchFamily="34" charset="0"/>
              <a:buChar char="•"/>
            </a:pPr>
            <a:r>
              <a:rPr lang="en-US" altLang="en-US" sz="2800" dirty="0" smtClean="0">
                <a:latin typeface="Aparajita" pitchFamily="34" charset="0"/>
                <a:cs typeface="Aparajita" pitchFamily="34" charset="0"/>
              </a:rPr>
              <a:t>classes</a:t>
            </a:r>
            <a:endParaRPr lang="en-US" sz="2800" dirty="0" smtClean="0">
              <a:latin typeface="Aparajita" pitchFamily="34" charset="0"/>
              <a:cs typeface="Aparajita" pitchFamily="34" charset="0"/>
            </a:endParaRPr>
          </a:p>
          <a:p>
            <a:pPr marL="457200" indent="-457200">
              <a:buFont typeface="Arial" pitchFamily="34" charset="0"/>
              <a:buChar char="•"/>
            </a:pPr>
            <a:endParaRPr lang="en-US" altLang="en-US" sz="2800" dirty="0">
              <a:latin typeface="Aparajita" pitchFamily="34" charset="0"/>
              <a:cs typeface="Aparajita" pitchFamily="34" charset="0"/>
            </a:endParaRPr>
          </a:p>
        </p:txBody>
      </p:sp>
      <p:sp>
        <p:nvSpPr>
          <p:cNvPr id="6" name="TextBox 5"/>
          <p:cNvSpPr txBox="1"/>
          <p:nvPr/>
        </p:nvSpPr>
        <p:spPr>
          <a:xfrm>
            <a:off x="6400800" y="990600"/>
            <a:ext cx="2590800" cy="2677656"/>
          </a:xfrm>
          <a:prstGeom prst="rect">
            <a:avLst/>
          </a:prstGeom>
          <a:noFill/>
        </p:spPr>
        <p:txBody>
          <a:bodyPr wrap="square" rtlCol="0">
            <a:spAutoFit/>
          </a:bodyPr>
          <a:lstStyle/>
          <a:p>
            <a:r>
              <a:rPr lang="en-US" altLang="en-US" sz="2800" b="1" dirty="0" smtClean="0">
                <a:latin typeface="Aparajita" pitchFamily="34" charset="0"/>
                <a:cs typeface="Aparajita" pitchFamily="34" charset="0"/>
              </a:rPr>
              <a:t>Derived types</a:t>
            </a:r>
          </a:p>
          <a:p>
            <a:pPr marL="914400" lvl="1" indent="-457200">
              <a:buFont typeface="Arial" pitchFamily="34" charset="0"/>
              <a:buChar char="•"/>
            </a:pPr>
            <a:r>
              <a:rPr lang="en-US" altLang="en-US" sz="2800" dirty="0" smtClean="0">
                <a:latin typeface="Aparajita" pitchFamily="34" charset="0"/>
                <a:cs typeface="Aparajita" pitchFamily="34" charset="0"/>
              </a:rPr>
              <a:t>array</a:t>
            </a:r>
          </a:p>
          <a:p>
            <a:pPr marL="914400" lvl="1" indent="-457200">
              <a:buFont typeface="Arial" pitchFamily="34" charset="0"/>
              <a:buChar char="•"/>
            </a:pPr>
            <a:r>
              <a:rPr lang="en-US" sz="2800" dirty="0" smtClean="0">
                <a:latin typeface="Aparajita" pitchFamily="34" charset="0"/>
                <a:cs typeface="Aparajita" pitchFamily="34" charset="0"/>
              </a:rPr>
              <a:t>function</a:t>
            </a:r>
          </a:p>
          <a:p>
            <a:pPr marL="914400" lvl="1" indent="-457200">
              <a:buFont typeface="Arial" pitchFamily="34" charset="0"/>
              <a:buChar char="•"/>
            </a:pPr>
            <a:r>
              <a:rPr lang="en-US" sz="2800" dirty="0" smtClean="0">
                <a:latin typeface="Aparajita" pitchFamily="34" charset="0"/>
                <a:cs typeface="Aparajita" pitchFamily="34" charset="0"/>
              </a:rPr>
              <a:t>pointer</a:t>
            </a:r>
          </a:p>
          <a:p>
            <a:pPr marL="914400" lvl="1" indent="-457200">
              <a:buFont typeface="Arial" pitchFamily="34" charset="0"/>
              <a:buChar char="•"/>
            </a:pPr>
            <a:r>
              <a:rPr lang="en-US" sz="2800" dirty="0" smtClean="0">
                <a:latin typeface="Aparajita" pitchFamily="34" charset="0"/>
                <a:cs typeface="Aparajita" pitchFamily="34" charset="0"/>
              </a:rPr>
              <a:t>reference</a:t>
            </a:r>
          </a:p>
          <a:p>
            <a:pPr marL="457200" indent="-457200">
              <a:buFont typeface="Arial" pitchFamily="34" charset="0"/>
              <a:buChar char="•"/>
            </a:pPr>
            <a:endParaRPr lang="en-US" altLang="en-US" sz="2800" dirty="0">
              <a:latin typeface="Aparajita" pitchFamily="34" charset="0"/>
              <a:cs typeface="Aparajita" pitchFamily="34" charset="0"/>
            </a:endParaRPr>
          </a:p>
        </p:txBody>
      </p:sp>
    </p:spTree>
    <p:extLst>
      <p:ext uri="{BB962C8B-B14F-4D97-AF65-F5344CB8AC3E}">
        <p14:creationId xmlns:p14="http://schemas.microsoft.com/office/powerpoint/2010/main" val="2230131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 y="6858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Operators in C++</a:t>
            </a:r>
            <a:endParaRPr lang="en-US" sz="2800" b="1" dirty="0">
              <a:latin typeface="Aparajita" pitchFamily="34" charset="0"/>
              <a:cs typeface="Aparajita" pitchFamily="34" charset="0"/>
            </a:endParaRPr>
          </a:p>
        </p:txBody>
      </p:sp>
      <p:sp>
        <p:nvSpPr>
          <p:cNvPr id="4" name="TextBox 3"/>
          <p:cNvSpPr txBox="1"/>
          <p:nvPr/>
        </p:nvSpPr>
        <p:spPr>
          <a:xfrm>
            <a:off x="1676400" y="1295400"/>
            <a:ext cx="6248400" cy="4832092"/>
          </a:xfrm>
          <a:prstGeom prst="rect">
            <a:avLst/>
          </a:prstGeom>
          <a:noFill/>
        </p:spPr>
        <p:txBody>
          <a:bodyPr wrap="square" rtlCol="0">
            <a:spAutoFit/>
          </a:bodyPr>
          <a:lstStyle/>
          <a:p>
            <a:r>
              <a:rPr lang="en-US" sz="2800" dirty="0" smtClean="0">
                <a:latin typeface="Aparajita" pitchFamily="34" charset="0"/>
                <a:cs typeface="Aparajita" pitchFamily="34" charset="0"/>
              </a:rPr>
              <a:t>::		Scope resolution operator</a:t>
            </a:r>
          </a:p>
          <a:p>
            <a:r>
              <a:rPr lang="en-US" sz="2800" dirty="0" smtClean="0">
                <a:latin typeface="Aparajita" pitchFamily="34" charset="0"/>
                <a:cs typeface="Aparajita" pitchFamily="34" charset="0"/>
              </a:rPr>
              <a:t>::*		Pointer- to-member </a:t>
            </a:r>
            <a:r>
              <a:rPr lang="en-US" sz="2800" dirty="0" err="1" smtClean="0">
                <a:latin typeface="Aparajita" pitchFamily="34" charset="0"/>
                <a:cs typeface="Aparajita" pitchFamily="34" charset="0"/>
              </a:rPr>
              <a:t>declarator</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		Pointer-to-member operator</a:t>
            </a:r>
          </a:p>
          <a:p>
            <a:r>
              <a:rPr lang="en-US" sz="2800" dirty="0" smtClean="0">
                <a:latin typeface="Aparajita" pitchFamily="34" charset="0"/>
                <a:cs typeface="Aparajita" pitchFamily="34" charset="0"/>
              </a:rPr>
              <a:t>-&gt;*		Pointer-to-member </a:t>
            </a:r>
            <a:r>
              <a:rPr lang="en-US" sz="2800" dirty="0">
                <a:latin typeface="Aparajita" pitchFamily="34" charset="0"/>
                <a:cs typeface="Aparajita" pitchFamily="34" charset="0"/>
              </a:rPr>
              <a:t>operator</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&gt;&gt;		Extraction operator</a:t>
            </a:r>
          </a:p>
          <a:p>
            <a:r>
              <a:rPr lang="en-US" sz="2800" dirty="0" smtClean="0">
                <a:latin typeface="Aparajita" pitchFamily="34" charset="0"/>
                <a:cs typeface="Aparajita" pitchFamily="34" charset="0"/>
              </a:rPr>
              <a:t>&lt;&lt;		Insertion operator</a:t>
            </a:r>
          </a:p>
          <a:p>
            <a:r>
              <a:rPr lang="en-US" sz="2800" dirty="0" smtClean="0">
                <a:latin typeface="Aparajita" pitchFamily="34" charset="0"/>
                <a:cs typeface="Aparajita" pitchFamily="34" charset="0"/>
              </a:rPr>
              <a:t>delete		Memory release operator</a:t>
            </a:r>
          </a:p>
          <a:p>
            <a:r>
              <a:rPr lang="en-US" sz="2800" dirty="0" smtClean="0">
                <a:latin typeface="Aparajita" pitchFamily="34" charset="0"/>
                <a:cs typeface="Aparajita" pitchFamily="34" charset="0"/>
              </a:rPr>
              <a:t>endl		Line feed operator</a:t>
            </a:r>
          </a:p>
          <a:p>
            <a:r>
              <a:rPr lang="en-US" sz="2800" dirty="0" smtClean="0">
                <a:latin typeface="Aparajita" pitchFamily="34" charset="0"/>
                <a:cs typeface="Aparajita" pitchFamily="34" charset="0"/>
              </a:rPr>
              <a:t>new		Memory allocation operator</a:t>
            </a:r>
          </a:p>
          <a:p>
            <a:r>
              <a:rPr lang="en-US" sz="2800" dirty="0" err="1" smtClean="0">
                <a:latin typeface="Aparajita" pitchFamily="34" charset="0"/>
                <a:cs typeface="Aparajita" pitchFamily="34" charset="0"/>
              </a:rPr>
              <a:t>setw</a:t>
            </a:r>
            <a:r>
              <a:rPr lang="en-US" sz="2800" dirty="0" smtClean="0">
                <a:latin typeface="Aparajita" pitchFamily="34" charset="0"/>
                <a:cs typeface="Aparajita" pitchFamily="34" charset="0"/>
              </a:rPr>
              <a:t>		Field width operator</a:t>
            </a:r>
          </a:p>
          <a:p>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928122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Scope Resolution operator</a:t>
            </a:r>
            <a:endParaRPr lang="en-US" sz="2800" b="1" dirty="0">
              <a:latin typeface="Aparajita" pitchFamily="34" charset="0"/>
              <a:cs typeface="Aparajita" pitchFamily="34" charset="0"/>
            </a:endParaRPr>
          </a:p>
        </p:txBody>
      </p:sp>
      <p:sp>
        <p:nvSpPr>
          <p:cNvPr id="4" name="TextBox 3"/>
          <p:cNvSpPr txBox="1"/>
          <p:nvPr/>
        </p:nvSpPr>
        <p:spPr>
          <a:xfrm>
            <a:off x="228600" y="1066800"/>
            <a:ext cx="7696200" cy="1815882"/>
          </a:xfrm>
          <a:prstGeom prst="rect">
            <a:avLst/>
          </a:prstGeom>
          <a:noFill/>
        </p:spPr>
        <p:txBody>
          <a:bodyPr wrap="square" rtlCol="0">
            <a:spAutoFit/>
          </a:bodyPr>
          <a:lstStyle/>
          <a:p>
            <a:r>
              <a:rPr lang="en-US" sz="2800" dirty="0">
                <a:latin typeface="Aparajita" pitchFamily="34" charset="0"/>
                <a:cs typeface="Aparajita" pitchFamily="34" charset="0"/>
              </a:rPr>
              <a:t>Scope resolution operator(::) is used to </a:t>
            </a: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define </a:t>
            </a:r>
            <a:r>
              <a:rPr lang="en-US" sz="2800" dirty="0">
                <a:latin typeface="Aparajita" pitchFamily="34" charset="0"/>
                <a:cs typeface="Aparajita" pitchFamily="34" charset="0"/>
              </a:rPr>
              <a:t>a function outside a class </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when </a:t>
            </a:r>
            <a:r>
              <a:rPr lang="en-US" sz="2800" dirty="0">
                <a:latin typeface="Aparajita" pitchFamily="34" charset="0"/>
                <a:cs typeface="Aparajita" pitchFamily="34" charset="0"/>
              </a:rPr>
              <a:t>we want to use a global variable but also has a local variable with same name.</a:t>
            </a:r>
          </a:p>
        </p:txBody>
      </p:sp>
      <p:sp>
        <p:nvSpPr>
          <p:cNvPr id="3" name="Rectangle 2"/>
          <p:cNvSpPr/>
          <p:nvPr/>
        </p:nvSpPr>
        <p:spPr>
          <a:xfrm>
            <a:off x="914400" y="3048000"/>
            <a:ext cx="7162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latin typeface="Aparajita" pitchFamily="34" charset="0"/>
                <a:cs typeface="Aparajita" pitchFamily="34" charset="0"/>
              </a:rPr>
              <a:t>#include &lt;</a:t>
            </a:r>
            <a:r>
              <a:rPr lang="en-US" i="1" dirty="0" err="1" smtClean="0">
                <a:latin typeface="Aparajita" pitchFamily="34" charset="0"/>
                <a:cs typeface="Aparajita" pitchFamily="34" charset="0"/>
              </a:rPr>
              <a:t>iostream.h</a:t>
            </a:r>
            <a:r>
              <a:rPr lang="en-US" i="1" dirty="0" smtClean="0">
                <a:latin typeface="Aparajita" pitchFamily="34" charset="0"/>
                <a:cs typeface="Aparajita" pitchFamily="34" charset="0"/>
              </a:rPr>
              <a:t>&gt; </a:t>
            </a:r>
          </a:p>
          <a:p>
            <a:r>
              <a:rPr lang="en-US" i="1" dirty="0">
                <a:latin typeface="Aparajita" pitchFamily="34" charset="0"/>
                <a:cs typeface="Aparajita" pitchFamily="34" charset="0"/>
              </a:rPr>
              <a:t>  using namespace </a:t>
            </a:r>
            <a:r>
              <a:rPr lang="en-US" i="1" dirty="0" err="1">
                <a:latin typeface="Aparajita" pitchFamily="34" charset="0"/>
                <a:cs typeface="Aparajita" pitchFamily="34" charset="0"/>
              </a:rPr>
              <a:t>std</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char c = 'a'; // global variable   </a:t>
            </a: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int </a:t>
            </a:r>
            <a:r>
              <a:rPr lang="en-US" i="1" dirty="0">
                <a:latin typeface="Aparajita" pitchFamily="34" charset="0"/>
                <a:cs typeface="Aparajita" pitchFamily="34" charset="0"/>
              </a:rPr>
              <a:t>main() </a:t>
            </a: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a:t>
            </a:r>
          </a:p>
          <a:p>
            <a:r>
              <a:rPr lang="en-US" i="1" dirty="0" smtClean="0">
                <a:latin typeface="Aparajita" pitchFamily="34" charset="0"/>
                <a:cs typeface="Aparajita" pitchFamily="34" charset="0"/>
              </a:rPr>
              <a:t>          char </a:t>
            </a:r>
            <a:r>
              <a:rPr lang="en-US" i="1" dirty="0">
                <a:latin typeface="Aparajita" pitchFamily="34" charset="0"/>
                <a:cs typeface="Aparajita" pitchFamily="34" charset="0"/>
              </a:rPr>
              <a:t>c = 'b'; //local </a:t>
            </a:r>
            <a:r>
              <a:rPr lang="en-US" i="1" dirty="0" smtClean="0">
                <a:latin typeface="Aparajita" pitchFamily="34" charset="0"/>
                <a:cs typeface="Aparajita" pitchFamily="34" charset="0"/>
              </a:rPr>
              <a:t>variable</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cout &lt;&lt; "Local variable: " &lt;&lt; c &lt;&lt; "</a:t>
            </a:r>
            <a:r>
              <a:rPr lang="en-US" b="1" i="1" dirty="0">
                <a:latin typeface="Aparajita" pitchFamily="34" charset="0"/>
                <a:cs typeface="Aparajita" pitchFamily="34" charset="0"/>
              </a:rPr>
              <a:t>\n</a:t>
            </a:r>
            <a:r>
              <a:rPr lang="en-US" i="1" dirty="0">
                <a:latin typeface="Aparajita" pitchFamily="34" charset="0"/>
                <a:cs typeface="Aparajita" pitchFamily="34" charset="0"/>
              </a:rPr>
              <a:t>"; </a:t>
            </a: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cout </a:t>
            </a:r>
            <a:r>
              <a:rPr lang="en-US" i="1" dirty="0">
                <a:latin typeface="Aparajita" pitchFamily="34" charset="0"/>
                <a:cs typeface="Aparajita" pitchFamily="34" charset="0"/>
              </a:rPr>
              <a:t>&lt;&lt; "Global variable: " &lt;&lt; ::c &lt;&lt; "</a:t>
            </a:r>
            <a:r>
              <a:rPr lang="en-US" b="1" i="1" dirty="0">
                <a:latin typeface="Aparajita" pitchFamily="34" charset="0"/>
                <a:cs typeface="Aparajita" pitchFamily="34" charset="0"/>
              </a:rPr>
              <a:t>\n</a:t>
            </a:r>
            <a:r>
              <a:rPr lang="en-US" i="1" dirty="0" smtClean="0">
                <a:latin typeface="Aparajita" pitchFamily="34" charset="0"/>
                <a:cs typeface="Aparajita" pitchFamily="34" charset="0"/>
              </a:rPr>
              <a:t>";          </a:t>
            </a:r>
            <a:r>
              <a:rPr lang="en-US" i="1" dirty="0">
                <a:latin typeface="Aparajita" pitchFamily="34" charset="0"/>
                <a:cs typeface="Aparajita" pitchFamily="34" charset="0"/>
              </a:rPr>
              <a:t>//using </a:t>
            </a:r>
            <a:r>
              <a:rPr lang="en-US" i="1" dirty="0" smtClean="0">
                <a:latin typeface="Aparajita" pitchFamily="34" charset="0"/>
                <a:cs typeface="Aparajita" pitchFamily="34" charset="0"/>
              </a:rPr>
              <a:t>scope resolution operator</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  return 0</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p:txBody>
      </p:sp>
      <p:sp>
        <p:nvSpPr>
          <p:cNvPr id="5" name="Rectangle 4"/>
          <p:cNvSpPr/>
          <p:nvPr/>
        </p:nvSpPr>
        <p:spPr>
          <a:xfrm>
            <a:off x="5715000" y="35052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atin typeface="Aparajita" pitchFamily="34" charset="0"/>
                <a:cs typeface="Aparajita" pitchFamily="34" charset="0"/>
              </a:rPr>
              <a:t>OUTPUT</a:t>
            </a:r>
          </a:p>
          <a:p>
            <a:pPr algn="ctr"/>
            <a:r>
              <a:rPr lang="es-ES" dirty="0" smtClean="0">
                <a:latin typeface="Aparajita" pitchFamily="34" charset="0"/>
                <a:cs typeface="Aparajita" pitchFamily="34" charset="0"/>
              </a:rPr>
              <a:t>Local </a:t>
            </a:r>
            <a:r>
              <a:rPr lang="es-ES" dirty="0">
                <a:latin typeface="Aparajita" pitchFamily="34" charset="0"/>
                <a:cs typeface="Aparajita" pitchFamily="34" charset="0"/>
              </a:rPr>
              <a:t>variable: b </a:t>
            </a:r>
            <a:endParaRPr lang="es-ES" dirty="0" smtClean="0">
              <a:latin typeface="Aparajita" pitchFamily="34" charset="0"/>
              <a:cs typeface="Aparajita" pitchFamily="34" charset="0"/>
            </a:endParaRPr>
          </a:p>
          <a:p>
            <a:pPr algn="ctr"/>
            <a:r>
              <a:rPr lang="es-ES" dirty="0" smtClean="0">
                <a:latin typeface="Aparajita" pitchFamily="34" charset="0"/>
                <a:cs typeface="Aparajita" pitchFamily="34" charset="0"/>
              </a:rPr>
              <a:t>Global </a:t>
            </a:r>
            <a:r>
              <a:rPr lang="es-ES" dirty="0">
                <a:latin typeface="Aparajita" pitchFamily="34" charset="0"/>
                <a:cs typeface="Aparajita" pitchFamily="34" charset="0"/>
              </a:rPr>
              <a:t>variable: a</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3707716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3163"/>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parajita" pitchFamily="34" charset="0"/>
              <a:cs typeface="Aparajita" pitchFamily="34" charset="0"/>
            </a:endParaRPr>
          </a:p>
        </p:txBody>
      </p:sp>
      <p:sp>
        <p:nvSpPr>
          <p:cNvPr id="4" name="Rectangle 3"/>
          <p:cNvSpPr/>
          <p:nvPr/>
        </p:nvSpPr>
        <p:spPr>
          <a:xfrm>
            <a:off x="914400" y="609600"/>
            <a:ext cx="80772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i="1" dirty="0">
                <a:solidFill>
                  <a:schemeClr val="bg1"/>
                </a:solidFill>
                <a:latin typeface="Aparajita" pitchFamily="34" charset="0"/>
                <a:cs typeface="Aparajita" pitchFamily="34" charset="0"/>
              </a:rPr>
              <a:t>#include &lt;</a:t>
            </a:r>
            <a:r>
              <a:rPr lang="en-US" i="1" dirty="0" err="1">
                <a:solidFill>
                  <a:schemeClr val="bg1"/>
                </a:solidFill>
                <a:latin typeface="Aparajita" pitchFamily="34" charset="0"/>
                <a:cs typeface="Aparajita" pitchFamily="34" charset="0"/>
              </a:rPr>
              <a:t>iostream.h</a:t>
            </a:r>
            <a:r>
              <a:rPr lang="en-US" i="1" dirty="0">
                <a:solidFill>
                  <a:schemeClr val="bg1"/>
                </a:solidFill>
                <a:latin typeface="Aparajita" pitchFamily="34" charset="0"/>
                <a:cs typeface="Aparajita" pitchFamily="34" charset="0"/>
              </a:rPr>
              <a:t>&gt;</a:t>
            </a:r>
          </a:p>
          <a:p>
            <a:pPr lvl="0" fontAlgn="base">
              <a:spcBef>
                <a:spcPct val="0"/>
              </a:spcBef>
              <a:spcAft>
                <a:spcPct val="0"/>
              </a:spcAft>
            </a:pPr>
            <a:r>
              <a:rPr lang="en-US" i="1" dirty="0">
                <a:solidFill>
                  <a:schemeClr val="bg1"/>
                </a:solidFill>
                <a:latin typeface="Aparajita" pitchFamily="34" charset="0"/>
                <a:cs typeface="Aparajita" pitchFamily="34" charset="0"/>
              </a:rPr>
              <a:t> using namespace </a:t>
            </a:r>
            <a:r>
              <a:rPr lang="en-US" i="1" dirty="0" err="1">
                <a:solidFill>
                  <a:schemeClr val="bg1"/>
                </a:solidFill>
                <a:latin typeface="Aparajita" pitchFamily="34" charset="0"/>
                <a:cs typeface="Aparajita" pitchFamily="34" charset="0"/>
              </a:rPr>
              <a:t>std</a:t>
            </a:r>
            <a:r>
              <a:rPr lang="en-US" i="1" dirty="0">
                <a:solidFill>
                  <a:schemeClr val="bg1"/>
                </a:solidFill>
                <a:latin typeface="Aparajita" pitchFamily="34" charset="0"/>
                <a:cs typeface="Aparajita" pitchFamily="34" charset="0"/>
              </a:rPr>
              <a:t>;</a:t>
            </a:r>
          </a:p>
          <a:p>
            <a:pPr lvl="0" fontAlgn="base">
              <a:spcBef>
                <a:spcPct val="0"/>
              </a:spcBef>
              <a:spcAft>
                <a:spcPct val="0"/>
              </a:spcAft>
            </a:pPr>
            <a:r>
              <a:rPr lang="en-US" i="1" dirty="0">
                <a:solidFill>
                  <a:schemeClr val="bg1"/>
                </a:solidFill>
                <a:latin typeface="Aparajita" pitchFamily="34" charset="0"/>
                <a:cs typeface="Aparajita" pitchFamily="34" charset="0"/>
              </a:rPr>
              <a:t> class programming </a:t>
            </a:r>
          </a:p>
          <a:p>
            <a:pPr lvl="0" fontAlgn="base">
              <a:spcBef>
                <a:spcPct val="0"/>
              </a:spcBef>
              <a:spcAft>
                <a:spcPct val="0"/>
              </a:spcAft>
            </a:pPr>
            <a:r>
              <a:rPr lang="en-US" i="1" dirty="0">
                <a:solidFill>
                  <a:schemeClr val="bg1"/>
                </a:solidFill>
                <a:latin typeface="Aparajita" pitchFamily="34" charset="0"/>
                <a:cs typeface="Aparajita" pitchFamily="34" charset="0"/>
              </a:rPr>
              <a:t>{</a:t>
            </a:r>
          </a:p>
          <a:p>
            <a:pPr lvl="0" fontAlgn="base">
              <a:spcBef>
                <a:spcPct val="0"/>
              </a:spcBef>
              <a:spcAft>
                <a:spcPct val="0"/>
              </a:spcAft>
            </a:pPr>
            <a:r>
              <a:rPr lang="en-US" i="1" dirty="0">
                <a:solidFill>
                  <a:schemeClr val="bg1"/>
                </a:solidFill>
                <a:latin typeface="Aparajita" pitchFamily="34" charset="0"/>
                <a:cs typeface="Aparajita" pitchFamily="34" charset="0"/>
              </a:rPr>
              <a:t> public: </a:t>
            </a:r>
          </a:p>
          <a:p>
            <a:pPr lvl="0" fontAlgn="base">
              <a:spcBef>
                <a:spcPct val="0"/>
              </a:spcBef>
              <a:spcAft>
                <a:spcPct val="0"/>
              </a:spcAft>
            </a:pPr>
            <a:r>
              <a:rPr lang="en-US" i="1" dirty="0">
                <a:solidFill>
                  <a:schemeClr val="bg1"/>
                </a:solidFill>
                <a:latin typeface="Aparajita" pitchFamily="34" charset="0"/>
                <a:cs typeface="Aparajita" pitchFamily="34" charset="0"/>
              </a:rPr>
              <a:t>void output(); //function declaration</a:t>
            </a:r>
          </a:p>
          <a:p>
            <a:pPr lvl="0" fontAlgn="base">
              <a:spcBef>
                <a:spcPct val="0"/>
              </a:spcBef>
              <a:spcAft>
                <a:spcPct val="0"/>
              </a:spcAft>
            </a:pPr>
            <a:r>
              <a:rPr lang="en-US" i="1" dirty="0">
                <a:solidFill>
                  <a:schemeClr val="bg1"/>
                </a:solidFill>
                <a:latin typeface="Aparajita" pitchFamily="34" charset="0"/>
                <a:cs typeface="Aparajita" pitchFamily="34" charset="0"/>
              </a:rPr>
              <a:t> }; </a:t>
            </a:r>
          </a:p>
          <a:p>
            <a:pPr lvl="0" fontAlgn="base">
              <a:spcBef>
                <a:spcPct val="0"/>
              </a:spcBef>
              <a:spcAft>
                <a:spcPct val="0"/>
              </a:spcAft>
            </a:pPr>
            <a:r>
              <a:rPr lang="en-US" i="1" dirty="0">
                <a:solidFill>
                  <a:schemeClr val="bg1"/>
                </a:solidFill>
                <a:latin typeface="Aparajita" pitchFamily="34" charset="0"/>
                <a:cs typeface="Aparajita" pitchFamily="34" charset="0"/>
              </a:rPr>
              <a:t>  // function definition outside the class   </a:t>
            </a:r>
          </a:p>
          <a:p>
            <a:pPr lvl="0" fontAlgn="base">
              <a:spcBef>
                <a:spcPct val="0"/>
              </a:spcBef>
              <a:spcAft>
                <a:spcPct val="0"/>
              </a:spcAft>
            </a:pPr>
            <a:r>
              <a:rPr lang="en-US" i="1" dirty="0">
                <a:solidFill>
                  <a:schemeClr val="bg1"/>
                </a:solidFill>
                <a:latin typeface="Aparajita" pitchFamily="34" charset="0"/>
                <a:cs typeface="Aparajita" pitchFamily="34" charset="0"/>
              </a:rPr>
              <a:t>   void programming::output()</a:t>
            </a:r>
          </a:p>
          <a:p>
            <a:pPr lvl="0" fontAlgn="base">
              <a:spcBef>
                <a:spcPct val="0"/>
              </a:spcBef>
              <a:spcAft>
                <a:spcPct val="0"/>
              </a:spcAft>
            </a:pPr>
            <a:r>
              <a:rPr lang="en-US" i="1" dirty="0">
                <a:solidFill>
                  <a:schemeClr val="bg1"/>
                </a:solidFill>
                <a:latin typeface="Aparajita" pitchFamily="34" charset="0"/>
                <a:cs typeface="Aparajita" pitchFamily="34" charset="0"/>
              </a:rPr>
              <a:t> { </a:t>
            </a:r>
          </a:p>
          <a:p>
            <a:pPr lvl="0" fontAlgn="base">
              <a:spcBef>
                <a:spcPct val="0"/>
              </a:spcBef>
              <a:spcAft>
                <a:spcPct val="0"/>
              </a:spcAft>
            </a:pPr>
            <a:r>
              <a:rPr lang="en-US" i="1" dirty="0">
                <a:solidFill>
                  <a:schemeClr val="bg1"/>
                </a:solidFill>
                <a:latin typeface="Aparajita" pitchFamily="34" charset="0"/>
                <a:cs typeface="Aparajita" pitchFamily="34" charset="0"/>
              </a:rPr>
              <a:t>    cout &lt;&lt; "Function defined outside the class.</a:t>
            </a:r>
            <a:r>
              <a:rPr lang="en-US" b="1" i="1" dirty="0">
                <a:solidFill>
                  <a:schemeClr val="bg1"/>
                </a:solidFill>
                <a:latin typeface="Aparajita" pitchFamily="34" charset="0"/>
                <a:cs typeface="Aparajita" pitchFamily="34" charset="0"/>
              </a:rPr>
              <a:t>\n</a:t>
            </a:r>
            <a:r>
              <a:rPr lang="en-US" i="1" dirty="0">
                <a:solidFill>
                  <a:schemeClr val="bg1"/>
                </a:solidFill>
                <a:latin typeface="Aparajita" pitchFamily="34" charset="0"/>
                <a:cs typeface="Aparajita" pitchFamily="34" charset="0"/>
              </a:rPr>
              <a:t>"; </a:t>
            </a:r>
          </a:p>
          <a:p>
            <a:pPr lvl="0" fontAlgn="base">
              <a:spcBef>
                <a:spcPct val="0"/>
              </a:spcBef>
              <a:spcAft>
                <a:spcPct val="0"/>
              </a:spcAft>
            </a:pPr>
            <a:r>
              <a:rPr lang="en-US" i="1" dirty="0">
                <a:solidFill>
                  <a:schemeClr val="bg1"/>
                </a:solidFill>
                <a:latin typeface="Aparajita" pitchFamily="34" charset="0"/>
                <a:cs typeface="Aparajita" pitchFamily="34" charset="0"/>
              </a:rPr>
              <a:t>  }</a:t>
            </a:r>
          </a:p>
          <a:p>
            <a:pPr lvl="0" fontAlgn="base">
              <a:spcBef>
                <a:spcPct val="0"/>
              </a:spcBef>
              <a:spcAft>
                <a:spcPct val="0"/>
              </a:spcAft>
            </a:pPr>
            <a:r>
              <a:rPr lang="en-US" i="1" dirty="0">
                <a:solidFill>
                  <a:schemeClr val="bg1"/>
                </a:solidFill>
                <a:latin typeface="Aparajita" pitchFamily="34" charset="0"/>
                <a:cs typeface="Aparajita" pitchFamily="34" charset="0"/>
              </a:rPr>
              <a:t>   int main() </a:t>
            </a:r>
          </a:p>
          <a:p>
            <a:pPr lvl="0" fontAlgn="base">
              <a:spcBef>
                <a:spcPct val="0"/>
              </a:spcBef>
              <a:spcAft>
                <a:spcPct val="0"/>
              </a:spcAft>
            </a:pPr>
            <a:r>
              <a:rPr lang="en-US" i="1" dirty="0">
                <a:solidFill>
                  <a:schemeClr val="bg1"/>
                </a:solidFill>
                <a:latin typeface="Aparajita" pitchFamily="34" charset="0"/>
                <a:cs typeface="Aparajita" pitchFamily="34" charset="0"/>
              </a:rPr>
              <a:t>  {  </a:t>
            </a:r>
          </a:p>
          <a:p>
            <a:pPr lvl="0" fontAlgn="base">
              <a:spcBef>
                <a:spcPct val="0"/>
              </a:spcBef>
              <a:spcAft>
                <a:spcPct val="0"/>
              </a:spcAft>
            </a:pPr>
            <a:r>
              <a:rPr lang="en-US" i="1" dirty="0">
                <a:solidFill>
                  <a:schemeClr val="bg1"/>
                </a:solidFill>
                <a:latin typeface="Aparajita" pitchFamily="34" charset="0"/>
                <a:cs typeface="Aparajita" pitchFamily="34" charset="0"/>
              </a:rPr>
              <a:t>  programming x;</a:t>
            </a:r>
          </a:p>
          <a:p>
            <a:pPr lvl="0" fontAlgn="base">
              <a:spcBef>
                <a:spcPct val="0"/>
              </a:spcBef>
              <a:spcAft>
                <a:spcPct val="0"/>
              </a:spcAft>
            </a:pPr>
            <a:r>
              <a:rPr lang="en-US" i="1" dirty="0">
                <a:solidFill>
                  <a:schemeClr val="bg1"/>
                </a:solidFill>
                <a:latin typeface="Aparajita" pitchFamily="34" charset="0"/>
                <a:cs typeface="Aparajita" pitchFamily="34" charset="0"/>
              </a:rPr>
              <a:t>  </a:t>
            </a:r>
            <a:r>
              <a:rPr lang="en-US" i="1" dirty="0" smtClean="0">
                <a:solidFill>
                  <a:schemeClr val="bg1"/>
                </a:solidFill>
                <a:latin typeface="Aparajita" pitchFamily="34" charset="0"/>
                <a:cs typeface="Aparajita" pitchFamily="34" charset="0"/>
              </a:rPr>
              <a:t>x.output();</a:t>
            </a:r>
            <a:endParaRPr lang="en-US" i="1" dirty="0">
              <a:solidFill>
                <a:schemeClr val="bg1"/>
              </a:solidFill>
              <a:latin typeface="Aparajita" pitchFamily="34" charset="0"/>
              <a:cs typeface="Aparajita" pitchFamily="34" charset="0"/>
            </a:endParaRPr>
          </a:p>
          <a:p>
            <a:pPr lvl="0" fontAlgn="base">
              <a:spcBef>
                <a:spcPct val="0"/>
              </a:spcBef>
              <a:spcAft>
                <a:spcPct val="0"/>
              </a:spcAft>
            </a:pPr>
            <a:r>
              <a:rPr lang="en-US" i="1" dirty="0">
                <a:solidFill>
                  <a:schemeClr val="bg1"/>
                </a:solidFill>
                <a:latin typeface="Aparajita" pitchFamily="34" charset="0"/>
                <a:cs typeface="Aparajita" pitchFamily="34" charset="0"/>
              </a:rPr>
              <a:t>  return 0; </a:t>
            </a:r>
          </a:p>
          <a:p>
            <a:pPr lvl="0" fontAlgn="base">
              <a:spcBef>
                <a:spcPct val="0"/>
              </a:spcBef>
              <a:spcAft>
                <a:spcPct val="0"/>
              </a:spcAft>
            </a:pPr>
            <a:r>
              <a:rPr lang="en-US" i="1" dirty="0">
                <a:solidFill>
                  <a:schemeClr val="bg1"/>
                </a:solidFill>
                <a:latin typeface="Aparajita" pitchFamily="34" charset="0"/>
                <a:cs typeface="Aparajita" pitchFamily="34" charset="0"/>
              </a:rPr>
              <a:t>} </a:t>
            </a:r>
          </a:p>
        </p:txBody>
      </p:sp>
      <p:sp>
        <p:nvSpPr>
          <p:cNvPr id="5" name="TextBox 4"/>
          <p:cNvSpPr txBox="1"/>
          <p:nvPr/>
        </p:nvSpPr>
        <p:spPr>
          <a:xfrm>
            <a:off x="65" y="13163"/>
            <a:ext cx="8839135" cy="1384995"/>
          </a:xfrm>
          <a:prstGeom prst="rect">
            <a:avLst/>
          </a:prstGeom>
          <a:noFill/>
        </p:spPr>
        <p:txBody>
          <a:bodyPr wrap="square" rtlCol="0">
            <a:spAutoFit/>
          </a:bodyPr>
          <a:lstStyle/>
          <a:p>
            <a:r>
              <a:rPr lang="en-US" sz="2800" b="1" dirty="0">
                <a:latin typeface="Aparajita" pitchFamily="34" charset="0"/>
                <a:cs typeface="Aparajita" pitchFamily="34" charset="0"/>
              </a:rPr>
              <a:t>Scope resolution operator in class</a:t>
            </a:r>
          </a:p>
          <a:p>
            <a:r>
              <a:rPr lang="en-US" sz="2800" dirty="0">
                <a:latin typeface="Aparajita" pitchFamily="34" charset="0"/>
                <a:cs typeface="Aparajita" pitchFamily="34" charset="0"/>
              </a:rPr>
              <a:t/>
            </a:r>
            <a:br>
              <a:rPr lang="en-US" sz="2800" dirty="0">
                <a:latin typeface="Aparajita" pitchFamily="34" charset="0"/>
                <a:cs typeface="Aparajita" pitchFamily="34" charset="0"/>
              </a:rPr>
            </a:br>
            <a:endParaRPr lang="en-US" sz="2800" dirty="0">
              <a:latin typeface="Aparajita" pitchFamily="34" charset="0"/>
              <a:cs typeface="Aparajita" pitchFamily="34" charset="0"/>
            </a:endParaRPr>
          </a:p>
        </p:txBody>
      </p:sp>
      <p:sp>
        <p:nvSpPr>
          <p:cNvPr id="6" name="Rectangle 5"/>
          <p:cNvSpPr/>
          <p:nvPr/>
        </p:nvSpPr>
        <p:spPr>
          <a:xfrm>
            <a:off x="4572000" y="2667000"/>
            <a:ext cx="4419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parajita" pitchFamily="34" charset="0"/>
                <a:cs typeface="Aparajita" pitchFamily="34" charset="0"/>
              </a:rPr>
              <a:t>OUTPUT</a:t>
            </a:r>
          </a:p>
          <a:p>
            <a:pPr algn="ctr"/>
            <a:r>
              <a:rPr lang="en-US" sz="2000" dirty="0" smtClean="0">
                <a:latin typeface="Aparajita" pitchFamily="34" charset="0"/>
                <a:cs typeface="Aparajita" pitchFamily="34" charset="0"/>
              </a:rPr>
              <a:t>Function </a:t>
            </a:r>
            <a:r>
              <a:rPr lang="en-US" sz="2000" dirty="0">
                <a:latin typeface="Aparajita" pitchFamily="34" charset="0"/>
                <a:cs typeface="Aparajita" pitchFamily="34" charset="0"/>
              </a:rPr>
              <a:t>defined outside the class.</a:t>
            </a:r>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Structure of C++ program </a:t>
            </a:r>
            <a:endParaRPr lang="en-US" sz="2800" b="1" dirty="0">
              <a:latin typeface="Aparajita" pitchFamily="34" charset="0"/>
              <a:cs typeface="Aparajita" pitchFamily="34" charset="0"/>
            </a:endParaRPr>
          </a:p>
        </p:txBody>
      </p:sp>
      <p:sp>
        <p:nvSpPr>
          <p:cNvPr id="3" name="Rectangle 2"/>
          <p:cNvSpPr/>
          <p:nvPr/>
        </p:nvSpPr>
        <p:spPr>
          <a:xfrm>
            <a:off x="2286000" y="1447800"/>
            <a:ext cx="54102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58039885"/>
              </p:ext>
            </p:extLst>
          </p:nvPr>
        </p:nvGraphicFramePr>
        <p:xfrm>
          <a:off x="2438400" y="1600200"/>
          <a:ext cx="5105400" cy="2072640"/>
        </p:xfrm>
        <a:graphic>
          <a:graphicData uri="http://schemas.openxmlformats.org/drawingml/2006/table">
            <a:tbl>
              <a:tblPr firstRow="1" bandRow="1">
                <a:tableStyleId>{5C22544A-7EE6-4342-B048-85BDC9FD1C3A}</a:tableStyleId>
              </a:tblPr>
              <a:tblGrid>
                <a:gridCol w="5105400"/>
              </a:tblGrid>
              <a:tr h="370840">
                <a:tc>
                  <a:txBody>
                    <a:bodyPr/>
                    <a:lstStyle/>
                    <a:p>
                      <a:pPr algn="ctr"/>
                      <a:r>
                        <a:rPr lang="en-US" sz="2800" b="0" dirty="0" smtClean="0">
                          <a:latin typeface="Aparajita" pitchFamily="34" charset="0"/>
                          <a:cs typeface="Aparajita" pitchFamily="34" charset="0"/>
                        </a:rPr>
                        <a:t>Include files</a:t>
                      </a:r>
                      <a:endParaRPr lang="en-US" sz="2800" b="0" dirty="0">
                        <a:latin typeface="Aparajita" pitchFamily="34" charset="0"/>
                        <a:cs typeface="Aparajita" pitchFamily="34" charset="0"/>
                      </a:endParaRPr>
                    </a:p>
                  </a:txBody>
                  <a:tcPr>
                    <a:solidFill>
                      <a:schemeClr val="bg2">
                        <a:lumMod val="50000"/>
                      </a:schemeClr>
                    </a:solidFill>
                  </a:tcPr>
                </a:tc>
              </a:tr>
              <a:tr h="370840">
                <a:tc>
                  <a:txBody>
                    <a:bodyPr/>
                    <a:lstStyle/>
                    <a:p>
                      <a:pPr algn="ctr"/>
                      <a:r>
                        <a:rPr lang="en-US" sz="2800" b="0" dirty="0" smtClean="0">
                          <a:solidFill>
                            <a:schemeClr val="bg1"/>
                          </a:solidFill>
                          <a:latin typeface="Aparajita" pitchFamily="34" charset="0"/>
                          <a:cs typeface="Aparajita" pitchFamily="34" charset="0"/>
                        </a:rPr>
                        <a:t>Class</a:t>
                      </a:r>
                      <a:r>
                        <a:rPr lang="en-US" sz="2800" b="0" baseline="0" dirty="0" smtClean="0">
                          <a:solidFill>
                            <a:schemeClr val="bg1"/>
                          </a:solidFill>
                          <a:latin typeface="Aparajita" pitchFamily="34" charset="0"/>
                          <a:cs typeface="Aparajita" pitchFamily="34" charset="0"/>
                        </a:rPr>
                        <a:t> Declaration</a:t>
                      </a:r>
                      <a:endParaRPr lang="en-US" sz="2800" b="0" dirty="0">
                        <a:solidFill>
                          <a:schemeClr val="bg1"/>
                        </a:solidFill>
                        <a:latin typeface="Aparajita" pitchFamily="34" charset="0"/>
                        <a:cs typeface="Aparajita" pitchFamily="34" charset="0"/>
                      </a:endParaRPr>
                    </a:p>
                  </a:txBody>
                  <a:tcPr>
                    <a:solidFill>
                      <a:schemeClr val="bg2">
                        <a:lumMod val="50000"/>
                      </a:schemeClr>
                    </a:solidFill>
                  </a:tcPr>
                </a:tc>
              </a:tr>
              <a:tr h="370840">
                <a:tc>
                  <a:txBody>
                    <a:bodyPr/>
                    <a:lstStyle/>
                    <a:p>
                      <a:pPr algn="ctr"/>
                      <a:r>
                        <a:rPr lang="en-US" sz="2800" b="0" dirty="0" smtClean="0">
                          <a:solidFill>
                            <a:schemeClr val="bg1"/>
                          </a:solidFill>
                          <a:latin typeface="Aparajita" pitchFamily="34" charset="0"/>
                          <a:cs typeface="Aparajita" pitchFamily="34" charset="0"/>
                        </a:rPr>
                        <a:t>Member function definitions</a:t>
                      </a:r>
                      <a:endParaRPr lang="en-US" sz="2800" b="0" dirty="0">
                        <a:solidFill>
                          <a:schemeClr val="bg1"/>
                        </a:solidFill>
                        <a:latin typeface="Aparajita" pitchFamily="34" charset="0"/>
                        <a:cs typeface="Aparajita" pitchFamily="34" charset="0"/>
                      </a:endParaRPr>
                    </a:p>
                  </a:txBody>
                  <a:tcPr>
                    <a:solidFill>
                      <a:schemeClr val="bg2">
                        <a:lumMod val="50000"/>
                      </a:schemeClr>
                    </a:solidFill>
                  </a:tcPr>
                </a:tc>
              </a:tr>
              <a:tr h="370840">
                <a:tc>
                  <a:txBody>
                    <a:bodyPr/>
                    <a:lstStyle/>
                    <a:p>
                      <a:pPr algn="ctr"/>
                      <a:r>
                        <a:rPr lang="en-US" sz="2800" b="0" dirty="0" smtClean="0">
                          <a:solidFill>
                            <a:schemeClr val="bg1"/>
                          </a:solidFill>
                          <a:latin typeface="Aparajita" pitchFamily="34" charset="0"/>
                          <a:cs typeface="Aparajita" pitchFamily="34" charset="0"/>
                        </a:rPr>
                        <a:t>Main function program</a:t>
                      </a:r>
                      <a:endParaRPr lang="en-US" sz="2800" b="0" dirty="0">
                        <a:solidFill>
                          <a:schemeClr val="bg1"/>
                        </a:solidFill>
                        <a:latin typeface="Aparajita" pitchFamily="34" charset="0"/>
                        <a:cs typeface="Aparajita" pitchFamily="34" charset="0"/>
                      </a:endParaRPr>
                    </a:p>
                  </a:txBody>
                  <a:tcPr>
                    <a:solidFill>
                      <a:schemeClr val="bg2">
                        <a:lumMod val="50000"/>
                      </a:schemeClr>
                    </a:solidFill>
                  </a:tcPr>
                </a:tc>
              </a:tr>
            </a:tbl>
          </a:graphicData>
        </a:graphic>
      </p:graphicFrame>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95600" y="685800"/>
            <a:ext cx="4038600"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Aparajita" pitchFamily="34" charset="0"/>
                <a:cs typeface="Aparajita" pitchFamily="34" charset="0"/>
              </a:rPr>
              <a:t>   </a:t>
            </a:r>
            <a:r>
              <a:rPr lang="en-US" sz="2400" cap="all" dirty="0" smtClean="0">
                <a:ln w="0"/>
                <a:effectLst/>
                <a:latin typeface="Aparajita" pitchFamily="34" charset="0"/>
                <a:cs typeface="Aparajita" pitchFamily="34" charset="0"/>
              </a:rPr>
              <a:t>Functions in c++</a:t>
            </a:r>
            <a:endParaRPr lang="en-US" sz="2400" cap="all" dirty="0">
              <a:ln w="0"/>
              <a:effectLst/>
              <a:latin typeface="Aparajita" pitchFamily="34" charset="0"/>
              <a:cs typeface="Aparajita" pitchFamily="34" charset="0"/>
            </a:endParaRPr>
          </a:p>
        </p:txBody>
      </p:sp>
      <p:pic>
        <p:nvPicPr>
          <p:cNvPr id="4098" name="Picture 2" descr="http://complexneeds.ca/wordpress/wp-content/uploads/2015/02/Module-2-200x1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76200"/>
            <a:ext cx="2557762"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38300" y="685800"/>
            <a:ext cx="228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40000"/>
                    <a:lumOff val="60000"/>
                  </a:schemeClr>
                </a:solidFill>
                <a:effectLst/>
              </a:rPr>
              <a:t>4</a:t>
            </a:r>
            <a:endParaRPr lang="en-US" b="1" dirty="0">
              <a:solidFill>
                <a:schemeClr val="accent1">
                  <a:lumMod val="40000"/>
                  <a:lumOff val="60000"/>
                </a:schemeClr>
              </a:solidFill>
              <a:effectLst/>
            </a:endParaRPr>
          </a:p>
        </p:txBody>
      </p:sp>
      <p:sp>
        <p:nvSpPr>
          <p:cNvPr id="6" name="TextBox 5"/>
          <p:cNvSpPr txBox="1"/>
          <p:nvPr/>
        </p:nvSpPr>
        <p:spPr>
          <a:xfrm>
            <a:off x="762000" y="2524780"/>
            <a:ext cx="6248400" cy="378565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514350" indent="-514350">
              <a:buFont typeface="Wingdings" pitchFamily="2" charset="2"/>
              <a:buChar char="q"/>
            </a:pPr>
            <a:r>
              <a:rPr lang="en-US" sz="2400" cap="all" dirty="0" smtClean="0">
                <a:ln w="0"/>
                <a:effectLst/>
                <a:latin typeface="Aparajita" pitchFamily="34" charset="0"/>
                <a:cs typeface="Aparajita" pitchFamily="34" charset="0"/>
              </a:rPr>
              <a:t>Functions definition</a:t>
            </a:r>
          </a:p>
          <a:p>
            <a:pPr marL="514350" indent="-514350">
              <a:buFont typeface="Wingdings" pitchFamily="2" charset="2"/>
              <a:buChar char="q"/>
            </a:pPr>
            <a:r>
              <a:rPr lang="en-US" sz="2400" cap="all" dirty="0" smtClean="0">
                <a:ln w="0"/>
                <a:effectLst/>
                <a:latin typeface="Aparajita" pitchFamily="34" charset="0"/>
                <a:cs typeface="Aparajita" pitchFamily="34" charset="0"/>
              </a:rPr>
              <a:t>Types of functions</a:t>
            </a:r>
          </a:p>
          <a:p>
            <a:pPr marL="514350" indent="-514350">
              <a:buFont typeface="Wingdings" pitchFamily="2" charset="2"/>
              <a:buChar char="q"/>
            </a:pPr>
            <a:r>
              <a:rPr lang="en-US" sz="2400" cap="all" dirty="0" smtClean="0">
                <a:ln w="0"/>
                <a:effectLst/>
                <a:latin typeface="Aparajita" pitchFamily="34" charset="0"/>
                <a:cs typeface="Aparajita" pitchFamily="34" charset="0"/>
              </a:rPr>
              <a:t>Call by value and call by reference</a:t>
            </a:r>
          </a:p>
          <a:p>
            <a:pPr marL="514350" indent="-514350">
              <a:buFont typeface="Wingdings" pitchFamily="2" charset="2"/>
              <a:buChar char="q"/>
            </a:pPr>
            <a:r>
              <a:rPr lang="en-US" sz="2400" cap="all" dirty="0" smtClean="0">
                <a:ln w="0"/>
                <a:effectLst/>
                <a:latin typeface="Aparajita" pitchFamily="34" charset="0"/>
                <a:cs typeface="Aparajita" pitchFamily="34" charset="0"/>
              </a:rPr>
              <a:t>Default value for parameters</a:t>
            </a:r>
          </a:p>
          <a:p>
            <a:pPr marL="514350" indent="-514350">
              <a:buFont typeface="Wingdings" pitchFamily="2" charset="2"/>
              <a:buChar char="q"/>
            </a:pPr>
            <a:r>
              <a:rPr lang="en-US" sz="2400" dirty="0" smtClean="0">
                <a:ln w="0"/>
                <a:effectLst/>
                <a:latin typeface="Aparajita" pitchFamily="34" charset="0"/>
                <a:cs typeface="Aparajita" pitchFamily="34" charset="0"/>
              </a:rPr>
              <a:t>const</a:t>
            </a:r>
            <a:r>
              <a:rPr lang="en-US" sz="2400" cap="all" dirty="0" smtClean="0">
                <a:ln w="0"/>
                <a:effectLst/>
                <a:latin typeface="Aparajita" pitchFamily="34" charset="0"/>
                <a:cs typeface="Aparajita" pitchFamily="34" charset="0"/>
              </a:rPr>
              <a:t> modifier</a:t>
            </a:r>
          </a:p>
          <a:p>
            <a:pPr marL="514350" indent="-514350">
              <a:buFont typeface="Wingdings" pitchFamily="2" charset="2"/>
              <a:buChar char="q"/>
            </a:pPr>
            <a:r>
              <a:rPr lang="en-US" sz="2400" cap="all" dirty="0" smtClean="0">
                <a:ln w="0"/>
                <a:effectLst/>
                <a:latin typeface="Aparajita" pitchFamily="34" charset="0"/>
                <a:cs typeface="Aparajita" pitchFamily="34" charset="0"/>
              </a:rPr>
              <a:t>Function overloading</a:t>
            </a:r>
          </a:p>
          <a:p>
            <a:pPr marL="514350" indent="-514350">
              <a:buFont typeface="Wingdings" pitchFamily="2" charset="2"/>
              <a:buChar char="q"/>
            </a:pPr>
            <a:r>
              <a:rPr lang="en-US" sz="2400" dirty="0" smtClean="0">
                <a:ln w="0"/>
                <a:effectLst/>
                <a:latin typeface="Aparajita" pitchFamily="34" charset="0"/>
                <a:cs typeface="Aparajita" pitchFamily="34" charset="0"/>
              </a:rPr>
              <a:t>static</a:t>
            </a:r>
            <a:r>
              <a:rPr lang="en-US" sz="2400" cap="all" dirty="0" smtClean="0">
                <a:ln w="0"/>
                <a:effectLst/>
                <a:latin typeface="Aparajita" pitchFamily="34" charset="0"/>
                <a:cs typeface="Aparajita" pitchFamily="34" charset="0"/>
              </a:rPr>
              <a:t> keyword</a:t>
            </a:r>
          </a:p>
          <a:p>
            <a:pPr marL="514350" indent="-514350">
              <a:buFont typeface="Wingdings" pitchFamily="2" charset="2"/>
              <a:buChar char="q"/>
            </a:pPr>
            <a:endParaRPr lang="en-US" sz="2400" cap="all" dirty="0" smtClean="0">
              <a:ln w="0"/>
              <a:effectLst/>
              <a:latin typeface="Aparajita" pitchFamily="34" charset="0"/>
              <a:cs typeface="Aparajita" pitchFamily="34" charset="0"/>
            </a:endParaRPr>
          </a:p>
          <a:p>
            <a:pPr marL="514350" indent="-514350">
              <a:buFont typeface="Wingdings" pitchFamily="2" charset="2"/>
              <a:buChar char="q"/>
            </a:pPr>
            <a:endParaRPr lang="en-US" sz="2400" cap="all" dirty="0" smtClean="0">
              <a:ln w="0"/>
              <a:effectLst/>
              <a:latin typeface="Aparajita" pitchFamily="34" charset="0"/>
              <a:cs typeface="Aparajita" pitchFamily="34" charset="0"/>
            </a:endParaRPr>
          </a:p>
          <a:p>
            <a:pPr marL="514350" indent="-514350">
              <a:buFont typeface="Wingdings" pitchFamily="2" charset="2"/>
              <a:buChar char="q"/>
            </a:pPr>
            <a:endParaRPr lang="en-US" sz="2400" cap="all" dirty="0">
              <a:ln w="0"/>
              <a:effectLst/>
              <a:latin typeface="Aparajita" pitchFamily="34" charset="0"/>
              <a:cs typeface="Aparajita" pitchFamily="34" charset="0"/>
            </a:endParaRPr>
          </a:p>
        </p:txBody>
      </p:sp>
    </p:spTree>
    <p:extLst>
      <p:ext uri="{BB962C8B-B14F-4D97-AF65-F5344CB8AC3E}">
        <p14:creationId xmlns:p14="http://schemas.microsoft.com/office/powerpoint/2010/main" val="85381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100" y="685800"/>
            <a:ext cx="8229600" cy="5867400"/>
          </a:xfrm>
        </p:spPr>
        <p:txBody>
          <a:bodyPr>
            <a:noAutofit/>
          </a:bodyPr>
          <a:lstStyle/>
          <a:p>
            <a:pPr>
              <a:buFont typeface="Wingdings" pitchFamily="2" charset="2"/>
              <a:buChar char="q"/>
            </a:pPr>
            <a:r>
              <a:rPr lang="en-US" sz="2800" dirty="0" smtClean="0">
                <a:latin typeface="Aparajita" pitchFamily="34" charset="0"/>
                <a:cs typeface="Aparajita" pitchFamily="34" charset="0"/>
              </a:rPr>
              <a:t>Module 1:Introduction to </a:t>
            </a:r>
            <a:r>
              <a:rPr lang="en-US" sz="2800" dirty="0">
                <a:latin typeface="Aparajita" pitchFamily="34" charset="0"/>
                <a:cs typeface="Aparajita" pitchFamily="34" charset="0"/>
              </a:rPr>
              <a:t>C</a:t>
            </a:r>
            <a:r>
              <a:rPr lang="en-US" sz="2800" dirty="0" smtClean="0">
                <a:latin typeface="Aparajita" pitchFamily="34" charset="0"/>
                <a:cs typeface="Aparajita" pitchFamily="34" charset="0"/>
              </a:rPr>
              <a:t>++</a:t>
            </a:r>
          </a:p>
          <a:p>
            <a:pPr>
              <a:buFont typeface="Wingdings" pitchFamily="2" charset="2"/>
              <a:buChar char="q"/>
            </a:pPr>
            <a:r>
              <a:rPr lang="en-US" sz="2800" dirty="0" smtClean="0">
                <a:latin typeface="Aparajita" pitchFamily="34" charset="0"/>
                <a:cs typeface="Aparajita" pitchFamily="34" charset="0"/>
              </a:rPr>
              <a:t>Module 2:OOP Basic concepts</a:t>
            </a:r>
          </a:p>
          <a:p>
            <a:pPr>
              <a:buFont typeface="Wingdings" pitchFamily="2" charset="2"/>
              <a:buChar char="q"/>
            </a:pPr>
            <a:r>
              <a:rPr lang="en-US" sz="2800" dirty="0">
                <a:latin typeface="Aparajita" pitchFamily="34" charset="0"/>
                <a:cs typeface="Aparajita" pitchFamily="34" charset="0"/>
              </a:rPr>
              <a:t>Module </a:t>
            </a:r>
            <a:r>
              <a:rPr lang="en-US" sz="2800" dirty="0" smtClean="0">
                <a:latin typeface="Aparajita" pitchFamily="34" charset="0"/>
                <a:cs typeface="Aparajita" pitchFamily="34" charset="0"/>
              </a:rPr>
              <a:t>3:C++ Basics</a:t>
            </a:r>
            <a:endParaRPr lang="en-US" sz="2800" dirty="0">
              <a:latin typeface="Aparajita" pitchFamily="34" charset="0"/>
              <a:cs typeface="Aparajita" pitchFamily="34" charset="0"/>
            </a:endParaRPr>
          </a:p>
          <a:p>
            <a:pPr>
              <a:buFont typeface="Wingdings" pitchFamily="2" charset="2"/>
              <a:buChar char="q"/>
            </a:pPr>
            <a:r>
              <a:rPr lang="en-US" sz="2800" dirty="0">
                <a:latin typeface="Aparajita" pitchFamily="34" charset="0"/>
                <a:cs typeface="Aparajita" pitchFamily="34" charset="0"/>
              </a:rPr>
              <a:t>Module </a:t>
            </a:r>
            <a:r>
              <a:rPr lang="en-US" sz="2800" dirty="0" smtClean="0">
                <a:latin typeface="Aparajita" pitchFamily="34" charset="0"/>
                <a:cs typeface="Aparajita" pitchFamily="34" charset="0"/>
              </a:rPr>
              <a:t>4:Functions and Function Overloading</a:t>
            </a:r>
          </a:p>
          <a:p>
            <a:pPr>
              <a:buFont typeface="Wingdings" pitchFamily="2" charset="2"/>
              <a:buChar char="q"/>
            </a:pPr>
            <a:r>
              <a:rPr lang="en-US" sz="2800" dirty="0" smtClean="0">
                <a:latin typeface="Aparajita" pitchFamily="34" charset="0"/>
                <a:cs typeface="Aparajita" pitchFamily="34" charset="0"/>
              </a:rPr>
              <a:t>Lab session 1</a:t>
            </a:r>
          </a:p>
          <a:p>
            <a:pPr>
              <a:buFont typeface="Wingdings" pitchFamily="2" charset="2"/>
              <a:buChar char="q"/>
            </a:pPr>
            <a:r>
              <a:rPr lang="en-US" sz="2800" dirty="0">
                <a:latin typeface="Aparajita" pitchFamily="34" charset="0"/>
                <a:cs typeface="Aparajita" pitchFamily="34" charset="0"/>
              </a:rPr>
              <a:t>Module </a:t>
            </a:r>
            <a:r>
              <a:rPr lang="en-US" sz="2800" dirty="0" smtClean="0">
                <a:latin typeface="Aparajita" pitchFamily="34" charset="0"/>
                <a:cs typeface="Aparajita" pitchFamily="34" charset="0"/>
              </a:rPr>
              <a:t>5:Constructors and Destructors</a:t>
            </a:r>
          </a:p>
          <a:p>
            <a:pPr>
              <a:buFont typeface="Wingdings" pitchFamily="2" charset="2"/>
              <a:buChar char="q"/>
            </a:pPr>
            <a:r>
              <a:rPr lang="en-US" sz="2800" dirty="0" smtClean="0">
                <a:latin typeface="Aparajita" pitchFamily="34" charset="0"/>
                <a:cs typeface="Aparajita" pitchFamily="34" charset="0"/>
              </a:rPr>
              <a:t>Lab session 2</a:t>
            </a:r>
          </a:p>
          <a:p>
            <a:pPr>
              <a:buFont typeface="Wingdings" pitchFamily="2" charset="2"/>
              <a:buChar char="q"/>
            </a:pPr>
            <a:r>
              <a:rPr lang="en-US" sz="2800" dirty="0" smtClean="0">
                <a:latin typeface="Aparajita" pitchFamily="34" charset="0"/>
                <a:cs typeface="Aparajita" pitchFamily="34" charset="0"/>
              </a:rPr>
              <a:t>Module 6:Operator Overloading and type casting</a:t>
            </a:r>
          </a:p>
          <a:p>
            <a:pPr>
              <a:buFont typeface="Wingdings" pitchFamily="2" charset="2"/>
              <a:buChar char="q"/>
            </a:pPr>
            <a:r>
              <a:rPr lang="en-US" sz="2800" dirty="0" smtClean="0">
                <a:latin typeface="Aparajita" pitchFamily="34" charset="0"/>
                <a:cs typeface="Aparajita" pitchFamily="34" charset="0"/>
              </a:rPr>
              <a:t>Inheritance</a:t>
            </a:r>
          </a:p>
          <a:p>
            <a:pPr>
              <a:buFont typeface="Wingdings" pitchFamily="2" charset="2"/>
              <a:buChar char="q"/>
            </a:pPr>
            <a:r>
              <a:rPr lang="en-US" sz="2800" dirty="0" smtClean="0">
                <a:latin typeface="Aparajita" pitchFamily="34" charset="0"/>
                <a:cs typeface="Aparajita" pitchFamily="34" charset="0"/>
              </a:rPr>
              <a:t>Polymorphism</a:t>
            </a:r>
          </a:p>
          <a:p>
            <a:pPr>
              <a:buFont typeface="Wingdings" pitchFamily="2" charset="2"/>
              <a:buChar char="q"/>
            </a:pPr>
            <a:r>
              <a:rPr lang="en-US" sz="2800" dirty="0" smtClean="0">
                <a:latin typeface="Aparajita" pitchFamily="34" charset="0"/>
                <a:cs typeface="Aparajita" pitchFamily="34" charset="0"/>
              </a:rPr>
              <a:t>Lab session 3</a:t>
            </a:r>
          </a:p>
          <a:p>
            <a:pPr>
              <a:buFont typeface="Wingdings" pitchFamily="2" charset="2"/>
              <a:buChar char="q"/>
            </a:pPr>
            <a:r>
              <a:rPr lang="en-US" sz="2800" dirty="0" smtClean="0">
                <a:latin typeface="Aparajita" pitchFamily="34" charset="0"/>
                <a:cs typeface="Aparajita" pitchFamily="34" charset="0"/>
              </a:rPr>
              <a:t>Summary</a:t>
            </a:r>
          </a:p>
          <a:p>
            <a:pPr marL="624078" indent="-514350">
              <a:buFont typeface="+mj-lt"/>
              <a:buAutoNum type="arabicPeriod"/>
            </a:pPr>
            <a:endParaRPr lang="en-US" sz="2800" dirty="0" smtClean="0">
              <a:latin typeface="Aparajita" pitchFamily="34" charset="0"/>
              <a:cs typeface="Aparajita" pitchFamily="34" charset="0"/>
            </a:endParaRPr>
          </a:p>
          <a:p>
            <a:pPr marL="624078" indent="-514350">
              <a:buFont typeface="+mj-lt"/>
              <a:buAutoNum type="arabicPeriod"/>
            </a:pPr>
            <a:endParaRPr lang="en-US" sz="2800" dirty="0">
              <a:latin typeface="Aparajita" pitchFamily="34" charset="0"/>
              <a:cs typeface="Aparajita" pitchFamily="34" charset="0"/>
            </a:endParaRPr>
          </a:p>
        </p:txBody>
      </p:sp>
      <p:sp>
        <p:nvSpPr>
          <p:cNvPr id="5" name="Rectangle 4"/>
          <p:cNvSpPr/>
          <p:nvPr/>
        </p:nvSpPr>
        <p:spPr>
          <a:xfrm>
            <a:off x="0" y="117764"/>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OUTLINE</a:t>
            </a:r>
            <a:r>
              <a:rPr lang="en-US" sz="2800" b="1" dirty="0">
                <a:latin typeface="Aparajita" pitchFamily="34" charset="0"/>
                <a:cs typeface="Aparajita" pitchFamily="34" charset="0"/>
              </a:rPr>
              <a:t>	</a:t>
            </a:r>
          </a:p>
        </p:txBody>
      </p:sp>
    </p:spTree>
    <p:extLst>
      <p:ext uri="{BB962C8B-B14F-4D97-AF65-F5344CB8AC3E}">
        <p14:creationId xmlns:p14="http://schemas.microsoft.com/office/powerpoint/2010/main" val="571308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Functions Definition</a:t>
            </a:r>
            <a:endParaRPr lang="en-US" sz="2800" b="1" dirty="0">
              <a:latin typeface="Aparajita" pitchFamily="34" charset="0"/>
              <a:cs typeface="Aparajita" pitchFamily="34" charset="0"/>
            </a:endParaRPr>
          </a:p>
        </p:txBody>
      </p:sp>
      <p:sp>
        <p:nvSpPr>
          <p:cNvPr id="3" name="Rectangle 2"/>
          <p:cNvSpPr/>
          <p:nvPr/>
        </p:nvSpPr>
        <p:spPr>
          <a:xfrm>
            <a:off x="304800" y="1143000"/>
            <a:ext cx="8153400" cy="4401205"/>
          </a:xfrm>
          <a:prstGeom prst="rect">
            <a:avLst/>
          </a:prstGeom>
        </p:spPr>
        <p:txBody>
          <a:bodyPr wrap="square">
            <a:spAutoFit/>
          </a:bodyPr>
          <a:lstStyle/>
          <a:p>
            <a:pPr marL="514350" indent="-514350">
              <a:buFont typeface="Wingdings" pitchFamily="2" charset="2"/>
              <a:buChar char="q"/>
            </a:pPr>
            <a:r>
              <a:rPr lang="en-US" sz="2800" i="1" dirty="0" smtClean="0">
                <a:latin typeface="Aparajita" pitchFamily="34" charset="0"/>
                <a:cs typeface="Aparajita" pitchFamily="34" charset="0"/>
              </a:rPr>
              <a:t>A function is  block of code which is used to perform a specific task.</a:t>
            </a:r>
          </a:p>
          <a:p>
            <a:pPr marL="514350" indent="-514350">
              <a:buFont typeface="Wingdings" pitchFamily="2" charset="2"/>
              <a:buChar char="q"/>
            </a:pPr>
            <a:endParaRPr lang="en-US" sz="2800" dirty="0" smtClean="0">
              <a:latin typeface="Aparajita" pitchFamily="34" charset="0"/>
              <a:cs typeface="Aparajita" pitchFamily="34" charset="0"/>
            </a:endParaRPr>
          </a:p>
          <a:p>
            <a:pPr marL="514350" indent="-514350">
              <a:buFont typeface="Wingdings" pitchFamily="2" charset="2"/>
              <a:buChar char="q"/>
            </a:pPr>
            <a:r>
              <a:rPr lang="en-US" sz="2800" dirty="0" smtClean="0">
                <a:latin typeface="Aparajita" pitchFamily="34" charset="0"/>
                <a:cs typeface="Aparajita" pitchFamily="34" charset="0"/>
              </a:rPr>
              <a:t>It can be written in one program and can be used by another program without having to rewrite that piece of code. Hence it </a:t>
            </a:r>
            <a:r>
              <a:rPr lang="en-US" sz="2800" i="1" dirty="0" smtClean="0">
                <a:latin typeface="Aparajita" pitchFamily="34" charset="0"/>
                <a:cs typeface="Aparajita" pitchFamily="34" charset="0"/>
              </a:rPr>
              <a:t>promotes usability</a:t>
            </a:r>
            <a:r>
              <a:rPr lang="en-US" sz="2800" dirty="0" smtClean="0">
                <a:latin typeface="Aparajita" pitchFamily="34" charset="0"/>
                <a:cs typeface="Aparajita" pitchFamily="34" charset="0"/>
              </a:rPr>
              <a:t>.</a:t>
            </a:r>
          </a:p>
          <a:p>
            <a:pPr marL="514350" indent="-514350">
              <a:buFont typeface="Wingdings" pitchFamily="2" charset="2"/>
              <a:buChar char="q"/>
            </a:pPr>
            <a:endParaRPr lang="en-US" sz="2800" dirty="0" smtClean="0">
              <a:latin typeface="Aparajita" pitchFamily="34" charset="0"/>
              <a:cs typeface="Aparajita" pitchFamily="34" charset="0"/>
            </a:endParaRPr>
          </a:p>
          <a:p>
            <a:pPr marL="514350" indent="-514350">
              <a:buFont typeface="Wingdings" pitchFamily="2" charset="2"/>
              <a:buChar char="q"/>
            </a:pPr>
            <a:r>
              <a:rPr lang="en-US" sz="2800" dirty="0" smtClean="0">
                <a:latin typeface="Aparajita" pitchFamily="34" charset="0"/>
                <a:cs typeface="Aparajita" pitchFamily="34" charset="0"/>
              </a:rPr>
              <a:t>Function can be put in a library .Thus it can be used by another program by just including a header file.</a:t>
            </a:r>
          </a:p>
          <a:p>
            <a:pPr marL="514350" indent="-514350">
              <a:buFont typeface="Wingdings" pitchFamily="2" charset="2"/>
              <a:buChar char="q"/>
            </a:pP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1332435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Types of Functions</a:t>
            </a:r>
            <a:endParaRPr lang="en-US" sz="2800" b="1" dirty="0">
              <a:latin typeface="Aparajita" pitchFamily="34" charset="0"/>
              <a:cs typeface="Aparajita" pitchFamily="34" charset="0"/>
            </a:endParaRPr>
          </a:p>
        </p:txBody>
      </p:sp>
      <p:sp>
        <p:nvSpPr>
          <p:cNvPr id="4" name="Rectangle 3"/>
          <p:cNvSpPr/>
          <p:nvPr/>
        </p:nvSpPr>
        <p:spPr>
          <a:xfrm>
            <a:off x="304800" y="990600"/>
            <a:ext cx="8458200" cy="7417415"/>
          </a:xfrm>
          <a:prstGeom prst="rect">
            <a:avLst/>
          </a:prstGeom>
        </p:spPr>
        <p:txBody>
          <a:bodyPr wrap="square">
            <a:spAutoFit/>
          </a:bodyPr>
          <a:lstStyle/>
          <a:p>
            <a:pPr marL="514350" indent="-514350">
              <a:buFont typeface="+mj-lt"/>
              <a:buAutoNum type="arabicPeriod"/>
            </a:pPr>
            <a:r>
              <a:rPr lang="en-US" sz="2800" b="1" u="sng" dirty="0" smtClean="0">
                <a:latin typeface="Aparajita" pitchFamily="34" charset="0"/>
                <a:cs typeface="Aparajita" pitchFamily="34" charset="0"/>
              </a:rPr>
              <a:t>Predefined functions</a:t>
            </a:r>
          </a:p>
          <a:p>
            <a:pPr marL="914400" lvl="1" indent="-457200">
              <a:buFont typeface="Arial" pitchFamily="34" charset="0"/>
              <a:buChar char="•"/>
            </a:pPr>
            <a:r>
              <a:rPr lang="en-US" sz="2800" dirty="0">
                <a:latin typeface="Aparajita" pitchFamily="34" charset="0"/>
                <a:cs typeface="Aparajita" pitchFamily="34" charset="0"/>
              </a:rPr>
              <a:t>These are already defined in C++ library.</a:t>
            </a:r>
          </a:p>
          <a:p>
            <a:pPr marL="914400" lvl="1" indent="-457200">
              <a:buFont typeface="Arial" pitchFamily="34" charset="0"/>
              <a:buChar char="•"/>
            </a:pPr>
            <a:r>
              <a:rPr lang="en-US" sz="2800" dirty="0">
                <a:latin typeface="Aparajita" pitchFamily="34" charset="0"/>
                <a:cs typeface="Aparajita" pitchFamily="34" charset="0"/>
              </a:rPr>
              <a:t>This function can be used by including header files as &lt;</a:t>
            </a:r>
            <a:r>
              <a:rPr lang="en-US" sz="2800" dirty="0" err="1">
                <a:latin typeface="Aparajita" pitchFamily="34" charset="0"/>
                <a:cs typeface="Aparajita" pitchFamily="34" charset="0"/>
              </a:rPr>
              <a:t>string.h</a:t>
            </a:r>
            <a:r>
              <a:rPr lang="en-US" sz="2800" dirty="0">
                <a:latin typeface="Aparajita" pitchFamily="34" charset="0"/>
                <a:cs typeface="Aparajita" pitchFamily="34" charset="0"/>
              </a:rPr>
              <a:t>&gt;,&lt;</a:t>
            </a:r>
            <a:r>
              <a:rPr lang="en-US" sz="2800" dirty="0" err="1">
                <a:latin typeface="Aparajita" pitchFamily="34" charset="0"/>
                <a:cs typeface="Aparajita" pitchFamily="34" charset="0"/>
              </a:rPr>
              <a:t>math.h</a:t>
            </a:r>
            <a:r>
              <a:rPr lang="en-US" sz="2800" dirty="0">
                <a:latin typeface="Aparajita" pitchFamily="34" charset="0"/>
                <a:cs typeface="Aparajita" pitchFamily="34" charset="0"/>
              </a:rPr>
              <a:t>&gt;</a:t>
            </a:r>
          </a:p>
          <a:p>
            <a:pPr marL="914400" lvl="1" indent="-457200">
              <a:buFont typeface="Arial" pitchFamily="34" charset="0"/>
              <a:buChar char="•"/>
            </a:pPr>
            <a:r>
              <a:rPr lang="en-US" sz="2800" dirty="0">
                <a:latin typeface="Aparajita" pitchFamily="34" charset="0"/>
                <a:cs typeface="Aparajita" pitchFamily="34" charset="0"/>
              </a:rPr>
              <a:t>e.g. main(),</a:t>
            </a:r>
            <a:r>
              <a:rPr lang="en-US" sz="2800" dirty="0" err="1">
                <a:latin typeface="Aparajita" pitchFamily="34" charset="0"/>
                <a:cs typeface="Aparajita" pitchFamily="34" charset="0"/>
              </a:rPr>
              <a:t>getch</a:t>
            </a:r>
            <a:r>
              <a:rPr lang="en-US" sz="2800" dirty="0">
                <a:latin typeface="Aparajita" pitchFamily="34" charset="0"/>
                <a:cs typeface="Aparajita" pitchFamily="34" charset="0"/>
              </a:rPr>
              <a:t>(),sin(),</a:t>
            </a:r>
            <a:r>
              <a:rPr lang="en-US" sz="2800" dirty="0" err="1">
                <a:latin typeface="Aparajita" pitchFamily="34" charset="0"/>
                <a:cs typeface="Aparajita" pitchFamily="34" charset="0"/>
              </a:rPr>
              <a:t>strlen</a:t>
            </a:r>
            <a:r>
              <a:rPr lang="en-US" sz="2800" dirty="0">
                <a:latin typeface="Aparajita" pitchFamily="34" charset="0"/>
                <a:cs typeface="Aparajita" pitchFamily="34" charset="0"/>
              </a:rPr>
              <a:t>()</a:t>
            </a:r>
          </a:p>
          <a:p>
            <a:pPr marL="514350" indent="-514350">
              <a:buFont typeface="+mj-lt"/>
              <a:buAutoNum type="arabicPeriod"/>
            </a:pPr>
            <a:r>
              <a:rPr lang="en-US" sz="2800" b="1" u="sng" dirty="0" smtClean="0">
                <a:latin typeface="Aparajita" pitchFamily="34" charset="0"/>
                <a:cs typeface="Aparajita" pitchFamily="34" charset="0"/>
              </a:rPr>
              <a:t>User </a:t>
            </a:r>
            <a:r>
              <a:rPr lang="en-US" sz="2800" b="1" u="sng" dirty="0">
                <a:latin typeface="Aparajita" pitchFamily="34" charset="0"/>
                <a:cs typeface="Aparajita" pitchFamily="34" charset="0"/>
              </a:rPr>
              <a:t>defined </a:t>
            </a:r>
            <a:r>
              <a:rPr lang="en-US" sz="2800" b="1" u="sng" dirty="0" smtClean="0">
                <a:latin typeface="Aparajita" pitchFamily="34" charset="0"/>
                <a:cs typeface="Aparajita" pitchFamily="34" charset="0"/>
              </a:rPr>
              <a:t>functions</a:t>
            </a:r>
          </a:p>
          <a:p>
            <a:pPr marL="914400" lvl="1" indent="-457200">
              <a:buFont typeface="Arial" pitchFamily="34" charset="0"/>
              <a:buChar char="•"/>
            </a:pPr>
            <a:r>
              <a:rPr lang="en-US" sz="2800" dirty="0">
                <a:latin typeface="Aparajita" pitchFamily="34" charset="0"/>
                <a:cs typeface="Aparajita" pitchFamily="34" charset="0"/>
              </a:rPr>
              <a:t>These functions are made by user to carry out his individual tasks</a:t>
            </a:r>
            <a:r>
              <a:rPr lang="en-US" sz="2800" dirty="0" smtClean="0">
                <a:latin typeface="Aparajita" pitchFamily="34" charset="0"/>
                <a:cs typeface="Aparajita" pitchFamily="34" charset="0"/>
              </a:rPr>
              <a:t>.</a:t>
            </a:r>
          </a:p>
          <a:p>
            <a:pPr marL="914400" lvl="1" indent="-457200">
              <a:buFont typeface="Arial" pitchFamily="34" charset="0"/>
              <a:buChar char="•"/>
            </a:pPr>
            <a:r>
              <a:rPr lang="en-US" sz="2800" dirty="0" smtClean="0">
                <a:latin typeface="Aparajita" pitchFamily="34" charset="0"/>
                <a:cs typeface="Aparajita" pitchFamily="34" charset="0"/>
              </a:rPr>
              <a:t>Steps to make user defined functions:-</a:t>
            </a:r>
          </a:p>
          <a:p>
            <a:pPr marL="1371600" lvl="2" indent="-457200">
              <a:buFont typeface="Wingdings" pitchFamily="2" charset="2"/>
              <a:buChar char="Ø"/>
            </a:pPr>
            <a:r>
              <a:rPr lang="en-US" sz="2800" dirty="0" smtClean="0">
                <a:latin typeface="Aparajita" pitchFamily="34" charset="0"/>
                <a:cs typeface="Aparajita" pitchFamily="34" charset="0"/>
              </a:rPr>
              <a:t>Function </a:t>
            </a:r>
            <a:r>
              <a:rPr lang="en-US" sz="2800" dirty="0">
                <a:latin typeface="Aparajita" pitchFamily="34" charset="0"/>
                <a:cs typeface="Aparajita" pitchFamily="34" charset="0"/>
              </a:rPr>
              <a:t>Declaration</a:t>
            </a:r>
          </a:p>
          <a:p>
            <a:pPr marL="1371600" lvl="2" indent="-457200">
              <a:buFont typeface="Wingdings" pitchFamily="2" charset="2"/>
              <a:buChar char="Ø"/>
            </a:pPr>
            <a:r>
              <a:rPr lang="en-US" sz="2800" dirty="0">
                <a:latin typeface="Aparajita" pitchFamily="34" charset="0"/>
                <a:cs typeface="Aparajita" pitchFamily="34" charset="0"/>
              </a:rPr>
              <a:t>Function Definition</a:t>
            </a:r>
          </a:p>
          <a:p>
            <a:pPr marL="1371600" lvl="2" indent="-457200">
              <a:buFont typeface="Wingdings" pitchFamily="2" charset="2"/>
              <a:buChar char="Ø"/>
            </a:pPr>
            <a:r>
              <a:rPr lang="en-US" sz="2800" dirty="0">
                <a:latin typeface="Aparajita" pitchFamily="34" charset="0"/>
                <a:cs typeface="Aparajita" pitchFamily="34" charset="0"/>
              </a:rPr>
              <a:t>Function Calling</a:t>
            </a:r>
          </a:p>
          <a:p>
            <a:pPr marL="457200" indent="-457200">
              <a:buFont typeface="Arial" pitchFamily="34" charset="0"/>
              <a:buChar char="•"/>
            </a:pPr>
            <a:endParaRPr lang="en-US" sz="2800" dirty="0">
              <a:latin typeface="Aparajita" pitchFamily="34" charset="0"/>
              <a:cs typeface="Aparajita" pitchFamily="34" charset="0"/>
            </a:endParaRPr>
          </a:p>
          <a:p>
            <a:endParaRPr lang="en-US" sz="2800" b="1" u="sng" dirty="0">
              <a:latin typeface="Aparajita" pitchFamily="34" charset="0"/>
              <a:cs typeface="Aparajita" pitchFamily="34" charset="0"/>
            </a:endParaRPr>
          </a:p>
          <a:p>
            <a:pPr marL="514350" indent="-514350">
              <a:buFont typeface="+mj-lt"/>
              <a:buAutoNum type="arabicPeriod"/>
            </a:pPr>
            <a:endParaRPr lang="en-US" sz="2800" b="1" u="sng" dirty="0" smtClean="0">
              <a:latin typeface="Aparajita" pitchFamily="34" charset="0"/>
              <a:cs typeface="Aparajita" pitchFamily="34" charset="0"/>
            </a:endParaRPr>
          </a:p>
          <a:p>
            <a:pPr marL="514350" indent="-514350">
              <a:buFont typeface="+mj-lt"/>
              <a:buAutoNum type="arabicPeriod"/>
            </a:pPr>
            <a:endParaRPr lang="en-US" sz="2800" b="1" u="sng" dirty="0" smtClean="0">
              <a:latin typeface="Aparajita" pitchFamily="34" charset="0"/>
              <a:cs typeface="Aparajita" pitchFamily="34" charset="0"/>
            </a:endParaRPr>
          </a:p>
          <a:p>
            <a:pPr lvl="1"/>
            <a:endParaRPr lang="en-US" sz="2800" dirty="0" smtClean="0">
              <a:latin typeface="Aparajita" pitchFamily="34" charset="0"/>
              <a:cs typeface="Aparajita" pitchFamily="34" charset="0"/>
            </a:endParaRPr>
          </a:p>
        </p:txBody>
      </p:sp>
    </p:spTree>
    <p:extLst>
      <p:ext uri="{BB962C8B-B14F-4D97-AF65-F5344CB8AC3E}">
        <p14:creationId xmlns:p14="http://schemas.microsoft.com/office/powerpoint/2010/main" val="2109235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User Defined Functions </a:t>
            </a:r>
            <a:endParaRPr lang="en-US" sz="2800" b="1" dirty="0">
              <a:latin typeface="Aparajita" pitchFamily="34" charset="0"/>
              <a:cs typeface="Aparajita" pitchFamily="34" charset="0"/>
            </a:endParaRPr>
          </a:p>
        </p:txBody>
      </p:sp>
      <p:sp>
        <p:nvSpPr>
          <p:cNvPr id="4" name="Rectangle 3"/>
          <p:cNvSpPr/>
          <p:nvPr/>
        </p:nvSpPr>
        <p:spPr>
          <a:xfrm>
            <a:off x="304800" y="657046"/>
            <a:ext cx="8458200" cy="6124754"/>
          </a:xfrm>
          <a:prstGeom prst="rect">
            <a:avLst/>
          </a:prstGeom>
        </p:spPr>
        <p:txBody>
          <a:bodyPr wrap="square">
            <a:spAutoFit/>
          </a:bodyPr>
          <a:lstStyle/>
          <a:p>
            <a:r>
              <a:rPr lang="en-US" sz="2800" b="1" u="sng" dirty="0" smtClean="0">
                <a:latin typeface="Aparajita" pitchFamily="34" charset="0"/>
                <a:cs typeface="Aparajita" pitchFamily="34" charset="0"/>
              </a:rPr>
              <a:t>Function Declaration/Create </a:t>
            </a:r>
            <a:r>
              <a:rPr lang="en-US" sz="2800" b="1" u="sng" dirty="0">
                <a:latin typeface="Aparajita" pitchFamily="34" charset="0"/>
                <a:cs typeface="Aparajita" pitchFamily="34" charset="0"/>
              </a:rPr>
              <a:t>F</a:t>
            </a:r>
            <a:r>
              <a:rPr lang="en-US" sz="2800" b="1" u="sng" dirty="0" smtClean="0">
                <a:latin typeface="Aparajita" pitchFamily="34" charset="0"/>
                <a:cs typeface="Aparajita" pitchFamily="34" charset="0"/>
              </a:rPr>
              <a:t>unction Prototype</a:t>
            </a:r>
          </a:p>
          <a:p>
            <a:r>
              <a:rPr lang="en-US" sz="2800" dirty="0">
                <a:latin typeface="Aparajita" pitchFamily="34" charset="0"/>
                <a:cs typeface="Aparajita" pitchFamily="34" charset="0"/>
              </a:rPr>
              <a:t>The declaration (also known as the </a:t>
            </a:r>
            <a:r>
              <a:rPr lang="en-US" sz="2800" i="1" dirty="0">
                <a:latin typeface="Aparajita" pitchFamily="34" charset="0"/>
                <a:cs typeface="Aparajita" pitchFamily="34" charset="0"/>
              </a:rPr>
              <a:t>prototype</a:t>
            </a:r>
            <a:r>
              <a:rPr lang="en-US" sz="2800" dirty="0">
                <a:latin typeface="Aparajita" pitchFamily="34" charset="0"/>
                <a:cs typeface="Aparajita" pitchFamily="34" charset="0"/>
              </a:rPr>
              <a:t>) tells the </a:t>
            </a:r>
            <a:r>
              <a:rPr lang="en-US" sz="2800" dirty="0" smtClean="0">
                <a:latin typeface="Aparajita" pitchFamily="34" charset="0"/>
                <a:cs typeface="Aparajita" pitchFamily="34" charset="0"/>
              </a:rPr>
              <a:t>compiler </a:t>
            </a:r>
            <a:r>
              <a:rPr lang="en-US" sz="2800" dirty="0">
                <a:latin typeface="Aparajita" pitchFamily="34" charset="0"/>
                <a:cs typeface="Aparajita" pitchFamily="34" charset="0"/>
              </a:rPr>
              <a:t>about </a:t>
            </a:r>
            <a:r>
              <a:rPr lang="en-US" sz="2800" dirty="0" smtClean="0">
                <a:latin typeface="Aparajita" pitchFamily="34" charset="0"/>
                <a:cs typeface="Aparajita" pitchFamily="34" charset="0"/>
              </a:rPr>
              <a:t> </a:t>
            </a:r>
          </a:p>
          <a:p>
            <a:pPr marL="914400" lvl="1" indent="-457200">
              <a:buFont typeface="Aparajita" pitchFamily="34" charset="0"/>
              <a:buChar char="−"/>
            </a:pPr>
            <a:r>
              <a:rPr lang="en-US" sz="2800" dirty="0" smtClean="0">
                <a:latin typeface="Aparajita" pitchFamily="34" charset="0"/>
                <a:cs typeface="Aparajita" pitchFamily="34" charset="0"/>
              </a:rPr>
              <a:t>function name,</a:t>
            </a:r>
          </a:p>
          <a:p>
            <a:pPr marL="914400" lvl="1" indent="-457200">
              <a:buFont typeface="Aparajita" pitchFamily="34" charset="0"/>
              <a:buChar char="−"/>
            </a:pPr>
            <a:r>
              <a:rPr lang="en-US" sz="2800" dirty="0" smtClean="0">
                <a:latin typeface="Aparajita" pitchFamily="34" charset="0"/>
                <a:cs typeface="Aparajita" pitchFamily="34" charset="0"/>
              </a:rPr>
              <a:t>type and no. of arguments passed,</a:t>
            </a:r>
          </a:p>
          <a:p>
            <a:pPr marL="914400" lvl="1" indent="-457200">
              <a:buFont typeface="Aparajita" pitchFamily="34" charset="0"/>
              <a:buChar char="−"/>
            </a:pPr>
            <a:r>
              <a:rPr lang="en-US" sz="2800" dirty="0" smtClean="0">
                <a:latin typeface="Aparajita" pitchFamily="34" charset="0"/>
                <a:cs typeface="Aparajita" pitchFamily="34" charset="0"/>
              </a:rPr>
              <a:t>type of return values.</a:t>
            </a:r>
          </a:p>
          <a:p>
            <a:r>
              <a:rPr lang="en-US" sz="2800" dirty="0">
                <a:latin typeface="Aparajita" pitchFamily="34" charset="0"/>
                <a:cs typeface="Aparajita" pitchFamily="34" charset="0"/>
              </a:rPr>
              <a:t>When a function is called ,the compiler matches the prototype. Any violation in matching arguments or return type will be caught by compiler at compile time</a:t>
            </a:r>
          </a:p>
          <a:p>
            <a:endParaRPr lang="en-US" sz="2800" dirty="0">
              <a:latin typeface="Aparajita" pitchFamily="34" charset="0"/>
              <a:cs typeface="Aparajita" pitchFamily="34" charset="0"/>
            </a:endParaRPr>
          </a:p>
          <a:p>
            <a:pPr lvl="1"/>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endParaRPr lang="en-US" sz="2800" b="1" u="sng" dirty="0">
              <a:latin typeface="Aparajita" pitchFamily="34" charset="0"/>
              <a:cs typeface="Aparajita" pitchFamily="34" charset="0"/>
            </a:endParaRPr>
          </a:p>
          <a:p>
            <a:pPr marL="514350" indent="-514350">
              <a:buFont typeface="+mj-lt"/>
              <a:buAutoNum type="arabicPeriod"/>
            </a:pPr>
            <a:endParaRPr lang="en-US" sz="2800" b="1" u="sng" dirty="0" smtClean="0">
              <a:latin typeface="Aparajita" pitchFamily="34" charset="0"/>
              <a:cs typeface="Aparajita" pitchFamily="34" charset="0"/>
            </a:endParaRPr>
          </a:p>
          <a:p>
            <a:endParaRPr lang="en-US" sz="2800" b="1" u="sng" dirty="0" smtClean="0">
              <a:latin typeface="Aparajita" pitchFamily="34" charset="0"/>
              <a:cs typeface="Aparajita" pitchFamily="34" charset="0"/>
            </a:endParaRPr>
          </a:p>
        </p:txBody>
      </p:sp>
      <p:sp>
        <p:nvSpPr>
          <p:cNvPr id="3" name="Rectangle 2"/>
          <p:cNvSpPr/>
          <p:nvPr/>
        </p:nvSpPr>
        <p:spPr>
          <a:xfrm>
            <a:off x="152400" y="4343400"/>
            <a:ext cx="4572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Aparajita" pitchFamily="34" charset="0"/>
                <a:cs typeface="Aparajita" pitchFamily="34" charset="0"/>
              </a:rPr>
              <a:t>Syntax</a:t>
            </a:r>
          </a:p>
          <a:p>
            <a:pPr lvl="1"/>
            <a:r>
              <a:rPr lang="en-US" sz="2400" dirty="0">
                <a:latin typeface="Aparajita" pitchFamily="34" charset="0"/>
                <a:cs typeface="Aparajita" pitchFamily="34" charset="0"/>
              </a:rPr>
              <a:t>type function-name(arguments list)</a:t>
            </a:r>
          </a:p>
          <a:p>
            <a:pPr lvl="1"/>
            <a:endParaRPr lang="en-US" sz="2800" dirty="0">
              <a:latin typeface="Aparajita" pitchFamily="34" charset="0"/>
              <a:cs typeface="Aparajita" pitchFamily="34" charset="0"/>
            </a:endParaRPr>
          </a:p>
        </p:txBody>
      </p:sp>
      <p:sp>
        <p:nvSpPr>
          <p:cNvPr id="7" name="Rectangle 6"/>
          <p:cNvSpPr/>
          <p:nvPr/>
        </p:nvSpPr>
        <p:spPr>
          <a:xfrm>
            <a:off x="4953000" y="4343399"/>
            <a:ext cx="3810000" cy="125383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Aparajita" pitchFamily="34" charset="0"/>
                <a:cs typeface="Aparajita" pitchFamily="34" charset="0"/>
              </a:rPr>
              <a:t>For e.g. </a:t>
            </a:r>
            <a:r>
              <a:rPr lang="en-US" sz="2800" dirty="0">
                <a:latin typeface="Aparajita" pitchFamily="34" charset="0"/>
                <a:cs typeface="Aparajita" pitchFamily="34" charset="0"/>
              </a:rPr>
              <a:t>void total();</a:t>
            </a:r>
          </a:p>
          <a:p>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void </a:t>
            </a:r>
            <a:r>
              <a:rPr lang="en-US" sz="2800" dirty="0">
                <a:latin typeface="Aparajita" pitchFamily="34" charset="0"/>
                <a:cs typeface="Aparajita" pitchFamily="34" charset="0"/>
              </a:rPr>
              <a:t>total(</a:t>
            </a:r>
            <a:r>
              <a:rPr lang="en-US" sz="2800" dirty="0" err="1">
                <a:latin typeface="Aparajita" pitchFamily="34" charset="0"/>
                <a:cs typeface="Aparajita" pitchFamily="34" charset="0"/>
              </a:rPr>
              <a:t>int,int</a:t>
            </a:r>
            <a:r>
              <a:rPr lang="en-US" sz="2800" dirty="0">
                <a:latin typeface="Aparajita" pitchFamily="34" charset="0"/>
                <a:cs typeface="Aparajita" pitchFamily="34" charset="0"/>
              </a:rPr>
              <a:t>);</a:t>
            </a:r>
          </a:p>
          <a:p>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int </a:t>
            </a:r>
            <a:r>
              <a:rPr lang="en-US" sz="2800" dirty="0">
                <a:latin typeface="Aparajita" pitchFamily="34" charset="0"/>
                <a:cs typeface="Aparajita" pitchFamily="34" charset="0"/>
              </a:rPr>
              <a:t>total(</a:t>
            </a:r>
            <a:r>
              <a:rPr lang="en-US" sz="2800" dirty="0" err="1">
                <a:latin typeface="Aparajita" pitchFamily="34" charset="0"/>
                <a:cs typeface="Aparajita" pitchFamily="34" charset="0"/>
              </a:rPr>
              <a:t>int,int</a:t>
            </a:r>
            <a:r>
              <a:rPr lang="en-US" sz="2800" dirty="0">
                <a:latin typeface="Aparajita" pitchFamily="34" charset="0"/>
                <a:cs typeface="Aparajita" pitchFamily="34" charset="0"/>
              </a:rPr>
              <a:t>);</a:t>
            </a:r>
          </a:p>
        </p:txBody>
      </p:sp>
    </p:spTree>
    <p:extLst>
      <p:ext uri="{BB962C8B-B14F-4D97-AF65-F5344CB8AC3E}">
        <p14:creationId xmlns:p14="http://schemas.microsoft.com/office/powerpoint/2010/main" val="2168603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User Defined Functions </a:t>
            </a:r>
            <a:endParaRPr lang="en-US" sz="2800" b="1" dirty="0">
              <a:latin typeface="Aparajita" pitchFamily="34" charset="0"/>
              <a:cs typeface="Aparajita" pitchFamily="34" charset="0"/>
            </a:endParaRPr>
          </a:p>
        </p:txBody>
      </p:sp>
      <p:sp>
        <p:nvSpPr>
          <p:cNvPr id="4" name="Rectangle 3"/>
          <p:cNvSpPr/>
          <p:nvPr/>
        </p:nvSpPr>
        <p:spPr>
          <a:xfrm>
            <a:off x="304800" y="657046"/>
            <a:ext cx="8458200" cy="4401205"/>
          </a:xfrm>
          <a:prstGeom prst="rect">
            <a:avLst/>
          </a:prstGeom>
        </p:spPr>
        <p:txBody>
          <a:bodyPr wrap="square">
            <a:spAutoFit/>
          </a:bodyPr>
          <a:lstStyle/>
          <a:p>
            <a:r>
              <a:rPr lang="en-US" sz="2800" b="1" u="sng" dirty="0" smtClean="0">
                <a:latin typeface="Aparajita" pitchFamily="34" charset="0"/>
                <a:cs typeface="Aparajita" pitchFamily="34" charset="0"/>
              </a:rPr>
              <a:t>Function Definition/Function Implementation</a:t>
            </a:r>
          </a:p>
          <a:p>
            <a:endParaRPr lang="en-US" sz="2800" u="sng" dirty="0" smtClean="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A function definition provides the actual body of the function</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general form of a C++ function definition is as follows:</a:t>
            </a:r>
          </a:p>
          <a:p>
            <a:pPr lvl="1"/>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endParaRPr lang="en-US" sz="2800" u="sng" dirty="0">
              <a:latin typeface="Aparajita" pitchFamily="34" charset="0"/>
              <a:cs typeface="Aparajita" pitchFamily="34" charset="0"/>
            </a:endParaRPr>
          </a:p>
          <a:p>
            <a:pPr marL="514350" indent="-514350">
              <a:buFont typeface="+mj-lt"/>
              <a:buAutoNum type="arabicPeriod"/>
            </a:pPr>
            <a:endParaRPr lang="en-US" sz="2800" u="sng" dirty="0" smtClean="0">
              <a:latin typeface="Aparajita" pitchFamily="34" charset="0"/>
              <a:cs typeface="Aparajita" pitchFamily="34" charset="0"/>
            </a:endParaRPr>
          </a:p>
          <a:p>
            <a:endParaRPr lang="en-US" sz="2800" u="sng" dirty="0" smtClean="0">
              <a:latin typeface="Aparajita" pitchFamily="34" charset="0"/>
              <a:cs typeface="Aparajita" pitchFamily="34" charset="0"/>
            </a:endParaRPr>
          </a:p>
        </p:txBody>
      </p:sp>
      <p:sp>
        <p:nvSpPr>
          <p:cNvPr id="3" name="Rectangle 2"/>
          <p:cNvSpPr/>
          <p:nvPr/>
        </p:nvSpPr>
        <p:spPr>
          <a:xfrm>
            <a:off x="381000" y="3065466"/>
            <a:ext cx="4717472" cy="257333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u="sng" dirty="0" smtClean="0">
                <a:latin typeface="Aparajita" pitchFamily="34" charset="0"/>
                <a:cs typeface="Aparajita" pitchFamily="34" charset="0"/>
              </a:rPr>
              <a:t>Syntax:</a:t>
            </a:r>
          </a:p>
          <a:p>
            <a:r>
              <a:rPr lang="en-US" sz="2400" i="1" dirty="0" err="1" smtClean="0">
                <a:latin typeface="Aparajita" pitchFamily="34" charset="0"/>
                <a:cs typeface="Aparajita" pitchFamily="34" charset="0"/>
              </a:rPr>
              <a:t>return_type</a:t>
            </a:r>
            <a:r>
              <a:rPr lang="en-US" sz="2400" i="1" dirty="0" smtClean="0">
                <a:latin typeface="Aparajita" pitchFamily="34" charset="0"/>
                <a:cs typeface="Aparajita" pitchFamily="34" charset="0"/>
              </a:rPr>
              <a:t> </a:t>
            </a:r>
            <a:r>
              <a:rPr lang="en-US" sz="2400" i="1" dirty="0" err="1">
                <a:latin typeface="Aparajita" pitchFamily="34" charset="0"/>
                <a:cs typeface="Aparajita" pitchFamily="34" charset="0"/>
              </a:rPr>
              <a:t>function_name</a:t>
            </a:r>
            <a:r>
              <a:rPr lang="en-US" sz="2400" i="1" dirty="0">
                <a:latin typeface="Aparajita" pitchFamily="34" charset="0"/>
                <a:cs typeface="Aparajita" pitchFamily="34" charset="0"/>
              </a:rPr>
              <a:t>( parameter list </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 {</a:t>
            </a:r>
          </a:p>
          <a:p>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body of the function </a:t>
            </a:r>
            <a:endParaRPr lang="en-US" sz="2400" i="1" dirty="0" smtClean="0">
              <a:latin typeface="Aparajita" pitchFamily="34" charset="0"/>
              <a:cs typeface="Aparajita" pitchFamily="34" charset="0"/>
            </a:endParaRPr>
          </a:p>
          <a:p>
            <a:r>
              <a:rPr lang="en-US" sz="2400" i="1" dirty="0" smtClean="0"/>
              <a:t>}</a:t>
            </a:r>
            <a:endParaRPr lang="en-US" sz="2400" i="1" dirty="0">
              <a:latin typeface="Aparajita" pitchFamily="34" charset="0"/>
              <a:cs typeface="Aparajita" pitchFamily="34" charset="0"/>
            </a:endParaRPr>
          </a:p>
        </p:txBody>
      </p:sp>
      <p:sp>
        <p:nvSpPr>
          <p:cNvPr id="6" name="Rectangle 5"/>
          <p:cNvSpPr/>
          <p:nvPr/>
        </p:nvSpPr>
        <p:spPr>
          <a:xfrm>
            <a:off x="5410200" y="3065466"/>
            <a:ext cx="3581400" cy="257333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u="sng" dirty="0" smtClean="0">
                <a:latin typeface="Aparajita" pitchFamily="34" charset="0"/>
                <a:cs typeface="Aparajita" pitchFamily="34" charset="0"/>
              </a:rPr>
              <a:t>Example</a:t>
            </a:r>
          </a:p>
          <a:p>
            <a:r>
              <a:rPr lang="en-US" sz="2400" i="1" dirty="0" smtClean="0">
                <a:latin typeface="Aparajita" pitchFamily="34" charset="0"/>
                <a:cs typeface="Aparajita" pitchFamily="34" charset="0"/>
              </a:rPr>
              <a:t>void total(int a,int b)</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int c;</a:t>
            </a:r>
          </a:p>
          <a:p>
            <a:r>
              <a:rPr lang="en-US" sz="2400" i="1" dirty="0" smtClean="0">
                <a:latin typeface="Aparajita" pitchFamily="34" charset="0"/>
                <a:cs typeface="Aparajita" pitchFamily="34" charset="0"/>
              </a:rPr>
              <a:t>c=</a:t>
            </a:r>
            <a:r>
              <a:rPr lang="en-US" sz="2400" i="1" dirty="0" err="1" smtClean="0">
                <a:latin typeface="Aparajita" pitchFamily="34" charset="0"/>
                <a:cs typeface="Aparajita" pitchFamily="34" charset="0"/>
              </a:rPr>
              <a:t>a+b</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cout&lt;&lt;“sum=“&lt;&lt;c;</a:t>
            </a:r>
          </a:p>
          <a:p>
            <a:r>
              <a:rPr lang="en-US" sz="2400" i="1" dirty="0">
                <a:latin typeface="Aparajita" pitchFamily="34" charset="0"/>
                <a:cs typeface="Aparajita" pitchFamily="34" charset="0"/>
              </a:rPr>
              <a:t>}</a:t>
            </a:r>
          </a:p>
        </p:txBody>
      </p:sp>
    </p:spTree>
    <p:extLst>
      <p:ext uri="{BB962C8B-B14F-4D97-AF65-F5344CB8AC3E}">
        <p14:creationId xmlns:p14="http://schemas.microsoft.com/office/powerpoint/2010/main" val="2604452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User Defined Functions </a:t>
            </a:r>
            <a:endParaRPr lang="en-US" sz="2800" b="1" dirty="0">
              <a:latin typeface="Aparajita" pitchFamily="34" charset="0"/>
              <a:cs typeface="Aparajita" pitchFamily="34" charset="0"/>
            </a:endParaRPr>
          </a:p>
        </p:txBody>
      </p:sp>
      <p:sp>
        <p:nvSpPr>
          <p:cNvPr id="4" name="Rectangle 3"/>
          <p:cNvSpPr/>
          <p:nvPr/>
        </p:nvSpPr>
        <p:spPr>
          <a:xfrm>
            <a:off x="304800" y="657046"/>
            <a:ext cx="8458200" cy="7417415"/>
          </a:xfrm>
          <a:prstGeom prst="rect">
            <a:avLst/>
          </a:prstGeom>
        </p:spPr>
        <p:txBody>
          <a:bodyPr wrap="square">
            <a:spAutoFit/>
          </a:bodyPr>
          <a:lstStyle/>
          <a:p>
            <a:r>
              <a:rPr lang="en-US" sz="2800" b="1" u="sng" dirty="0" smtClean="0">
                <a:latin typeface="Aparajita" pitchFamily="34" charset="0"/>
                <a:cs typeface="Aparajita" pitchFamily="34" charset="0"/>
              </a:rPr>
              <a:t>Function Calling</a:t>
            </a:r>
          </a:p>
          <a:p>
            <a:endParaRPr lang="en-US" sz="2800" b="1" u="sng" dirty="0" smtClean="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To use a function, you will have to call or invoke that function</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When a program calls a </a:t>
            </a:r>
            <a:r>
              <a:rPr lang="en-US" sz="2800" dirty="0" smtClean="0">
                <a:latin typeface="Aparajita" pitchFamily="34" charset="0"/>
                <a:cs typeface="Aparajita" pitchFamily="34" charset="0"/>
              </a:rPr>
              <a:t>function</a:t>
            </a:r>
          </a:p>
          <a:p>
            <a:pPr marL="914400" lvl="1" indent="-457200">
              <a:buFont typeface="Aparajita" pitchFamily="34" charset="0"/>
              <a:buChar char="−"/>
            </a:pPr>
            <a:r>
              <a:rPr lang="en-US" sz="2800" dirty="0" smtClean="0">
                <a:latin typeface="Aparajita" pitchFamily="34" charset="0"/>
                <a:cs typeface="Aparajita" pitchFamily="34" charset="0"/>
              </a:rPr>
              <a:t>program </a:t>
            </a:r>
            <a:r>
              <a:rPr lang="en-US" sz="2800" dirty="0">
                <a:latin typeface="Aparajita" pitchFamily="34" charset="0"/>
                <a:cs typeface="Aparajita" pitchFamily="34" charset="0"/>
              </a:rPr>
              <a:t>control is transferred to the called function</a:t>
            </a:r>
            <a:r>
              <a:rPr lang="en-US" sz="2800" dirty="0" smtClean="0">
                <a:latin typeface="Aparajita" pitchFamily="34" charset="0"/>
                <a:cs typeface="Aparajita" pitchFamily="34" charset="0"/>
              </a:rPr>
              <a:t>.</a:t>
            </a:r>
          </a:p>
          <a:p>
            <a:pPr marL="914400" lvl="1" indent="-457200">
              <a:buFont typeface="Aparajita" pitchFamily="34" charset="0"/>
              <a:buChar char="−"/>
            </a:pPr>
            <a:r>
              <a:rPr lang="en-US" sz="2800" dirty="0" smtClean="0">
                <a:latin typeface="Aparajita" pitchFamily="34" charset="0"/>
                <a:cs typeface="Aparajita" pitchFamily="34" charset="0"/>
              </a:rPr>
              <a:t>A </a:t>
            </a:r>
            <a:r>
              <a:rPr lang="en-US" sz="2800" dirty="0">
                <a:latin typeface="Aparajita" pitchFamily="34" charset="0"/>
                <a:cs typeface="Aparajita" pitchFamily="34" charset="0"/>
              </a:rPr>
              <a:t>called function performs defined task </a:t>
            </a:r>
          </a:p>
          <a:p>
            <a:pPr marL="914400" lvl="1" indent="-457200">
              <a:buFont typeface="Aparajita" pitchFamily="34" charset="0"/>
              <a:buChar char="−"/>
            </a:pPr>
            <a:r>
              <a:rPr lang="en-US" sz="2800" dirty="0" smtClean="0">
                <a:latin typeface="Aparajita" pitchFamily="34" charset="0"/>
                <a:cs typeface="Aparajita" pitchFamily="34" charset="0"/>
              </a:rPr>
              <a:t>when </a:t>
            </a:r>
            <a:r>
              <a:rPr lang="en-US" sz="2800" dirty="0">
                <a:latin typeface="Aparajita" pitchFamily="34" charset="0"/>
                <a:cs typeface="Aparajita" pitchFamily="34" charset="0"/>
              </a:rPr>
              <a:t>its return statement is executed or when its function-ending closing brace is reached, it returns program control back to the main program</a:t>
            </a:r>
            <a:r>
              <a:rPr lang="en-US" sz="2800" dirty="0" smtClean="0">
                <a:latin typeface="Aparajita" pitchFamily="34" charset="0"/>
                <a:cs typeface="Aparajita" pitchFamily="34" charset="0"/>
              </a:rPr>
              <a:t>.</a:t>
            </a:r>
          </a:p>
          <a:p>
            <a:pPr lvl="1" indent="-457200">
              <a:buFont typeface="Aparajita"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endParaRPr lang="en-US" sz="2800" dirty="0" smtClean="0">
              <a:latin typeface="Aparajita" pitchFamily="34" charset="0"/>
              <a:cs typeface="Aparajita" pitchFamily="34" charset="0"/>
            </a:endParaRPr>
          </a:p>
          <a:p>
            <a:pPr lvl="1"/>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endParaRPr lang="en-US" sz="2800" u="sng" dirty="0">
              <a:latin typeface="Aparajita" pitchFamily="34" charset="0"/>
              <a:cs typeface="Aparajita" pitchFamily="34" charset="0"/>
            </a:endParaRPr>
          </a:p>
          <a:p>
            <a:pPr marL="514350" indent="-514350">
              <a:buFont typeface="+mj-lt"/>
              <a:buAutoNum type="arabicPeriod"/>
            </a:pPr>
            <a:endParaRPr lang="en-US" sz="2800" u="sng" dirty="0" smtClean="0">
              <a:latin typeface="Aparajita" pitchFamily="34" charset="0"/>
              <a:cs typeface="Aparajita" pitchFamily="34" charset="0"/>
            </a:endParaRPr>
          </a:p>
          <a:p>
            <a:endParaRPr lang="en-US" sz="2800" u="sng" dirty="0" smtClean="0">
              <a:latin typeface="Aparajita" pitchFamily="34" charset="0"/>
              <a:cs typeface="Aparajita" pitchFamily="34" charset="0"/>
            </a:endParaRPr>
          </a:p>
        </p:txBody>
      </p:sp>
    </p:spTree>
    <p:extLst>
      <p:ext uri="{BB962C8B-B14F-4D97-AF65-F5344CB8AC3E}">
        <p14:creationId xmlns:p14="http://schemas.microsoft.com/office/powerpoint/2010/main" val="1845971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User Defined Functions </a:t>
            </a:r>
            <a:endParaRPr lang="en-US" sz="2800" b="1" dirty="0">
              <a:latin typeface="Aparajita" pitchFamily="34" charset="0"/>
              <a:cs typeface="Aparajita" pitchFamily="34" charset="0"/>
            </a:endParaRPr>
          </a:p>
        </p:txBody>
      </p:sp>
      <p:sp>
        <p:nvSpPr>
          <p:cNvPr id="4" name="Rectangle 3"/>
          <p:cNvSpPr/>
          <p:nvPr/>
        </p:nvSpPr>
        <p:spPr>
          <a:xfrm>
            <a:off x="304800" y="657046"/>
            <a:ext cx="8458200" cy="5262979"/>
          </a:xfrm>
          <a:prstGeom prst="rect">
            <a:avLst/>
          </a:prstGeom>
        </p:spPr>
        <p:txBody>
          <a:bodyPr wrap="square">
            <a:spAutoFit/>
          </a:bodyPr>
          <a:lstStyle/>
          <a:p>
            <a:pPr marL="914400" lvl="1" indent="-457200">
              <a:buFont typeface="Aparajita" pitchFamily="34" charset="0"/>
              <a:buChar char="−"/>
            </a:pPr>
            <a:endParaRPr lang="en-US" sz="2800" dirty="0">
              <a:latin typeface="Aparajita" pitchFamily="34" charset="0"/>
              <a:cs typeface="Aparajita" pitchFamily="34" charset="0"/>
            </a:endParaRPr>
          </a:p>
          <a:p>
            <a:pPr lvl="1" indent="-457200">
              <a:buFont typeface="Arial" pitchFamily="34" charset="0"/>
              <a:buChar char="•"/>
            </a:pPr>
            <a:r>
              <a:rPr lang="en-US" sz="2800" dirty="0">
                <a:latin typeface="Aparajita" pitchFamily="34" charset="0"/>
                <a:cs typeface="Aparajita" pitchFamily="34" charset="0"/>
              </a:rPr>
              <a:t>Three ways to call a function in C++</a:t>
            </a:r>
          </a:p>
          <a:p>
            <a:pPr lvl="2" indent="-457200">
              <a:buFont typeface="Aparajita" pitchFamily="34" charset="0"/>
              <a:buChar char="−"/>
            </a:pPr>
            <a:r>
              <a:rPr lang="en-US" sz="2800" dirty="0">
                <a:latin typeface="Aparajita" pitchFamily="34" charset="0"/>
                <a:cs typeface="Aparajita" pitchFamily="34" charset="0"/>
              </a:rPr>
              <a:t>Call by value</a:t>
            </a:r>
          </a:p>
          <a:p>
            <a:pPr lvl="2" indent="-457200">
              <a:buFont typeface="Aparajita" pitchFamily="34" charset="0"/>
              <a:buChar char="−"/>
            </a:pPr>
            <a:r>
              <a:rPr lang="en-US" sz="2800" dirty="0">
                <a:latin typeface="Aparajita" pitchFamily="34" charset="0"/>
                <a:cs typeface="Aparajita" pitchFamily="34" charset="0"/>
              </a:rPr>
              <a:t>Call by reference</a:t>
            </a:r>
          </a:p>
          <a:p>
            <a:pPr lvl="2" indent="-457200">
              <a:buFont typeface="Aparajita" pitchFamily="34" charset="0"/>
              <a:buChar char="−"/>
            </a:pPr>
            <a:r>
              <a:rPr lang="en-US" sz="2800" dirty="0">
                <a:latin typeface="Aparajita" pitchFamily="34" charset="0"/>
                <a:cs typeface="Aparajita" pitchFamily="34" charset="0"/>
              </a:rPr>
              <a:t>Call by Pointer</a:t>
            </a:r>
          </a:p>
          <a:p>
            <a:endParaRPr lang="en-US" sz="2800" b="1" u="sng" dirty="0" smtClean="0">
              <a:latin typeface="Aparajita" pitchFamily="34" charset="0"/>
              <a:cs typeface="Aparajita" pitchFamily="34" charset="0"/>
            </a:endParaRPr>
          </a:p>
          <a:p>
            <a:r>
              <a:rPr lang="en-US" sz="2800" b="1" u="sng" dirty="0" smtClean="0">
                <a:latin typeface="Aparajita" pitchFamily="34" charset="0"/>
                <a:cs typeface="Aparajita" pitchFamily="34" charset="0"/>
              </a:rPr>
              <a:t>Call by Value</a:t>
            </a:r>
          </a:p>
          <a:p>
            <a:pPr lvl="2" indent="-457200">
              <a:buFont typeface="Aparajita" pitchFamily="34" charset="0"/>
              <a:buChar char="−"/>
            </a:pPr>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this calling technique </a:t>
            </a:r>
            <a:r>
              <a:rPr lang="en-US" sz="2800" i="1" dirty="0">
                <a:latin typeface="Aparajita" pitchFamily="34" charset="0"/>
                <a:cs typeface="Aparajita" pitchFamily="34" charset="0"/>
              </a:rPr>
              <a:t>we pass the values of arguments </a:t>
            </a:r>
            <a:r>
              <a:rPr lang="en-US" sz="2800" dirty="0">
                <a:latin typeface="Aparajita" pitchFamily="34" charset="0"/>
                <a:cs typeface="Aparajita" pitchFamily="34" charset="0"/>
              </a:rPr>
              <a:t>which are stored or copied into the formal parameters of functions</a:t>
            </a:r>
            <a:r>
              <a:rPr lang="en-US" sz="2800" dirty="0" smtClean="0">
                <a:latin typeface="Aparajita" pitchFamily="34" charset="0"/>
                <a:cs typeface="Aparajita" pitchFamily="34" charset="0"/>
              </a:rPr>
              <a:t>.</a:t>
            </a:r>
          </a:p>
          <a:p>
            <a:pPr lvl="2" indent="-457200">
              <a:buFont typeface="Aparajita" pitchFamily="34" charset="0"/>
              <a:buChar char="−"/>
            </a:pPr>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this case, changes made to the parameter inside the function have no effect on the argument</a:t>
            </a:r>
            <a:r>
              <a:rPr lang="en-US" sz="2800" dirty="0" smtClean="0">
                <a:latin typeface="Aparajita" pitchFamily="34" charset="0"/>
                <a:cs typeface="Aparajita" pitchFamily="34" charset="0"/>
              </a:rPr>
              <a:t>.</a:t>
            </a:r>
          </a:p>
          <a:p>
            <a:pPr lvl="2" indent="-457200">
              <a:buFont typeface="Aparajita" pitchFamily="34" charset="0"/>
              <a:buChar char="−"/>
            </a:pPr>
            <a:endParaRPr lang="en-US" sz="2800" u="sng" dirty="0" smtClean="0">
              <a:latin typeface="Aparajita" pitchFamily="34" charset="0"/>
              <a:cs typeface="Aparajita" pitchFamily="34" charset="0"/>
            </a:endParaRPr>
          </a:p>
        </p:txBody>
      </p:sp>
    </p:spTree>
    <p:extLst>
      <p:ext uri="{BB962C8B-B14F-4D97-AF65-F5344CB8AC3E}">
        <p14:creationId xmlns:p14="http://schemas.microsoft.com/office/powerpoint/2010/main" val="11565197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27" y="76200"/>
            <a:ext cx="8458200" cy="6986528"/>
          </a:xfrm>
          <a:prstGeom prst="rect">
            <a:avLst/>
          </a:prstGeom>
        </p:spPr>
        <p:txBody>
          <a:bodyPr wrap="square">
            <a:spAutoFit/>
          </a:bodyPr>
          <a:lstStyle/>
          <a:p>
            <a:r>
              <a:rPr lang="en-US" sz="2800" b="1" u="sng" dirty="0" smtClean="0">
                <a:latin typeface="Aparajita" pitchFamily="34" charset="0"/>
                <a:cs typeface="Aparajita" pitchFamily="34" charset="0"/>
              </a:rPr>
              <a:t>Call by Reference</a:t>
            </a:r>
          </a:p>
          <a:p>
            <a:pPr lvl="2" indent="-457200">
              <a:buFont typeface="Aparajita" pitchFamily="34" charset="0"/>
              <a:buChar char="−"/>
            </a:pPr>
            <a:r>
              <a:rPr lang="en-US" sz="2800" dirty="0" smtClean="0">
                <a:latin typeface="Aparajita" pitchFamily="34" charset="0"/>
                <a:cs typeface="Aparajita" pitchFamily="34" charset="0"/>
              </a:rPr>
              <a:t>This method copies the reference of an argument into the formal parameter. i.e.</a:t>
            </a:r>
            <a:r>
              <a:rPr lang="en-US" sz="2800" dirty="0" smtClean="0"/>
              <a:t> </a:t>
            </a:r>
            <a:r>
              <a:rPr lang="en-US" sz="2800" i="1" dirty="0" smtClean="0">
                <a:latin typeface="Aparajita" pitchFamily="34" charset="0"/>
                <a:cs typeface="Aparajita" pitchFamily="34" charset="0"/>
              </a:rPr>
              <a:t>we pass the address of the variable as arguments.</a:t>
            </a:r>
          </a:p>
          <a:p>
            <a:pPr lvl="2" indent="-457200">
              <a:buFont typeface="Aparajita" pitchFamily="34" charset="0"/>
              <a:buChar char="−"/>
            </a:pPr>
            <a:r>
              <a:rPr lang="en-US" sz="2800" dirty="0" smtClean="0">
                <a:latin typeface="Aparajita" pitchFamily="34" charset="0"/>
                <a:cs typeface="Aparajita" pitchFamily="34" charset="0"/>
              </a:rPr>
              <a:t> Inside the function, the reference is used to access the actual argument used in the call.</a:t>
            </a:r>
          </a:p>
          <a:p>
            <a:pPr lvl="2" indent="-457200">
              <a:buFont typeface="Aparajita" pitchFamily="34" charset="0"/>
              <a:buChar char="−"/>
            </a:pPr>
            <a:r>
              <a:rPr lang="en-US" sz="2800" dirty="0" smtClean="0">
                <a:latin typeface="Aparajita" pitchFamily="34" charset="0"/>
                <a:cs typeface="Aparajita" pitchFamily="34" charset="0"/>
              </a:rPr>
              <a:t> This means that changes made to the parameter affect the argument.</a:t>
            </a:r>
          </a:p>
          <a:p>
            <a:pPr lvl="2" indent="-457200">
              <a:buFont typeface="Aparajita" pitchFamily="34" charset="0"/>
              <a:buChar char="−"/>
            </a:pPr>
            <a:r>
              <a:rPr lang="en-US" sz="2800" dirty="0">
                <a:latin typeface="Aparajita" pitchFamily="34" charset="0"/>
                <a:cs typeface="Aparajita" pitchFamily="34" charset="0"/>
              </a:rPr>
              <a:t>To pass an argument by reference, declare a function prototype as follows: </a:t>
            </a:r>
          </a:p>
          <a:p>
            <a:pPr marL="2286000" lvl="6"/>
            <a:r>
              <a:rPr lang="en-US" sz="2800" dirty="0">
                <a:latin typeface="Aparajita" pitchFamily="34" charset="0"/>
                <a:cs typeface="Aparajita" pitchFamily="34" charset="0"/>
              </a:rPr>
              <a:t>void </a:t>
            </a:r>
            <a:r>
              <a:rPr lang="en-US" sz="2800" dirty="0" err="1">
                <a:latin typeface="Aparajita" pitchFamily="34" charset="0"/>
                <a:cs typeface="Aparajita" pitchFamily="34" charset="0"/>
              </a:rPr>
              <a:t>someFunction</a:t>
            </a: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int &amp;</a:t>
            </a:r>
            <a:r>
              <a:rPr lang="en-US" sz="2800" dirty="0" err="1">
                <a:latin typeface="Aparajita" pitchFamily="34" charset="0"/>
                <a:cs typeface="Aparajita" pitchFamily="34" charset="0"/>
              </a:rPr>
              <a:t>argByRef</a:t>
            </a:r>
            <a:r>
              <a:rPr lang="en-US" sz="2800" dirty="0">
                <a:latin typeface="Aparajita" pitchFamily="34" charset="0"/>
                <a:cs typeface="Aparajita" pitchFamily="34" charset="0"/>
              </a:rPr>
              <a:t>);</a:t>
            </a:r>
          </a:p>
          <a:p>
            <a:pPr lvl="2" indent="-457200">
              <a:buFont typeface="Aparajita" pitchFamily="34" charset="0"/>
              <a:buChar char="−"/>
            </a:pPr>
            <a:r>
              <a:rPr lang="en-US" sz="2800" dirty="0">
                <a:latin typeface="Aparajita" pitchFamily="34" charset="0"/>
                <a:cs typeface="Aparajita" pitchFamily="34" charset="0"/>
              </a:rPr>
              <a:t>To call the function:</a:t>
            </a:r>
          </a:p>
          <a:p>
            <a:pPr marL="2286000" lvl="6"/>
            <a:r>
              <a:rPr lang="en-US" sz="2800" dirty="0">
                <a:latin typeface="Aparajita" pitchFamily="34" charset="0"/>
                <a:cs typeface="Aparajita" pitchFamily="34" charset="0"/>
              </a:rPr>
              <a:t>int a; </a:t>
            </a:r>
          </a:p>
          <a:p>
            <a:pPr marL="2286000" lvl="6"/>
            <a:r>
              <a:rPr lang="en-US" sz="2800" dirty="0" err="1">
                <a:latin typeface="Aparajita" pitchFamily="34" charset="0"/>
                <a:cs typeface="Aparajita" pitchFamily="34" charset="0"/>
              </a:rPr>
              <a:t>someFunction</a:t>
            </a:r>
            <a:r>
              <a:rPr lang="en-US" sz="2800" dirty="0">
                <a:latin typeface="Aparajita" pitchFamily="34" charset="0"/>
                <a:cs typeface="Aparajita" pitchFamily="34" charset="0"/>
              </a:rPr>
              <a:t> (a);</a:t>
            </a:r>
          </a:p>
          <a:p>
            <a:pPr lvl="2" indent="-457200">
              <a:buFont typeface="Aparajita" pitchFamily="34" charset="0"/>
              <a:buChar char="−"/>
            </a:pPr>
            <a:endParaRPr lang="en-US" sz="2800" dirty="0">
              <a:latin typeface="Aparajita" pitchFamily="34" charset="0"/>
              <a:cs typeface="Aparajita" pitchFamily="34" charset="0"/>
            </a:endParaRPr>
          </a:p>
          <a:p>
            <a:pPr lvl="2" indent="-457200">
              <a:buFont typeface="Aparajita" pitchFamily="34" charset="0"/>
              <a:buChar char="−"/>
            </a:pP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3415820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855" y="1371600"/>
            <a:ext cx="7703127" cy="3539430"/>
          </a:xfrm>
          <a:prstGeom prst="rect">
            <a:avLst/>
          </a:prstGeom>
        </p:spPr>
        <p:txBody>
          <a:bodyPr wrap="square">
            <a:spAutoFit/>
          </a:bodyPr>
          <a:lstStyle/>
          <a:p>
            <a:r>
              <a:rPr lang="en-US" sz="2800" b="1" u="sng" dirty="0" smtClean="0">
                <a:latin typeface="Aparajita" pitchFamily="34" charset="0"/>
                <a:cs typeface="Aparajita" pitchFamily="34" charset="0"/>
              </a:rPr>
              <a:t>Call-by-Pointer</a:t>
            </a:r>
            <a:endParaRPr lang="en-US" sz="2800" b="1" u="sng" dirty="0">
              <a:latin typeface="Aparajita" pitchFamily="34" charset="0"/>
              <a:cs typeface="Aparajita" pitchFamily="34" charset="0"/>
            </a:endParaRPr>
          </a:p>
          <a:p>
            <a:pPr marL="285750" indent="-285750">
              <a:buFont typeface="Arial" pitchFamily="34" charset="0"/>
              <a:buChar char="•"/>
            </a:pPr>
            <a:r>
              <a:rPr lang="en-US" sz="2800" dirty="0">
                <a:latin typeface="Aparajita" pitchFamily="34" charset="0"/>
                <a:cs typeface="Aparajita" pitchFamily="34" charset="0"/>
              </a:rPr>
              <a:t>To pass an argument by pointer, declare a function prototype as follows: </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            void </a:t>
            </a:r>
            <a:r>
              <a:rPr lang="en-US" sz="2800" dirty="0" err="1" smtClean="0">
                <a:latin typeface="Aparajita" pitchFamily="34" charset="0"/>
                <a:cs typeface="Aparajita" pitchFamily="34" charset="0"/>
              </a:rPr>
              <a:t>someFunction</a:t>
            </a:r>
            <a:r>
              <a:rPr lang="en-US" sz="2800" dirty="0" smtClean="0">
                <a:latin typeface="Aparajita" pitchFamily="34" charset="0"/>
                <a:cs typeface="Aparajita" pitchFamily="34" charset="0"/>
              </a:rPr>
              <a:t> (int *</a:t>
            </a:r>
            <a:r>
              <a:rPr lang="en-US" sz="2800" dirty="0" err="1" smtClean="0">
                <a:latin typeface="Aparajita" pitchFamily="34" charset="0"/>
                <a:cs typeface="Aparajita" pitchFamily="34" charset="0"/>
              </a:rPr>
              <a:t>argByPtr</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a:p>
            <a:pPr marL="285750" indent="-285750">
              <a:buFont typeface="Arial" pitchFamily="34" charset="0"/>
              <a:buChar char="•"/>
            </a:pPr>
            <a:r>
              <a:rPr lang="en-US" sz="2800" dirty="0">
                <a:latin typeface="Aparajita" pitchFamily="34" charset="0"/>
                <a:cs typeface="Aparajita" pitchFamily="34" charset="0"/>
              </a:rPr>
              <a:t>To call the function:</a:t>
            </a:r>
          </a:p>
          <a:p>
            <a:r>
              <a:rPr lang="en-US" sz="2800" dirty="0" smtClean="0">
                <a:latin typeface="Aparajita" pitchFamily="34" charset="0"/>
                <a:cs typeface="Aparajita" pitchFamily="34" charset="0"/>
              </a:rPr>
              <a:t>           int </a:t>
            </a:r>
            <a:r>
              <a:rPr lang="en-US" sz="2800" dirty="0">
                <a:latin typeface="Aparajita" pitchFamily="34" charset="0"/>
                <a:cs typeface="Aparajita" pitchFamily="34" charset="0"/>
              </a:rPr>
              <a:t>a; </a:t>
            </a:r>
          </a:p>
          <a:p>
            <a:r>
              <a:rPr lang="en-US" sz="2800" dirty="0" smtClean="0">
                <a:latin typeface="Aparajita" pitchFamily="34" charset="0"/>
                <a:cs typeface="Aparajita" pitchFamily="34" charset="0"/>
              </a:rPr>
              <a:t>           </a:t>
            </a:r>
            <a:r>
              <a:rPr lang="en-US" sz="2800" dirty="0" err="1" smtClean="0">
                <a:latin typeface="Aparajita" pitchFamily="34" charset="0"/>
                <a:cs typeface="Aparajita" pitchFamily="34" charset="0"/>
              </a:rPr>
              <a:t>someFunction</a:t>
            </a: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(&amp;a);</a:t>
            </a:r>
          </a:p>
          <a:p>
            <a:pPr marL="285750" indent="-285750">
              <a:buFont typeface="Arial" pitchFamily="34" charset="0"/>
              <a:buChar char="•"/>
            </a:pPr>
            <a:r>
              <a:rPr lang="en-US" sz="2800" dirty="0">
                <a:latin typeface="Aparajita" pitchFamily="34" charset="0"/>
                <a:cs typeface="Aparajita" pitchFamily="34" charset="0"/>
              </a:rPr>
              <a:t>The value of “</a:t>
            </a:r>
            <a:r>
              <a:rPr lang="en-US" sz="2800" dirty="0" err="1">
                <a:latin typeface="Aparajita" pitchFamily="34" charset="0"/>
                <a:cs typeface="Aparajita" pitchFamily="34" charset="0"/>
              </a:rPr>
              <a:t>a”can</a:t>
            </a:r>
            <a:r>
              <a:rPr lang="en-US" sz="2800" dirty="0">
                <a:latin typeface="Aparajita" pitchFamily="34" charset="0"/>
                <a:cs typeface="Aparajita" pitchFamily="34" charset="0"/>
              </a:rPr>
              <a:t> now be changed by the function</a:t>
            </a:r>
          </a:p>
        </p:txBody>
      </p:sp>
    </p:spTree>
    <p:extLst>
      <p:ext uri="{BB962C8B-B14F-4D97-AF65-F5344CB8AC3E}">
        <p14:creationId xmlns:p14="http://schemas.microsoft.com/office/powerpoint/2010/main" val="39636929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0055"/>
            <a:ext cx="4343400" cy="539634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latin typeface="Aparajita" pitchFamily="34" charset="0"/>
                <a:cs typeface="Aparajita" pitchFamily="34" charset="0"/>
              </a:rPr>
              <a:t>//call by value</a:t>
            </a:r>
          </a:p>
          <a:p>
            <a:r>
              <a:rPr lang="en-US" sz="2400" i="1" dirty="0" smtClean="0">
                <a:latin typeface="Aparajita" pitchFamily="34" charset="0"/>
                <a:cs typeface="Aparajita" pitchFamily="34" charset="0"/>
              </a:rPr>
              <a:t>#include </a:t>
            </a:r>
            <a:r>
              <a:rPr lang="en-US" sz="2400" i="1" dirty="0">
                <a:latin typeface="Aparajita" pitchFamily="34" charset="0"/>
                <a:cs typeface="Aparajita" pitchFamily="34" charset="0"/>
              </a:rPr>
              <a:t>&lt;</a:t>
            </a:r>
            <a:r>
              <a:rPr lang="en-US" sz="2400" i="1" dirty="0" err="1" smtClean="0">
                <a:latin typeface="Aparajita" pitchFamily="34" charset="0"/>
                <a:cs typeface="Aparajita" pitchFamily="34" charset="0"/>
              </a:rPr>
              <a:t>iostream.h</a:t>
            </a:r>
            <a:r>
              <a:rPr lang="en-US" sz="2400" i="1" dirty="0" smtClean="0">
                <a:latin typeface="Aparajita" pitchFamily="34" charset="0"/>
                <a:cs typeface="Aparajita" pitchFamily="34" charset="0"/>
              </a:rPr>
              <a:t>&gt;</a:t>
            </a:r>
          </a:p>
          <a:p>
            <a:r>
              <a:rPr lang="en-US" sz="2400" i="1" dirty="0" smtClean="0">
                <a:latin typeface="Aparajita" pitchFamily="34" charset="0"/>
                <a:cs typeface="Aparajita" pitchFamily="34" charset="0"/>
              </a:rPr>
              <a:t>void print(int a)       //function definition</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a+=10;</a:t>
            </a:r>
          </a:p>
          <a:p>
            <a:r>
              <a:rPr lang="en-US" sz="2400" i="1" dirty="0" smtClean="0">
                <a:latin typeface="Aparajita" pitchFamily="34" charset="0"/>
                <a:cs typeface="Aparajita" pitchFamily="34" charset="0"/>
              </a:rPr>
              <a:t>cout&lt;&lt;“in print function number=“&lt;&lt;</a:t>
            </a:r>
            <a:r>
              <a:rPr lang="en-US" sz="2400" i="1" dirty="0">
                <a:latin typeface="Aparajita" pitchFamily="34" charset="0"/>
                <a:cs typeface="Aparajita" pitchFamily="34" charset="0"/>
              </a:rPr>
              <a:t>a</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void main()</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int </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a:t>
            </a:r>
          </a:p>
          <a:p>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=5;</a:t>
            </a:r>
          </a:p>
          <a:p>
            <a:r>
              <a:rPr lang="en-US" sz="2400" i="1" dirty="0" smtClean="0">
                <a:latin typeface="Aparajita" pitchFamily="34" charset="0"/>
                <a:cs typeface="Aparajita" pitchFamily="34" charset="0"/>
              </a:rPr>
              <a:t>print(</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	//function calling</a:t>
            </a:r>
          </a:p>
          <a:p>
            <a:r>
              <a:rPr lang="en-US" sz="2400" i="1" dirty="0" smtClean="0">
                <a:latin typeface="Aparajita" pitchFamily="34" charset="0"/>
                <a:cs typeface="Aparajita" pitchFamily="34" charset="0"/>
              </a:rPr>
              <a:t>cout&lt;&lt;“in main function </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=”&lt;&lt;</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p:txBody>
      </p:sp>
      <p:sp>
        <p:nvSpPr>
          <p:cNvPr id="5" name="Rectangle 4"/>
          <p:cNvSpPr/>
          <p:nvPr/>
        </p:nvSpPr>
        <p:spPr>
          <a:xfrm>
            <a:off x="4572000" y="76200"/>
            <a:ext cx="4488873" cy="54102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latin typeface="Aparajita" pitchFamily="34" charset="0"/>
                <a:cs typeface="Aparajita" pitchFamily="34" charset="0"/>
              </a:rPr>
              <a:t>//call by reference</a:t>
            </a:r>
          </a:p>
          <a:p>
            <a:r>
              <a:rPr lang="en-US" sz="2400" i="1" dirty="0" smtClean="0">
                <a:latin typeface="Aparajita" pitchFamily="34" charset="0"/>
                <a:cs typeface="Aparajita" pitchFamily="34" charset="0"/>
              </a:rPr>
              <a:t>#include </a:t>
            </a:r>
            <a:r>
              <a:rPr lang="en-US" sz="2400" i="1" dirty="0">
                <a:latin typeface="Aparajita" pitchFamily="34" charset="0"/>
                <a:cs typeface="Aparajita" pitchFamily="34" charset="0"/>
              </a:rPr>
              <a:t>&lt;</a:t>
            </a:r>
            <a:r>
              <a:rPr lang="en-US" sz="2400" i="1" dirty="0" err="1" smtClean="0">
                <a:latin typeface="Aparajita" pitchFamily="34" charset="0"/>
                <a:cs typeface="Aparajita" pitchFamily="34" charset="0"/>
              </a:rPr>
              <a:t>iostream.h</a:t>
            </a:r>
            <a:r>
              <a:rPr lang="en-US" sz="2400" i="1" dirty="0" smtClean="0">
                <a:latin typeface="Aparajita" pitchFamily="34" charset="0"/>
                <a:cs typeface="Aparajita" pitchFamily="34" charset="0"/>
              </a:rPr>
              <a:t>&gt;</a:t>
            </a:r>
          </a:p>
          <a:p>
            <a:r>
              <a:rPr lang="en-US" sz="2400" i="1" dirty="0" smtClean="0">
                <a:latin typeface="Aparajita" pitchFamily="34" charset="0"/>
                <a:cs typeface="Aparajita" pitchFamily="34" charset="0"/>
              </a:rPr>
              <a:t>void print(int *a)       //function definition</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*a+=10;</a:t>
            </a:r>
          </a:p>
          <a:p>
            <a:r>
              <a:rPr lang="en-US" sz="2400" i="1" dirty="0" smtClean="0">
                <a:latin typeface="Aparajita" pitchFamily="34" charset="0"/>
                <a:cs typeface="Aparajita" pitchFamily="34" charset="0"/>
              </a:rPr>
              <a:t>cout&lt;&lt;“in print function number=“&lt;&lt;*a;</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void main()</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int </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a:t>
            </a:r>
          </a:p>
          <a:p>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=5;</a:t>
            </a:r>
          </a:p>
          <a:p>
            <a:r>
              <a:rPr lang="en-US" sz="2400" i="1" dirty="0" smtClean="0">
                <a:latin typeface="Aparajita" pitchFamily="34" charset="0"/>
                <a:cs typeface="Aparajita" pitchFamily="34" charset="0"/>
              </a:rPr>
              <a:t>print(&amp;</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	//function calling</a:t>
            </a:r>
          </a:p>
          <a:p>
            <a:r>
              <a:rPr lang="en-US" sz="2400" i="1" dirty="0" smtClean="0">
                <a:latin typeface="Aparajita" pitchFamily="34" charset="0"/>
                <a:cs typeface="Aparajita" pitchFamily="34" charset="0"/>
              </a:rPr>
              <a:t>cout&lt;&lt;“in main function </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=”&lt;&lt;</a:t>
            </a:r>
            <a:r>
              <a:rPr lang="en-US" sz="2400" i="1" dirty="0" err="1" smtClean="0">
                <a:latin typeface="Aparajita" pitchFamily="34" charset="0"/>
                <a:cs typeface="Aparajita" pitchFamily="34" charset="0"/>
              </a:rPr>
              <a:t>num</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p:txBody>
      </p:sp>
      <p:sp>
        <p:nvSpPr>
          <p:cNvPr id="6" name="Rectangle 5"/>
          <p:cNvSpPr/>
          <p:nvPr/>
        </p:nvSpPr>
        <p:spPr>
          <a:xfrm>
            <a:off x="76200" y="5334001"/>
            <a:ext cx="4343400" cy="914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smtClean="0">
                <a:latin typeface="Aparajita" pitchFamily="34" charset="0"/>
                <a:cs typeface="Aparajita" pitchFamily="34" charset="0"/>
              </a:rPr>
              <a:t>Output</a:t>
            </a:r>
          </a:p>
          <a:p>
            <a:pPr algn="ctr"/>
            <a:r>
              <a:rPr lang="en-US" sz="2000" u="sng" dirty="0" smtClean="0">
                <a:latin typeface="Aparajita" pitchFamily="34" charset="0"/>
                <a:cs typeface="Aparajita" pitchFamily="34" charset="0"/>
              </a:rPr>
              <a:t>In print function </a:t>
            </a:r>
            <a:r>
              <a:rPr lang="en-US" sz="2000" u="sng" dirty="0" err="1" smtClean="0">
                <a:latin typeface="Aparajita" pitchFamily="34" charset="0"/>
                <a:cs typeface="Aparajita" pitchFamily="34" charset="0"/>
              </a:rPr>
              <a:t>num</a:t>
            </a:r>
            <a:r>
              <a:rPr lang="en-US" sz="2000" u="sng" dirty="0" smtClean="0">
                <a:latin typeface="Aparajita" pitchFamily="34" charset="0"/>
                <a:cs typeface="Aparajita" pitchFamily="34" charset="0"/>
              </a:rPr>
              <a:t>=15</a:t>
            </a:r>
          </a:p>
          <a:p>
            <a:pPr algn="ctr"/>
            <a:r>
              <a:rPr lang="en-US" sz="2000" u="sng" dirty="0">
                <a:latin typeface="Aparajita" pitchFamily="34" charset="0"/>
                <a:cs typeface="Aparajita" pitchFamily="34" charset="0"/>
              </a:rPr>
              <a:t>In main function </a:t>
            </a:r>
            <a:r>
              <a:rPr lang="en-US" sz="2000" u="sng" dirty="0" err="1">
                <a:latin typeface="Aparajita" pitchFamily="34" charset="0"/>
                <a:cs typeface="Aparajita" pitchFamily="34" charset="0"/>
              </a:rPr>
              <a:t>num</a:t>
            </a:r>
            <a:r>
              <a:rPr lang="en-US" sz="2000" u="sng" dirty="0">
                <a:latin typeface="Aparajita" pitchFamily="34" charset="0"/>
                <a:cs typeface="Aparajita" pitchFamily="34" charset="0"/>
              </a:rPr>
              <a:t>=5</a:t>
            </a:r>
          </a:p>
          <a:p>
            <a:pPr algn="ctr"/>
            <a:endParaRPr lang="en-US" sz="2000" u="sng" dirty="0">
              <a:latin typeface="Aparajita" pitchFamily="34" charset="0"/>
              <a:cs typeface="Aparajita" pitchFamily="34" charset="0"/>
            </a:endParaRPr>
          </a:p>
        </p:txBody>
      </p:sp>
      <p:sp>
        <p:nvSpPr>
          <p:cNvPr id="7" name="Rectangle 6"/>
          <p:cNvSpPr/>
          <p:nvPr/>
        </p:nvSpPr>
        <p:spPr>
          <a:xfrm>
            <a:off x="4572000" y="5334000"/>
            <a:ext cx="4495800" cy="9144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smtClean="0">
                <a:latin typeface="Aparajita" pitchFamily="34" charset="0"/>
                <a:cs typeface="Aparajita" pitchFamily="34" charset="0"/>
              </a:rPr>
              <a:t>Output</a:t>
            </a:r>
          </a:p>
          <a:p>
            <a:pPr algn="ctr"/>
            <a:r>
              <a:rPr lang="en-US" sz="2000" u="sng" dirty="0" smtClean="0">
                <a:latin typeface="Aparajita" pitchFamily="34" charset="0"/>
                <a:cs typeface="Aparajita" pitchFamily="34" charset="0"/>
              </a:rPr>
              <a:t>In print function </a:t>
            </a:r>
            <a:r>
              <a:rPr lang="en-US" sz="2000" u="sng" dirty="0" err="1" smtClean="0">
                <a:latin typeface="Aparajita" pitchFamily="34" charset="0"/>
                <a:cs typeface="Aparajita" pitchFamily="34" charset="0"/>
              </a:rPr>
              <a:t>num</a:t>
            </a:r>
            <a:r>
              <a:rPr lang="en-US" sz="2000" u="sng" dirty="0" smtClean="0">
                <a:latin typeface="Aparajita" pitchFamily="34" charset="0"/>
                <a:cs typeface="Aparajita" pitchFamily="34" charset="0"/>
              </a:rPr>
              <a:t>=15</a:t>
            </a:r>
          </a:p>
          <a:p>
            <a:pPr algn="ctr"/>
            <a:r>
              <a:rPr lang="en-US" sz="2000" u="sng" dirty="0">
                <a:latin typeface="Aparajita" pitchFamily="34" charset="0"/>
                <a:cs typeface="Aparajita" pitchFamily="34" charset="0"/>
              </a:rPr>
              <a:t>In main function </a:t>
            </a:r>
            <a:r>
              <a:rPr lang="en-US" sz="2000" u="sng" dirty="0" err="1" smtClean="0">
                <a:latin typeface="Aparajita" pitchFamily="34" charset="0"/>
                <a:cs typeface="Aparajita" pitchFamily="34" charset="0"/>
              </a:rPr>
              <a:t>num</a:t>
            </a:r>
            <a:r>
              <a:rPr lang="en-US" sz="2000" u="sng" dirty="0" smtClean="0">
                <a:latin typeface="Aparajita" pitchFamily="34" charset="0"/>
                <a:cs typeface="Aparajita" pitchFamily="34" charset="0"/>
              </a:rPr>
              <a:t>=15</a:t>
            </a:r>
            <a:endParaRPr lang="en-US" sz="2000" u="sng" dirty="0">
              <a:latin typeface="Aparajita" pitchFamily="34" charset="0"/>
              <a:cs typeface="Aparajita" pitchFamily="34" charset="0"/>
            </a:endParaRPr>
          </a:p>
          <a:p>
            <a:pPr algn="ctr"/>
            <a:endParaRPr lang="en-US" sz="2000" u="sng" dirty="0">
              <a:latin typeface="Aparajita" pitchFamily="34" charset="0"/>
              <a:cs typeface="Aparajita" pitchFamily="34" charset="0"/>
            </a:endParaRPr>
          </a:p>
        </p:txBody>
      </p:sp>
    </p:spTree>
    <p:extLst>
      <p:ext uri="{BB962C8B-B14F-4D97-AF65-F5344CB8AC3E}">
        <p14:creationId xmlns:p14="http://schemas.microsoft.com/office/powerpoint/2010/main" val="7827702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Default values for parameters</a:t>
            </a:r>
            <a:endParaRPr lang="en-US" sz="2800" b="1" dirty="0">
              <a:latin typeface="Aparajita" pitchFamily="34" charset="0"/>
              <a:cs typeface="Aparajita" pitchFamily="34" charset="0"/>
            </a:endParaRPr>
          </a:p>
        </p:txBody>
      </p:sp>
      <p:sp>
        <p:nvSpPr>
          <p:cNvPr id="4" name="Rectangle 3"/>
          <p:cNvSpPr/>
          <p:nvPr/>
        </p:nvSpPr>
        <p:spPr>
          <a:xfrm>
            <a:off x="304800" y="657046"/>
            <a:ext cx="8458200" cy="4832092"/>
          </a:xfrm>
          <a:prstGeom prst="rect">
            <a:avLst/>
          </a:prstGeom>
        </p:spPr>
        <p:txBody>
          <a:bodyPr wrap="square">
            <a:spAutoFit/>
          </a:bodyPr>
          <a:lstStyle/>
          <a:p>
            <a:pPr marL="457200" indent="-457200">
              <a:buFont typeface="Wingdings" pitchFamily="2" charset="2"/>
              <a:buChar char="§"/>
            </a:pPr>
            <a:r>
              <a:rPr lang="en-US" sz="2800" dirty="0" smtClean="0">
                <a:latin typeface="Aparajita" pitchFamily="34" charset="0"/>
                <a:cs typeface="Aparajita" pitchFamily="34" charset="0"/>
              </a:rPr>
              <a:t>When </a:t>
            </a:r>
            <a:r>
              <a:rPr lang="en-US" sz="2800" dirty="0">
                <a:latin typeface="Aparajita" pitchFamily="34" charset="0"/>
                <a:cs typeface="Aparajita" pitchFamily="34" charset="0"/>
              </a:rPr>
              <a:t>you define a function, you can specify a default value for each of the last parameters. </a:t>
            </a:r>
            <a:endParaRPr lang="en-US" sz="2800" dirty="0" smtClean="0">
              <a:latin typeface="Aparajita" pitchFamily="34" charset="0"/>
              <a:cs typeface="Aparajita" pitchFamily="34" charset="0"/>
            </a:endParaRPr>
          </a:p>
          <a:p>
            <a:pPr marL="457200" indent="-457200">
              <a:buFont typeface="Wingdings" pitchFamily="2" charset="2"/>
              <a:buChar char="§"/>
            </a:pPr>
            <a:endParaRPr lang="en-US" sz="2800" dirty="0" smtClean="0">
              <a:latin typeface="Aparajita" pitchFamily="34" charset="0"/>
              <a:cs typeface="Aparajita" pitchFamily="34" charset="0"/>
            </a:endParaRPr>
          </a:p>
          <a:p>
            <a:pPr marL="457200" indent="-457200">
              <a:buFont typeface="Wingdings" pitchFamily="2" charset="2"/>
              <a:buChar char="§"/>
            </a:pPr>
            <a:r>
              <a:rPr lang="en-US" sz="2800" dirty="0" smtClean="0">
                <a:latin typeface="Aparajita" pitchFamily="34" charset="0"/>
                <a:cs typeface="Aparajita" pitchFamily="34" charset="0"/>
              </a:rPr>
              <a:t>This </a:t>
            </a:r>
            <a:r>
              <a:rPr lang="en-US" sz="2800" dirty="0">
                <a:latin typeface="Aparajita" pitchFamily="34" charset="0"/>
                <a:cs typeface="Aparajita" pitchFamily="34" charset="0"/>
              </a:rPr>
              <a:t>value will be used if the corresponding argument is left blank when calling to the function</a:t>
            </a:r>
            <a:r>
              <a:rPr lang="en-US" sz="2800" dirty="0" smtClean="0">
                <a:latin typeface="Aparajita" pitchFamily="34" charset="0"/>
                <a:cs typeface="Aparajita" pitchFamily="34" charset="0"/>
              </a:rPr>
              <a:t>.</a:t>
            </a:r>
          </a:p>
          <a:p>
            <a:pPr marL="457200" indent="-457200">
              <a:buFont typeface="Wingdings" pitchFamily="2" charset="2"/>
              <a:buChar char="§"/>
            </a:pPr>
            <a:endParaRPr lang="en-US" sz="2800" dirty="0" smtClean="0">
              <a:latin typeface="Aparajita" pitchFamily="34" charset="0"/>
              <a:cs typeface="Aparajita" pitchFamily="34" charset="0"/>
            </a:endParaRPr>
          </a:p>
          <a:p>
            <a:pPr marL="457200" indent="-457200">
              <a:buFont typeface="Wingdings" pitchFamily="2" charset="2"/>
              <a:buChar char="§"/>
            </a:pPr>
            <a:r>
              <a:rPr lang="en-US" sz="2800" dirty="0">
                <a:latin typeface="Aparajita" pitchFamily="34" charset="0"/>
                <a:cs typeface="Aparajita" pitchFamily="34" charset="0"/>
              </a:rPr>
              <a:t>If a value for that parameter is not passed when the function is called, the default given value is used, but if a value is specified, this default value is ignored and the passed value is used instead</a:t>
            </a:r>
            <a:r>
              <a:rPr lang="en-US" sz="2800" dirty="0" smtClean="0">
                <a:latin typeface="Aparajita" pitchFamily="34" charset="0"/>
                <a:cs typeface="Aparajita" pitchFamily="34" charset="0"/>
              </a:rPr>
              <a:t>.</a:t>
            </a:r>
          </a:p>
          <a:p>
            <a:endParaRPr lang="en-US" sz="2800" dirty="0">
              <a:latin typeface="Aparajita" pitchFamily="34" charset="0"/>
              <a:cs typeface="Aparajita" pitchFamily="34" charset="0"/>
            </a:endParaRPr>
          </a:p>
          <a:p>
            <a:pPr marL="457200" indent="-457200">
              <a:buFont typeface="Wingdings" pitchFamily="2" charset="2"/>
              <a:buChar char="§"/>
            </a:pPr>
            <a:r>
              <a:rPr lang="en-US" sz="2800" i="1" dirty="0" smtClean="0">
                <a:latin typeface="Aparajita" pitchFamily="34" charset="0"/>
                <a:cs typeface="Aparajita" pitchFamily="34" charset="0"/>
              </a:rPr>
              <a:t>It allow the programmer to define a default behavior.</a:t>
            </a:r>
            <a:r>
              <a:rPr lang="en-US" sz="2800" i="1" dirty="0">
                <a:latin typeface="Aparajita" pitchFamily="34" charset="0"/>
                <a:cs typeface="Aparajita" pitchFamily="34" charset="0"/>
              </a:rPr>
              <a:t> </a:t>
            </a:r>
          </a:p>
        </p:txBody>
      </p:sp>
    </p:spTree>
    <p:extLst>
      <p:ext uri="{BB962C8B-B14F-4D97-AF65-F5344CB8AC3E}">
        <p14:creationId xmlns:p14="http://schemas.microsoft.com/office/powerpoint/2010/main" val="392010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omplexneeds.ca/wordpress/wp-content/uploads/2015/02/Module-1-200x14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272828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09700" y="2971800"/>
            <a:ext cx="6858000" cy="2246769"/>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285750" indent="-285750">
              <a:buFont typeface="Wingdings" pitchFamily="2" charset="2"/>
              <a:buChar char="q"/>
            </a:pP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800" cap="all" dirty="0" smtClean="0">
                <a:ln w="0"/>
                <a:effectLst>
                  <a:reflection blurRad="12700" stA="50000" endPos="50000" dist="5000" dir="5400000" sy="-100000" rotWithShape="0"/>
                </a:effectLst>
                <a:latin typeface="Aparajita" pitchFamily="34" charset="0"/>
                <a:cs typeface="Aparajita" pitchFamily="34" charset="0"/>
              </a:rPr>
              <a:t>Introduction  to  C++</a:t>
            </a:r>
          </a:p>
          <a:p>
            <a:endParaRPr lang="en-US" sz="2800" cap="all" dirty="0" smtClean="0">
              <a:ln w="0">
                <a:solidFill>
                  <a:schemeClr val="bg2">
                    <a:lumMod val="25000"/>
                  </a:schemeClr>
                </a:solidFill>
              </a:ln>
              <a:effectLst>
                <a:reflection blurRad="12700" stA="50000" endPos="50000" dist="5000" dir="5400000" sy="-100000" rotWithShape="0"/>
              </a:effectLst>
              <a:latin typeface="Aparajita" pitchFamily="34" charset="0"/>
              <a:cs typeface="Aparajita" pitchFamily="34" charset="0"/>
            </a:endParaRPr>
          </a:p>
          <a:p>
            <a:pPr marL="285750" indent="-285750">
              <a:buFont typeface="Wingdings" pitchFamily="2" charset="2"/>
              <a:buChar char="q"/>
            </a:pPr>
            <a:r>
              <a:rPr lang="en-US" sz="2800" cap="all" dirty="0" smtClean="0">
                <a:ln w="0"/>
                <a:effectLst>
                  <a:reflection blurRad="12700" stA="50000" endPos="50000" dist="5000" dir="5400000" sy="-100000" rotWithShape="0"/>
                </a:effectLst>
                <a:latin typeface="Aparajita" pitchFamily="34" charset="0"/>
                <a:cs typeface="Aparajita" pitchFamily="34" charset="0"/>
              </a:rPr>
              <a:t>    Why C++/OOP</a:t>
            </a:r>
          </a:p>
          <a:p>
            <a:pPr marL="285750" indent="-285750">
              <a:buFont typeface="Wingdings" pitchFamily="2" charset="2"/>
              <a:buChar char="q"/>
            </a:pPr>
            <a:endParaRPr lang="en-US" sz="2800" cap="all" dirty="0">
              <a:ln w="0"/>
              <a:effectLst>
                <a:reflection blurRad="12700" stA="50000" endPos="50000" dist="5000" dir="5400000" sy="-100000" rotWithShape="0"/>
              </a:effectLst>
              <a:latin typeface="Aparajita" pitchFamily="34" charset="0"/>
              <a:cs typeface="Aparajita" pitchFamily="34" charset="0"/>
            </a:endParaRPr>
          </a:p>
          <a:p>
            <a:pPr marL="285750" indent="-285750">
              <a:buFont typeface="Wingdings" pitchFamily="2" charset="2"/>
              <a:buChar char="q"/>
            </a:pPr>
            <a:r>
              <a:rPr lang="en-US" sz="2800" cap="all" dirty="0" smtClean="0">
                <a:ln w="0"/>
                <a:effectLst>
                  <a:reflection blurRad="12700" stA="50000" endPos="50000" dist="5000" dir="5400000" sy="-100000" rotWithShape="0"/>
                </a:effectLst>
                <a:latin typeface="Aparajita" pitchFamily="34" charset="0"/>
                <a:cs typeface="Aparajita" pitchFamily="34" charset="0"/>
              </a:rPr>
              <a:t>    Modeling approach  c </a:t>
            </a:r>
            <a:r>
              <a:rPr lang="en-US" sz="2800" cap="all" dirty="0" err="1" smtClean="0">
                <a:ln w="0"/>
                <a:effectLst>
                  <a:reflection blurRad="12700" stA="50000" endPos="50000" dist="5000" dir="5400000" sy="-100000" rotWithShape="0"/>
                </a:effectLst>
                <a:latin typeface="Aparajita" pitchFamily="34" charset="0"/>
                <a:cs typeface="Aparajita" pitchFamily="34" charset="0"/>
              </a:rPr>
              <a:t>vs</a:t>
            </a:r>
            <a:r>
              <a:rPr lang="en-US" sz="2800" cap="all" dirty="0" smtClean="0">
                <a:ln w="0"/>
                <a:effectLst>
                  <a:reflection blurRad="12700" stA="50000" endPos="50000" dist="5000" dir="5400000" sy="-100000" rotWithShape="0"/>
                </a:effectLst>
                <a:latin typeface="Aparajita" pitchFamily="34" charset="0"/>
                <a:cs typeface="Aparajita" pitchFamily="34" charset="0"/>
              </a:rPr>
              <a:t> c++</a:t>
            </a:r>
            <a:endParaRPr lang="en-US" sz="2800" cap="all" dirty="0">
              <a:ln w="0"/>
              <a:effectLst>
                <a:reflection blurRad="12700" stA="50000" endPos="50000" dist="5000" dir="5400000" sy="-100000" rotWithShape="0"/>
              </a:effectLst>
              <a:latin typeface="Aparajita" pitchFamily="34" charset="0"/>
              <a:cs typeface="Aparajita" pitchFamily="34" charset="0"/>
            </a:endParaRPr>
          </a:p>
        </p:txBody>
      </p:sp>
    </p:spTree>
    <p:extLst>
      <p:ext uri="{BB962C8B-B14F-4D97-AF65-F5344CB8AC3E}">
        <p14:creationId xmlns:p14="http://schemas.microsoft.com/office/powerpoint/2010/main" val="1549149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82000" cy="5047536"/>
          </a:xfrm>
          <a:prstGeom prst="rect">
            <a:avLst/>
          </a:prstGeom>
        </p:spPr>
        <p:txBody>
          <a:bodyPr wrap="square">
            <a:spAutoFit/>
          </a:bodyPr>
          <a:lstStyle/>
          <a:p>
            <a:pPr>
              <a:lnSpc>
                <a:spcPct val="90000"/>
              </a:lnSpc>
            </a:pPr>
            <a:r>
              <a:rPr lang="en-US" altLang="en-US" sz="2800" dirty="0">
                <a:latin typeface="Aparajita" pitchFamily="34" charset="0"/>
                <a:cs typeface="Aparajita" pitchFamily="34" charset="0"/>
              </a:rPr>
              <a:t>If the corresponding parameters are omitted in the function call, the default values are used.</a:t>
            </a:r>
          </a:p>
          <a:p>
            <a:pPr lvl="1">
              <a:lnSpc>
                <a:spcPct val="90000"/>
              </a:lnSpc>
            </a:pPr>
            <a:r>
              <a:rPr lang="en-US" altLang="en-US" sz="2800" dirty="0" smtClean="0">
                <a:latin typeface="Aparajita" pitchFamily="34" charset="0"/>
                <a:cs typeface="Aparajita" pitchFamily="34" charset="0"/>
              </a:rPr>
              <a:t>e.g</a:t>
            </a:r>
            <a:r>
              <a:rPr lang="en-US" altLang="en-US" sz="2800" dirty="0">
                <a:latin typeface="Aparajita" pitchFamily="34" charset="0"/>
                <a:cs typeface="Aparajita" pitchFamily="34" charset="0"/>
              </a:rPr>
              <a:t>.,</a:t>
            </a:r>
          </a:p>
          <a:p>
            <a:pPr>
              <a:lnSpc>
                <a:spcPct val="90000"/>
              </a:lnSpc>
            </a:pPr>
            <a:r>
              <a:rPr lang="en-US" altLang="en-US" sz="2800" dirty="0">
                <a:latin typeface="Aparajita" pitchFamily="34" charset="0"/>
                <a:cs typeface="Aparajita" pitchFamily="34" charset="0"/>
              </a:rPr>
              <a:t>	</a:t>
            </a:r>
          </a:p>
          <a:p>
            <a:endParaRPr lang="en-US" altLang="en-US" sz="2800" dirty="0" smtClean="0">
              <a:latin typeface="Aparajita" pitchFamily="34" charset="0"/>
              <a:cs typeface="Aparajita" pitchFamily="34" charset="0"/>
            </a:endParaRPr>
          </a:p>
          <a:p>
            <a:endParaRPr lang="en-US" altLang="en-US" sz="2800" dirty="0">
              <a:latin typeface="Aparajita" pitchFamily="34" charset="0"/>
              <a:cs typeface="Aparajita" pitchFamily="34" charset="0"/>
            </a:endParaRPr>
          </a:p>
          <a:p>
            <a:endParaRPr lang="en-US" altLang="en-US" sz="2800" dirty="0" smtClean="0">
              <a:latin typeface="Aparajita" pitchFamily="34" charset="0"/>
              <a:cs typeface="Aparajita" pitchFamily="34" charset="0"/>
            </a:endParaRPr>
          </a:p>
          <a:p>
            <a:r>
              <a:rPr lang="en-US" altLang="en-US" sz="2800" dirty="0" smtClean="0">
                <a:latin typeface="Aparajita" pitchFamily="34" charset="0"/>
                <a:cs typeface="Aparajita" pitchFamily="34" charset="0"/>
              </a:rPr>
              <a:t>All </a:t>
            </a:r>
            <a:r>
              <a:rPr lang="en-US" altLang="en-US" sz="2800" dirty="0">
                <a:latin typeface="Aparajita" pitchFamily="34" charset="0"/>
                <a:cs typeface="Aparajita" pitchFamily="34" charset="0"/>
              </a:rPr>
              <a:t>arguments to the right of the first default argument value must also be supplied with default values.</a:t>
            </a:r>
          </a:p>
          <a:p>
            <a:r>
              <a:rPr lang="en-US" altLang="en-US" sz="2800" dirty="0">
                <a:latin typeface="Aparajita" pitchFamily="34" charset="0"/>
                <a:cs typeface="Aparajita" pitchFamily="34" charset="0"/>
              </a:rPr>
              <a:t>If an argument is omitted in the function call, all arguments to its right must also be omitted.</a:t>
            </a:r>
          </a:p>
          <a:p>
            <a:pPr>
              <a:lnSpc>
                <a:spcPct val="90000"/>
              </a:lnSpc>
            </a:pPr>
            <a:endParaRPr lang="en-US" altLang="en-US" sz="2800" dirty="0">
              <a:latin typeface="Aparajita" pitchFamily="34" charset="0"/>
              <a:cs typeface="Aparajita" pitchFamily="34" charset="0"/>
            </a:endParaRPr>
          </a:p>
        </p:txBody>
      </p:sp>
      <p:sp>
        <p:nvSpPr>
          <p:cNvPr id="3" name="Rectangle 2"/>
          <p:cNvSpPr/>
          <p:nvPr/>
        </p:nvSpPr>
        <p:spPr>
          <a:xfrm>
            <a:off x="685800" y="5105400"/>
            <a:ext cx="7696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en-US" i="1" dirty="0">
                <a:latin typeface="Aparajita" pitchFamily="34" charset="0"/>
                <a:cs typeface="Aparajita" pitchFamily="34" charset="0"/>
              </a:rPr>
              <a:t>e.g.,</a:t>
            </a:r>
          </a:p>
          <a:p>
            <a:pPr lvl="1"/>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 7.89 ); 	// error : cannot omit only 1st argument</a:t>
            </a:r>
          </a:p>
        </p:txBody>
      </p:sp>
      <p:sp>
        <p:nvSpPr>
          <p:cNvPr id="4" name="Rectangle 3"/>
          <p:cNvSpPr/>
          <p:nvPr/>
        </p:nvSpPr>
        <p:spPr>
          <a:xfrm>
            <a:off x="914400" y="1752600"/>
            <a:ext cx="6858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en-US" i="1" dirty="0">
                <a:latin typeface="Aparajita" pitchFamily="34" charset="0"/>
                <a:cs typeface="Aparajita" pitchFamily="34" charset="0"/>
              </a:rPr>
              <a:t>void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int i = 5, double d = 1.234 );</a:t>
            </a:r>
          </a:p>
          <a:p>
            <a:pPr>
              <a:lnSpc>
                <a:spcPct val="90000"/>
              </a:lnSpc>
            </a:pPr>
            <a:endParaRPr lang="en-US" altLang="en-US" i="1" dirty="0">
              <a:latin typeface="Aparajita" pitchFamily="34" charset="0"/>
              <a:cs typeface="Aparajita" pitchFamily="34" charset="0"/>
            </a:endParaRPr>
          </a:p>
          <a:p>
            <a:pPr>
              <a:lnSpc>
                <a:spcPct val="90000"/>
              </a:lnSpc>
            </a:pPr>
            <a:r>
              <a:rPr lang="en-US" altLang="en-US" i="1" dirty="0">
                <a:latin typeface="Aparajita" pitchFamily="34" charset="0"/>
                <a:cs typeface="Aparajita" pitchFamily="34" charset="0"/>
              </a:rPr>
              <a:t>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( 4, 5.67 );    </a:t>
            </a:r>
            <a:r>
              <a:rPr lang="en-US" altLang="en-US" i="1" dirty="0" smtClean="0">
                <a:latin typeface="Aparajita" pitchFamily="34" charset="0"/>
                <a:cs typeface="Aparajita" pitchFamily="34" charset="0"/>
              </a:rPr>
              <a:t>	</a:t>
            </a:r>
            <a:r>
              <a:rPr lang="en-US" altLang="en-US" i="1" dirty="0">
                <a:latin typeface="Aparajita" pitchFamily="34" charset="0"/>
                <a:cs typeface="Aparajita" pitchFamily="34" charset="0"/>
              </a:rPr>
              <a:t>	// overrides both defaults</a:t>
            </a:r>
          </a:p>
          <a:p>
            <a:pPr>
              <a:lnSpc>
                <a:spcPct val="90000"/>
              </a:lnSpc>
            </a:pPr>
            <a:r>
              <a:rPr lang="en-US" altLang="en-US" i="1" dirty="0">
                <a:latin typeface="Aparajita" pitchFamily="34" charset="0"/>
                <a:cs typeface="Aparajita" pitchFamily="34" charset="0"/>
              </a:rPr>
              <a:t>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( 4 );          		// same as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( 4, 1.234 )</a:t>
            </a:r>
          </a:p>
          <a:p>
            <a:pPr>
              <a:lnSpc>
                <a:spcPct val="90000"/>
              </a:lnSpc>
            </a:pPr>
            <a:r>
              <a:rPr lang="en-US" altLang="en-US" i="1" dirty="0">
                <a:latin typeface="Aparajita" pitchFamily="34" charset="0"/>
                <a:cs typeface="Aparajita" pitchFamily="34" charset="0"/>
              </a:rPr>
              <a:t>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 same as </a:t>
            </a:r>
            <a:r>
              <a:rPr lang="en-US" altLang="en-US" i="1" dirty="0" err="1">
                <a:latin typeface="Aparajita" pitchFamily="34" charset="0"/>
                <a:cs typeface="Aparajita" pitchFamily="34" charset="0"/>
              </a:rPr>
              <a:t>func</a:t>
            </a:r>
            <a:r>
              <a:rPr lang="en-US" altLang="en-US" i="1" dirty="0">
                <a:latin typeface="Aparajita" pitchFamily="34" charset="0"/>
                <a:cs typeface="Aparajita" pitchFamily="34" charset="0"/>
              </a:rPr>
              <a:t>( 5, 1.234 )</a:t>
            </a:r>
            <a:endParaRPr lang="en-US" i="1" dirty="0"/>
          </a:p>
        </p:txBody>
      </p:sp>
    </p:spTree>
    <p:extLst>
      <p:ext uri="{BB962C8B-B14F-4D97-AF65-F5344CB8AC3E}">
        <p14:creationId xmlns:p14="http://schemas.microsoft.com/office/powerpoint/2010/main" val="41666472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8229600" cy="5715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a:latin typeface="Aparajita" pitchFamily="34" charset="0"/>
                <a:cs typeface="Aparajita" pitchFamily="34" charset="0"/>
              </a:rPr>
              <a:t>#include &lt;</a:t>
            </a:r>
            <a:r>
              <a:rPr lang="en-US" sz="2000" i="1" dirty="0" err="1">
                <a:latin typeface="Aparajita" pitchFamily="34" charset="0"/>
                <a:cs typeface="Aparajita" pitchFamily="34" charset="0"/>
              </a:rPr>
              <a:t>iostream</a:t>
            </a:r>
            <a:r>
              <a:rPr lang="en-US" sz="2000" i="1" dirty="0">
                <a:latin typeface="Aparajita" pitchFamily="34" charset="0"/>
                <a:cs typeface="Aparajita" pitchFamily="34" charset="0"/>
              </a:rPr>
              <a:t>&gt;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using </a:t>
            </a:r>
            <a:r>
              <a:rPr lang="en-US" sz="2000" i="1" dirty="0">
                <a:latin typeface="Aparajita" pitchFamily="34" charset="0"/>
                <a:cs typeface="Aparajita" pitchFamily="34" charset="0"/>
              </a:rPr>
              <a:t>namespace </a:t>
            </a:r>
            <a:r>
              <a:rPr lang="en-US" sz="2000" i="1" dirty="0" err="1">
                <a:latin typeface="Aparajita" pitchFamily="34" charset="0"/>
                <a:cs typeface="Aparajita" pitchFamily="34" charset="0"/>
              </a:rPr>
              <a:t>std</a:t>
            </a:r>
            <a:r>
              <a:rPr lang="en-US" sz="2000" i="1" dirty="0" smtClean="0">
                <a:latin typeface="Aparajita" pitchFamily="34" charset="0"/>
                <a:cs typeface="Aparajita" pitchFamily="34" charset="0"/>
              </a:rPr>
              <a:t>;</a:t>
            </a:r>
          </a:p>
          <a:p>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int sum(int a, int b=20</a:t>
            </a:r>
            <a:r>
              <a:rPr lang="en-US" sz="2000" i="1" dirty="0" smtClean="0">
                <a:latin typeface="Aparajita" pitchFamily="34" charset="0"/>
                <a:cs typeface="Aparajita" pitchFamily="34" charset="0"/>
              </a:rPr>
              <a:t>)        //with default value</a:t>
            </a:r>
          </a:p>
          <a:p>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 </a:t>
            </a:r>
            <a:endParaRPr lang="en-US" sz="2000" i="1" dirty="0" smtClean="0">
              <a:latin typeface="Aparajita" pitchFamily="34" charset="0"/>
              <a:cs typeface="Aparajita" pitchFamily="34" charset="0"/>
            </a:endParaRPr>
          </a:p>
          <a:p>
            <a:r>
              <a:rPr lang="en-US" sz="2000" i="1" dirty="0">
                <a:latin typeface="Aparajita" pitchFamily="34" charset="0"/>
                <a:cs typeface="Aparajita" pitchFamily="34" charset="0"/>
              </a:rPr>
              <a:t> </a:t>
            </a:r>
            <a:r>
              <a:rPr lang="en-US" sz="2000" i="1" dirty="0" smtClean="0">
                <a:latin typeface="Aparajita" pitchFamily="34" charset="0"/>
                <a:cs typeface="Aparajita" pitchFamily="34" charset="0"/>
              </a:rPr>
              <a:t> int </a:t>
            </a:r>
            <a:r>
              <a:rPr lang="en-US" sz="2000" i="1" dirty="0">
                <a:latin typeface="Aparajita" pitchFamily="34" charset="0"/>
                <a:cs typeface="Aparajita" pitchFamily="34" charset="0"/>
              </a:rPr>
              <a:t>result;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  result </a:t>
            </a:r>
            <a:r>
              <a:rPr lang="en-US" sz="2000" i="1" dirty="0">
                <a:latin typeface="Aparajita" pitchFamily="34" charset="0"/>
                <a:cs typeface="Aparajita" pitchFamily="34" charset="0"/>
              </a:rPr>
              <a:t>= a + b</a:t>
            </a:r>
            <a:r>
              <a:rPr lang="en-US" sz="2000" i="1" dirty="0" smtClean="0">
                <a:latin typeface="Aparajita" pitchFamily="34" charset="0"/>
                <a:cs typeface="Aparajita" pitchFamily="34" charset="0"/>
              </a:rPr>
              <a:t>;</a:t>
            </a:r>
          </a:p>
          <a:p>
            <a:r>
              <a:rPr lang="en-US" sz="2000" i="1" dirty="0" smtClean="0">
                <a:latin typeface="Aparajita" pitchFamily="34" charset="0"/>
                <a:cs typeface="Aparajita" pitchFamily="34" charset="0"/>
              </a:rPr>
              <a:t>  return </a:t>
            </a:r>
            <a:r>
              <a:rPr lang="en-US" sz="2000" i="1" dirty="0">
                <a:latin typeface="Aparajita" pitchFamily="34" charset="0"/>
                <a:cs typeface="Aparajita" pitchFamily="34" charset="0"/>
              </a:rPr>
              <a:t>(result</a:t>
            </a:r>
            <a:r>
              <a:rPr lang="en-US" sz="2000" i="1" dirty="0" smtClean="0">
                <a:latin typeface="Aparajita" pitchFamily="34" charset="0"/>
                <a:cs typeface="Aparajita" pitchFamily="34" charset="0"/>
              </a:rPr>
              <a:t>);</a:t>
            </a:r>
          </a:p>
          <a:p>
            <a:r>
              <a:rPr lang="en-US" sz="2000" i="1" dirty="0" smtClean="0">
                <a:latin typeface="Aparajita" pitchFamily="34" charset="0"/>
                <a:cs typeface="Aparajita" pitchFamily="34" charset="0"/>
              </a:rPr>
              <a:t> }</a:t>
            </a:r>
          </a:p>
          <a:p>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int main </a:t>
            </a:r>
            <a:r>
              <a:rPr lang="en-US" sz="2000" i="1" dirty="0" smtClean="0">
                <a:latin typeface="Aparajita" pitchFamily="34" charset="0"/>
                <a:cs typeface="Aparajita" pitchFamily="34" charset="0"/>
              </a:rPr>
              <a:t>()</a:t>
            </a:r>
          </a:p>
          <a:p>
            <a:r>
              <a:rPr lang="en-US" sz="2000" i="1" dirty="0" smtClean="0">
                <a:latin typeface="Aparajita" pitchFamily="34" charset="0"/>
                <a:cs typeface="Aparajita" pitchFamily="34" charset="0"/>
              </a:rPr>
              <a:t> {</a:t>
            </a:r>
          </a:p>
          <a:p>
            <a:r>
              <a:rPr lang="en-US" sz="2000" i="1" dirty="0" smtClean="0">
                <a:latin typeface="Aparajita" pitchFamily="34" charset="0"/>
                <a:cs typeface="Aparajita" pitchFamily="34" charset="0"/>
              </a:rPr>
              <a:t>int </a:t>
            </a:r>
            <a:r>
              <a:rPr lang="en-US" sz="2000" i="1" dirty="0">
                <a:latin typeface="Aparajita" pitchFamily="34" charset="0"/>
                <a:cs typeface="Aparajita" pitchFamily="34" charset="0"/>
              </a:rPr>
              <a:t>a = 100; </a:t>
            </a:r>
            <a:endParaRPr lang="en-US" sz="2000" i="1" dirty="0" smtClean="0">
              <a:latin typeface="Aparajita" pitchFamily="34" charset="0"/>
              <a:cs typeface="Aparajita" pitchFamily="34" charset="0"/>
            </a:endParaRPr>
          </a:p>
          <a:p>
            <a:r>
              <a:rPr lang="en-US" sz="2000" i="1" dirty="0">
                <a:latin typeface="Aparajita" pitchFamily="34" charset="0"/>
                <a:cs typeface="Aparajita" pitchFamily="34" charset="0"/>
              </a:rPr>
              <a:t> </a:t>
            </a:r>
            <a:r>
              <a:rPr lang="en-US" sz="2000" i="1" dirty="0" smtClean="0">
                <a:latin typeface="Aparajita" pitchFamily="34" charset="0"/>
                <a:cs typeface="Aparajita" pitchFamily="34" charset="0"/>
              </a:rPr>
              <a:t>int </a:t>
            </a:r>
            <a:r>
              <a:rPr lang="en-US" sz="2000" i="1" dirty="0">
                <a:latin typeface="Aparajita" pitchFamily="34" charset="0"/>
                <a:cs typeface="Aparajita" pitchFamily="34" charset="0"/>
              </a:rPr>
              <a:t>b = 200; int result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 local variable </a:t>
            </a:r>
            <a:r>
              <a:rPr lang="en-US" sz="2000" i="1" dirty="0" smtClean="0">
                <a:latin typeface="Aparajita" pitchFamily="34" charset="0"/>
                <a:cs typeface="Aparajita" pitchFamily="34" charset="0"/>
              </a:rPr>
              <a:t>declaration</a:t>
            </a:r>
          </a:p>
          <a:p>
            <a:r>
              <a:rPr lang="en-US" sz="2000" i="1" dirty="0" smtClean="0">
                <a:latin typeface="Aparajita" pitchFamily="34" charset="0"/>
                <a:cs typeface="Aparajita" pitchFamily="34" charset="0"/>
              </a:rPr>
              <a:t>  result </a:t>
            </a:r>
            <a:r>
              <a:rPr lang="en-US" sz="2000" i="1" dirty="0">
                <a:latin typeface="Aparajita" pitchFamily="34" charset="0"/>
                <a:cs typeface="Aparajita" pitchFamily="34" charset="0"/>
              </a:rPr>
              <a:t>= sum(a, b); </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 // calling a function to add the values.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cout </a:t>
            </a:r>
            <a:r>
              <a:rPr lang="en-US" sz="2000" i="1" dirty="0">
                <a:latin typeface="Aparajita" pitchFamily="34" charset="0"/>
                <a:cs typeface="Aparajita" pitchFamily="34" charset="0"/>
              </a:rPr>
              <a:t>&lt;&lt; "Total value is :" &lt;&lt; result &lt;&lt; endl;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result </a:t>
            </a:r>
            <a:r>
              <a:rPr lang="en-US" sz="2000" i="1" dirty="0">
                <a:latin typeface="Aparajita" pitchFamily="34" charset="0"/>
                <a:cs typeface="Aparajita" pitchFamily="34" charset="0"/>
              </a:rPr>
              <a:t>= sum(a); </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 calling a function again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cout </a:t>
            </a:r>
            <a:r>
              <a:rPr lang="en-US" sz="2000" i="1" dirty="0">
                <a:latin typeface="Aparajita" pitchFamily="34" charset="0"/>
                <a:cs typeface="Aparajita" pitchFamily="34" charset="0"/>
              </a:rPr>
              <a:t>&lt;&lt; "Total value is :" &lt;&lt; result &lt;&lt; endl;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return </a:t>
            </a:r>
            <a:r>
              <a:rPr lang="en-US" sz="2000" i="1" dirty="0">
                <a:latin typeface="Aparajita" pitchFamily="34" charset="0"/>
                <a:cs typeface="Aparajita" pitchFamily="34" charset="0"/>
              </a:rPr>
              <a:t>0;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a:t>
            </a:r>
            <a:endParaRPr lang="en-US" sz="2000" i="1" dirty="0">
              <a:latin typeface="Aparajita" pitchFamily="34" charset="0"/>
              <a:cs typeface="Aparajita" pitchFamily="34" charset="0"/>
            </a:endParaRPr>
          </a:p>
        </p:txBody>
      </p:sp>
      <p:sp>
        <p:nvSpPr>
          <p:cNvPr id="5" name="Rectangle 4"/>
          <p:cNvSpPr/>
          <p:nvPr/>
        </p:nvSpPr>
        <p:spPr>
          <a:xfrm>
            <a:off x="3962400" y="1668926"/>
            <a:ext cx="4343400" cy="76947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smtClean="0">
                <a:latin typeface="Aparajita" pitchFamily="34" charset="0"/>
                <a:cs typeface="Aparajita" pitchFamily="34" charset="0"/>
              </a:rPr>
              <a:t>Output</a:t>
            </a:r>
          </a:p>
          <a:p>
            <a:r>
              <a:rPr lang="en-US" sz="2000" i="1" dirty="0">
                <a:latin typeface="Aparajita" pitchFamily="34" charset="0"/>
                <a:cs typeface="Aparajita" pitchFamily="34" charset="0"/>
              </a:rPr>
              <a:t>Total value is :300 </a:t>
            </a:r>
            <a:endParaRPr lang="en-US" sz="2000" i="1" dirty="0" smtClean="0">
              <a:latin typeface="Aparajita" pitchFamily="34" charset="0"/>
              <a:cs typeface="Aparajita" pitchFamily="34" charset="0"/>
            </a:endParaRPr>
          </a:p>
          <a:p>
            <a:r>
              <a:rPr lang="en-US" sz="2000" i="1" dirty="0" smtClean="0">
                <a:latin typeface="Aparajita" pitchFamily="34" charset="0"/>
                <a:cs typeface="Aparajita" pitchFamily="34" charset="0"/>
              </a:rPr>
              <a:t>Total </a:t>
            </a:r>
            <a:r>
              <a:rPr lang="en-US" sz="2000" i="1" dirty="0">
                <a:latin typeface="Aparajita" pitchFamily="34" charset="0"/>
                <a:cs typeface="Aparajita" pitchFamily="34" charset="0"/>
              </a:rPr>
              <a:t>value is :120</a:t>
            </a:r>
          </a:p>
        </p:txBody>
      </p:sp>
      <p:sp>
        <p:nvSpPr>
          <p:cNvPr id="6" name="TextBox 5"/>
          <p:cNvSpPr txBox="1"/>
          <p:nvPr/>
        </p:nvSpPr>
        <p:spPr>
          <a:xfrm>
            <a:off x="228600" y="0"/>
            <a:ext cx="4572000" cy="369332"/>
          </a:xfrm>
          <a:prstGeom prst="rect">
            <a:avLst/>
          </a:prstGeom>
          <a:noFill/>
        </p:spPr>
        <p:txBody>
          <a:bodyPr wrap="square" rtlCol="0">
            <a:spAutoFit/>
          </a:bodyPr>
          <a:lstStyle/>
          <a:p>
            <a:r>
              <a:rPr lang="en-US" dirty="0" smtClean="0"/>
              <a:t>Code for default arguments</a:t>
            </a:r>
            <a:endParaRPr lang="en-US" dirty="0"/>
          </a:p>
        </p:txBody>
      </p:sp>
    </p:spTree>
    <p:extLst>
      <p:ext uri="{BB962C8B-B14F-4D97-AF65-F5344CB8AC3E}">
        <p14:creationId xmlns:p14="http://schemas.microsoft.com/office/powerpoint/2010/main" val="21092352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88442"/>
            <a:ext cx="8153400" cy="4358116"/>
          </a:xfrm>
          <a:prstGeom prst="rect">
            <a:avLst/>
          </a:prstGeom>
        </p:spPr>
        <p:txBody>
          <a:bodyPr wrap="square">
            <a:spAutoFit/>
          </a:bodyPr>
          <a:lstStyle/>
          <a:p>
            <a:pPr marL="457200" indent="-457200">
              <a:lnSpc>
                <a:spcPct val="90000"/>
              </a:lnSpc>
              <a:buFont typeface="Arial" pitchFamily="34" charset="0"/>
              <a:buChar char="•"/>
            </a:pPr>
            <a:r>
              <a:rPr lang="en-US" altLang="en-US" sz="2800" dirty="0">
                <a:latin typeface="Aparajita" pitchFamily="34" charset="0"/>
                <a:cs typeface="Aparajita" pitchFamily="34" charset="0"/>
              </a:rPr>
              <a:t>used to declare constants, as in ANSI C</a:t>
            </a:r>
          </a:p>
          <a:p>
            <a:pPr marL="457200" indent="-457200">
              <a:lnSpc>
                <a:spcPct val="90000"/>
              </a:lnSpc>
              <a:buFont typeface="Arial" pitchFamily="34" charset="0"/>
              <a:buChar char="•"/>
            </a:pPr>
            <a:r>
              <a:rPr lang="en-US" altLang="en-US" sz="2800" dirty="0">
                <a:latin typeface="Aparajita" pitchFamily="34" charset="0"/>
                <a:cs typeface="Aparajita" pitchFamily="34" charset="0"/>
              </a:rPr>
              <a:t>specifies that the variable is read-only, except during its one-time initialization.</a:t>
            </a:r>
          </a:p>
          <a:p>
            <a:pPr marL="457200" indent="-457200">
              <a:lnSpc>
                <a:spcPct val="90000"/>
              </a:lnSpc>
              <a:buFont typeface="Arial" pitchFamily="34" charset="0"/>
              <a:buChar char="•"/>
            </a:pPr>
            <a:r>
              <a:rPr lang="en-US" altLang="en-US" sz="2800" b="1" dirty="0">
                <a:latin typeface="Aparajita" pitchFamily="34" charset="0"/>
                <a:cs typeface="Aparajita" pitchFamily="34" charset="0"/>
              </a:rPr>
              <a:t>const</a:t>
            </a:r>
            <a:r>
              <a:rPr lang="en-US" altLang="en-US" sz="2800" dirty="0">
                <a:latin typeface="Aparajita" pitchFamily="34" charset="0"/>
                <a:cs typeface="Aparajita" pitchFamily="34" charset="0"/>
              </a:rPr>
              <a:t> variables can only be given values at initialization time.</a:t>
            </a:r>
          </a:p>
          <a:p>
            <a:pPr marL="457200" indent="-457200">
              <a:lnSpc>
                <a:spcPct val="90000"/>
              </a:lnSpc>
              <a:buFont typeface="Arial" pitchFamily="34" charset="0"/>
              <a:buChar char="•"/>
            </a:pPr>
            <a:r>
              <a:rPr lang="en-US" altLang="en-US" sz="2800" dirty="0">
                <a:latin typeface="Aparajita" pitchFamily="34" charset="0"/>
                <a:cs typeface="Aparajita" pitchFamily="34" charset="0"/>
              </a:rPr>
              <a:t>can be used as a replacement for constants defined with the #define directive.</a:t>
            </a:r>
          </a:p>
          <a:p>
            <a:pPr marL="457200" indent="-457200">
              <a:lnSpc>
                <a:spcPct val="90000"/>
              </a:lnSpc>
              <a:buFont typeface="Arial" pitchFamily="34" charset="0"/>
              <a:buChar char="•"/>
            </a:pPr>
            <a:r>
              <a:rPr lang="en-US" altLang="en-US" sz="2800" dirty="0">
                <a:latin typeface="Aparajita" pitchFamily="34" charset="0"/>
                <a:cs typeface="Aparajita" pitchFamily="34" charset="0"/>
              </a:rPr>
              <a:t>C++ allows const declarations in header files, unlike C</a:t>
            </a:r>
          </a:p>
          <a:p>
            <a:pPr marL="457200" indent="-457200">
              <a:lnSpc>
                <a:spcPct val="90000"/>
              </a:lnSpc>
              <a:buFont typeface="Arial" pitchFamily="34" charset="0"/>
              <a:buChar char="•"/>
            </a:pPr>
            <a:r>
              <a:rPr lang="en-US" altLang="en-US" sz="2800" b="1" dirty="0">
                <a:latin typeface="Aparajita" pitchFamily="34" charset="0"/>
                <a:cs typeface="Aparajita" pitchFamily="34" charset="0"/>
              </a:rPr>
              <a:t>const</a:t>
            </a:r>
            <a:r>
              <a:rPr lang="en-US" altLang="en-US" sz="2800" dirty="0">
                <a:latin typeface="Aparajita" pitchFamily="34" charset="0"/>
                <a:cs typeface="Aparajita" pitchFamily="34" charset="0"/>
              </a:rPr>
              <a:t> variable values are accessible to a symbolic debugger, unlike those declared using the #define directive.</a:t>
            </a:r>
          </a:p>
          <a:p>
            <a:pPr marL="457200" indent="-457200">
              <a:lnSpc>
                <a:spcPct val="90000"/>
              </a:lnSpc>
              <a:buFont typeface="Arial" pitchFamily="34" charset="0"/>
              <a:buChar char="•"/>
            </a:pPr>
            <a:r>
              <a:rPr lang="en-US" altLang="en-US" sz="2800" dirty="0">
                <a:latin typeface="Aparajita" pitchFamily="34" charset="0"/>
                <a:cs typeface="Aparajita" pitchFamily="34" charset="0"/>
              </a:rPr>
              <a:t>a </a:t>
            </a:r>
            <a:r>
              <a:rPr lang="en-US" altLang="en-US" sz="2800" b="1" dirty="0">
                <a:latin typeface="Aparajita" pitchFamily="34" charset="0"/>
                <a:cs typeface="Aparajita" pitchFamily="34" charset="0"/>
              </a:rPr>
              <a:t>const</a:t>
            </a:r>
            <a:r>
              <a:rPr lang="en-US" altLang="en-US" sz="2800" dirty="0">
                <a:latin typeface="Aparajita" pitchFamily="34" charset="0"/>
                <a:cs typeface="Aparajita" pitchFamily="34" charset="0"/>
              </a:rPr>
              <a:t> (read-only) pointer cannot be assigned to an ordinary pointer</a:t>
            </a:r>
            <a:endParaRPr lang="en-US" sz="2800" dirty="0">
              <a:latin typeface="Aparajita" pitchFamily="34" charset="0"/>
              <a:cs typeface="Aparajita" pitchFamily="34" charset="0"/>
            </a:endParaRPr>
          </a:p>
        </p:txBody>
      </p:sp>
      <p:sp>
        <p:nvSpPr>
          <p:cNvPr id="5" name="Rectangle 4"/>
          <p:cNvSpPr/>
          <p:nvPr/>
        </p:nvSpPr>
        <p:spPr>
          <a:xfrm>
            <a:off x="838200" y="304800"/>
            <a:ext cx="7848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800" b="1" u="sng" dirty="0">
                <a:latin typeface="Aparajita" pitchFamily="34" charset="0"/>
                <a:cs typeface="Aparajita" pitchFamily="34" charset="0"/>
              </a:rPr>
              <a:t>The const Qualifier</a:t>
            </a:r>
            <a:endParaRPr lang="en-US" sz="2800" b="1" u="sng" dirty="0">
              <a:latin typeface="Aparajita" pitchFamily="34" charset="0"/>
              <a:cs typeface="Aparajita" pitchFamily="34" charset="0"/>
            </a:endParaRPr>
          </a:p>
        </p:txBody>
      </p:sp>
    </p:spTree>
    <p:extLst>
      <p:ext uri="{BB962C8B-B14F-4D97-AF65-F5344CB8AC3E}">
        <p14:creationId xmlns:p14="http://schemas.microsoft.com/office/powerpoint/2010/main" val="22312415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Constant Parameters</a:t>
            </a:r>
          </a:p>
        </p:txBody>
      </p:sp>
      <p:sp>
        <p:nvSpPr>
          <p:cNvPr id="4" name="Rectangle 3"/>
          <p:cNvSpPr/>
          <p:nvPr/>
        </p:nvSpPr>
        <p:spPr>
          <a:xfrm>
            <a:off x="304800" y="780395"/>
            <a:ext cx="8458200" cy="1384995"/>
          </a:xfrm>
          <a:prstGeom prst="rect">
            <a:avLst/>
          </a:prstGeom>
        </p:spPr>
        <p:txBody>
          <a:bodyPr wrap="square">
            <a:spAutoFit/>
          </a:bodyPr>
          <a:lstStyle/>
          <a:p>
            <a:pPr marL="457200" indent="-457200">
              <a:buFont typeface="Wingdings" pitchFamily="2" charset="2"/>
              <a:buChar char="§"/>
            </a:pPr>
            <a:r>
              <a:rPr lang="en-US" sz="2800" dirty="0" smtClean="0">
                <a:latin typeface="Aparajita" pitchFamily="34" charset="0"/>
                <a:cs typeface="Aparajita" pitchFamily="34" charset="0"/>
              </a:rPr>
              <a:t>The const modifier can </a:t>
            </a:r>
            <a:r>
              <a:rPr lang="en-US" sz="2800" dirty="0">
                <a:latin typeface="Aparajita" pitchFamily="34" charset="0"/>
                <a:cs typeface="Aparajita" pitchFamily="34" charset="0"/>
              </a:rPr>
              <a:t>be applied to formal parameter </a:t>
            </a:r>
            <a:r>
              <a:rPr lang="en-US" sz="2800" dirty="0" smtClean="0">
                <a:latin typeface="Aparajita" pitchFamily="34" charset="0"/>
                <a:cs typeface="Aparajita" pitchFamily="34" charset="0"/>
              </a:rPr>
              <a:t>declarations</a:t>
            </a:r>
          </a:p>
          <a:p>
            <a:pPr marL="457200" indent="-457200">
              <a:buFont typeface="Wingdings" pitchFamily="2" charset="2"/>
              <a:buChar char="§"/>
            </a:pPr>
            <a:endParaRPr lang="en-US" sz="2800" dirty="0">
              <a:latin typeface="Aparajita" pitchFamily="34" charset="0"/>
              <a:cs typeface="Aparajita" pitchFamily="34" charset="0"/>
            </a:endParaRPr>
          </a:p>
          <a:p>
            <a:pPr marL="457200" indent="-457200">
              <a:buFont typeface="Wingdings" pitchFamily="2" charset="2"/>
              <a:buChar char="§"/>
            </a:pPr>
            <a:r>
              <a:rPr lang="en-US" sz="2800" i="1" dirty="0">
                <a:latin typeface="Aparajita" pitchFamily="34" charset="0"/>
                <a:cs typeface="Aparajita" pitchFamily="34" charset="0"/>
              </a:rPr>
              <a:t>The </a:t>
            </a:r>
            <a:r>
              <a:rPr lang="en-US" sz="2800" i="1" dirty="0" smtClean="0">
                <a:latin typeface="Aparajita" pitchFamily="34" charset="0"/>
                <a:cs typeface="Aparajita" pitchFamily="34" charset="0"/>
              </a:rPr>
              <a:t>const indicates </a:t>
            </a:r>
            <a:r>
              <a:rPr lang="en-US" sz="2800" i="1" dirty="0">
                <a:latin typeface="Aparajita" pitchFamily="34" charset="0"/>
                <a:cs typeface="Aparajita" pitchFamily="34" charset="0"/>
              </a:rPr>
              <a:t>that the function may not modify the </a:t>
            </a:r>
            <a:r>
              <a:rPr lang="en-US" sz="2800" i="1" dirty="0" smtClean="0">
                <a:latin typeface="Aparajita" pitchFamily="34" charset="0"/>
                <a:cs typeface="Aparajita" pitchFamily="34" charset="0"/>
              </a:rPr>
              <a:t>parameter.</a:t>
            </a:r>
            <a:endParaRPr lang="en-US" sz="2800" i="1" dirty="0">
              <a:latin typeface="Aparajita" pitchFamily="34" charset="0"/>
              <a:cs typeface="Aparajita" pitchFamily="34" charset="0"/>
            </a:endParaRPr>
          </a:p>
        </p:txBody>
      </p:sp>
      <p:sp>
        <p:nvSpPr>
          <p:cNvPr id="3" name="Rectangle 2"/>
          <p:cNvSpPr/>
          <p:nvPr/>
        </p:nvSpPr>
        <p:spPr>
          <a:xfrm>
            <a:off x="533400" y="2743200"/>
            <a:ext cx="8229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b="1" dirty="0">
                <a:latin typeface="Aparajita" pitchFamily="34" charset="0"/>
                <a:cs typeface="Aparajita" pitchFamily="34" charset="0"/>
              </a:rPr>
              <a:t>Example:</a:t>
            </a:r>
          </a:p>
          <a:p>
            <a:pPr lvl="1"/>
            <a:r>
              <a:rPr lang="en-US" sz="2400" i="1" dirty="0" smtClean="0">
                <a:latin typeface="Aparajita" pitchFamily="34" charset="0"/>
                <a:cs typeface="Aparajita" pitchFamily="34" charset="0"/>
              </a:rPr>
              <a:t>void </a:t>
            </a:r>
            <a:r>
              <a:rPr lang="en-US" sz="2400" i="1" dirty="0">
                <a:latin typeface="Aparajita" pitchFamily="34" charset="0"/>
                <a:cs typeface="Aparajita" pitchFamily="34" charset="0"/>
              </a:rPr>
              <a:t>print (int &amp;n, const string &amp;s) </a:t>
            </a:r>
          </a:p>
          <a:p>
            <a:pPr lvl="1"/>
            <a:r>
              <a:rPr lang="en-US" sz="2400" i="1" dirty="0">
                <a:latin typeface="Aparajita" pitchFamily="34" charset="0"/>
                <a:cs typeface="Aparajita" pitchFamily="34" charset="0"/>
              </a:rPr>
              <a:t>{</a:t>
            </a:r>
          </a:p>
          <a:p>
            <a:pPr lvl="1"/>
            <a:r>
              <a:rPr lang="en-US" sz="2400" i="1" dirty="0">
                <a:latin typeface="Aparajita" pitchFamily="34" charset="0"/>
                <a:cs typeface="Aparajita" pitchFamily="34" charset="0"/>
              </a:rPr>
              <a:t>cout &lt;&lt; s ;</a:t>
            </a:r>
          </a:p>
          <a:p>
            <a:pPr lvl="1"/>
            <a:r>
              <a:rPr lang="en-US" sz="2400" i="1" dirty="0">
                <a:latin typeface="Aparajita" pitchFamily="34" charset="0"/>
                <a:cs typeface="Aparajita" pitchFamily="34" charset="0"/>
              </a:rPr>
              <a:t>cin &gt;&gt; n ;</a:t>
            </a:r>
          </a:p>
          <a:p>
            <a:pPr lvl="1"/>
            <a:r>
              <a:rPr lang="en-US" sz="2400" i="1" dirty="0">
                <a:latin typeface="Aparajita" pitchFamily="34" charset="0"/>
                <a:cs typeface="Aparajita" pitchFamily="34" charset="0"/>
              </a:rPr>
              <a:t>s = “trying to change"; // illegal assignment that compiler will catch</a:t>
            </a:r>
          </a:p>
          <a:p>
            <a:pPr lvl="1"/>
            <a:r>
              <a:rPr lang="en-US" sz="2400" i="1" dirty="0">
                <a:latin typeface="Aparajita" pitchFamily="34" charset="0"/>
                <a:cs typeface="Aparajita" pitchFamily="34" charset="0"/>
              </a:rPr>
              <a:t>}</a:t>
            </a:r>
          </a:p>
        </p:txBody>
      </p:sp>
    </p:spTree>
    <p:extLst>
      <p:ext uri="{BB962C8B-B14F-4D97-AF65-F5344CB8AC3E}">
        <p14:creationId xmlns:p14="http://schemas.microsoft.com/office/powerpoint/2010/main" val="2820685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Function Overloading</a:t>
            </a:r>
            <a:endParaRPr lang="en-US" sz="2800" b="1" dirty="0">
              <a:latin typeface="Aparajita" pitchFamily="34" charset="0"/>
              <a:cs typeface="Aparajita" pitchFamily="34" charset="0"/>
            </a:endParaRPr>
          </a:p>
        </p:txBody>
      </p:sp>
      <p:sp>
        <p:nvSpPr>
          <p:cNvPr id="3" name="Rectangle 2"/>
          <p:cNvSpPr/>
          <p:nvPr/>
        </p:nvSpPr>
        <p:spPr>
          <a:xfrm>
            <a:off x="263236" y="685800"/>
            <a:ext cx="8728364" cy="5693866"/>
          </a:xfrm>
          <a:prstGeom prst="rect">
            <a:avLst/>
          </a:prstGeom>
        </p:spPr>
        <p:txBody>
          <a:bodyPr wrap="square">
            <a:spAutoFit/>
          </a:bodyPr>
          <a:lstStyle/>
          <a:p>
            <a:r>
              <a:rPr lang="en-US" sz="2800" u="sng" dirty="0">
                <a:latin typeface="Aparajita" pitchFamily="34" charset="0"/>
                <a:cs typeface="Aparajita" pitchFamily="34" charset="0"/>
              </a:rPr>
              <a:t>What is Function </a:t>
            </a:r>
            <a:r>
              <a:rPr lang="en-US" sz="2800" u="sng" dirty="0" smtClean="0">
                <a:latin typeface="Aparajita" pitchFamily="34" charset="0"/>
                <a:cs typeface="Aparajita" pitchFamily="34" charset="0"/>
              </a:rPr>
              <a:t>Overloading/Function Polymorphism</a:t>
            </a:r>
            <a:endParaRPr lang="en-US" sz="2800" u="sng" dirty="0">
              <a:latin typeface="Aparajita" pitchFamily="34" charset="0"/>
              <a:cs typeface="Aparajita" pitchFamily="34" charset="0"/>
            </a:endParaRPr>
          </a:p>
          <a:p>
            <a:pPr marL="914400" lvl="1" indent="-457200">
              <a:buFont typeface="Arial" pitchFamily="34" charset="0"/>
              <a:buChar char="•"/>
            </a:pPr>
            <a:r>
              <a:rPr lang="en-US" sz="2800" dirty="0">
                <a:latin typeface="Aparajita" pitchFamily="34" charset="0"/>
                <a:cs typeface="Aparajita" pitchFamily="34" charset="0"/>
              </a:rPr>
              <a:t>Overloading means using the same thing for different </a:t>
            </a:r>
            <a:r>
              <a:rPr lang="en-US" sz="2800" dirty="0" smtClean="0">
                <a:latin typeface="Aparajita" pitchFamily="34" charset="0"/>
                <a:cs typeface="Aparajita" pitchFamily="34" charset="0"/>
              </a:rPr>
              <a:t>purposes. </a:t>
            </a:r>
          </a:p>
          <a:p>
            <a:pPr marL="914400" lvl="1" indent="-457200">
              <a:buFont typeface="Arial" pitchFamily="34" charset="0"/>
              <a:buChar char="•"/>
            </a:pPr>
            <a:endParaRPr lang="en-US" sz="2800" dirty="0">
              <a:latin typeface="Aparajita" pitchFamily="34" charset="0"/>
              <a:cs typeface="Aparajita" pitchFamily="34" charset="0"/>
            </a:endParaRPr>
          </a:p>
          <a:p>
            <a:pPr marL="914400" lvl="1" indent="-457200">
              <a:buFont typeface="Arial" pitchFamily="34" charset="0"/>
              <a:buChar char="•"/>
            </a:pPr>
            <a:r>
              <a:rPr lang="en-US" sz="2800" i="1" dirty="0">
                <a:latin typeface="Aparajita" pitchFamily="34" charset="0"/>
                <a:cs typeface="Aparajita" pitchFamily="34" charset="0"/>
              </a:rPr>
              <a:t>C++ permits overloading of functions, i.e. we can use the same function name to create functions that perform various tasks </a:t>
            </a:r>
          </a:p>
          <a:p>
            <a:pPr marL="914400" lvl="1" indent="-457200">
              <a:buFont typeface="Arial" pitchFamily="34" charset="0"/>
              <a:buChar char="•"/>
            </a:pPr>
            <a:endParaRPr lang="en-US" sz="2800" dirty="0" smtClean="0">
              <a:latin typeface="Aparajita" pitchFamily="34" charset="0"/>
              <a:cs typeface="Aparajita" pitchFamily="34" charset="0"/>
            </a:endParaRPr>
          </a:p>
          <a:p>
            <a:pPr marL="914400" lvl="1" indent="-457200">
              <a:buFont typeface="Arial" pitchFamily="34" charset="0"/>
              <a:buChar char="•"/>
            </a:pPr>
            <a:r>
              <a:rPr lang="en-US" sz="2800" dirty="0" smtClean="0">
                <a:latin typeface="Aparajita" pitchFamily="34" charset="0"/>
                <a:cs typeface="Aparajita" pitchFamily="34" charset="0"/>
              </a:rPr>
              <a:t>A </a:t>
            </a:r>
            <a:r>
              <a:rPr lang="en-US" sz="2800" dirty="0">
                <a:latin typeface="Aparajita" pitchFamily="34" charset="0"/>
                <a:cs typeface="Aparajita" pitchFamily="34" charset="0"/>
              </a:rPr>
              <a:t>family of functions can be designed with a single function name but of </a:t>
            </a:r>
            <a:endParaRPr lang="en-US" sz="2800" dirty="0" smtClean="0">
              <a:latin typeface="Aparajita" pitchFamily="34" charset="0"/>
              <a:cs typeface="Aparajita" pitchFamily="34" charset="0"/>
            </a:endParaRPr>
          </a:p>
          <a:p>
            <a:pPr marL="1828800" lvl="3" indent="-457200">
              <a:buFont typeface="Aparajita" pitchFamily="34" charset="0"/>
              <a:buChar char="−"/>
            </a:pPr>
            <a:r>
              <a:rPr lang="en-US" sz="2800" dirty="0" smtClean="0">
                <a:latin typeface="Aparajita" pitchFamily="34" charset="0"/>
                <a:cs typeface="Aparajita" pitchFamily="34" charset="0"/>
              </a:rPr>
              <a:t>different no. of argument </a:t>
            </a:r>
          </a:p>
          <a:p>
            <a:pPr marL="1828800" lvl="3" indent="-457200">
              <a:buFont typeface="Aparajita" pitchFamily="34" charset="0"/>
              <a:buChar char="−"/>
            </a:pPr>
            <a:r>
              <a:rPr lang="en-US" sz="2800" dirty="0">
                <a:latin typeface="Aparajita" pitchFamily="34" charset="0"/>
                <a:cs typeface="Aparajita" pitchFamily="34" charset="0"/>
              </a:rPr>
              <a:t>d</a:t>
            </a:r>
            <a:r>
              <a:rPr lang="en-US" sz="2800" dirty="0" smtClean="0">
                <a:latin typeface="Aparajita" pitchFamily="34" charset="0"/>
                <a:cs typeface="Aparajita" pitchFamily="34" charset="0"/>
              </a:rPr>
              <a:t>ifferent data types</a:t>
            </a:r>
            <a:endParaRPr lang="en-US" sz="2800" dirty="0">
              <a:latin typeface="Aparajita" pitchFamily="34" charset="0"/>
              <a:cs typeface="Aparajita" pitchFamily="34" charset="0"/>
            </a:endParaRPr>
          </a:p>
          <a:p>
            <a:pPr marL="914400" lvl="1" indent="-457200">
              <a:buFont typeface="Arial" pitchFamily="34" charset="0"/>
              <a:buChar char="•"/>
            </a:pPr>
            <a:endParaRPr lang="en-US" sz="2800" i="1" dirty="0" smtClean="0">
              <a:latin typeface="Aparajita" pitchFamily="34" charset="0"/>
              <a:cs typeface="Aparajita" pitchFamily="34" charset="0"/>
            </a:endParaRPr>
          </a:p>
          <a:p>
            <a:pPr marL="914400" lvl="1" indent="-457200">
              <a:buFont typeface="Arial" pitchFamily="34" charset="0"/>
              <a:buChar char="•"/>
            </a:pPr>
            <a:r>
              <a:rPr lang="en-US" sz="2800" i="1" dirty="0" smtClean="0">
                <a:latin typeface="Aparajita" pitchFamily="34" charset="0"/>
                <a:cs typeface="Aparajita" pitchFamily="34" charset="0"/>
              </a:rPr>
              <a:t>C++ compiler selects the proper function by examining no., type and order of parameters.</a:t>
            </a:r>
            <a:endParaRPr lang="en-US" sz="2800" i="1" dirty="0">
              <a:latin typeface="Aparajita" pitchFamily="34" charset="0"/>
              <a:cs typeface="Aparajita" pitchFamily="34" charset="0"/>
            </a:endParaRPr>
          </a:p>
        </p:txBody>
      </p:sp>
    </p:spTree>
    <p:extLst>
      <p:ext uri="{BB962C8B-B14F-4D97-AF65-F5344CB8AC3E}">
        <p14:creationId xmlns:p14="http://schemas.microsoft.com/office/powerpoint/2010/main" val="3408293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5709123"/>
              </p:ext>
            </p:extLst>
          </p:nvPr>
        </p:nvGraphicFramePr>
        <p:xfrm>
          <a:off x="2819400" y="609600"/>
          <a:ext cx="2819400" cy="1036320"/>
        </p:xfrm>
        <a:graphic>
          <a:graphicData uri="http://schemas.openxmlformats.org/drawingml/2006/table">
            <a:tbl>
              <a:tblPr firstRow="1" bandRow="1">
                <a:tableStyleId>{5C22544A-7EE6-4342-B048-85BDC9FD1C3A}</a:tableStyleId>
              </a:tblPr>
              <a:tblGrid>
                <a:gridCol w="2819400"/>
              </a:tblGrid>
              <a:tr h="381000">
                <a:tc>
                  <a:txBody>
                    <a:bodyPr/>
                    <a:lstStyle/>
                    <a:p>
                      <a:pPr algn="ctr"/>
                      <a:r>
                        <a:rPr lang="en-US" sz="2800" b="0" dirty="0" smtClean="0">
                          <a:latin typeface="Aparajita" pitchFamily="34" charset="0"/>
                          <a:cs typeface="Aparajita" pitchFamily="34" charset="0"/>
                        </a:rPr>
                        <a:t>Shape</a:t>
                      </a:r>
                      <a:endParaRPr lang="en-US" sz="2800" b="0" dirty="0">
                        <a:latin typeface="Aparajita" pitchFamily="34" charset="0"/>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100">
                <a:tc>
                  <a:txBody>
                    <a:bodyPr/>
                    <a:lstStyle/>
                    <a:p>
                      <a:pPr algn="ctr"/>
                      <a:r>
                        <a:rPr lang="en-US" sz="2800" dirty="0" smtClean="0">
                          <a:solidFill>
                            <a:schemeClr val="bg1"/>
                          </a:solidFill>
                          <a:latin typeface="Aparajita" pitchFamily="34" charset="0"/>
                          <a:cs typeface="Aparajita" pitchFamily="34" charset="0"/>
                        </a:rPr>
                        <a:t>Draw()</a:t>
                      </a:r>
                      <a:endParaRPr lang="en-US" sz="2800" dirty="0">
                        <a:solidFill>
                          <a:schemeClr val="bg1"/>
                        </a:solidFill>
                        <a:latin typeface="Aparajita" pitchFamily="34" charset="0"/>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22017551"/>
              </p:ext>
            </p:extLst>
          </p:nvPr>
        </p:nvGraphicFramePr>
        <p:xfrm>
          <a:off x="152400" y="3048000"/>
          <a:ext cx="2819400" cy="1036320"/>
        </p:xfrm>
        <a:graphic>
          <a:graphicData uri="http://schemas.openxmlformats.org/drawingml/2006/table">
            <a:tbl>
              <a:tblPr firstRow="1" bandRow="1">
                <a:tableStyleId>{5C22544A-7EE6-4342-B048-85BDC9FD1C3A}</a:tableStyleId>
              </a:tblPr>
              <a:tblGrid>
                <a:gridCol w="2819400"/>
              </a:tblGrid>
              <a:tr h="381000">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Circle</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100">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Draw()</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34431458"/>
              </p:ext>
            </p:extLst>
          </p:nvPr>
        </p:nvGraphicFramePr>
        <p:xfrm>
          <a:off x="3200400" y="3048000"/>
          <a:ext cx="2819400" cy="1036320"/>
        </p:xfrm>
        <a:graphic>
          <a:graphicData uri="http://schemas.openxmlformats.org/drawingml/2006/table">
            <a:tbl>
              <a:tblPr firstRow="1" bandRow="1">
                <a:tableStyleId>{5C22544A-7EE6-4342-B048-85BDC9FD1C3A}</a:tableStyleId>
              </a:tblPr>
              <a:tblGrid>
                <a:gridCol w="2819400"/>
              </a:tblGrid>
              <a:tr h="152400">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Triangle</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100">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Draw()</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29972651"/>
              </p:ext>
            </p:extLst>
          </p:nvPr>
        </p:nvGraphicFramePr>
        <p:xfrm>
          <a:off x="6248400" y="3048000"/>
          <a:ext cx="2590800" cy="1036320"/>
        </p:xfrm>
        <a:graphic>
          <a:graphicData uri="http://schemas.openxmlformats.org/drawingml/2006/table">
            <a:tbl>
              <a:tblPr firstRow="1" bandRow="1">
                <a:tableStyleId>{5C22544A-7EE6-4342-B048-85BDC9FD1C3A}</a:tableStyleId>
              </a:tblPr>
              <a:tblGrid>
                <a:gridCol w="2590800"/>
              </a:tblGrid>
              <a:tr h="344714">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Box</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186">
                <a:tc>
                  <a:txBody>
                    <a:bodyPr/>
                    <a:lstStyle/>
                    <a:p>
                      <a:pPr marL="0" algn="ctr" rtl="0" eaLnBrk="1" latinLnBrk="0" hangingPunct="1"/>
                      <a:r>
                        <a:rPr kumimoji="0" lang="en-US" sz="2800" b="0" kern="1200" dirty="0" smtClean="0">
                          <a:solidFill>
                            <a:schemeClr val="bg1"/>
                          </a:solidFill>
                          <a:latin typeface="Aparajita" pitchFamily="34" charset="0"/>
                          <a:ea typeface="+mn-ea"/>
                          <a:cs typeface="Aparajita" pitchFamily="34" charset="0"/>
                        </a:rPr>
                        <a:t>Draw()</a:t>
                      </a:r>
                      <a:endParaRPr kumimoji="0" lang="en-US" sz="2800" b="0" kern="1200" dirty="0">
                        <a:solidFill>
                          <a:schemeClr val="bg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bl>
          </a:graphicData>
        </a:graphic>
      </p:graphicFrame>
      <p:cxnSp>
        <p:nvCxnSpPr>
          <p:cNvPr id="9" name="Straight Arrow Connector 8"/>
          <p:cNvCxnSpPr/>
          <p:nvPr/>
        </p:nvCxnSpPr>
        <p:spPr>
          <a:xfrm flipH="1">
            <a:off x="1066800" y="1409700"/>
            <a:ext cx="1752600" cy="16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08764" y="1600200"/>
            <a:ext cx="0" cy="14287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5562600" y="1299392"/>
            <a:ext cx="1981200" cy="17486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5029200"/>
            <a:ext cx="5029200" cy="523220"/>
          </a:xfrm>
          <a:prstGeom prst="rect">
            <a:avLst/>
          </a:prstGeom>
          <a:noFill/>
        </p:spPr>
        <p:txBody>
          <a:bodyPr wrap="square" rtlCol="0">
            <a:spAutoFit/>
          </a:bodyPr>
          <a:lstStyle/>
          <a:p>
            <a:r>
              <a:rPr lang="en-US" sz="2800" dirty="0" smtClean="0">
                <a:latin typeface="Aparajita" pitchFamily="34" charset="0"/>
                <a:cs typeface="Aparajita" pitchFamily="34" charset="0"/>
              </a:rPr>
              <a:t>Function Overloading</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2109235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Example of Function Overloading in C++</a:t>
            </a:r>
          </a:p>
        </p:txBody>
      </p:sp>
      <p:sp>
        <p:nvSpPr>
          <p:cNvPr id="3" name="Rectangle 2"/>
          <p:cNvSpPr/>
          <p:nvPr/>
        </p:nvSpPr>
        <p:spPr>
          <a:xfrm>
            <a:off x="263236" y="685800"/>
            <a:ext cx="8728364" cy="1384995"/>
          </a:xfrm>
          <a:prstGeom prst="rect">
            <a:avLst/>
          </a:prstGeom>
        </p:spPr>
        <p:txBody>
          <a:bodyPr wrap="square">
            <a:spAutoFit/>
          </a:bodyPr>
          <a:lstStyle/>
          <a:p>
            <a:r>
              <a:rPr lang="en-US" sz="2800" dirty="0">
                <a:latin typeface="Aparajita" pitchFamily="34" charset="0"/>
                <a:cs typeface="Aparajita" pitchFamily="34" charset="0"/>
              </a:rPr>
              <a:t>Example </a:t>
            </a:r>
            <a:r>
              <a:rPr lang="en-US" sz="2800" dirty="0" smtClean="0">
                <a:latin typeface="Aparajita" pitchFamily="34" charset="0"/>
                <a:cs typeface="Aparajita" pitchFamily="34" charset="0"/>
              </a:rPr>
              <a:t>:</a:t>
            </a:r>
          </a:p>
          <a:p>
            <a:r>
              <a:rPr lang="en-US" sz="2800" dirty="0" smtClean="0">
                <a:latin typeface="Aparajita" pitchFamily="34" charset="0"/>
                <a:cs typeface="Aparajita" pitchFamily="34" charset="0"/>
              </a:rPr>
              <a:t>An </a:t>
            </a:r>
            <a:r>
              <a:rPr lang="en-US" sz="2800" dirty="0">
                <a:latin typeface="Aparajita" pitchFamily="34" charset="0"/>
                <a:cs typeface="Aparajita" pitchFamily="34" charset="0"/>
              </a:rPr>
              <a:t>overloaded add() function where the correct function to be invoked is determined by checking the number and type of argument</a:t>
            </a:r>
          </a:p>
        </p:txBody>
      </p:sp>
      <p:sp>
        <p:nvSpPr>
          <p:cNvPr id="4" name="Rectangle 3"/>
          <p:cNvSpPr/>
          <p:nvPr/>
        </p:nvSpPr>
        <p:spPr>
          <a:xfrm>
            <a:off x="381000" y="2209800"/>
            <a:ext cx="86106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latin typeface="Aparajita" pitchFamily="34" charset="0"/>
                <a:cs typeface="Aparajita" pitchFamily="34" charset="0"/>
              </a:rPr>
              <a:t>//Declarations</a:t>
            </a:r>
          </a:p>
          <a:p>
            <a:r>
              <a:rPr lang="en-US" i="1" dirty="0">
                <a:latin typeface="Aparajita" pitchFamily="34" charset="0"/>
                <a:cs typeface="Aparajita" pitchFamily="34" charset="0"/>
              </a:rPr>
              <a:t>int add (int a,int b</a:t>
            </a:r>
            <a:r>
              <a:rPr lang="en-US" i="1" dirty="0" smtClean="0">
                <a:latin typeface="Aparajita" pitchFamily="34" charset="0"/>
                <a:cs typeface="Aparajita" pitchFamily="34" charset="0"/>
              </a:rPr>
              <a:t>);		//</a:t>
            </a:r>
            <a:r>
              <a:rPr lang="en-US" i="1" dirty="0">
                <a:latin typeface="Aparajita" pitchFamily="34" charset="0"/>
                <a:cs typeface="Aparajita" pitchFamily="34" charset="0"/>
              </a:rPr>
              <a:t>prototype 1</a:t>
            </a:r>
          </a:p>
          <a:p>
            <a:r>
              <a:rPr lang="en-US" i="1" dirty="0">
                <a:latin typeface="Aparajita" pitchFamily="34" charset="0"/>
                <a:cs typeface="Aparajita" pitchFamily="34" charset="0"/>
              </a:rPr>
              <a:t>int add (int a,int b,int c</a:t>
            </a:r>
            <a:r>
              <a:rPr lang="en-US" i="1" dirty="0" smtClean="0">
                <a:latin typeface="Aparajita" pitchFamily="34" charset="0"/>
                <a:cs typeface="Aparajita" pitchFamily="34" charset="0"/>
              </a:rPr>
              <a:t>);		//</a:t>
            </a:r>
            <a:r>
              <a:rPr lang="en-US" i="1" dirty="0">
                <a:latin typeface="Aparajita" pitchFamily="34" charset="0"/>
                <a:cs typeface="Aparajita" pitchFamily="34" charset="0"/>
              </a:rPr>
              <a:t>prototype 2</a:t>
            </a:r>
          </a:p>
          <a:p>
            <a:r>
              <a:rPr lang="en-US" i="1" dirty="0">
                <a:latin typeface="Aparajita" pitchFamily="34" charset="0"/>
                <a:cs typeface="Aparajita" pitchFamily="34" charset="0"/>
              </a:rPr>
              <a:t>int add (double a,int b</a:t>
            </a:r>
            <a:r>
              <a:rPr lang="en-US" i="1" dirty="0" smtClean="0">
                <a:latin typeface="Aparajita" pitchFamily="34" charset="0"/>
                <a:cs typeface="Aparajita" pitchFamily="34" charset="0"/>
              </a:rPr>
              <a:t>);		//</a:t>
            </a:r>
            <a:r>
              <a:rPr lang="en-US" i="1" dirty="0">
                <a:latin typeface="Aparajita" pitchFamily="34" charset="0"/>
                <a:cs typeface="Aparajita" pitchFamily="34" charset="0"/>
              </a:rPr>
              <a:t>prototype </a:t>
            </a:r>
            <a:r>
              <a:rPr lang="en-US" i="1" dirty="0" smtClean="0">
                <a:latin typeface="Aparajita" pitchFamily="34" charset="0"/>
                <a:cs typeface="Aparajita" pitchFamily="34" charset="0"/>
              </a:rPr>
              <a:t>3</a:t>
            </a:r>
          </a:p>
          <a:p>
            <a:endParaRPr lang="en-US" i="1" dirty="0">
              <a:latin typeface="Aparajita" pitchFamily="34" charset="0"/>
              <a:cs typeface="Aparajita" pitchFamily="34" charset="0"/>
            </a:endParaRPr>
          </a:p>
          <a:p>
            <a:endParaRPr lang="en-US" i="1" dirty="0">
              <a:latin typeface="Aparajita" pitchFamily="34" charset="0"/>
              <a:cs typeface="Aparajita" pitchFamily="34" charset="0"/>
            </a:endParaRPr>
          </a:p>
          <a:p>
            <a:r>
              <a:rPr lang="en-US" i="1" dirty="0">
                <a:latin typeface="Aparajita" pitchFamily="34" charset="0"/>
                <a:cs typeface="Aparajita" pitchFamily="34" charset="0"/>
              </a:rPr>
              <a:t>//Function calls</a:t>
            </a:r>
          </a:p>
          <a:p>
            <a:r>
              <a:rPr lang="en-US" i="1" dirty="0">
                <a:latin typeface="Aparajita" pitchFamily="34" charset="0"/>
                <a:cs typeface="Aparajita" pitchFamily="34" charset="0"/>
              </a:rPr>
              <a:t>cout&lt;&lt;add(5,10</a:t>
            </a:r>
            <a:r>
              <a:rPr lang="en-US" i="1" dirty="0" smtClean="0">
                <a:latin typeface="Aparajita" pitchFamily="34" charset="0"/>
                <a:cs typeface="Aparajita" pitchFamily="34" charset="0"/>
              </a:rPr>
              <a:t>);		//</a:t>
            </a:r>
            <a:r>
              <a:rPr lang="en-US" i="1" dirty="0">
                <a:latin typeface="Aparajita" pitchFamily="34" charset="0"/>
                <a:cs typeface="Aparajita" pitchFamily="34" charset="0"/>
              </a:rPr>
              <a:t>uses prototype 1</a:t>
            </a:r>
          </a:p>
          <a:p>
            <a:r>
              <a:rPr lang="en-US" i="1" dirty="0">
                <a:latin typeface="Aparajita" pitchFamily="34" charset="0"/>
                <a:cs typeface="Aparajita" pitchFamily="34" charset="0"/>
              </a:rPr>
              <a:t>cout&lt;&lt;add(5,10,20</a:t>
            </a:r>
            <a:r>
              <a:rPr lang="en-US" i="1" dirty="0" smtClean="0">
                <a:latin typeface="Aparajita" pitchFamily="34" charset="0"/>
                <a:cs typeface="Aparajita" pitchFamily="34" charset="0"/>
              </a:rPr>
              <a:t>);		//</a:t>
            </a:r>
            <a:r>
              <a:rPr lang="en-US" i="1" dirty="0">
                <a:latin typeface="Aparajita" pitchFamily="34" charset="0"/>
                <a:cs typeface="Aparajita" pitchFamily="34" charset="0"/>
              </a:rPr>
              <a:t>uses prototype 2</a:t>
            </a:r>
          </a:p>
          <a:p>
            <a:r>
              <a:rPr lang="en-US" i="1" dirty="0">
                <a:latin typeface="Aparajita" pitchFamily="34" charset="0"/>
                <a:cs typeface="Aparajita" pitchFamily="34" charset="0"/>
              </a:rPr>
              <a:t>cout&lt;&lt;add(0.72,10</a:t>
            </a:r>
            <a:r>
              <a:rPr lang="en-US" i="1" dirty="0" smtClean="0">
                <a:latin typeface="Aparajita" pitchFamily="34" charset="0"/>
                <a:cs typeface="Aparajita" pitchFamily="34" charset="0"/>
              </a:rPr>
              <a:t>);		//</a:t>
            </a:r>
            <a:r>
              <a:rPr lang="en-US" i="1" dirty="0">
                <a:latin typeface="Aparajita" pitchFamily="34" charset="0"/>
                <a:cs typeface="Aparajita" pitchFamily="34" charset="0"/>
              </a:rPr>
              <a:t>uses prototype 3</a:t>
            </a:r>
          </a:p>
        </p:txBody>
      </p:sp>
    </p:spTree>
    <p:extLst>
      <p:ext uri="{BB962C8B-B14F-4D97-AF65-F5344CB8AC3E}">
        <p14:creationId xmlns:p14="http://schemas.microsoft.com/office/powerpoint/2010/main" val="6816982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82457"/>
            <a:ext cx="7924800" cy="4832092"/>
          </a:xfrm>
          <a:prstGeom prst="rect">
            <a:avLst/>
          </a:prstGeom>
        </p:spPr>
        <p:txBody>
          <a:bodyPr wrap="square">
            <a:spAutoFit/>
          </a:bodyPr>
          <a:lstStyle/>
          <a:p>
            <a:r>
              <a:rPr lang="en-US" altLang="en-US" sz="2800" b="1" u="sng" dirty="0">
                <a:latin typeface="Aparajita" pitchFamily="34" charset="0"/>
                <a:cs typeface="Aparajita" pitchFamily="34" charset="0"/>
              </a:rPr>
              <a:t>Selection criteria for which function to call:</a:t>
            </a:r>
          </a:p>
          <a:p>
            <a:pPr marL="914400" lvl="1" indent="-457200">
              <a:buFont typeface="Arial" pitchFamily="34" charset="0"/>
              <a:buChar char="•"/>
            </a:pPr>
            <a:r>
              <a:rPr lang="en-US" altLang="en-US" sz="2800" dirty="0">
                <a:latin typeface="Aparajita" pitchFamily="34" charset="0"/>
                <a:cs typeface="Aparajita" pitchFamily="34" charset="0"/>
              </a:rPr>
              <a:t>Look for an exact match and use it if </a:t>
            </a:r>
            <a:r>
              <a:rPr lang="en-US" altLang="en-US" sz="2800" dirty="0" smtClean="0">
                <a:latin typeface="Aparajita" pitchFamily="34" charset="0"/>
                <a:cs typeface="Aparajita" pitchFamily="34" charset="0"/>
              </a:rPr>
              <a:t>found</a:t>
            </a:r>
          </a:p>
          <a:p>
            <a:pPr marL="914400" lvl="1" indent="-457200">
              <a:buFont typeface="Arial" pitchFamily="34" charset="0"/>
              <a:buChar char="•"/>
            </a:pPr>
            <a:endParaRPr lang="en-US" altLang="en-US" sz="2800" dirty="0">
              <a:latin typeface="Aparajita" pitchFamily="34" charset="0"/>
              <a:cs typeface="Aparajita" pitchFamily="34" charset="0"/>
            </a:endParaRPr>
          </a:p>
          <a:p>
            <a:pPr marL="914400" lvl="1" indent="-457200">
              <a:buFont typeface="Arial" pitchFamily="34" charset="0"/>
              <a:buChar char="•"/>
            </a:pPr>
            <a:r>
              <a:rPr lang="en-US" altLang="en-US" sz="2800" dirty="0">
                <a:latin typeface="Aparajita" pitchFamily="34" charset="0"/>
                <a:cs typeface="Aparajita" pitchFamily="34" charset="0"/>
              </a:rPr>
              <a:t>Look for a match using standard conversions </a:t>
            </a:r>
            <a:endParaRPr lang="en-US" altLang="en-US" sz="2800" dirty="0" smtClean="0">
              <a:latin typeface="Aparajita" pitchFamily="34" charset="0"/>
              <a:cs typeface="Aparajita" pitchFamily="34" charset="0"/>
            </a:endParaRPr>
          </a:p>
          <a:p>
            <a:pPr marL="914400" lvl="1" indent="-457200">
              <a:buFont typeface="Arial" pitchFamily="34" charset="0"/>
              <a:buChar char="•"/>
            </a:pPr>
            <a:endParaRPr lang="en-US" altLang="en-US" sz="2800" dirty="0">
              <a:latin typeface="Aparajita" pitchFamily="34" charset="0"/>
              <a:cs typeface="Aparajita" pitchFamily="34" charset="0"/>
            </a:endParaRPr>
          </a:p>
          <a:p>
            <a:pPr marL="914400" lvl="1" indent="-457200">
              <a:buFont typeface="Arial" pitchFamily="34" charset="0"/>
              <a:buChar char="•"/>
            </a:pPr>
            <a:r>
              <a:rPr lang="en-US" altLang="en-US" sz="2800" dirty="0">
                <a:latin typeface="Aparajita" pitchFamily="34" charset="0"/>
                <a:cs typeface="Aparajita" pitchFamily="34" charset="0"/>
              </a:rPr>
              <a:t>Look for a match using user-defined </a:t>
            </a:r>
            <a:r>
              <a:rPr lang="en-US" altLang="en-US" sz="2800" dirty="0" smtClean="0">
                <a:latin typeface="Aparajita" pitchFamily="34" charset="0"/>
                <a:cs typeface="Aparajita" pitchFamily="34" charset="0"/>
              </a:rPr>
              <a:t>conversions</a:t>
            </a:r>
          </a:p>
          <a:p>
            <a:pPr marL="914400" lvl="1" indent="-457200">
              <a:buFont typeface="Arial" pitchFamily="34" charset="0"/>
              <a:buChar char="•"/>
            </a:pPr>
            <a:endParaRPr lang="en-US" altLang="en-US" sz="2800" dirty="0">
              <a:latin typeface="Aparajita" pitchFamily="34" charset="0"/>
              <a:cs typeface="Aparajita" pitchFamily="34" charset="0"/>
            </a:endParaRPr>
          </a:p>
          <a:p>
            <a:pPr marL="914400" lvl="1" indent="-457200">
              <a:buFont typeface="Arial" pitchFamily="34" charset="0"/>
              <a:buChar char="•"/>
            </a:pPr>
            <a:r>
              <a:rPr lang="en-US" altLang="en-US" sz="2800" dirty="0">
                <a:latin typeface="Aparajita" pitchFamily="34" charset="0"/>
                <a:cs typeface="Aparajita" pitchFamily="34" charset="0"/>
              </a:rPr>
              <a:t>Return type is not checked to resolve </a:t>
            </a:r>
            <a:r>
              <a:rPr lang="en-US" altLang="en-US" sz="2800" dirty="0" smtClean="0">
                <a:latin typeface="Aparajita" pitchFamily="34" charset="0"/>
                <a:cs typeface="Aparajita" pitchFamily="34" charset="0"/>
              </a:rPr>
              <a:t>overloading</a:t>
            </a:r>
          </a:p>
          <a:p>
            <a:pPr marL="914400" lvl="1" indent="-457200">
              <a:buFont typeface="Arial" pitchFamily="34" charset="0"/>
              <a:buChar char="•"/>
            </a:pPr>
            <a:endParaRPr lang="en-US" altLang="en-US" sz="2800" dirty="0">
              <a:latin typeface="Aparajita" pitchFamily="34" charset="0"/>
              <a:cs typeface="Aparajita" pitchFamily="34" charset="0"/>
            </a:endParaRPr>
          </a:p>
          <a:p>
            <a:r>
              <a:rPr lang="en-US" altLang="en-US" sz="2800" dirty="0">
                <a:latin typeface="Aparajita" pitchFamily="34" charset="0"/>
                <a:cs typeface="Aparajita" pitchFamily="34" charset="0"/>
              </a:rPr>
              <a:t>If any of the above criteria cannot be met, then it is an error.</a:t>
            </a:r>
          </a:p>
          <a:p>
            <a:endParaRPr lang="en-US" altLang="en-US" sz="2800" dirty="0">
              <a:latin typeface="Aparajita" pitchFamily="34" charset="0"/>
              <a:cs typeface="Aparajita" pitchFamily="34" charset="0"/>
            </a:endParaRPr>
          </a:p>
        </p:txBody>
      </p:sp>
      <p:sp>
        <p:nvSpPr>
          <p:cNvPr id="3" name="Rectangle 2"/>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Function Overloading(Cont’d)</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1605423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‘static’ keyword</a:t>
            </a:r>
            <a:endParaRPr lang="en-US" sz="2800" b="1" dirty="0">
              <a:latin typeface="Aparajita" pitchFamily="34" charset="0"/>
              <a:cs typeface="Aparajita" pitchFamily="34" charset="0"/>
            </a:endParaRPr>
          </a:p>
        </p:txBody>
      </p:sp>
      <p:sp>
        <p:nvSpPr>
          <p:cNvPr id="3" name="TextBox 2"/>
          <p:cNvSpPr txBox="1"/>
          <p:nvPr/>
        </p:nvSpPr>
        <p:spPr>
          <a:xfrm>
            <a:off x="152400" y="685800"/>
            <a:ext cx="8763000" cy="2092881"/>
          </a:xfrm>
          <a:prstGeom prst="rect">
            <a:avLst/>
          </a:prstGeom>
          <a:noFill/>
        </p:spPr>
        <p:txBody>
          <a:bodyPr wrap="square" rtlCol="0">
            <a:spAutoFit/>
          </a:bodyPr>
          <a:lstStyle/>
          <a:p>
            <a:r>
              <a:rPr lang="en-US" sz="2800" dirty="0">
                <a:latin typeface="Aparajita" pitchFamily="34" charset="0"/>
                <a:cs typeface="Aparajita" pitchFamily="34" charset="0"/>
              </a:rPr>
              <a:t>Static is a keyword in C++ used to give special characteristics to an </a:t>
            </a:r>
            <a:r>
              <a:rPr lang="en-US" sz="2800" dirty="0" smtClean="0">
                <a:latin typeface="Aparajita" pitchFamily="34" charset="0"/>
                <a:cs typeface="Aparajita" pitchFamily="34" charset="0"/>
              </a:rPr>
              <a:t>element</a:t>
            </a:r>
            <a:r>
              <a:rPr lang="en-US" dirty="0" smtClean="0"/>
              <a:t>. It can be used with data members and member function as-</a:t>
            </a:r>
          </a:p>
          <a:p>
            <a:endParaRPr lang="en-US" dirty="0"/>
          </a:p>
          <a:p>
            <a:pPr marL="914400" lvl="1" indent="-457200">
              <a:buFont typeface="Arial" pitchFamily="34" charset="0"/>
              <a:buChar char="•"/>
            </a:pPr>
            <a:r>
              <a:rPr lang="en-US" sz="2800" dirty="0">
                <a:latin typeface="Aparajita" pitchFamily="34" charset="0"/>
                <a:cs typeface="Aparajita" pitchFamily="34" charset="0"/>
              </a:rPr>
              <a:t>Static data member in class</a:t>
            </a:r>
          </a:p>
          <a:p>
            <a:pPr marL="914400" lvl="1" indent="-457200">
              <a:buFont typeface="Arial" pitchFamily="34" charset="0"/>
              <a:buChar char="•"/>
            </a:pPr>
            <a:r>
              <a:rPr lang="en-US" sz="2800" dirty="0">
                <a:latin typeface="Aparajita" pitchFamily="34" charset="0"/>
                <a:cs typeface="Aparajita" pitchFamily="34" charset="0"/>
              </a:rPr>
              <a:t>Static Member </a:t>
            </a:r>
            <a:r>
              <a:rPr lang="en-US" sz="2800" dirty="0" smtClean="0">
                <a:latin typeface="Aparajita" pitchFamily="34" charset="0"/>
                <a:cs typeface="Aparajita" pitchFamily="34" charset="0"/>
              </a:rPr>
              <a:t>Functions</a:t>
            </a:r>
            <a:endParaRPr lang="en-US" dirty="0"/>
          </a:p>
        </p:txBody>
      </p:sp>
      <p:sp>
        <p:nvSpPr>
          <p:cNvPr id="4" name="TextBox 3"/>
          <p:cNvSpPr txBox="1"/>
          <p:nvPr/>
        </p:nvSpPr>
        <p:spPr>
          <a:xfrm>
            <a:off x="228600" y="2778681"/>
            <a:ext cx="8763000" cy="3539430"/>
          </a:xfrm>
          <a:prstGeom prst="rect">
            <a:avLst/>
          </a:prstGeom>
          <a:noFill/>
        </p:spPr>
        <p:txBody>
          <a:bodyPr wrap="square" rtlCol="0">
            <a:spAutoFit/>
          </a:bodyPr>
          <a:lstStyle/>
          <a:p>
            <a:pPr marL="0" lvl="1"/>
            <a:r>
              <a:rPr lang="en-US" sz="2800" b="1" dirty="0">
                <a:latin typeface="Aparajita" pitchFamily="34" charset="0"/>
                <a:cs typeface="Aparajita" pitchFamily="34" charset="0"/>
              </a:rPr>
              <a:t>Static data member in class</a:t>
            </a:r>
          </a:p>
          <a:p>
            <a:pPr marL="457200" indent="-457200">
              <a:buFont typeface="Arial" pitchFamily="34" charset="0"/>
              <a:buChar char="•"/>
            </a:pPr>
            <a:r>
              <a:rPr lang="en-US" sz="2800" dirty="0">
                <a:latin typeface="Aparajita" pitchFamily="34" charset="0"/>
                <a:cs typeface="Aparajita" pitchFamily="34" charset="0"/>
              </a:rPr>
              <a:t>Static data members of class are those members which are shared by all the objects</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Static </a:t>
            </a:r>
            <a:r>
              <a:rPr lang="en-US" sz="2800" dirty="0">
                <a:latin typeface="Aparajita" pitchFamily="34" charset="0"/>
                <a:cs typeface="Aparajita" pitchFamily="34" charset="0"/>
              </a:rPr>
              <a:t>data member has a single piece of </a:t>
            </a:r>
            <a:r>
              <a:rPr lang="en-US" sz="2800" dirty="0" smtClean="0">
                <a:latin typeface="Aparajita" pitchFamily="34" charset="0"/>
                <a:cs typeface="Aparajita" pitchFamily="34" charset="0"/>
              </a:rPr>
              <a:t>storage </a:t>
            </a:r>
            <a:r>
              <a:rPr lang="en-US" sz="2800" dirty="0">
                <a:latin typeface="Aparajita" pitchFamily="34" charset="0"/>
                <a:cs typeface="Aparajita" pitchFamily="34" charset="0"/>
              </a:rPr>
              <a:t>and is not available as separate copy with each object, like other non-static data members</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It is visible only within class but its lifetime is entire program</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23706281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8763000" cy="6247864"/>
          </a:xfrm>
          <a:prstGeom prst="rect">
            <a:avLst/>
          </a:prstGeom>
          <a:solidFill>
            <a:schemeClr val="bg2">
              <a:lumMod val="50000"/>
            </a:schemeClr>
          </a:solidFill>
        </p:spPr>
        <p:txBody>
          <a:bodyPr wrap="square" rtlCol="0">
            <a:spAutoFit/>
          </a:bodyPr>
          <a:lstStyle/>
          <a:p>
            <a:pPr algn="just"/>
            <a:r>
              <a:rPr lang="en-US" sz="2000" i="1" dirty="0">
                <a:solidFill>
                  <a:schemeClr val="bg1"/>
                </a:solidFill>
                <a:latin typeface="Aparajita" pitchFamily="34" charset="0"/>
                <a:cs typeface="Aparajita" pitchFamily="34" charset="0"/>
              </a:rPr>
              <a:t>class sample</a:t>
            </a:r>
          </a:p>
          <a:p>
            <a:pPr algn="just"/>
            <a:r>
              <a:rPr lang="en-US" sz="2000" i="1" dirty="0">
                <a:solidFill>
                  <a:schemeClr val="bg1"/>
                </a:solidFill>
                <a:latin typeface="Aparajita" pitchFamily="34" charset="0"/>
                <a:cs typeface="Aparajita" pitchFamily="34" charset="0"/>
              </a:rPr>
              <a:t>{</a:t>
            </a:r>
          </a:p>
          <a:p>
            <a:pPr algn="just"/>
            <a:r>
              <a:rPr lang="en-US" sz="2000" i="1" dirty="0">
                <a:solidFill>
                  <a:schemeClr val="bg1"/>
                </a:solidFill>
                <a:latin typeface="Aparajita" pitchFamily="34" charset="0"/>
                <a:cs typeface="Aparajita" pitchFamily="34" charset="0"/>
              </a:rPr>
              <a:t> static int count;</a:t>
            </a:r>
          </a:p>
          <a:p>
            <a:pPr algn="just"/>
            <a:r>
              <a:rPr lang="en-US" sz="2000" i="1" dirty="0">
                <a:solidFill>
                  <a:schemeClr val="bg1"/>
                </a:solidFill>
                <a:latin typeface="Aparajita" pitchFamily="34" charset="0"/>
                <a:cs typeface="Aparajita" pitchFamily="34" charset="0"/>
              </a:rPr>
              <a:t> public:</a:t>
            </a:r>
          </a:p>
          <a:p>
            <a:pPr algn="just"/>
            <a:r>
              <a:rPr lang="en-US" sz="2000" i="1" dirty="0">
                <a:solidFill>
                  <a:schemeClr val="bg1"/>
                </a:solidFill>
                <a:latin typeface="Aparajita" pitchFamily="34" charset="0"/>
                <a:cs typeface="Aparajita" pitchFamily="34" charset="0"/>
              </a:rPr>
              <a:t> sample</a:t>
            </a:r>
            <a:r>
              <a:rPr lang="en-US" sz="2000" i="1" dirty="0" smtClean="0">
                <a:solidFill>
                  <a:schemeClr val="bg1"/>
                </a:solidFill>
                <a:latin typeface="Aparajita" pitchFamily="34" charset="0"/>
                <a:cs typeface="Aparajita" pitchFamily="34" charset="0"/>
              </a:rPr>
              <a:t>()</a:t>
            </a:r>
          </a:p>
          <a:p>
            <a:pPr algn="just"/>
            <a:r>
              <a:rPr lang="en-US" sz="2000" i="1" dirty="0" smtClean="0">
                <a:solidFill>
                  <a:schemeClr val="bg1"/>
                </a:solidFill>
                <a:latin typeface="Aparajita" pitchFamily="34" charset="0"/>
                <a:cs typeface="Aparajita" pitchFamily="34" charset="0"/>
              </a:rPr>
              <a:t>{</a:t>
            </a:r>
          </a:p>
          <a:p>
            <a:pPr algn="just"/>
            <a:r>
              <a:rPr lang="en-US" sz="2000" i="1" dirty="0" smtClean="0">
                <a:solidFill>
                  <a:schemeClr val="bg1"/>
                </a:solidFill>
                <a:latin typeface="Aparajita" pitchFamily="34" charset="0"/>
                <a:cs typeface="Aparajita" pitchFamily="34" charset="0"/>
              </a:rPr>
              <a:t>count++;</a:t>
            </a:r>
          </a:p>
          <a:p>
            <a:pPr algn="just"/>
            <a:r>
              <a:rPr lang="en-US" sz="2000" i="1" dirty="0">
                <a:solidFill>
                  <a:schemeClr val="bg1"/>
                </a:solidFill>
                <a:latin typeface="Aparajita" pitchFamily="34" charset="0"/>
                <a:cs typeface="Aparajita" pitchFamily="34" charset="0"/>
              </a:rPr>
              <a:t>}</a:t>
            </a:r>
          </a:p>
          <a:p>
            <a:pPr algn="just"/>
            <a:r>
              <a:rPr lang="en-US" sz="2000" i="1" dirty="0">
                <a:solidFill>
                  <a:schemeClr val="bg1"/>
                </a:solidFill>
                <a:latin typeface="Aparajita" pitchFamily="34" charset="0"/>
                <a:cs typeface="Aparajita" pitchFamily="34" charset="0"/>
              </a:rPr>
              <a:t> void display();</a:t>
            </a:r>
          </a:p>
          <a:p>
            <a:pPr algn="just"/>
            <a:r>
              <a:rPr lang="en-US" sz="2000" i="1" dirty="0">
                <a:solidFill>
                  <a:schemeClr val="bg1"/>
                </a:solidFill>
                <a:latin typeface="Aparajita" pitchFamily="34" charset="0"/>
                <a:cs typeface="Aparajita" pitchFamily="34" charset="0"/>
              </a:rPr>
              <a:t>};</a:t>
            </a:r>
          </a:p>
          <a:p>
            <a:r>
              <a:rPr lang="en-US" sz="2000" i="1" dirty="0">
                <a:solidFill>
                  <a:schemeClr val="bg1"/>
                </a:solidFill>
                <a:latin typeface="Aparajita" pitchFamily="34" charset="0"/>
                <a:cs typeface="Aparajita" pitchFamily="34" charset="0"/>
              </a:rPr>
              <a:t>int sample::count=0;</a:t>
            </a:r>
          </a:p>
          <a:p>
            <a:r>
              <a:rPr lang="en-US" sz="2000" i="1" dirty="0" smtClean="0">
                <a:solidFill>
                  <a:schemeClr val="bg1"/>
                </a:solidFill>
                <a:latin typeface="Aparajita" pitchFamily="34" charset="0"/>
                <a:cs typeface="Aparajita" pitchFamily="34" charset="0"/>
              </a:rPr>
              <a:t>void </a:t>
            </a:r>
            <a:r>
              <a:rPr lang="en-US" sz="2000" i="1" dirty="0">
                <a:solidFill>
                  <a:schemeClr val="bg1"/>
                </a:solidFill>
                <a:latin typeface="Aparajita" pitchFamily="34" charset="0"/>
                <a:cs typeface="Aparajita" pitchFamily="34" charset="0"/>
              </a:rPr>
              <a:t>sample::display()</a:t>
            </a:r>
          </a:p>
          <a:p>
            <a:r>
              <a:rPr lang="en-US" sz="2000" i="1" dirty="0">
                <a:solidFill>
                  <a:schemeClr val="bg1"/>
                </a:solidFill>
                <a:latin typeface="Aparajita" pitchFamily="34" charset="0"/>
                <a:cs typeface="Aparajita" pitchFamily="34" charset="0"/>
              </a:rPr>
              <a:t>{</a:t>
            </a:r>
          </a:p>
          <a:p>
            <a:r>
              <a:rPr lang="en-US" sz="2000" i="1" dirty="0">
                <a:solidFill>
                  <a:schemeClr val="bg1"/>
                </a:solidFill>
                <a:latin typeface="Aparajita" pitchFamily="34" charset="0"/>
                <a:cs typeface="Aparajita" pitchFamily="34" charset="0"/>
              </a:rPr>
              <a:t> cout&lt;&lt;“Counter value=“&lt;&lt;count&lt;&lt;endl;</a:t>
            </a:r>
          </a:p>
          <a:p>
            <a:r>
              <a:rPr lang="en-US" sz="2000" i="1" dirty="0" smtClean="0">
                <a:solidFill>
                  <a:schemeClr val="bg1"/>
                </a:solidFill>
                <a:latin typeface="Aparajita" pitchFamily="34" charset="0"/>
                <a:cs typeface="Aparajita" pitchFamily="34" charset="0"/>
              </a:rPr>
              <a:t>}</a:t>
            </a:r>
          </a:p>
          <a:p>
            <a:r>
              <a:rPr lang="en-US" sz="2000" i="1" dirty="0">
                <a:solidFill>
                  <a:schemeClr val="bg1"/>
                </a:solidFill>
                <a:latin typeface="Aparajita" pitchFamily="34" charset="0"/>
                <a:cs typeface="Aparajita" pitchFamily="34" charset="0"/>
              </a:rPr>
              <a:t>void main()</a:t>
            </a:r>
          </a:p>
          <a:p>
            <a:r>
              <a:rPr lang="en-US" sz="2000" i="1" dirty="0">
                <a:solidFill>
                  <a:schemeClr val="bg1"/>
                </a:solidFill>
                <a:latin typeface="Aparajita" pitchFamily="34" charset="0"/>
                <a:cs typeface="Aparajita" pitchFamily="34" charset="0"/>
              </a:rPr>
              <a:t>{ </a:t>
            </a:r>
          </a:p>
          <a:p>
            <a:r>
              <a:rPr lang="en-US" sz="2000" i="1" dirty="0">
                <a:solidFill>
                  <a:schemeClr val="bg1"/>
                </a:solidFill>
                <a:latin typeface="Aparajita" pitchFamily="34" charset="0"/>
                <a:cs typeface="Aparajita" pitchFamily="34" charset="0"/>
              </a:rPr>
              <a:t> sample obj1,obj2;</a:t>
            </a:r>
          </a:p>
          <a:p>
            <a:r>
              <a:rPr lang="en-US" sz="2000" i="1" dirty="0">
                <a:solidFill>
                  <a:schemeClr val="bg1"/>
                </a:solidFill>
                <a:latin typeface="Aparajita" pitchFamily="34" charset="0"/>
                <a:cs typeface="Aparajita" pitchFamily="34" charset="0"/>
              </a:rPr>
              <a:t> obj2.display();</a:t>
            </a:r>
          </a:p>
          <a:p>
            <a:r>
              <a:rPr lang="en-US" sz="2000" i="1" dirty="0" smtClean="0">
                <a:solidFill>
                  <a:schemeClr val="bg1"/>
                </a:solidFill>
                <a:latin typeface="Aparajita" pitchFamily="34" charset="0"/>
                <a:cs typeface="Aparajita" pitchFamily="34" charset="0"/>
              </a:rPr>
              <a:t>}</a:t>
            </a:r>
            <a:endParaRPr lang="en-US" sz="2000" i="1" dirty="0">
              <a:solidFill>
                <a:schemeClr val="bg1"/>
              </a:solidFill>
              <a:latin typeface="Aparajita" pitchFamily="34" charset="0"/>
              <a:cs typeface="Aparajita" pitchFamily="34" charset="0"/>
            </a:endParaRPr>
          </a:p>
        </p:txBody>
      </p:sp>
      <p:sp>
        <p:nvSpPr>
          <p:cNvPr id="3" name="TextBox 2"/>
          <p:cNvSpPr txBox="1"/>
          <p:nvPr/>
        </p:nvSpPr>
        <p:spPr>
          <a:xfrm>
            <a:off x="4953000" y="1676400"/>
            <a:ext cx="3048000" cy="830997"/>
          </a:xfrm>
          <a:prstGeom prst="rect">
            <a:avLst/>
          </a:prstGeom>
          <a:noFill/>
          <a:ln>
            <a:solidFill>
              <a:schemeClr val="bg2"/>
            </a:solidFill>
          </a:ln>
        </p:spPr>
        <p:txBody>
          <a:bodyPr wrap="square" rtlCol="0">
            <a:spAutoFit/>
          </a:bodyPr>
          <a:lstStyle/>
          <a:p>
            <a:r>
              <a:rPr lang="en-US" sz="2400" u="sng" dirty="0" smtClean="0">
                <a:solidFill>
                  <a:schemeClr val="bg1"/>
                </a:solidFill>
                <a:latin typeface="Aparajita" pitchFamily="34" charset="0"/>
                <a:cs typeface="Aparajita" pitchFamily="34" charset="0"/>
              </a:rPr>
              <a:t>OUTPUT</a:t>
            </a:r>
          </a:p>
          <a:p>
            <a:r>
              <a:rPr lang="en-US" sz="2400" dirty="0" smtClean="0">
                <a:solidFill>
                  <a:schemeClr val="bg1"/>
                </a:solidFill>
                <a:latin typeface="Aparajita" pitchFamily="34" charset="0"/>
                <a:cs typeface="Aparajita" pitchFamily="34" charset="0"/>
              </a:rPr>
              <a:t>Counter value=2</a:t>
            </a:r>
            <a:endParaRPr lang="en-US" sz="2400" dirty="0">
              <a:solidFill>
                <a:schemeClr val="bg1"/>
              </a:solidFill>
              <a:latin typeface="Aparajita" pitchFamily="34" charset="0"/>
              <a:cs typeface="Aparajita" pitchFamily="34" charset="0"/>
            </a:endParaRPr>
          </a:p>
        </p:txBody>
      </p:sp>
    </p:spTree>
    <p:extLst>
      <p:ext uri="{BB962C8B-B14F-4D97-AF65-F5344CB8AC3E}">
        <p14:creationId xmlns:p14="http://schemas.microsoft.com/office/powerpoint/2010/main" val="1739842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153400" cy="5148072"/>
          </a:xfrm>
        </p:spPr>
        <p:txBody>
          <a:bodyPr>
            <a:normAutofit/>
          </a:bodyPr>
          <a:lstStyle/>
          <a:p>
            <a:r>
              <a:rPr lang="en-US" sz="2800" dirty="0" smtClean="0">
                <a:latin typeface="Aparajita" pitchFamily="34" charset="0"/>
                <a:cs typeface="Aparajita" pitchFamily="34" charset="0"/>
              </a:rPr>
              <a:t>C++ is basically an Object Oriented Programming(OOP) language .</a:t>
            </a:r>
          </a:p>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It was developed by </a:t>
            </a:r>
            <a:r>
              <a:rPr lang="en-US" sz="2800" dirty="0" err="1" smtClean="0">
                <a:latin typeface="Aparajita" pitchFamily="34" charset="0"/>
                <a:cs typeface="Aparajita" pitchFamily="34" charset="0"/>
              </a:rPr>
              <a:t>Bjarne</a:t>
            </a:r>
            <a:r>
              <a:rPr lang="en-US" sz="2800" dirty="0" smtClean="0">
                <a:latin typeface="Aparajita" pitchFamily="34" charset="0"/>
                <a:cs typeface="Aparajita" pitchFamily="34" charset="0"/>
              </a:rPr>
              <a:t> </a:t>
            </a:r>
            <a:r>
              <a:rPr lang="en-US" sz="2800" dirty="0" err="1" smtClean="0">
                <a:latin typeface="Aparajita" pitchFamily="34" charset="0"/>
                <a:cs typeface="Aparajita" pitchFamily="34" charset="0"/>
              </a:rPr>
              <a:t>Stroustrup</a:t>
            </a:r>
            <a:r>
              <a:rPr lang="en-US" sz="2800" dirty="0" smtClean="0">
                <a:latin typeface="Aparajita" pitchFamily="34" charset="0"/>
                <a:cs typeface="Aparajita" pitchFamily="34" charset="0"/>
              </a:rPr>
              <a:t> at </a:t>
            </a:r>
            <a:r>
              <a:rPr lang="en-US" sz="2800" dirty="0" err="1" smtClean="0">
                <a:latin typeface="Aparajita" pitchFamily="34" charset="0"/>
                <a:cs typeface="Aparajita" pitchFamily="34" charset="0"/>
              </a:rPr>
              <a:t>AT</a:t>
            </a:r>
            <a:r>
              <a:rPr lang="en-US" sz="2800" dirty="0" smtClean="0">
                <a:latin typeface="Aparajita" pitchFamily="34" charset="0"/>
                <a:cs typeface="Aparajita" pitchFamily="34" charset="0"/>
              </a:rPr>
              <a:t> and T’s bell lab in USA in early 1980s</a:t>
            </a:r>
          </a:p>
          <a:p>
            <a:endParaRPr lang="en-US" sz="2800" dirty="0">
              <a:latin typeface="Aparajita" pitchFamily="34" charset="0"/>
              <a:cs typeface="Aparajita" pitchFamily="34" charset="0"/>
            </a:endParaRPr>
          </a:p>
          <a:p>
            <a:endParaRPr lang="en-US" sz="2800" dirty="0">
              <a:latin typeface="Aparajita" pitchFamily="34" charset="0"/>
              <a:cs typeface="Aparajita" pitchFamily="34" charset="0"/>
            </a:endParaRPr>
          </a:p>
        </p:txBody>
      </p:sp>
      <p:grpSp>
        <p:nvGrpSpPr>
          <p:cNvPr id="6" name="Group 5"/>
          <p:cNvGrpSpPr/>
          <p:nvPr/>
        </p:nvGrpSpPr>
        <p:grpSpPr>
          <a:xfrm>
            <a:off x="1676400" y="4191000"/>
            <a:ext cx="2057400" cy="685800"/>
            <a:chOff x="1066800" y="4267200"/>
            <a:chExt cx="2057400" cy="685800"/>
          </a:xfrm>
        </p:grpSpPr>
        <p:sp>
          <p:nvSpPr>
            <p:cNvPr id="4" name="Oval 3"/>
            <p:cNvSpPr/>
            <p:nvPr/>
          </p:nvSpPr>
          <p:spPr>
            <a:xfrm>
              <a:off x="1066800" y="42672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71600" y="4431268"/>
              <a:ext cx="1447800" cy="369332"/>
            </a:xfrm>
            <a:prstGeom prst="rect">
              <a:avLst/>
            </a:prstGeom>
            <a:noFill/>
          </p:spPr>
          <p:txBody>
            <a:bodyPr wrap="square" rtlCol="0">
              <a:spAutoFit/>
            </a:bodyPr>
            <a:lstStyle/>
            <a:p>
              <a:r>
                <a:rPr lang="en-US" dirty="0" err="1" smtClean="0">
                  <a:solidFill>
                    <a:schemeClr val="bg1"/>
                  </a:solidFill>
                </a:rPr>
                <a:t>Simula</a:t>
              </a:r>
              <a:r>
                <a:rPr lang="en-US" dirty="0" smtClean="0">
                  <a:solidFill>
                    <a:schemeClr val="bg1"/>
                  </a:solidFill>
                </a:rPr>
                <a:t> 67</a:t>
              </a:r>
              <a:endParaRPr lang="en-US" dirty="0">
                <a:solidFill>
                  <a:schemeClr val="bg1"/>
                </a:solidFill>
              </a:endParaRPr>
            </a:p>
          </p:txBody>
        </p:sp>
      </p:grpSp>
      <p:grpSp>
        <p:nvGrpSpPr>
          <p:cNvPr id="7" name="Group 6"/>
          <p:cNvGrpSpPr/>
          <p:nvPr/>
        </p:nvGrpSpPr>
        <p:grpSpPr>
          <a:xfrm>
            <a:off x="6165273" y="4012168"/>
            <a:ext cx="2057400" cy="685800"/>
            <a:chOff x="1066800" y="4267200"/>
            <a:chExt cx="2057400" cy="685800"/>
          </a:xfrm>
        </p:grpSpPr>
        <p:sp>
          <p:nvSpPr>
            <p:cNvPr id="8" name="Oval 7"/>
            <p:cNvSpPr/>
            <p:nvPr/>
          </p:nvSpPr>
          <p:spPr>
            <a:xfrm>
              <a:off x="1066800" y="42672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1371600" y="4431268"/>
              <a:ext cx="1447800" cy="369332"/>
            </a:xfrm>
            <a:prstGeom prst="rect">
              <a:avLst/>
            </a:prstGeom>
            <a:noFill/>
          </p:spPr>
          <p:txBody>
            <a:bodyPr wrap="square" rtlCol="0">
              <a:spAutoFit/>
            </a:bodyPr>
            <a:lstStyle/>
            <a:p>
              <a:r>
                <a:rPr lang="en-US" dirty="0" smtClean="0">
                  <a:solidFill>
                    <a:schemeClr val="bg1"/>
                  </a:solidFill>
                </a:rPr>
                <a:t>C language</a:t>
              </a:r>
              <a:endParaRPr lang="en-US" dirty="0">
                <a:solidFill>
                  <a:schemeClr val="bg1"/>
                </a:solidFill>
              </a:endParaRPr>
            </a:p>
          </p:txBody>
        </p:sp>
      </p:grpSp>
      <p:cxnSp>
        <p:nvCxnSpPr>
          <p:cNvPr id="11" name="Straight Arrow Connector 10"/>
          <p:cNvCxnSpPr>
            <a:stCxn id="4" idx="5"/>
          </p:cNvCxnSpPr>
          <p:nvPr/>
        </p:nvCxnSpPr>
        <p:spPr>
          <a:xfrm>
            <a:off x="3432501" y="4776367"/>
            <a:ext cx="1063299" cy="1014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791200" y="4697968"/>
            <a:ext cx="990600" cy="1251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48100" y="5791200"/>
            <a:ext cx="2057400" cy="685800"/>
            <a:chOff x="-114300" y="5715000"/>
            <a:chExt cx="2057400" cy="685800"/>
          </a:xfrm>
        </p:grpSpPr>
        <p:sp>
          <p:nvSpPr>
            <p:cNvPr id="15" name="Oval 14"/>
            <p:cNvSpPr/>
            <p:nvPr/>
          </p:nvSpPr>
          <p:spPr>
            <a:xfrm>
              <a:off x="-114300" y="57150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p:cNvSpPr txBox="1"/>
            <p:nvPr/>
          </p:nvSpPr>
          <p:spPr>
            <a:xfrm>
              <a:off x="190500" y="5873234"/>
              <a:ext cx="1447800" cy="369332"/>
            </a:xfrm>
            <a:prstGeom prst="rect">
              <a:avLst/>
            </a:prstGeom>
            <a:noFill/>
          </p:spPr>
          <p:txBody>
            <a:bodyPr wrap="square" rtlCol="0">
              <a:spAutoFit/>
            </a:bodyPr>
            <a:lstStyle/>
            <a:p>
              <a:r>
                <a:rPr lang="en-US" dirty="0" smtClean="0">
                  <a:solidFill>
                    <a:schemeClr val="bg1"/>
                  </a:solidFill>
                </a:rPr>
                <a:t>C++ </a:t>
              </a:r>
              <a:endParaRPr lang="en-US" dirty="0">
                <a:solidFill>
                  <a:schemeClr val="bg1"/>
                </a:solidFill>
              </a:endParaRP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1123950"/>
            <a:ext cx="16002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0" y="1524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parajita" pitchFamily="34" charset="0"/>
                <a:cs typeface="Aparajita" pitchFamily="34" charset="0"/>
              </a:rPr>
              <a:t>Introduction to </a:t>
            </a:r>
            <a:r>
              <a:rPr lang="en-US" sz="2800" dirty="0">
                <a:latin typeface="Aparajita" pitchFamily="34" charset="0"/>
                <a:cs typeface="Aparajita" pitchFamily="34" charset="0"/>
              </a:rPr>
              <a:t>C++</a:t>
            </a:r>
            <a:r>
              <a:rPr lang="en-US" sz="2800" b="1" dirty="0">
                <a:latin typeface="Aparajita" pitchFamily="34" charset="0"/>
                <a:cs typeface="Aparajita" pitchFamily="34" charset="0"/>
              </a:rPr>
              <a:t>	</a:t>
            </a:r>
          </a:p>
        </p:txBody>
      </p:sp>
    </p:spTree>
    <p:extLst>
      <p:ext uri="{BB962C8B-B14F-4D97-AF65-F5344CB8AC3E}">
        <p14:creationId xmlns:p14="http://schemas.microsoft.com/office/powerpoint/2010/main" val="3826206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152400"/>
            <a:ext cx="8763000" cy="6555641"/>
          </a:xfrm>
          <a:prstGeom prst="rect">
            <a:avLst/>
          </a:prstGeom>
          <a:noFill/>
        </p:spPr>
        <p:txBody>
          <a:bodyPr wrap="square" rtlCol="0">
            <a:spAutoFit/>
          </a:bodyPr>
          <a:lstStyle/>
          <a:p>
            <a:pPr marL="0" lvl="1"/>
            <a:r>
              <a:rPr lang="en-US" sz="2800" b="1" dirty="0">
                <a:latin typeface="Aparajita" pitchFamily="34" charset="0"/>
                <a:cs typeface="Aparajita" pitchFamily="34" charset="0"/>
              </a:rPr>
              <a:t>Static </a:t>
            </a:r>
            <a:r>
              <a:rPr lang="en-US" sz="2800" b="1" dirty="0" smtClean="0">
                <a:latin typeface="Aparajita" pitchFamily="34" charset="0"/>
                <a:cs typeface="Aparajita" pitchFamily="34" charset="0"/>
              </a:rPr>
              <a:t>member functions in </a:t>
            </a:r>
            <a:r>
              <a:rPr lang="en-US" sz="2800" b="1" dirty="0">
                <a:latin typeface="Aparajita" pitchFamily="34" charset="0"/>
                <a:cs typeface="Aparajita" pitchFamily="34" charset="0"/>
              </a:rPr>
              <a:t>class</a:t>
            </a:r>
          </a:p>
          <a:p>
            <a:r>
              <a:rPr lang="en-US" sz="2800" dirty="0">
                <a:latin typeface="Aparajita" pitchFamily="34" charset="0"/>
                <a:cs typeface="Aparajita" pitchFamily="34" charset="0"/>
              </a:rPr>
              <a:t>These functions work for the class as whole rather than for a particular object of a </a:t>
            </a:r>
            <a:r>
              <a:rPr lang="en-US" sz="2800" dirty="0" err="1" smtClean="0">
                <a:latin typeface="Aparajita" pitchFamily="34" charset="0"/>
                <a:cs typeface="Aparajita" pitchFamily="34" charset="0"/>
              </a:rPr>
              <a:t>class.It</a:t>
            </a:r>
            <a:r>
              <a:rPr lang="en-US" sz="2800" dirty="0" smtClean="0">
                <a:latin typeface="Aparajita" pitchFamily="34" charset="0"/>
                <a:cs typeface="Aparajita" pitchFamily="34" charset="0"/>
              </a:rPr>
              <a:t> is called using class name as follows:</a:t>
            </a:r>
          </a:p>
          <a:p>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Example</a:t>
            </a: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These </a:t>
            </a:r>
            <a:r>
              <a:rPr lang="en-US" sz="2800" dirty="0">
                <a:latin typeface="Aparajita" pitchFamily="34" charset="0"/>
                <a:cs typeface="Aparajita" pitchFamily="34" charset="0"/>
              </a:rPr>
              <a:t>functions </a:t>
            </a:r>
            <a:r>
              <a:rPr lang="en-US" sz="2800" dirty="0" smtClean="0">
                <a:latin typeface="Aparajita" pitchFamily="34" charset="0"/>
                <a:cs typeface="Aparajita" pitchFamily="34" charset="0"/>
              </a:rPr>
              <a:t>can access only static </a:t>
            </a:r>
            <a:r>
              <a:rPr lang="en-US" sz="2800" dirty="0">
                <a:latin typeface="Aparajita" pitchFamily="34" charset="0"/>
                <a:cs typeface="Aparajita" pitchFamily="34" charset="0"/>
              </a:rPr>
              <a:t>data members and static member functions.</a:t>
            </a:r>
            <a:endParaRPr lang="en-US" sz="2800" dirty="0" smtClean="0">
              <a:latin typeface="Aparajita" pitchFamily="34" charset="0"/>
              <a:cs typeface="Aparajita" pitchFamily="34" charset="0"/>
            </a:endParaRPr>
          </a:p>
        </p:txBody>
      </p:sp>
      <p:sp>
        <p:nvSpPr>
          <p:cNvPr id="4" name="Rectangle 3"/>
          <p:cNvSpPr/>
          <p:nvPr/>
        </p:nvSpPr>
        <p:spPr>
          <a:xfrm>
            <a:off x="1066800" y="14478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parajita" pitchFamily="34" charset="0"/>
                <a:cs typeface="Aparajita" pitchFamily="34" charset="0"/>
              </a:rPr>
              <a:t>Class_name</a:t>
            </a:r>
            <a:r>
              <a:rPr lang="en-US" dirty="0">
                <a:latin typeface="Aparajita" pitchFamily="34" charset="0"/>
                <a:cs typeface="Aparajita" pitchFamily="34" charset="0"/>
              </a:rPr>
              <a:t>::member function();</a:t>
            </a:r>
          </a:p>
        </p:txBody>
      </p:sp>
      <p:sp>
        <p:nvSpPr>
          <p:cNvPr id="5" name="Rectangle 4"/>
          <p:cNvSpPr/>
          <p:nvPr/>
        </p:nvSpPr>
        <p:spPr>
          <a:xfrm>
            <a:off x="1066800" y="2438400"/>
            <a:ext cx="6477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parajita" pitchFamily="34" charset="0"/>
                <a:cs typeface="Aparajita" pitchFamily="34" charset="0"/>
              </a:rPr>
              <a:t>class X </a:t>
            </a:r>
          </a:p>
          <a:p>
            <a:r>
              <a:rPr lang="en-US" dirty="0">
                <a:latin typeface="Aparajita" pitchFamily="34" charset="0"/>
                <a:cs typeface="Aparajita" pitchFamily="34" charset="0"/>
              </a:rPr>
              <a:t>{</a:t>
            </a:r>
          </a:p>
          <a:p>
            <a:r>
              <a:rPr lang="en-US" dirty="0">
                <a:latin typeface="Aparajita" pitchFamily="34" charset="0"/>
                <a:cs typeface="Aparajita" pitchFamily="34" charset="0"/>
              </a:rPr>
              <a:t> public:</a:t>
            </a:r>
          </a:p>
          <a:p>
            <a:r>
              <a:rPr lang="en-US" dirty="0">
                <a:latin typeface="Aparajita" pitchFamily="34" charset="0"/>
                <a:cs typeface="Aparajita" pitchFamily="34" charset="0"/>
              </a:rPr>
              <a:t> static void f()</a:t>
            </a:r>
          </a:p>
          <a:p>
            <a:r>
              <a:rPr lang="en-US" dirty="0">
                <a:latin typeface="Aparajita" pitchFamily="34" charset="0"/>
                <a:cs typeface="Aparajita" pitchFamily="34" charset="0"/>
              </a:rPr>
              <a:t>{   };</a:t>
            </a:r>
          </a:p>
          <a:p>
            <a:r>
              <a:rPr lang="en-US" dirty="0">
                <a:latin typeface="Aparajita" pitchFamily="34" charset="0"/>
                <a:cs typeface="Aparajita" pitchFamily="34" charset="0"/>
              </a:rPr>
              <a:t> }; </a:t>
            </a:r>
          </a:p>
          <a:p>
            <a:r>
              <a:rPr lang="en-US" dirty="0">
                <a:latin typeface="Aparajita" pitchFamily="34" charset="0"/>
                <a:cs typeface="Aparajita" pitchFamily="34" charset="0"/>
              </a:rPr>
              <a:t>void main()</a:t>
            </a:r>
          </a:p>
          <a:p>
            <a:r>
              <a:rPr lang="en-US" dirty="0">
                <a:latin typeface="Aparajita" pitchFamily="34" charset="0"/>
                <a:cs typeface="Aparajita" pitchFamily="34" charset="0"/>
              </a:rPr>
              <a:t> {</a:t>
            </a:r>
          </a:p>
          <a:p>
            <a:r>
              <a:rPr lang="en-US" dirty="0">
                <a:latin typeface="Aparajita" pitchFamily="34" charset="0"/>
                <a:cs typeface="Aparajita" pitchFamily="34" charset="0"/>
              </a:rPr>
              <a:t> X::f(); // calling member function directly with class name </a:t>
            </a:r>
          </a:p>
          <a:p>
            <a:r>
              <a:rPr lang="en-US" dirty="0">
                <a:latin typeface="Aparajita" pitchFamily="34" charset="0"/>
                <a:cs typeface="Aparajita" pitchFamily="34" charset="0"/>
              </a:rPr>
              <a:t>}</a:t>
            </a:r>
          </a:p>
        </p:txBody>
      </p:sp>
    </p:spTree>
    <p:extLst>
      <p:ext uri="{BB962C8B-B14F-4D97-AF65-F5344CB8AC3E}">
        <p14:creationId xmlns:p14="http://schemas.microsoft.com/office/powerpoint/2010/main" val="3633394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524000"/>
            <a:ext cx="7239000" cy="2308324"/>
          </a:xfrm>
          <a:prstGeom prst="rect">
            <a:avLst/>
          </a:prstGeom>
          <a:noFill/>
        </p:spPr>
        <p:txBody>
          <a:bodyPr wrap="square" rtlCol="0">
            <a:spAutoFit/>
          </a:bodyPr>
          <a:lstStyle/>
          <a:p>
            <a:r>
              <a:rPr lang="en-US" sz="7200" dirty="0" smtClean="0">
                <a:latin typeface="Forte" pitchFamily="66" charset="0"/>
              </a:rPr>
              <a:t>LAB </a:t>
            </a:r>
          </a:p>
          <a:p>
            <a:r>
              <a:rPr lang="en-US" sz="7200" dirty="0" smtClean="0">
                <a:latin typeface="Forte" pitchFamily="66" charset="0"/>
              </a:rPr>
              <a:t>SESSION 1</a:t>
            </a:r>
            <a:endParaRPr lang="en-US" sz="7200" dirty="0">
              <a:latin typeface="Forte" pitchFamily="66" charset="0"/>
            </a:endParaRPr>
          </a:p>
        </p:txBody>
      </p:sp>
    </p:spTree>
    <p:extLst>
      <p:ext uri="{BB962C8B-B14F-4D97-AF65-F5344CB8AC3E}">
        <p14:creationId xmlns:p14="http://schemas.microsoft.com/office/powerpoint/2010/main" val="17571860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9764" y="2490716"/>
            <a:ext cx="6858000" cy="2677656"/>
          </a:xfrm>
          <a:prstGeom prst="rect">
            <a:avLst/>
          </a:prstGeom>
          <a:noFill/>
          <a:effectLst/>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About constructors</a:t>
            </a:r>
          </a:p>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Types of constructors</a:t>
            </a:r>
          </a:p>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Use of constructors</a:t>
            </a:r>
          </a:p>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Constructor overloading</a:t>
            </a:r>
          </a:p>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Copy constructors</a:t>
            </a:r>
          </a:p>
          <a:p>
            <a:pPr marL="1200150" lvl="2" indent="-285750">
              <a:buFont typeface="Wingdings" pitchFamily="2" charset="2"/>
              <a:buChar char="q"/>
            </a:pPr>
            <a:r>
              <a:rPr lang="en-US" sz="2800" dirty="0" smtClean="0">
                <a:solidFill>
                  <a:schemeClr val="bg2">
                    <a:lumMod val="25000"/>
                  </a:schemeClr>
                </a:solidFill>
                <a:latin typeface="Aparajita" pitchFamily="34" charset="0"/>
                <a:cs typeface="Aparajita" pitchFamily="34" charset="0"/>
              </a:rPr>
              <a:t>Destructors</a:t>
            </a:r>
            <a:endParaRPr lang="en-US" sz="2800" dirty="0">
              <a:solidFill>
                <a:schemeClr val="bg2">
                  <a:lumMod val="25000"/>
                </a:schemeClr>
              </a:solidFill>
              <a:latin typeface="Aparajita" pitchFamily="34" charset="0"/>
              <a:cs typeface="Aparajita" pitchFamily="34" charset="0"/>
            </a:endParaRP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04801"/>
            <a:ext cx="2362200" cy="1687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95600" y="685800"/>
            <a:ext cx="5486400" cy="523220"/>
          </a:xfrm>
          <a:prstGeom prst="rect">
            <a:avLst/>
          </a:prstGeom>
          <a:noFill/>
        </p:spPr>
        <p:txBody>
          <a:bodyPr wrap="square" rtlCol="0">
            <a:spAutoFit/>
          </a:bodyPr>
          <a:lstStyle/>
          <a:p>
            <a:r>
              <a:rPr lang="en-US" sz="2800" b="1" dirty="0" smtClean="0">
                <a:latin typeface="Aparajita" pitchFamily="34" charset="0"/>
                <a:cs typeface="Aparajita" pitchFamily="34" charset="0"/>
              </a:rPr>
              <a:t>Constructor and Destructors</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23201679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46525"/>
            <a:ext cx="8839200" cy="3477875"/>
          </a:xfrm>
          <a:prstGeom prst="rect">
            <a:avLst/>
          </a:prstGeom>
        </p:spPr>
        <p:txBody>
          <a:bodyPr wrap="square">
            <a:spAutoFit/>
          </a:bodyPr>
          <a:lstStyle/>
          <a:p>
            <a:pPr marL="457200" indent="-457200">
              <a:buFont typeface="Arial" pitchFamily="34" charset="0"/>
              <a:buChar char="•"/>
            </a:pPr>
            <a:r>
              <a:rPr lang="en-US" sz="2800" i="1" dirty="0">
                <a:latin typeface="Aparajita" pitchFamily="34" charset="0"/>
                <a:cs typeface="Aparajita" pitchFamily="34" charset="0"/>
              </a:rPr>
              <a:t>A </a:t>
            </a:r>
            <a:r>
              <a:rPr lang="en-US" sz="2800" b="1" i="1" dirty="0" smtClean="0">
                <a:latin typeface="Aparajita" pitchFamily="34" charset="0"/>
                <a:cs typeface="Aparajita" pitchFamily="34" charset="0"/>
              </a:rPr>
              <a:t>constructor</a:t>
            </a:r>
            <a:r>
              <a:rPr lang="en-US" sz="2800" i="1" dirty="0">
                <a:latin typeface="Aparajita" pitchFamily="34" charset="0"/>
                <a:cs typeface="Aparajita" pitchFamily="34" charset="0"/>
              </a:rPr>
              <a:t> is a special member function of a </a:t>
            </a:r>
            <a:r>
              <a:rPr lang="en-US" sz="2800" i="1" dirty="0" smtClean="0">
                <a:latin typeface="Aparajita" pitchFamily="34" charset="0"/>
                <a:cs typeface="Aparajita" pitchFamily="34" charset="0"/>
              </a:rPr>
              <a:t>class</a:t>
            </a:r>
          </a:p>
          <a:p>
            <a:pPr marL="914400" lvl="1" indent="-457200">
              <a:buFont typeface="Aparajita" pitchFamily="34" charset="0"/>
              <a:buChar char="−"/>
            </a:pPr>
            <a:r>
              <a:rPr lang="en-US" sz="2800" dirty="0" smtClean="0">
                <a:latin typeface="Aparajita" pitchFamily="34" charset="0"/>
                <a:cs typeface="Aparajita" pitchFamily="34" charset="0"/>
              </a:rPr>
              <a:t>that </a:t>
            </a:r>
            <a:r>
              <a:rPr lang="en-US" sz="2800" dirty="0">
                <a:latin typeface="Aparajita" pitchFamily="34" charset="0"/>
                <a:cs typeface="Aparajita" pitchFamily="34" charset="0"/>
              </a:rPr>
              <a:t>is executed </a:t>
            </a:r>
            <a:r>
              <a:rPr lang="en-US" sz="2800" dirty="0" smtClean="0">
                <a:latin typeface="Aparajita" pitchFamily="34" charset="0"/>
                <a:cs typeface="Aparajita" pitchFamily="34" charset="0"/>
              </a:rPr>
              <a:t>automatically whenever </a:t>
            </a:r>
            <a:r>
              <a:rPr lang="en-US" sz="2800" dirty="0">
                <a:latin typeface="Aparajita" pitchFamily="34" charset="0"/>
                <a:cs typeface="Aparajita" pitchFamily="34" charset="0"/>
              </a:rPr>
              <a:t>we create new objects of </a:t>
            </a:r>
            <a:r>
              <a:rPr lang="en-US" sz="2800" dirty="0" smtClean="0">
                <a:latin typeface="Aparajita" pitchFamily="34" charset="0"/>
                <a:cs typeface="Aparajita" pitchFamily="34" charset="0"/>
              </a:rPr>
              <a:t> that class.</a:t>
            </a:r>
          </a:p>
          <a:p>
            <a:pPr marL="914400" lvl="1" indent="-457200">
              <a:buFont typeface="Aparajita" pitchFamily="34" charset="0"/>
              <a:buChar char="−"/>
            </a:pPr>
            <a:r>
              <a:rPr lang="en-US" sz="2800" dirty="0" smtClean="0">
                <a:latin typeface="Aparajita" pitchFamily="34" charset="0"/>
                <a:cs typeface="Aparajita" pitchFamily="34" charset="0"/>
              </a:rPr>
              <a:t>that has exactly </a:t>
            </a:r>
            <a:r>
              <a:rPr lang="en-US" sz="2800" dirty="0">
                <a:latin typeface="Aparajita" pitchFamily="34" charset="0"/>
                <a:cs typeface="Aparajita" pitchFamily="34" charset="0"/>
              </a:rPr>
              <a:t>same name as the class </a:t>
            </a:r>
            <a:endParaRPr lang="en-US" sz="2800" dirty="0" smtClean="0">
              <a:latin typeface="Aparajita" pitchFamily="34" charset="0"/>
              <a:cs typeface="Aparajita" pitchFamily="34" charset="0"/>
            </a:endParaRPr>
          </a:p>
          <a:p>
            <a:pPr marL="914400" lvl="1" indent="-457200">
              <a:buFont typeface="Aparajita" pitchFamily="34" charset="0"/>
              <a:buChar char="−"/>
            </a:pPr>
            <a:r>
              <a:rPr lang="en-US" sz="2800" dirty="0" smtClean="0">
                <a:latin typeface="Aparajita" pitchFamily="34" charset="0"/>
                <a:cs typeface="Aparajita" pitchFamily="34" charset="0"/>
              </a:rPr>
              <a:t>that has no return </a:t>
            </a:r>
            <a:r>
              <a:rPr lang="en-US" sz="2800" dirty="0">
                <a:latin typeface="Aparajita" pitchFamily="34" charset="0"/>
                <a:cs typeface="Aparajita" pitchFamily="34" charset="0"/>
              </a:rPr>
              <a:t>type </a:t>
            </a:r>
            <a:r>
              <a:rPr lang="en-US" sz="2800" dirty="0" smtClean="0">
                <a:latin typeface="Aparajita" pitchFamily="34" charset="0"/>
                <a:cs typeface="Aparajita" pitchFamily="34" charset="0"/>
              </a:rPr>
              <a:t>not </a:t>
            </a:r>
            <a:r>
              <a:rPr lang="en-US" sz="2800" dirty="0">
                <a:latin typeface="Aparajita" pitchFamily="34" charset="0"/>
                <a:cs typeface="Aparajita" pitchFamily="34" charset="0"/>
              </a:rPr>
              <a:t>even void. </a:t>
            </a:r>
            <a:endParaRPr lang="en-US" sz="2800" dirty="0" smtClean="0">
              <a:latin typeface="Aparajita" pitchFamily="34" charset="0"/>
              <a:cs typeface="Aparajita" pitchFamily="34" charset="0"/>
            </a:endParaRPr>
          </a:p>
          <a:p>
            <a:pPr marL="914400" lvl="1" indent="-457200">
              <a:buFont typeface="Aparajita" pitchFamily="34" charset="0"/>
              <a:buChar char="−"/>
            </a:pPr>
            <a:r>
              <a:rPr lang="en-US" sz="2800" dirty="0" smtClean="0">
                <a:latin typeface="Aparajita" pitchFamily="34" charset="0"/>
                <a:cs typeface="Aparajita" pitchFamily="34" charset="0"/>
              </a:rPr>
              <a:t>used </a:t>
            </a:r>
            <a:r>
              <a:rPr lang="en-US" sz="2800" dirty="0">
                <a:latin typeface="Aparajita" pitchFamily="34" charset="0"/>
                <a:cs typeface="Aparajita" pitchFamily="34" charset="0"/>
              </a:rPr>
              <a:t>to initialize member variables of </a:t>
            </a:r>
            <a:r>
              <a:rPr lang="en-US" sz="2800" dirty="0" smtClean="0">
                <a:latin typeface="Aparajita" pitchFamily="34" charset="0"/>
                <a:cs typeface="Aparajita" pitchFamily="34" charset="0"/>
              </a:rPr>
              <a:t>class</a:t>
            </a:r>
          </a:p>
          <a:p>
            <a:pPr lvl="1"/>
            <a:endParaRPr lang="en-US" sz="2400" dirty="0" smtClean="0">
              <a:latin typeface="Aparajita" pitchFamily="34" charset="0"/>
              <a:cs typeface="Aparajita" pitchFamily="34" charset="0"/>
            </a:endParaRPr>
          </a:p>
          <a:p>
            <a:pPr marL="914400" lvl="1" indent="-457200">
              <a:buFont typeface="Aparajita" pitchFamily="34" charset="0"/>
              <a:buChar char="−"/>
            </a:pPr>
            <a:endParaRPr lang="en-US" sz="2800" dirty="0" smtClean="0">
              <a:latin typeface="Aparajita" pitchFamily="34" charset="0"/>
              <a:cs typeface="Aparajita" pitchFamily="34" charset="0"/>
            </a:endParaRPr>
          </a:p>
        </p:txBody>
      </p:sp>
      <p:sp>
        <p:nvSpPr>
          <p:cNvPr id="3" name="Rectangle 2"/>
          <p:cNvSpPr/>
          <p:nvPr/>
        </p:nvSpPr>
        <p:spPr>
          <a:xfrm>
            <a:off x="152400" y="76200"/>
            <a:ext cx="883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About Constructors</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4832092"/>
          </a:xfrm>
          <a:prstGeom prst="rect">
            <a:avLst/>
          </a:prstGeom>
          <a:noFill/>
        </p:spPr>
        <p:txBody>
          <a:bodyPr wrap="square" rtlCol="0">
            <a:spAutoFit/>
          </a:bodyPr>
          <a:lstStyle/>
          <a:p>
            <a:pPr fontAlgn="base"/>
            <a:r>
              <a:rPr lang="en-US" sz="2800" dirty="0" smtClean="0">
                <a:solidFill>
                  <a:schemeClr val="bg2">
                    <a:lumMod val="50000"/>
                  </a:schemeClr>
                </a:solidFill>
                <a:latin typeface="Aparajita" pitchFamily="34" charset="0"/>
                <a:cs typeface="Aparajita" pitchFamily="34" charset="0"/>
              </a:rPr>
              <a:t>PROBLEM </a:t>
            </a:r>
          </a:p>
          <a:p>
            <a:pPr fontAlgn="base"/>
            <a:r>
              <a:rPr lang="en-US" sz="2800" dirty="0" smtClean="0">
                <a:latin typeface="Aparajita" pitchFamily="34" charset="0"/>
                <a:cs typeface="Aparajita" pitchFamily="34" charset="0"/>
              </a:rPr>
              <a:t>Suppose </a:t>
            </a:r>
            <a:r>
              <a:rPr lang="en-US" sz="2800" dirty="0">
                <a:latin typeface="Aparajita" pitchFamily="34" charset="0"/>
                <a:cs typeface="Aparajita" pitchFamily="34" charset="0"/>
              </a:rPr>
              <a:t>you are working on 100's of objects and the default value of a data member is </a:t>
            </a:r>
            <a:r>
              <a:rPr lang="en-US" sz="2800" dirty="0" smtClean="0">
                <a:latin typeface="Aparajita" pitchFamily="34" charset="0"/>
                <a:cs typeface="Aparajita" pitchFamily="34" charset="0"/>
              </a:rPr>
              <a:t>0.Initialising </a:t>
            </a:r>
            <a:r>
              <a:rPr lang="en-US" sz="2800" dirty="0">
                <a:latin typeface="Aparajita" pitchFamily="34" charset="0"/>
                <a:cs typeface="Aparajita" pitchFamily="34" charset="0"/>
              </a:rPr>
              <a:t>all objects manually will be very tedious. </a:t>
            </a:r>
            <a:endParaRPr lang="en-US" sz="2800" dirty="0" smtClean="0">
              <a:latin typeface="Aparajita" pitchFamily="34" charset="0"/>
              <a:cs typeface="Aparajita" pitchFamily="34" charset="0"/>
            </a:endParaRPr>
          </a:p>
          <a:p>
            <a:pPr fontAlgn="base"/>
            <a:r>
              <a:rPr lang="en-US" sz="2800" dirty="0" smtClean="0">
                <a:solidFill>
                  <a:schemeClr val="bg2">
                    <a:lumMod val="50000"/>
                  </a:schemeClr>
                </a:solidFill>
                <a:latin typeface="Aparajita" pitchFamily="34" charset="0"/>
                <a:cs typeface="Aparajita" pitchFamily="34" charset="0"/>
              </a:rPr>
              <a:t>SOLUTION</a:t>
            </a:r>
          </a:p>
          <a:p>
            <a:pPr fontAlgn="base"/>
            <a:r>
              <a:rPr lang="en-US" sz="2800" dirty="0" smtClean="0">
                <a:latin typeface="Aparajita" pitchFamily="34" charset="0"/>
                <a:cs typeface="Aparajita" pitchFamily="34" charset="0"/>
              </a:rPr>
              <a:t>you </a:t>
            </a:r>
            <a:r>
              <a:rPr lang="en-US" sz="2800" dirty="0">
                <a:latin typeface="Aparajita" pitchFamily="34" charset="0"/>
                <a:cs typeface="Aparajita" pitchFamily="34" charset="0"/>
              </a:rPr>
              <a:t>can define a constructor which initialises that data member to 0. Then all you have to do is define object and constructor will initialise object automatically. These types of situation arises frequently while handling array of objects. Also, if you want to execute some codes immediately after object is created, you can place that code inside the body of constructor.</a:t>
            </a:r>
          </a:p>
          <a:p>
            <a:endParaRPr lang="en-US" sz="2800" dirty="0">
              <a:latin typeface="Aparajita" pitchFamily="34" charset="0"/>
              <a:cs typeface="Aparajita" pitchFamily="34" charset="0"/>
            </a:endParaRP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USE OF CONSTRUCTOR IN C++</a:t>
            </a:r>
            <a:endParaRPr lang="en-US" sz="2800" dirty="0"/>
          </a:p>
        </p:txBody>
      </p:sp>
    </p:spTree>
    <p:extLst>
      <p:ext uri="{BB962C8B-B14F-4D97-AF65-F5344CB8AC3E}">
        <p14:creationId xmlns:p14="http://schemas.microsoft.com/office/powerpoint/2010/main" val="3693833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6059"/>
            <a:ext cx="8839200" cy="4770537"/>
          </a:xfrm>
          <a:prstGeom prst="rect">
            <a:avLst/>
          </a:prstGeom>
        </p:spPr>
        <p:txBody>
          <a:bodyPr wrap="square">
            <a:spAutoFit/>
          </a:bodyPr>
          <a:lstStyle/>
          <a:p>
            <a:pPr marL="914400" lvl="1" indent="-457200">
              <a:buFont typeface="Aparajita" pitchFamily="34" charset="0"/>
              <a:buChar char="−"/>
            </a:pPr>
            <a:endParaRPr lang="en-US" sz="2800" dirty="0">
              <a:latin typeface="Aparajita" pitchFamily="34" charset="0"/>
              <a:cs typeface="Aparajita" pitchFamily="34" charset="0"/>
            </a:endParaRPr>
          </a:p>
          <a:p>
            <a:pPr marL="1828800" lvl="3" indent="-457200">
              <a:buFont typeface="Arial" pitchFamily="34" charset="0"/>
              <a:buChar char="•"/>
            </a:pPr>
            <a:r>
              <a:rPr lang="en-US" sz="2800" u="sng" dirty="0" smtClean="0">
                <a:latin typeface="Aparajita" pitchFamily="34" charset="0"/>
                <a:cs typeface="Aparajita" pitchFamily="34" charset="0"/>
              </a:rPr>
              <a:t>Default </a:t>
            </a:r>
            <a:r>
              <a:rPr lang="en-US" sz="2800" u="sng" dirty="0">
                <a:latin typeface="Aparajita" pitchFamily="34" charset="0"/>
                <a:cs typeface="Aparajita" pitchFamily="34" charset="0"/>
              </a:rPr>
              <a:t>constructors</a:t>
            </a:r>
          </a:p>
          <a:p>
            <a:pPr marL="2628900" lvl="5" indent="-342900">
              <a:buFont typeface="Aparajita" pitchFamily="34" charset="0"/>
              <a:buChar char="−"/>
            </a:pPr>
            <a:r>
              <a:rPr lang="en-US" sz="2400" dirty="0">
                <a:latin typeface="Aparajita" pitchFamily="34" charset="0"/>
                <a:cs typeface="Aparajita" pitchFamily="34" charset="0"/>
              </a:rPr>
              <a:t>Constructor that has no parameter is called default constructor. </a:t>
            </a:r>
            <a:endParaRPr lang="en-US" sz="2400" dirty="0" smtClean="0">
              <a:latin typeface="Aparajita" pitchFamily="34" charset="0"/>
              <a:cs typeface="Aparajita" pitchFamily="34" charset="0"/>
            </a:endParaRPr>
          </a:p>
          <a:p>
            <a:pPr marL="2628900" lvl="5" indent="-342900">
              <a:buFont typeface="Aparajita" pitchFamily="34" charset="0"/>
              <a:buChar char="−"/>
            </a:pPr>
            <a:r>
              <a:rPr lang="en-US" sz="2400" dirty="0">
                <a:latin typeface="Aparajita" pitchFamily="34" charset="0"/>
                <a:cs typeface="Aparajita" pitchFamily="34" charset="0"/>
              </a:rPr>
              <a:t>If no constructor is provided compiler adds a default </a:t>
            </a:r>
            <a:r>
              <a:rPr lang="en-US" sz="2400" dirty="0" smtClean="0">
                <a:latin typeface="Aparajita" pitchFamily="34" charset="0"/>
                <a:cs typeface="Aparajita" pitchFamily="34" charset="0"/>
              </a:rPr>
              <a:t>parameter less </a:t>
            </a:r>
            <a:r>
              <a:rPr lang="en-US" sz="2400" dirty="0">
                <a:latin typeface="Aparajita" pitchFamily="34" charset="0"/>
                <a:cs typeface="Aparajita" pitchFamily="34" charset="0"/>
              </a:rPr>
              <a:t>constructor without a constructor initializer and a null body. </a:t>
            </a:r>
            <a:endParaRPr lang="en-US" sz="2400" dirty="0" smtClean="0">
              <a:latin typeface="Aparajita" pitchFamily="34" charset="0"/>
              <a:cs typeface="Aparajita" pitchFamily="34" charset="0"/>
            </a:endParaRPr>
          </a:p>
          <a:p>
            <a:pPr marL="2628900" lvl="5" indent="-342900">
              <a:buFont typeface="Aparajita" pitchFamily="34" charset="0"/>
              <a:buChar char="−"/>
            </a:pPr>
            <a:endParaRPr lang="en-US" sz="2400" dirty="0">
              <a:latin typeface="Aparajita" pitchFamily="34" charset="0"/>
              <a:cs typeface="Aparajita" pitchFamily="34" charset="0"/>
            </a:endParaRPr>
          </a:p>
          <a:p>
            <a:pPr marL="1828800" lvl="3" indent="-457200" algn="just">
              <a:buFont typeface="Arial" pitchFamily="34" charset="0"/>
              <a:buChar char="•"/>
            </a:pPr>
            <a:endParaRPr lang="en-US" sz="2800" u="sng" dirty="0" smtClean="0">
              <a:latin typeface="Aparajita" pitchFamily="34" charset="0"/>
              <a:cs typeface="Aparajita" pitchFamily="34" charset="0"/>
            </a:endParaRPr>
          </a:p>
          <a:p>
            <a:pPr marL="1828800" lvl="3" indent="-457200" algn="just">
              <a:buFont typeface="Arial" pitchFamily="34" charset="0"/>
              <a:buChar char="•"/>
            </a:pPr>
            <a:r>
              <a:rPr lang="en-US" sz="2800" u="sng" dirty="0" smtClean="0">
                <a:latin typeface="Aparajita" pitchFamily="34" charset="0"/>
                <a:cs typeface="Aparajita" pitchFamily="34" charset="0"/>
              </a:rPr>
              <a:t>Parameterized </a:t>
            </a:r>
            <a:r>
              <a:rPr lang="en-US" sz="2800" u="sng" dirty="0">
                <a:latin typeface="Aparajita" pitchFamily="34" charset="0"/>
                <a:cs typeface="Aparajita" pitchFamily="34" charset="0"/>
              </a:rPr>
              <a:t>constructors</a:t>
            </a:r>
          </a:p>
          <a:p>
            <a:pPr lvl="5" algn="just"/>
            <a:r>
              <a:rPr lang="en-US" sz="2400" dirty="0">
                <a:latin typeface="Aparajita" pitchFamily="34" charset="0"/>
                <a:cs typeface="Aparajita" pitchFamily="34" charset="0"/>
              </a:rPr>
              <a:t>Constructors that can take arguments are termed as parameterized constructors.</a:t>
            </a:r>
          </a:p>
        </p:txBody>
      </p:sp>
      <p:sp>
        <p:nvSpPr>
          <p:cNvPr id="3" name="Rectangle 2"/>
          <p:cNvSpPr/>
          <p:nvPr/>
        </p:nvSpPr>
        <p:spPr>
          <a:xfrm>
            <a:off x="1981200" y="32004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parajita" pitchFamily="34" charset="0"/>
                <a:cs typeface="Aparajita" pitchFamily="34" charset="0"/>
              </a:rPr>
              <a:t>class_name obj1; 		//calls default constructor</a:t>
            </a:r>
          </a:p>
        </p:txBody>
      </p:sp>
      <p:sp>
        <p:nvSpPr>
          <p:cNvPr id="4" name="Rectangle 3"/>
          <p:cNvSpPr/>
          <p:nvPr/>
        </p:nvSpPr>
        <p:spPr>
          <a:xfrm>
            <a:off x="1981200" y="5309175"/>
            <a:ext cx="632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parajita" pitchFamily="34" charset="0"/>
                <a:cs typeface="Aparajita" pitchFamily="34" charset="0"/>
              </a:rPr>
              <a:t>class_name </a:t>
            </a:r>
            <a:r>
              <a:rPr lang="en-US" sz="2400" dirty="0" smtClean="0">
                <a:latin typeface="Aparajita" pitchFamily="34" charset="0"/>
                <a:cs typeface="Aparajita" pitchFamily="34" charset="0"/>
              </a:rPr>
              <a:t>obj1(4,5); </a:t>
            </a:r>
            <a:r>
              <a:rPr lang="en-US" sz="2400" dirty="0">
                <a:latin typeface="Aparajita" pitchFamily="34" charset="0"/>
                <a:cs typeface="Aparajita" pitchFamily="34" charset="0"/>
              </a:rPr>
              <a:t>	//calls </a:t>
            </a:r>
            <a:r>
              <a:rPr lang="en-US" sz="2400" dirty="0" smtClean="0">
                <a:latin typeface="Aparajita" pitchFamily="34" charset="0"/>
                <a:cs typeface="Aparajita" pitchFamily="34" charset="0"/>
              </a:rPr>
              <a:t>parameterized constructor</a:t>
            </a:r>
            <a:endParaRPr lang="en-US" sz="2400" dirty="0">
              <a:latin typeface="Aparajita" pitchFamily="34" charset="0"/>
              <a:cs typeface="Aparajita" pitchFamily="34" charset="0"/>
            </a:endParaRPr>
          </a:p>
        </p:txBody>
      </p:sp>
      <p:sp>
        <p:nvSpPr>
          <p:cNvPr id="5" name="Rectangle 4"/>
          <p:cNvSpPr/>
          <p:nvPr/>
        </p:nvSpPr>
        <p:spPr>
          <a:xfrm>
            <a:off x="152400" y="152400"/>
            <a:ext cx="876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b="1" dirty="0">
                <a:latin typeface="Aparajita" pitchFamily="34" charset="0"/>
                <a:cs typeface="Aparajita" pitchFamily="34" charset="0"/>
              </a:rPr>
              <a:t>Types of constructors</a:t>
            </a:r>
          </a:p>
        </p:txBody>
      </p:sp>
    </p:spTree>
    <p:extLst>
      <p:ext uri="{BB962C8B-B14F-4D97-AF65-F5344CB8AC3E}">
        <p14:creationId xmlns:p14="http://schemas.microsoft.com/office/powerpoint/2010/main" val="41087647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3970318"/>
          </a:xfrm>
          <a:prstGeom prst="rect">
            <a:avLst/>
          </a:prstGeom>
          <a:noFill/>
        </p:spPr>
        <p:txBody>
          <a:bodyPr wrap="square" rtlCol="0">
            <a:spAutoFit/>
          </a:bodyPr>
          <a:lstStyle/>
          <a:p>
            <a:pPr marL="457200" indent="-457200">
              <a:buFont typeface="Arial" pitchFamily="34" charset="0"/>
              <a:buChar char="•"/>
            </a:pPr>
            <a:r>
              <a:rPr lang="en-US" sz="2800" b="1" dirty="0">
                <a:latin typeface="Aparajita" pitchFamily="34" charset="0"/>
                <a:cs typeface="Aparajita" pitchFamily="34" charset="0"/>
              </a:rPr>
              <a:t>Constructors Overloading</a:t>
            </a:r>
            <a:r>
              <a:rPr lang="en-US" sz="2800" dirty="0">
                <a:latin typeface="Aparajita" pitchFamily="34" charset="0"/>
                <a:cs typeface="Aparajita" pitchFamily="34" charset="0"/>
              </a:rPr>
              <a:t> are used to increase the flexibility of a class by having more number of constructor for a single class</a:t>
            </a:r>
            <a:r>
              <a:rPr lang="en-US" sz="2800" dirty="0" smtClean="0">
                <a:latin typeface="Aparajita" pitchFamily="34" charset="0"/>
                <a:cs typeface="Aparajita" pitchFamily="34" charset="0"/>
              </a:rPr>
              <a:t>.</a:t>
            </a:r>
          </a:p>
          <a:p>
            <a:r>
              <a:rPr lang="en-US" sz="2800" dirty="0" smtClean="0">
                <a:latin typeface="Aparajita" pitchFamily="34" charset="0"/>
                <a:cs typeface="Aparajita" pitchFamily="34" charset="0"/>
              </a:rPr>
              <a:t> </a:t>
            </a:r>
          </a:p>
          <a:p>
            <a:pPr marL="457200" indent="-457200">
              <a:buFont typeface="Arial" pitchFamily="34" charset="0"/>
              <a:buChar char="•"/>
            </a:pPr>
            <a:r>
              <a:rPr lang="en-US" sz="2800" dirty="0" smtClean="0">
                <a:latin typeface="Aparajita" pitchFamily="34" charset="0"/>
                <a:cs typeface="Aparajita" pitchFamily="34" charset="0"/>
              </a:rPr>
              <a:t>More </a:t>
            </a:r>
            <a:r>
              <a:rPr lang="en-US" sz="2800" dirty="0">
                <a:latin typeface="Aparajita" pitchFamily="34" charset="0"/>
                <a:cs typeface="Aparajita" pitchFamily="34" charset="0"/>
              </a:rPr>
              <a:t>than one way of initializing objects can be done using overloading constructors</a:t>
            </a:r>
            <a:r>
              <a:rPr lang="en-US" sz="2800" dirty="0" smtClean="0">
                <a:latin typeface="Aparajita" pitchFamily="34" charset="0"/>
                <a:cs typeface="Aparajita" pitchFamily="34" charset="0"/>
              </a:rPr>
              <a:t>.</a:t>
            </a:r>
          </a:p>
          <a:p>
            <a:pPr marL="457200" indent="-457200">
              <a:buFont typeface="Arial" pitchFamily="34" charset="0"/>
              <a:buChar char="•"/>
            </a:pPr>
            <a:endParaRPr lang="en-US" sz="2800" b="1" i="1" u="sng" dirty="0" smtClean="0">
              <a:latin typeface="Aparajita" pitchFamily="34" charset="0"/>
              <a:cs typeface="Aparajita" pitchFamily="34" charset="0"/>
            </a:endParaRPr>
          </a:p>
          <a:p>
            <a:pPr marL="457200" indent="-457200">
              <a:buFont typeface="Arial" pitchFamily="34" charset="0"/>
              <a:buChar char="•"/>
            </a:pPr>
            <a:r>
              <a:rPr lang="en-US" sz="2800" b="1" i="1" u="sng" dirty="0" smtClean="0">
                <a:latin typeface="Aparajita" pitchFamily="34" charset="0"/>
                <a:cs typeface="Aparajita" pitchFamily="34" charset="0"/>
              </a:rPr>
              <a:t>Code </a:t>
            </a:r>
            <a:r>
              <a:rPr lang="en-US" sz="2800" b="1" i="1" u="sng" dirty="0">
                <a:latin typeface="Aparajita" pitchFamily="34" charset="0"/>
                <a:cs typeface="Aparajita" pitchFamily="34" charset="0"/>
              </a:rPr>
              <a:t>snippet for declaring </a:t>
            </a:r>
            <a:r>
              <a:rPr lang="en-US" sz="2800" b="1" i="1" u="sng" dirty="0" smtClean="0">
                <a:latin typeface="Aparajita" pitchFamily="34" charset="0"/>
                <a:cs typeface="Aparajita" pitchFamily="34" charset="0"/>
              </a:rPr>
              <a:t>constructors, its types and constructor overloading is as follows:</a:t>
            </a:r>
            <a:endParaRPr lang="en-US" sz="2800" i="1" dirty="0"/>
          </a:p>
          <a:p>
            <a:pPr marL="457200" indent="-457200">
              <a:buFont typeface="Arial" pitchFamily="34" charset="0"/>
              <a:buChar char="•"/>
            </a:pPr>
            <a:endParaRPr lang="en-US" sz="2800" dirty="0">
              <a:latin typeface="Aparajita" pitchFamily="34" charset="0"/>
              <a:cs typeface="Aparajita" pitchFamily="34" charset="0"/>
            </a:endParaRP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CONSTRUCTOR OVERLOADING</a:t>
            </a:r>
            <a:endParaRPr lang="en-US" sz="2800" dirty="0"/>
          </a:p>
        </p:txBody>
      </p:sp>
    </p:spTree>
    <p:extLst>
      <p:ext uri="{BB962C8B-B14F-4D97-AF65-F5344CB8AC3E}">
        <p14:creationId xmlns:p14="http://schemas.microsoft.com/office/powerpoint/2010/main" val="568434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1"/>
            <a:ext cx="84582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class circle</a:t>
            </a:r>
          </a:p>
          <a:p>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int radius;</a:t>
            </a:r>
          </a:p>
          <a:p>
            <a:r>
              <a:rPr lang="en-US" i="1" dirty="0" smtClean="0">
                <a:latin typeface="Aparajita" pitchFamily="34" charset="0"/>
                <a:cs typeface="Aparajita" pitchFamily="34" charset="0"/>
              </a:rPr>
              <a:t>double area;</a:t>
            </a:r>
          </a:p>
          <a:p>
            <a:r>
              <a:rPr lang="en-US" i="1" dirty="0" smtClean="0">
                <a:latin typeface="Aparajita" pitchFamily="34" charset="0"/>
                <a:cs typeface="Aparajita" pitchFamily="34" charset="0"/>
              </a:rPr>
              <a:t>public:</a:t>
            </a:r>
          </a:p>
          <a:p>
            <a:r>
              <a:rPr lang="en-US" i="1" dirty="0" smtClean="0">
                <a:latin typeface="Aparajita" pitchFamily="34" charset="0"/>
                <a:cs typeface="Aparajita" pitchFamily="34" charset="0"/>
              </a:rPr>
              <a:t> 	circle()			//default constructor</a:t>
            </a:r>
          </a:p>
          <a:p>
            <a:r>
              <a:rPr lang="en-US" i="1" dirty="0" smtClean="0">
                <a:latin typeface="Aparajita" pitchFamily="34" charset="0"/>
                <a:cs typeface="Aparajita" pitchFamily="34" charset="0"/>
              </a:rPr>
              <a:t>	{     radius=1;    }</a:t>
            </a:r>
          </a:p>
          <a:p>
            <a:r>
              <a:rPr lang="en-US" i="1" dirty="0" smtClean="0">
                <a:latin typeface="Aparajita" pitchFamily="34" charset="0"/>
                <a:cs typeface="Aparajita" pitchFamily="34" charset="0"/>
              </a:rPr>
              <a:t>	circle(int r)			//parameterized constructor</a:t>
            </a:r>
          </a:p>
          <a:p>
            <a:r>
              <a:rPr lang="en-US" i="1" dirty="0" smtClean="0">
                <a:latin typeface="Aparajita" pitchFamily="34" charset="0"/>
                <a:cs typeface="Aparajita" pitchFamily="34" charset="0"/>
              </a:rPr>
              <a:t>	{    radius=r;   }</a:t>
            </a:r>
          </a:p>
          <a:p>
            <a:r>
              <a:rPr lang="en-US" i="1" dirty="0" smtClean="0">
                <a:latin typeface="Aparajita" pitchFamily="34" charset="0"/>
                <a:cs typeface="Aparajita" pitchFamily="34" charset="0"/>
              </a:rPr>
              <a:t>	void area()</a:t>
            </a:r>
          </a:p>
          <a:p>
            <a:r>
              <a:rPr lang="en-US" i="1" dirty="0" smtClean="0">
                <a:latin typeface="Aparajita" pitchFamily="34" charset="0"/>
                <a:cs typeface="Aparajita" pitchFamily="34" charset="0"/>
              </a:rPr>
              <a:t>	{</a:t>
            </a:r>
          </a:p>
          <a:p>
            <a:r>
              <a:rPr lang="en-US" i="1" dirty="0" smtClean="0">
                <a:latin typeface="Aparajita" pitchFamily="34" charset="0"/>
                <a:cs typeface="Aparajita" pitchFamily="34" charset="0"/>
              </a:rPr>
              <a:t>	area=3.14*radius*radius;</a:t>
            </a:r>
          </a:p>
          <a:p>
            <a:r>
              <a:rPr lang="en-US" i="1" dirty="0" smtClean="0">
                <a:latin typeface="Aparajita" pitchFamily="34" charset="0"/>
                <a:cs typeface="Aparajita" pitchFamily="34" charset="0"/>
              </a:rPr>
              <a:t>	cout&lt;&lt;“area=“&lt;&lt;area;</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void main()</a:t>
            </a:r>
          </a:p>
          <a:p>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circle c1;</a:t>
            </a:r>
            <a:r>
              <a:rPr lang="en-US" i="1" dirty="0">
                <a:latin typeface="Aparajita" pitchFamily="34" charset="0"/>
                <a:cs typeface="Aparajita" pitchFamily="34" charset="0"/>
              </a:rPr>
              <a:t>	</a:t>
            </a:r>
            <a:r>
              <a:rPr lang="en-US" i="1" dirty="0" smtClean="0">
                <a:latin typeface="Aparajita" pitchFamily="34" charset="0"/>
                <a:cs typeface="Aparajita" pitchFamily="34" charset="0"/>
              </a:rPr>
              <a:t>	c1.area();		 </a:t>
            </a:r>
            <a:r>
              <a:rPr lang="en-US" i="1" dirty="0">
                <a:latin typeface="Aparajita" pitchFamily="34" charset="0"/>
                <a:cs typeface="Aparajita" pitchFamily="34" charset="0"/>
              </a:rPr>
              <a:t>//calls default constructor</a:t>
            </a:r>
          </a:p>
          <a:p>
            <a:r>
              <a:rPr lang="en-US" i="1" dirty="0">
                <a:latin typeface="Aparajita" pitchFamily="34" charset="0"/>
                <a:cs typeface="Aparajita" pitchFamily="34" charset="0"/>
              </a:rPr>
              <a:t>circle c2(5);	 	c2.area();	</a:t>
            </a:r>
            <a:r>
              <a:rPr lang="en-US" i="1" dirty="0" smtClean="0">
                <a:latin typeface="Aparajita" pitchFamily="34" charset="0"/>
                <a:cs typeface="Aparajita" pitchFamily="34" charset="0"/>
              </a:rPr>
              <a:t>	//</a:t>
            </a:r>
            <a:r>
              <a:rPr lang="en-US" i="1" dirty="0">
                <a:latin typeface="Aparajita" pitchFamily="34" charset="0"/>
                <a:cs typeface="Aparajita" pitchFamily="34" charset="0"/>
              </a:rPr>
              <a:t>calls parameterized constructor</a:t>
            </a:r>
          </a:p>
          <a:p>
            <a:r>
              <a:rPr lang="en-US" i="1" dirty="0" smtClean="0">
                <a:latin typeface="Aparajita" pitchFamily="34" charset="0"/>
                <a:cs typeface="Aparajita" pitchFamily="34" charset="0"/>
              </a:rPr>
              <a:t>}		</a:t>
            </a:r>
            <a:endParaRPr lang="en-US" i="1" dirty="0">
              <a:latin typeface="Aparajita" pitchFamily="34" charset="0"/>
              <a:cs typeface="Aparajita" pitchFamily="34" charset="0"/>
            </a:endParaRPr>
          </a:p>
        </p:txBody>
      </p:sp>
      <p:sp>
        <p:nvSpPr>
          <p:cNvPr id="4" name="Rectangle 3"/>
          <p:cNvSpPr/>
          <p:nvPr/>
        </p:nvSpPr>
        <p:spPr>
          <a:xfrm>
            <a:off x="5957455" y="2590800"/>
            <a:ext cx="2805545" cy="954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latin typeface="Aparajita" pitchFamily="34" charset="0"/>
                <a:cs typeface="Aparajita" pitchFamily="34" charset="0"/>
              </a:rPr>
              <a:t>OUTPUT</a:t>
            </a:r>
          </a:p>
          <a:p>
            <a:pPr algn="ctr"/>
            <a:r>
              <a:rPr lang="en-US" sz="1600" dirty="0" smtClean="0">
                <a:latin typeface="Aparajita" pitchFamily="34" charset="0"/>
                <a:cs typeface="Aparajita" pitchFamily="34" charset="0"/>
              </a:rPr>
              <a:t>Area=3.14</a:t>
            </a:r>
          </a:p>
          <a:p>
            <a:pPr algn="ctr"/>
            <a:r>
              <a:rPr lang="en-US" sz="1600" dirty="0" smtClean="0">
                <a:latin typeface="Aparajita" pitchFamily="34" charset="0"/>
                <a:cs typeface="Aparajita" pitchFamily="34" charset="0"/>
              </a:rPr>
              <a:t>Area=78.5</a:t>
            </a:r>
            <a:endParaRPr lang="en-US" sz="1600" dirty="0">
              <a:latin typeface="Aparajita" pitchFamily="34" charset="0"/>
              <a:cs typeface="Aparajita" pitchFamily="34" charset="0"/>
            </a:endParaRPr>
          </a:p>
        </p:txBody>
      </p:sp>
    </p:spTree>
    <p:extLst>
      <p:ext uri="{BB962C8B-B14F-4D97-AF65-F5344CB8AC3E}">
        <p14:creationId xmlns:p14="http://schemas.microsoft.com/office/powerpoint/2010/main" val="32757167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5262979"/>
          </a:xfrm>
          <a:prstGeom prst="rect">
            <a:avLst/>
          </a:prstGeom>
          <a:noFill/>
        </p:spPr>
        <p:txBody>
          <a:bodyPr wrap="square" rtlCol="0">
            <a:spAutoFit/>
          </a:bodyPr>
          <a:lstStyle/>
          <a:p>
            <a:pPr marL="457200" indent="-457200">
              <a:buFont typeface="Arial" pitchFamily="34" charset="0"/>
              <a:buChar char="•"/>
            </a:pPr>
            <a:r>
              <a:rPr lang="en-US" sz="2800" dirty="0" smtClean="0">
                <a:latin typeface="Aparajita" pitchFamily="34" charset="0"/>
                <a:cs typeface="Aparajita" pitchFamily="34" charset="0"/>
              </a:rPr>
              <a:t>A</a:t>
            </a:r>
            <a:r>
              <a:rPr lang="en-US" sz="2800" dirty="0">
                <a:latin typeface="Aparajita" pitchFamily="34" charset="0"/>
                <a:cs typeface="Aparajita" pitchFamily="34" charset="0"/>
              </a:rPr>
              <a:t> copy constructor is a special constructor for creating a new object as a copy of an existing object</a:t>
            </a:r>
            <a:r>
              <a:rPr lang="en-US" sz="2800" dirty="0" smtClean="0">
                <a:latin typeface="Aparajita" pitchFamily="34" charset="0"/>
                <a:cs typeface="Aparajita" pitchFamily="34" charset="0"/>
              </a:rPr>
              <a:t>.</a:t>
            </a:r>
          </a:p>
          <a:p>
            <a:pPr marL="457200" indent="-457200">
              <a:buFont typeface="Arial" pitchFamily="34" charset="0"/>
              <a:buChar char="•"/>
            </a:pPr>
            <a:r>
              <a:rPr lang="en-US" sz="2800" dirty="0" smtClean="0">
                <a:latin typeface="Aparajita" pitchFamily="34" charset="0"/>
                <a:cs typeface="Aparajita" pitchFamily="34" charset="0"/>
              </a:rPr>
              <a:t>Normally </a:t>
            </a:r>
            <a:r>
              <a:rPr lang="en-US" sz="2800" dirty="0">
                <a:latin typeface="Aparajita" pitchFamily="34" charset="0"/>
                <a:cs typeface="Aparajita" pitchFamily="34" charset="0"/>
              </a:rPr>
              <a:t>the compiler automatically creates a copy constructor for each class (known as an implicit copy constructor) but for special cases the programmer creates the copy constructor, known as a user-defined copy constructor. </a:t>
            </a: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such cases, the compiler does not create one. Hence, there is always one copy constructor that is either defined by the user or by the system</a:t>
            </a:r>
            <a:r>
              <a:rPr lang="en-US" sz="2800" dirty="0" smtClean="0">
                <a:latin typeface="Aparajita" pitchFamily="34" charset="0"/>
                <a:cs typeface="Aparajita" pitchFamily="34" charset="0"/>
              </a:rPr>
              <a:t>.</a:t>
            </a:r>
          </a:p>
          <a:p>
            <a:pPr marL="457200" indent="-457200">
              <a:buFont typeface="Arial" pitchFamily="34" charset="0"/>
              <a:buChar char="•"/>
            </a:pP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The most common form of copy constructor is shown here:</a:t>
            </a:r>
          </a:p>
          <a:p>
            <a:endParaRPr lang="en-US" sz="2800" dirty="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COPY CONSTRUCTOR IN C++</a:t>
            </a:r>
            <a:endParaRPr lang="en-US" sz="2800" dirty="0"/>
          </a:p>
        </p:txBody>
      </p:sp>
      <p:sp>
        <p:nvSpPr>
          <p:cNvPr id="4" name="Rectangle 3"/>
          <p:cNvSpPr/>
          <p:nvPr/>
        </p:nvSpPr>
        <p:spPr>
          <a:xfrm>
            <a:off x="5029200" y="5257800"/>
            <a:ext cx="3581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parajita" pitchFamily="34" charset="0"/>
                <a:cs typeface="Aparajita" pitchFamily="34" charset="0"/>
              </a:rPr>
              <a:t>classname </a:t>
            </a:r>
            <a:r>
              <a:rPr lang="en-US" dirty="0" smtClean="0">
                <a:latin typeface="Aparajita" pitchFamily="34" charset="0"/>
                <a:cs typeface="Aparajita" pitchFamily="34" charset="0"/>
              </a:rPr>
              <a:t>(classname </a:t>
            </a:r>
            <a:r>
              <a:rPr lang="en-US" dirty="0">
                <a:latin typeface="Aparajita" pitchFamily="34" charset="0"/>
                <a:cs typeface="Aparajita" pitchFamily="34" charset="0"/>
              </a:rPr>
              <a:t>&amp;obj)</a:t>
            </a:r>
          </a:p>
          <a:p>
            <a:r>
              <a:rPr lang="en-US" dirty="0" smtClean="0">
                <a:latin typeface="Aparajita" pitchFamily="34" charset="0"/>
                <a:cs typeface="Aparajita" pitchFamily="34" charset="0"/>
              </a:rPr>
              <a:t> </a:t>
            </a: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r>
              <a:rPr lang="en-US" dirty="0" smtClean="0">
                <a:latin typeface="Aparajita" pitchFamily="34" charset="0"/>
                <a:cs typeface="Aparajita" pitchFamily="34" charset="0"/>
              </a:rPr>
              <a:t>// </a:t>
            </a:r>
            <a:r>
              <a:rPr lang="en-US" dirty="0">
                <a:latin typeface="Aparajita" pitchFamily="34" charset="0"/>
                <a:cs typeface="Aparajita" pitchFamily="34" charset="0"/>
              </a:rPr>
              <a:t>body of </a:t>
            </a:r>
            <a:r>
              <a:rPr lang="en-US" dirty="0" smtClean="0">
                <a:latin typeface="Aparajita" pitchFamily="34" charset="0"/>
                <a:cs typeface="Aparajita" pitchFamily="34" charset="0"/>
              </a:rPr>
              <a:t>constructor</a:t>
            </a:r>
          </a:p>
          <a:p>
            <a:r>
              <a:rPr lang="en-US" dirty="0" smtClean="0">
                <a:latin typeface="Aparajita" pitchFamily="34" charset="0"/>
                <a:cs typeface="Aparajita" pitchFamily="34" charset="0"/>
              </a:rPr>
              <a:t> </a:t>
            </a:r>
            <a:r>
              <a:rPr lang="en-US" dirty="0">
                <a:latin typeface="Aparajita" pitchFamily="34" charset="0"/>
                <a:cs typeface="Aparajita" pitchFamily="34" charset="0"/>
              </a:rPr>
              <a:t>}</a:t>
            </a:r>
          </a:p>
        </p:txBody>
      </p:sp>
    </p:spTree>
    <p:extLst>
      <p:ext uri="{BB962C8B-B14F-4D97-AF65-F5344CB8AC3E}">
        <p14:creationId xmlns:p14="http://schemas.microsoft.com/office/powerpoint/2010/main" val="568434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
            <a:ext cx="790575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parajita" pitchFamily="34" charset="0"/>
                <a:cs typeface="Aparajita" pitchFamily="34" charset="0"/>
              </a:rPr>
              <a:t>class code</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int id;</a:t>
            </a:r>
          </a:p>
          <a:p>
            <a:r>
              <a:rPr lang="en-US" dirty="0" smtClean="0">
                <a:latin typeface="Aparajita" pitchFamily="34" charset="0"/>
                <a:cs typeface="Aparajita" pitchFamily="34" charset="0"/>
              </a:rPr>
              <a:t>code(){}			//constructor 1</a:t>
            </a:r>
          </a:p>
          <a:p>
            <a:r>
              <a:rPr lang="en-US" dirty="0" smtClean="0">
                <a:latin typeface="Aparajita" pitchFamily="34" charset="0"/>
                <a:cs typeface="Aparajita" pitchFamily="34" charset="0"/>
              </a:rPr>
              <a:t>code (int a){id=a;} 		//constructor  2	</a:t>
            </a:r>
          </a:p>
          <a:p>
            <a:r>
              <a:rPr lang="en-US" dirty="0" smtClean="0">
                <a:latin typeface="Aparajita" pitchFamily="34" charset="0"/>
                <a:cs typeface="Aparajita" pitchFamily="34" charset="0"/>
              </a:rPr>
              <a:t>code (code &amp; x)		//copy constructor</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id=x.id;</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void print()</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cout&lt;&lt;“id value-=“&lt;&lt;id;</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void  main()</a:t>
            </a:r>
          </a:p>
          <a:p>
            <a:r>
              <a:rPr lang="en-US" dirty="0" smtClean="0">
                <a:latin typeface="Aparajita" pitchFamily="34" charset="0"/>
                <a:cs typeface="Aparajita" pitchFamily="34" charset="0"/>
              </a:rPr>
              <a:t>{</a:t>
            </a:r>
          </a:p>
          <a:p>
            <a:r>
              <a:rPr lang="en-US" dirty="0" smtClean="0">
                <a:latin typeface="Aparajita" pitchFamily="34" charset="0"/>
                <a:cs typeface="Aparajita" pitchFamily="34" charset="0"/>
              </a:rPr>
              <a:t>cod e obj1(200);</a:t>
            </a:r>
          </a:p>
          <a:p>
            <a:r>
              <a:rPr lang="en-US" dirty="0" smtClean="0">
                <a:latin typeface="Aparajita" pitchFamily="34" charset="0"/>
                <a:cs typeface="Aparajita" pitchFamily="34" charset="0"/>
              </a:rPr>
              <a:t>code obj2(obj1);		//calls copy constructor</a:t>
            </a:r>
          </a:p>
          <a:p>
            <a:r>
              <a:rPr lang="en-US" dirty="0" smtClean="0">
                <a:latin typeface="Aparajita" pitchFamily="34" charset="0"/>
                <a:cs typeface="Aparajita" pitchFamily="34" charset="0"/>
              </a:rPr>
              <a:t>code obj3=obj1;		 //calls copy constructor again</a:t>
            </a:r>
          </a:p>
          <a:p>
            <a:r>
              <a:rPr lang="en-US" dirty="0" smtClean="0">
                <a:latin typeface="Aparajita" pitchFamily="34" charset="0"/>
                <a:cs typeface="Aparajita" pitchFamily="34" charset="0"/>
              </a:rPr>
              <a:t>obj1.print();</a:t>
            </a:r>
          </a:p>
          <a:p>
            <a:r>
              <a:rPr lang="en-US" dirty="0" smtClean="0">
                <a:latin typeface="Aparajita" pitchFamily="34" charset="0"/>
                <a:cs typeface="Aparajita" pitchFamily="34" charset="0"/>
              </a:rPr>
              <a:t>obj2.print();</a:t>
            </a:r>
          </a:p>
          <a:p>
            <a:r>
              <a:rPr lang="en-US" dirty="0" smtClean="0">
                <a:latin typeface="Aparajita" pitchFamily="34" charset="0"/>
                <a:cs typeface="Aparajita" pitchFamily="34" charset="0"/>
              </a:rPr>
              <a:t>obj3.print();</a:t>
            </a:r>
          </a:p>
          <a:p>
            <a:r>
              <a:rPr lang="en-US" dirty="0" smtClean="0">
                <a:latin typeface="Aparajita" pitchFamily="34" charset="0"/>
                <a:cs typeface="Aparajita" pitchFamily="34" charset="0"/>
              </a:rPr>
              <a:t>}</a:t>
            </a:r>
            <a:endParaRPr lang="en-US" dirty="0">
              <a:latin typeface="Aparajita" pitchFamily="34" charset="0"/>
              <a:cs typeface="Aparajita" pitchFamily="34" charset="0"/>
            </a:endParaRPr>
          </a:p>
        </p:txBody>
      </p:sp>
      <p:sp>
        <p:nvSpPr>
          <p:cNvPr id="3" name="Rectangle 2"/>
          <p:cNvSpPr/>
          <p:nvPr/>
        </p:nvSpPr>
        <p:spPr>
          <a:xfrm>
            <a:off x="6338455" y="1814945"/>
            <a:ext cx="2133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latin typeface="Aparajita" pitchFamily="34" charset="0"/>
                <a:cs typeface="Aparajita" pitchFamily="34" charset="0"/>
              </a:rPr>
              <a:t>OUTPUT</a:t>
            </a:r>
          </a:p>
          <a:p>
            <a:pPr algn="ctr"/>
            <a:r>
              <a:rPr lang="en-US" dirty="0" smtClean="0">
                <a:latin typeface="Aparajita" pitchFamily="34" charset="0"/>
                <a:cs typeface="Aparajita" pitchFamily="34" charset="0"/>
              </a:rPr>
              <a:t>Id value=200</a:t>
            </a:r>
          </a:p>
          <a:p>
            <a:pPr algn="ctr"/>
            <a:r>
              <a:rPr lang="en-US" dirty="0" smtClean="0">
                <a:latin typeface="Aparajita" pitchFamily="34" charset="0"/>
                <a:cs typeface="Aparajita" pitchFamily="34" charset="0"/>
              </a:rPr>
              <a:t>Id value=200</a:t>
            </a:r>
          </a:p>
          <a:p>
            <a:pPr algn="ctr"/>
            <a:r>
              <a:rPr lang="en-US" dirty="0" smtClean="0">
                <a:latin typeface="Aparajita" pitchFamily="34" charset="0"/>
                <a:cs typeface="Aparajita" pitchFamily="34" charset="0"/>
              </a:rPr>
              <a:t>Id value=200</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3431598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525963"/>
          </a:xfrm>
        </p:spPr>
        <p:txBody>
          <a:bodyPr>
            <a:noAutofit/>
          </a:bodyPr>
          <a:lstStyle/>
          <a:p>
            <a:pPr marL="109728" indent="0">
              <a:buNone/>
            </a:pPr>
            <a:r>
              <a:rPr lang="en-US" sz="2800" dirty="0" smtClean="0">
                <a:latin typeface="Aparajita" pitchFamily="34" charset="0"/>
                <a:cs typeface="Aparajita" pitchFamily="34" charset="0"/>
              </a:rPr>
              <a:t>C++ is basically invented to –</a:t>
            </a:r>
          </a:p>
          <a:p>
            <a:pPr marL="651510" lvl="1" indent="-285750">
              <a:buFont typeface="Arial" pitchFamily="34" charset="0"/>
              <a:buChar char="•"/>
            </a:pPr>
            <a:r>
              <a:rPr lang="en-US" sz="2800" dirty="0" smtClean="0">
                <a:latin typeface="Aparajita" pitchFamily="34" charset="0"/>
                <a:cs typeface="Aparajita" pitchFamily="34" charset="0"/>
              </a:rPr>
              <a:t>remove some of the pitfalls of Procedural Oriented </a:t>
            </a:r>
            <a:r>
              <a:rPr lang="en-US" sz="2800" dirty="0">
                <a:latin typeface="Aparajita" pitchFamily="34" charset="0"/>
                <a:cs typeface="Aparajita" pitchFamily="34" charset="0"/>
              </a:rPr>
              <a:t>P</a:t>
            </a:r>
            <a:r>
              <a:rPr lang="en-US" sz="2800" dirty="0" smtClean="0">
                <a:latin typeface="Aparajita" pitchFamily="34" charset="0"/>
                <a:cs typeface="Aparajita" pitchFamily="34" charset="0"/>
              </a:rPr>
              <a:t>rogramming </a:t>
            </a:r>
          </a:p>
          <a:p>
            <a:pPr marL="651510" lvl="1" indent="-285750">
              <a:buFont typeface="Arial" pitchFamily="34" charset="0"/>
              <a:buChar char="•"/>
            </a:pPr>
            <a:endParaRPr lang="en-US" sz="2800" dirty="0" smtClean="0">
              <a:latin typeface="Aparajita" pitchFamily="34" charset="0"/>
              <a:cs typeface="Aparajita" pitchFamily="34" charset="0"/>
            </a:endParaRPr>
          </a:p>
          <a:p>
            <a:pPr marL="651510" lvl="1" indent="-285750">
              <a:buFont typeface="Arial" pitchFamily="34" charset="0"/>
              <a:buChar char="•"/>
            </a:pPr>
            <a:r>
              <a:rPr lang="en-US" sz="2800" dirty="0" smtClean="0">
                <a:latin typeface="Aparajita" pitchFamily="34" charset="0"/>
                <a:cs typeface="Aparajita" pitchFamily="34" charset="0"/>
              </a:rPr>
              <a:t>adding best of structured programming.</a:t>
            </a:r>
          </a:p>
          <a:p>
            <a:pPr marL="365760" lvl="1" indent="0">
              <a:buNone/>
            </a:pPr>
            <a:endParaRPr lang="en-US" sz="2800" dirty="0" smtClean="0">
              <a:latin typeface="Aparajita" pitchFamily="34" charset="0"/>
              <a:cs typeface="Aparajita" pitchFamily="34" charset="0"/>
            </a:endParaRPr>
          </a:p>
          <a:p>
            <a:pPr marL="651510" lvl="1" indent="-285750">
              <a:buFont typeface="Arial" pitchFamily="34" charset="0"/>
              <a:buChar char="•"/>
            </a:pPr>
            <a:r>
              <a:rPr lang="en-US" sz="2800" dirty="0" smtClean="0">
                <a:latin typeface="Aparajita" pitchFamily="34" charset="0"/>
                <a:cs typeface="Aparajita" pitchFamily="34" charset="0"/>
              </a:rPr>
              <a:t>adding some new powerful concepts as..</a:t>
            </a:r>
          </a:p>
          <a:p>
            <a:pPr marL="1172718" lvl="3" indent="-285750">
              <a:buClr>
                <a:schemeClr val="bg2">
                  <a:lumMod val="50000"/>
                </a:schemeClr>
              </a:buClr>
              <a:buFont typeface="Arial" pitchFamily="34" charset="0"/>
              <a:buChar char="•"/>
            </a:pPr>
            <a:r>
              <a:rPr lang="en-US" sz="2800" dirty="0" smtClean="0">
                <a:latin typeface="Aparajita" pitchFamily="34" charset="0"/>
                <a:cs typeface="Aparajita" pitchFamily="34" charset="0"/>
              </a:rPr>
              <a:t>Reusability</a:t>
            </a:r>
          </a:p>
          <a:p>
            <a:pPr marL="1172718" lvl="3" indent="-285750">
              <a:buClr>
                <a:schemeClr val="bg2">
                  <a:lumMod val="50000"/>
                </a:schemeClr>
              </a:buClr>
              <a:buFont typeface="Arial" pitchFamily="34" charset="0"/>
              <a:buChar char="•"/>
            </a:pPr>
            <a:r>
              <a:rPr lang="en-US" sz="2800" dirty="0" smtClean="0">
                <a:latin typeface="Aparajita" pitchFamily="34" charset="0"/>
                <a:cs typeface="Aparajita" pitchFamily="34" charset="0"/>
              </a:rPr>
              <a:t>Data Hiding</a:t>
            </a:r>
          </a:p>
          <a:p>
            <a:pPr marL="1172718" lvl="3" indent="-285750">
              <a:buClr>
                <a:schemeClr val="bg2">
                  <a:lumMod val="50000"/>
                </a:schemeClr>
              </a:buClr>
              <a:buFont typeface="Arial" pitchFamily="34" charset="0"/>
              <a:buChar char="•"/>
            </a:pPr>
            <a:r>
              <a:rPr lang="en-US" sz="2800" dirty="0" smtClean="0">
                <a:latin typeface="Aparajita" pitchFamily="34" charset="0"/>
                <a:cs typeface="Aparajita" pitchFamily="34" charset="0"/>
              </a:rPr>
              <a:t>Data Security</a:t>
            </a:r>
          </a:p>
          <a:p>
            <a:pPr marL="1172718" lvl="3" indent="-285750">
              <a:buFont typeface="Arial" pitchFamily="34" charset="0"/>
              <a:buChar char="•"/>
            </a:pPr>
            <a:endParaRPr lang="en-US" sz="2800" dirty="0">
              <a:latin typeface="Aparajita" pitchFamily="34" charset="0"/>
              <a:cs typeface="Aparajita" pitchFamily="34" charset="0"/>
            </a:endParaRPr>
          </a:p>
          <a:p>
            <a:pPr marL="365760" lvl="1" indent="0">
              <a:buNone/>
            </a:pP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a:t>
            </a:r>
          </a:p>
          <a:p>
            <a:pPr marL="109728" indent="0">
              <a:buNone/>
            </a:pPr>
            <a:endParaRPr lang="en-US" sz="2800" dirty="0" smtClean="0">
              <a:latin typeface="Aparajita" pitchFamily="34" charset="0"/>
              <a:cs typeface="Aparajita" pitchFamily="34" charset="0"/>
            </a:endParaRPr>
          </a:p>
          <a:p>
            <a:pPr marL="109728" indent="0">
              <a:buNone/>
            </a:pPr>
            <a:endParaRPr lang="en-US" sz="2800" b="1" u="sng" dirty="0" smtClean="0">
              <a:latin typeface="Aparajita" pitchFamily="34" charset="0"/>
              <a:cs typeface="Aparajita" pitchFamily="34" charset="0"/>
            </a:endParaRPr>
          </a:p>
          <a:p>
            <a:pPr marL="109728" indent="0">
              <a:buNone/>
            </a:pPr>
            <a:endParaRPr lang="en-US" sz="2800" b="1" u="sng" dirty="0" smtClean="0">
              <a:latin typeface="Aparajita" pitchFamily="34" charset="0"/>
              <a:cs typeface="Aparajita" pitchFamily="34" charset="0"/>
            </a:endParaRPr>
          </a:p>
          <a:p>
            <a:pPr marL="109728" indent="0">
              <a:buNone/>
            </a:pPr>
            <a:endParaRPr lang="en-US" sz="2800" u="sng" dirty="0" smtClean="0">
              <a:latin typeface="Aparajita" pitchFamily="34" charset="0"/>
              <a:cs typeface="Aparajita" pitchFamily="34" charset="0"/>
            </a:endParaRPr>
          </a:p>
          <a:p>
            <a:pPr marL="109728" indent="0">
              <a:buNone/>
            </a:pPr>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p:txBody>
      </p:sp>
      <p:sp>
        <p:nvSpPr>
          <p:cNvPr id="5" name="Rectangle 4"/>
          <p:cNvSpPr/>
          <p:nvPr/>
        </p:nvSpPr>
        <p:spPr>
          <a:xfrm>
            <a:off x="0" y="152400"/>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Why C++ / OOP ?</a:t>
            </a:r>
          </a:p>
        </p:txBody>
      </p:sp>
    </p:spTree>
    <p:extLst>
      <p:ext uri="{BB962C8B-B14F-4D97-AF65-F5344CB8AC3E}">
        <p14:creationId xmlns:p14="http://schemas.microsoft.com/office/powerpoint/2010/main" val="3580751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3970318"/>
          </a:xfrm>
          <a:prstGeom prst="rect">
            <a:avLst/>
          </a:prstGeom>
          <a:noFill/>
        </p:spPr>
        <p:txBody>
          <a:bodyPr wrap="square" rtlCol="0">
            <a:spAutoFit/>
          </a:bodyPr>
          <a:lstStyle/>
          <a:p>
            <a:r>
              <a:rPr lang="en-US" sz="2800" b="1" u="sng" dirty="0">
                <a:latin typeface="Aparajita" pitchFamily="34" charset="0"/>
                <a:cs typeface="Aparajita" pitchFamily="34" charset="0"/>
              </a:rPr>
              <a:t>What does a Destructor do</a:t>
            </a:r>
            <a:r>
              <a:rPr lang="en-US" sz="2800" b="1" u="sng" dirty="0" smtClean="0">
                <a:latin typeface="Aparajita" pitchFamily="34" charset="0"/>
                <a:cs typeface="Aparajita" pitchFamily="34" charset="0"/>
              </a:rPr>
              <a:t>?</a:t>
            </a:r>
          </a:p>
          <a:p>
            <a:pPr marL="457200" indent="-457200">
              <a:buFont typeface="Arial" pitchFamily="34" charset="0"/>
              <a:buChar char="•"/>
            </a:pPr>
            <a:r>
              <a:rPr lang="en-US" sz="2800" dirty="0" smtClean="0">
                <a:latin typeface="Aparajita" pitchFamily="34" charset="0"/>
                <a:cs typeface="Aparajita" pitchFamily="34" charset="0"/>
              </a:rPr>
              <a:t>Destructors </a:t>
            </a:r>
            <a:r>
              <a:rPr lang="en-US" sz="2800" dirty="0">
                <a:latin typeface="Aparajita" pitchFamily="34" charset="0"/>
                <a:cs typeface="Aparajita" pitchFamily="34" charset="0"/>
              </a:rPr>
              <a:t>are used to clean up an object when the object is about to be destroyed </a:t>
            </a:r>
          </a:p>
          <a:p>
            <a:pPr marL="457200" indent="-457200">
              <a:buFont typeface="Arial" pitchFamily="34" charset="0"/>
              <a:buChar char="•"/>
            </a:pPr>
            <a:r>
              <a:rPr lang="en-US" sz="2800" dirty="0">
                <a:latin typeface="Aparajita" pitchFamily="34" charset="0"/>
                <a:cs typeface="Aparajita" pitchFamily="34" charset="0"/>
              </a:rPr>
              <a:t>For instance, if your object has some pointers as its members, you might want to free the memory pointed by those pointers sometimes</a:t>
            </a:r>
          </a:p>
          <a:p>
            <a:pPr marL="457200" indent="-457200">
              <a:buFont typeface="Arial" pitchFamily="34" charset="0"/>
              <a:buChar char="•"/>
            </a:pPr>
            <a:r>
              <a:rPr lang="en-US" sz="2800" dirty="0">
                <a:latin typeface="Aparajita" pitchFamily="34" charset="0"/>
                <a:cs typeface="Aparajita" pitchFamily="34" charset="0"/>
              </a:rPr>
              <a:t>Such operations can be performed by </a:t>
            </a:r>
            <a:r>
              <a:rPr lang="en-US" sz="2800" dirty="0" smtClean="0">
                <a:latin typeface="Aparajita" pitchFamily="34" charset="0"/>
                <a:cs typeface="Aparajita" pitchFamily="34" charset="0"/>
              </a:rPr>
              <a:t>destructors</a:t>
            </a:r>
          </a:p>
          <a:p>
            <a:pPr marL="457200" indent="-457200">
              <a:buFont typeface="Arial" pitchFamily="34" charset="0"/>
              <a:buChar char="•"/>
            </a:pPr>
            <a:r>
              <a:rPr lang="en-US" sz="2800" dirty="0" smtClean="0">
                <a:latin typeface="Aparajita" pitchFamily="34" charset="0"/>
                <a:cs typeface="Aparajita" pitchFamily="34" charset="0"/>
              </a:rPr>
              <a:t>This is member function whose name is same as class </a:t>
            </a:r>
            <a:r>
              <a:rPr lang="en-US" sz="2800" dirty="0" err="1" smtClean="0">
                <a:latin typeface="Aparajita" pitchFamily="34" charset="0"/>
                <a:cs typeface="Aparajita" pitchFamily="34" charset="0"/>
              </a:rPr>
              <a:t>namebut</a:t>
            </a:r>
            <a:r>
              <a:rPr lang="en-US" sz="2800" dirty="0" smtClean="0">
                <a:latin typeface="Aparajita" pitchFamily="34" charset="0"/>
                <a:cs typeface="Aparajita" pitchFamily="34" charset="0"/>
              </a:rPr>
              <a:t> is preceded by tilde(~)</a:t>
            </a:r>
            <a:endParaRPr lang="en-US" sz="2800" dirty="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DESTRUCTORS IN C++</a:t>
            </a:r>
            <a:endParaRPr lang="en-US" sz="2800" dirty="0"/>
          </a:p>
        </p:txBody>
      </p:sp>
      <p:sp>
        <p:nvSpPr>
          <p:cNvPr id="4" name="Rectangle 3"/>
          <p:cNvSpPr/>
          <p:nvPr/>
        </p:nvSpPr>
        <p:spPr>
          <a:xfrm>
            <a:off x="5029200" y="5257800"/>
            <a:ext cx="3581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parajita" pitchFamily="34" charset="0"/>
                <a:cs typeface="Aparajita" pitchFamily="34" charset="0"/>
              </a:rPr>
              <a:t>~classname ()</a:t>
            </a:r>
            <a:endParaRPr lang="en-US" dirty="0">
              <a:latin typeface="Aparajita" pitchFamily="34" charset="0"/>
              <a:cs typeface="Aparajita" pitchFamily="34" charset="0"/>
            </a:endParaRPr>
          </a:p>
          <a:p>
            <a:r>
              <a:rPr lang="en-US" dirty="0" smtClean="0">
                <a:latin typeface="Aparajita" pitchFamily="34" charset="0"/>
                <a:cs typeface="Aparajita" pitchFamily="34" charset="0"/>
              </a:rPr>
              <a:t> </a:t>
            </a: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r>
              <a:rPr lang="en-US" dirty="0" smtClean="0">
                <a:latin typeface="Aparajita" pitchFamily="34" charset="0"/>
                <a:cs typeface="Aparajita" pitchFamily="34" charset="0"/>
              </a:rPr>
              <a:t>// </a:t>
            </a:r>
            <a:r>
              <a:rPr lang="en-US" dirty="0">
                <a:latin typeface="Aparajita" pitchFamily="34" charset="0"/>
                <a:cs typeface="Aparajita" pitchFamily="34" charset="0"/>
              </a:rPr>
              <a:t>body </a:t>
            </a:r>
            <a:r>
              <a:rPr lang="en-US" dirty="0" smtClean="0">
                <a:latin typeface="Aparajita" pitchFamily="34" charset="0"/>
                <a:cs typeface="Aparajita" pitchFamily="34" charset="0"/>
              </a:rPr>
              <a:t>of destructor</a:t>
            </a:r>
          </a:p>
          <a:p>
            <a:r>
              <a:rPr lang="en-US" dirty="0" smtClean="0">
                <a:latin typeface="Aparajita" pitchFamily="34" charset="0"/>
                <a:cs typeface="Aparajita" pitchFamily="34" charset="0"/>
              </a:rPr>
              <a:t> </a:t>
            </a:r>
            <a:r>
              <a:rPr lang="en-US" dirty="0">
                <a:latin typeface="Aparajita" pitchFamily="34" charset="0"/>
                <a:cs typeface="Aparajita" pitchFamily="34" charset="0"/>
              </a:rPr>
              <a:t>}</a:t>
            </a:r>
          </a:p>
        </p:txBody>
      </p:sp>
    </p:spTree>
    <p:extLst>
      <p:ext uri="{BB962C8B-B14F-4D97-AF65-F5344CB8AC3E}">
        <p14:creationId xmlns:p14="http://schemas.microsoft.com/office/powerpoint/2010/main" val="6661704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95350" y="298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304800" y="727770"/>
            <a:ext cx="8305800" cy="5262979"/>
          </a:xfrm>
          <a:prstGeom prst="rect">
            <a:avLst/>
          </a:prstGeom>
        </p:spPr>
        <p:txBody>
          <a:bodyPr wrap="square">
            <a:spAutoFit/>
          </a:bodyPr>
          <a:lstStyle/>
          <a:p>
            <a:endParaRPr lang="en-US" sz="2800" b="1" dirty="0" smtClean="0">
              <a:latin typeface="Aparajita" pitchFamily="34" charset="0"/>
              <a:cs typeface="Aparajita" pitchFamily="34" charset="0"/>
            </a:endParaRPr>
          </a:p>
          <a:p>
            <a:r>
              <a:rPr lang="en-US" sz="2800" b="1" dirty="0" smtClean="0">
                <a:latin typeface="Aparajita" pitchFamily="34" charset="0"/>
                <a:cs typeface="Aparajita" pitchFamily="34" charset="0"/>
              </a:rPr>
              <a:t>How </a:t>
            </a:r>
            <a:r>
              <a:rPr lang="en-US" sz="2800" b="1" dirty="0">
                <a:latin typeface="Aparajita" pitchFamily="34" charset="0"/>
                <a:cs typeface="Aparajita" pitchFamily="34" charset="0"/>
              </a:rPr>
              <a:t>to Use Destructors</a:t>
            </a:r>
          </a:p>
          <a:p>
            <a:pPr marL="457200" indent="-457200">
              <a:buFont typeface="Arial" pitchFamily="34" charset="0"/>
              <a:buChar char="•"/>
            </a:pPr>
            <a:r>
              <a:rPr lang="en-US" sz="2800" dirty="0">
                <a:latin typeface="Aparajita" pitchFamily="34" charset="0"/>
                <a:cs typeface="Aparajita" pitchFamily="34" charset="0"/>
              </a:rPr>
              <a:t>Destructors are called by default for each class object at the end of a program whenever the delete operation is called </a:t>
            </a:r>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Example</a:t>
            </a:r>
            <a:r>
              <a:rPr lang="en-US" sz="2800" dirty="0" smtClean="0">
                <a:latin typeface="Aparajita" pitchFamily="34" charset="0"/>
                <a:cs typeface="Aparajita" pitchFamily="34" charset="0"/>
              </a:rPr>
              <a:t>:</a:t>
            </a:r>
          </a:p>
          <a:p>
            <a:pPr lvl="2"/>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destructor for the class </a:t>
            </a:r>
            <a:r>
              <a:rPr lang="en-US" sz="2800" dirty="0" err="1">
                <a:latin typeface="Aparajita" pitchFamily="34" charset="0"/>
                <a:cs typeface="Aparajita" pitchFamily="34" charset="0"/>
              </a:rPr>
              <a:t>StudentRecord</a:t>
            </a:r>
            <a:r>
              <a:rPr lang="en-US" sz="2800" dirty="0">
                <a:latin typeface="Aparajita" pitchFamily="34" charset="0"/>
                <a:cs typeface="Aparajita" pitchFamily="34" charset="0"/>
              </a:rPr>
              <a:t> is </a:t>
            </a:r>
          </a:p>
          <a:p>
            <a:pPr lvl="2"/>
            <a:r>
              <a:rPr lang="en-US" sz="2800" dirty="0" err="1">
                <a:latin typeface="Aparajita" pitchFamily="34" charset="0"/>
                <a:cs typeface="Aparajita" pitchFamily="34" charset="0"/>
              </a:rPr>
              <a:t>StudentRecord</a:t>
            </a:r>
            <a:r>
              <a:rPr lang="en-US" sz="2800" dirty="0">
                <a:latin typeface="Aparajita" pitchFamily="34" charset="0"/>
                <a:cs typeface="Aparajita" pitchFamily="34" charset="0"/>
              </a:rPr>
              <a:t> ::~ </a:t>
            </a:r>
            <a:r>
              <a:rPr lang="en-US" sz="2800" dirty="0" err="1">
                <a:latin typeface="Aparajita" pitchFamily="34" charset="0"/>
                <a:cs typeface="Aparajita" pitchFamily="34" charset="0"/>
              </a:rPr>
              <a:t>StudentRecord</a:t>
            </a:r>
            <a:r>
              <a:rPr lang="en-US" sz="2800" dirty="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Destructors </a:t>
            </a:r>
            <a:r>
              <a:rPr lang="en-US" sz="2800" dirty="0">
                <a:latin typeface="Aparajita" pitchFamily="34" charset="0"/>
                <a:cs typeface="Aparajita" pitchFamily="34" charset="0"/>
              </a:rPr>
              <a:t>are similar in nature to constructors except that they are executed when an object is about to be destroyed you cannot pass arguments to </a:t>
            </a:r>
            <a:r>
              <a:rPr lang="en-US" sz="2800" dirty="0" smtClean="0">
                <a:latin typeface="Aparajita" pitchFamily="34" charset="0"/>
                <a:cs typeface="Aparajita" pitchFamily="34" charset="0"/>
              </a:rPr>
              <a:t>destructors.</a:t>
            </a:r>
            <a:endParaRPr lang="en-US" sz="2800" dirty="0">
              <a:latin typeface="Aparajita" pitchFamily="34" charset="0"/>
              <a:cs typeface="Aparajita" pitchFamily="34" charset="0"/>
            </a:endParaRPr>
          </a:p>
        </p:txBody>
      </p:sp>
      <p:sp>
        <p:nvSpPr>
          <p:cNvPr id="7" name="Rectangle 6"/>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DESTRUCTORS (cont’d)</a:t>
            </a:r>
            <a:endParaRPr lang="en-US" sz="2800" dirty="0"/>
          </a:p>
        </p:txBody>
      </p:sp>
    </p:spTree>
    <p:extLst>
      <p:ext uri="{BB962C8B-B14F-4D97-AF65-F5344CB8AC3E}">
        <p14:creationId xmlns:p14="http://schemas.microsoft.com/office/powerpoint/2010/main" val="22352721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524000"/>
            <a:ext cx="7239000" cy="2308324"/>
          </a:xfrm>
          <a:prstGeom prst="rect">
            <a:avLst/>
          </a:prstGeom>
          <a:noFill/>
        </p:spPr>
        <p:txBody>
          <a:bodyPr wrap="square" rtlCol="0">
            <a:spAutoFit/>
          </a:bodyPr>
          <a:lstStyle/>
          <a:p>
            <a:r>
              <a:rPr lang="en-US" sz="7200" dirty="0" smtClean="0">
                <a:latin typeface="Forte" pitchFamily="66" charset="0"/>
              </a:rPr>
              <a:t>LAB </a:t>
            </a:r>
          </a:p>
          <a:p>
            <a:r>
              <a:rPr lang="en-US" sz="7200" dirty="0" smtClean="0">
                <a:latin typeface="Forte" pitchFamily="66" charset="0"/>
              </a:rPr>
              <a:t>SESSION 2</a:t>
            </a:r>
            <a:endParaRPr lang="en-US" sz="7200" dirty="0">
              <a:latin typeface="Forte" pitchFamily="66" charset="0"/>
            </a:endParaRPr>
          </a:p>
        </p:txBody>
      </p:sp>
    </p:spTree>
    <p:extLst>
      <p:ext uri="{BB962C8B-B14F-4D97-AF65-F5344CB8AC3E}">
        <p14:creationId xmlns:p14="http://schemas.microsoft.com/office/powerpoint/2010/main" val="29918840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9764" y="2514600"/>
            <a:ext cx="6858000" cy="2677656"/>
          </a:xfrm>
          <a:prstGeom prst="rect">
            <a:avLst/>
          </a:prstGeom>
          <a:noFill/>
        </p:spPr>
        <p:txBody>
          <a:bodyPr wrap="square" rtlCol="0">
            <a:spAutoFit/>
          </a:bodyPr>
          <a:lstStyle>
            <a:defPPr>
              <a:defRPr lang="en-US"/>
            </a:defPPr>
            <a:lvl1pPr>
              <a:defRPr sz="2800" b="1">
                <a:latin typeface="Aparajita" pitchFamily="34" charset="0"/>
                <a:cs typeface="Aparajita" pitchFamily="34" charset="0"/>
              </a:defRPr>
            </a:lvl1pPr>
          </a:lstStyle>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Meaning</a:t>
            </a:r>
          </a:p>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Purpose</a:t>
            </a:r>
          </a:p>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Types</a:t>
            </a:r>
          </a:p>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Examples</a:t>
            </a:r>
          </a:p>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Guidelines</a:t>
            </a:r>
          </a:p>
          <a:p>
            <a:pPr marL="1200150" lvl="2" indent="-285750">
              <a:buFont typeface="Wingdings" pitchFamily="2" charset="2"/>
              <a:buChar char="q"/>
            </a:pPr>
            <a:r>
              <a:rPr lang="en-US" sz="2800" smtClean="0">
                <a:solidFill>
                  <a:schemeClr val="bg2">
                    <a:lumMod val="25000"/>
                  </a:schemeClr>
                </a:solidFill>
                <a:latin typeface="Aparajita" pitchFamily="34" charset="0"/>
                <a:cs typeface="Aparajita" pitchFamily="34" charset="0"/>
              </a:rPr>
              <a:t>  	Type Conversions and its types</a:t>
            </a:r>
            <a:endParaRPr lang="en-US" sz="2800" dirty="0">
              <a:solidFill>
                <a:schemeClr val="bg2">
                  <a:lumMod val="25000"/>
                </a:schemeClr>
              </a:solidFill>
              <a:latin typeface="Aparajita" pitchFamily="34" charset="0"/>
              <a:cs typeface="Aparajita" pitchFamily="34" charset="0"/>
            </a:endParaRP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04801"/>
            <a:ext cx="2362200" cy="1687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95600" y="685800"/>
            <a:ext cx="5486400" cy="523220"/>
          </a:xfrm>
          <a:prstGeom prst="rect">
            <a:avLst/>
          </a:prstGeom>
          <a:noFill/>
        </p:spPr>
        <p:txBody>
          <a:bodyPr wrap="square" rtlCol="0">
            <a:spAutoFit/>
          </a:bodyPr>
          <a:lstStyle/>
          <a:p>
            <a:r>
              <a:rPr lang="en-US" sz="2800" b="1" dirty="0" smtClean="0">
                <a:latin typeface="Aparajita" pitchFamily="34" charset="0"/>
                <a:cs typeface="Aparajita" pitchFamily="34" charset="0"/>
              </a:rPr>
              <a:t>Operator Overloading</a:t>
            </a:r>
            <a:endParaRPr lang="en-US" sz="2800" b="1" dirty="0">
              <a:latin typeface="Aparajita" pitchFamily="34" charset="0"/>
              <a:cs typeface="Aparajita" pitchFamily="34" charset="0"/>
            </a:endParaRPr>
          </a:p>
        </p:txBody>
      </p:sp>
      <p:sp>
        <p:nvSpPr>
          <p:cNvPr id="6" name="Rectangle 5"/>
          <p:cNvSpPr/>
          <p:nvPr/>
        </p:nvSpPr>
        <p:spPr>
          <a:xfrm>
            <a:off x="1828800" y="838200"/>
            <a:ext cx="304800" cy="42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40000"/>
                    <a:lumOff val="60000"/>
                  </a:schemeClr>
                </a:solidFill>
              </a:rPr>
              <a:t>6</a:t>
            </a:r>
            <a:endParaRPr lang="en-US" b="1" dirty="0">
              <a:solidFill>
                <a:schemeClr val="accent1">
                  <a:lumMod val="40000"/>
                  <a:lumOff val="60000"/>
                </a:schemeClr>
              </a:solidFill>
              <a:effectLst/>
            </a:endParaRPr>
          </a:p>
        </p:txBody>
      </p:sp>
    </p:spTree>
    <p:extLst>
      <p:ext uri="{BB962C8B-B14F-4D97-AF65-F5344CB8AC3E}">
        <p14:creationId xmlns:p14="http://schemas.microsoft.com/office/powerpoint/2010/main" val="4640946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727769"/>
            <a:ext cx="8305800" cy="5262979"/>
          </a:xfrm>
          <a:prstGeom prst="rect">
            <a:avLst/>
          </a:prstGeom>
        </p:spPr>
        <p:txBody>
          <a:bodyPr wrap="square">
            <a:spAutoFit/>
          </a:bodyPr>
          <a:lstStyle/>
          <a:p>
            <a:r>
              <a:rPr lang="en-US" sz="2800" b="1" u="sng" dirty="0" smtClean="0">
                <a:latin typeface="Aparajita" pitchFamily="34" charset="0"/>
                <a:cs typeface="Aparajita" pitchFamily="34" charset="0"/>
              </a:rPr>
              <a:t>Meaning</a:t>
            </a:r>
          </a:p>
          <a:p>
            <a:endParaRPr lang="en-US" sz="2800" b="1" u="sng"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Operator overloading means giving some special meaning to operators.</a:t>
            </a: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C++ allows to apply operators on user defined objects with the same syntax as that on basic </a:t>
            </a:r>
            <a:r>
              <a:rPr lang="en-US" sz="2800" dirty="0" err="1" smtClean="0">
                <a:latin typeface="Aparajita" pitchFamily="34" charset="0"/>
                <a:cs typeface="Aparajita" pitchFamily="34" charset="0"/>
              </a:rPr>
              <a:t>datatypes</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So, we can use operators on objects as well by operator overloading.</a:t>
            </a: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endParaRPr lang="en-US" sz="2800" dirty="0" smtClean="0">
              <a:latin typeface="Aparajita" pitchFamily="34" charset="0"/>
              <a:cs typeface="Aparajita" pitchFamily="34" charset="0"/>
            </a:endParaRP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OPERATOR OVERLOADING</a:t>
            </a:r>
            <a:endParaRPr lang="en-US" sz="2800" dirty="0"/>
          </a:p>
        </p:txBody>
      </p:sp>
    </p:spTree>
    <p:extLst>
      <p:ext uri="{BB962C8B-B14F-4D97-AF65-F5344CB8AC3E}">
        <p14:creationId xmlns:p14="http://schemas.microsoft.com/office/powerpoint/2010/main" val="33891160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145" y="685800"/>
            <a:ext cx="8382000" cy="2677656"/>
          </a:xfrm>
          <a:prstGeom prst="rect">
            <a:avLst/>
          </a:prstGeom>
          <a:noFill/>
        </p:spPr>
        <p:txBody>
          <a:bodyPr wrap="square" rtlCol="0">
            <a:spAutoFit/>
          </a:bodyPr>
          <a:lstStyle/>
          <a:p>
            <a:r>
              <a:rPr lang="en-US" sz="2800" dirty="0" smtClean="0">
                <a:latin typeface="Aparajita" pitchFamily="34" charset="0"/>
                <a:cs typeface="Aparajita" pitchFamily="34" charset="0"/>
              </a:rPr>
              <a:t>It means an operation is behaving differently on different instances (</a:t>
            </a:r>
            <a:r>
              <a:rPr lang="en-US" sz="2800" dirty="0" err="1" smtClean="0">
                <a:latin typeface="Aparajita" pitchFamily="34" charset="0"/>
                <a:cs typeface="Aparajita" pitchFamily="34" charset="0"/>
              </a:rPr>
              <a:t>Datatypes</a:t>
            </a:r>
            <a:r>
              <a:rPr lang="en-US" sz="2800" dirty="0" smtClean="0">
                <a:latin typeface="Aparajita" pitchFamily="34" charset="0"/>
                <a:cs typeface="Aparajita" pitchFamily="34" charset="0"/>
              </a:rPr>
              <a:t>).This is called </a:t>
            </a:r>
            <a:r>
              <a:rPr lang="en-US" sz="2800" i="1" dirty="0" smtClean="0">
                <a:latin typeface="Aparajita" pitchFamily="34" charset="0"/>
                <a:cs typeface="Aparajita" pitchFamily="34" charset="0"/>
              </a:rPr>
              <a:t>OPERATOR OVERLOADING</a:t>
            </a:r>
            <a:r>
              <a:rPr lang="en-US" sz="2800" dirty="0" smtClean="0">
                <a:latin typeface="Aparajita" pitchFamily="34" charset="0"/>
                <a:cs typeface="Aparajita" pitchFamily="34" charset="0"/>
              </a:rPr>
              <a:t>.</a:t>
            </a:r>
          </a:p>
          <a:p>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For e.g.</a:t>
            </a:r>
          </a:p>
          <a:p>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when we apply ‘+’ operator on integers </a:t>
            </a:r>
            <a:r>
              <a:rPr lang="en-US" sz="2800" dirty="0" smtClean="0">
                <a:latin typeface="Aparajita" pitchFamily="34" charset="0"/>
                <a:cs typeface="Aparajita" pitchFamily="34" charset="0"/>
                <a:sym typeface="Wingdings" pitchFamily="2" charset="2"/>
              </a:rPr>
              <a:t>it gives </a:t>
            </a:r>
            <a:r>
              <a:rPr lang="en-US" sz="2800" u="sng" dirty="0" smtClean="0">
                <a:latin typeface="Aparajita" pitchFamily="34" charset="0"/>
                <a:cs typeface="Aparajita" pitchFamily="34" charset="0"/>
                <a:sym typeface="Wingdings" pitchFamily="2" charset="2"/>
              </a:rPr>
              <a:t>addition</a:t>
            </a:r>
          </a:p>
          <a:p>
            <a:r>
              <a:rPr lang="en-US" sz="2800" dirty="0">
                <a:latin typeface="Aparajita" pitchFamily="34" charset="0"/>
                <a:cs typeface="Aparajita" pitchFamily="34" charset="0"/>
                <a:sym typeface="Wingdings" pitchFamily="2" charset="2"/>
              </a:rPr>
              <a:t> </a:t>
            </a:r>
            <a:r>
              <a:rPr lang="en-US" sz="2800" dirty="0" smtClean="0">
                <a:latin typeface="Aparajita" pitchFamily="34" charset="0"/>
                <a:cs typeface="Aparajita" pitchFamily="34" charset="0"/>
                <a:sym typeface="Wingdings" pitchFamily="2" charset="2"/>
              </a:rPr>
              <a:t>     and when we apply ‘+’ operator on strings it gives </a:t>
            </a:r>
            <a:r>
              <a:rPr lang="en-US" sz="2800" u="sng" dirty="0" smtClean="0">
                <a:latin typeface="Aparajita" pitchFamily="34" charset="0"/>
                <a:cs typeface="Aparajita" pitchFamily="34" charset="0"/>
                <a:sym typeface="Wingdings" pitchFamily="2" charset="2"/>
              </a:rPr>
              <a:t>concatenation</a:t>
            </a:r>
            <a:endParaRPr lang="en-US" sz="2800" u="sng" dirty="0" smtClean="0">
              <a:latin typeface="Aparajita" pitchFamily="34" charset="0"/>
              <a:cs typeface="Aparajita" pitchFamily="34" charset="0"/>
            </a:endParaRPr>
          </a:p>
        </p:txBody>
      </p:sp>
      <p:grpSp>
        <p:nvGrpSpPr>
          <p:cNvPr id="19" name="Group 18"/>
          <p:cNvGrpSpPr/>
          <p:nvPr/>
        </p:nvGrpSpPr>
        <p:grpSpPr>
          <a:xfrm>
            <a:off x="963672" y="4114800"/>
            <a:ext cx="7342128" cy="1524000"/>
            <a:chOff x="1427798" y="1466166"/>
            <a:chExt cx="7342128" cy="1524000"/>
          </a:xfrm>
        </p:grpSpPr>
        <p:sp>
          <p:nvSpPr>
            <p:cNvPr id="6" name="Oval 5"/>
            <p:cNvSpPr/>
            <p:nvPr/>
          </p:nvSpPr>
          <p:spPr>
            <a:xfrm>
              <a:off x="1427798" y="1999566"/>
              <a:ext cx="609601"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a:t>
              </a:r>
              <a:endParaRPr lang="en-US" dirty="0">
                <a:latin typeface="Aparajita" pitchFamily="34" charset="0"/>
                <a:cs typeface="Aparajita" pitchFamily="34" charset="0"/>
              </a:endParaRPr>
            </a:p>
          </p:txBody>
        </p:sp>
        <p:sp>
          <p:nvSpPr>
            <p:cNvPr id="7" name="Rounded Rectangle 6"/>
            <p:cNvSpPr/>
            <p:nvPr/>
          </p:nvSpPr>
          <p:spPr>
            <a:xfrm>
              <a:off x="2888672" y="1466166"/>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Integers (5,4),</a:t>
              </a:r>
              <a:endParaRPr lang="en-US" dirty="0">
                <a:latin typeface="Aparajita" pitchFamily="34" charset="0"/>
                <a:cs typeface="Aparajita" pitchFamily="34" charset="0"/>
              </a:endParaRPr>
            </a:p>
          </p:txBody>
        </p:sp>
        <p:sp>
          <p:nvSpPr>
            <p:cNvPr id="8" name="Rounded Rectangle 7"/>
            <p:cNvSpPr/>
            <p:nvPr/>
          </p:nvSpPr>
          <p:spPr>
            <a:xfrm>
              <a:off x="2892135" y="2456766"/>
              <a:ext cx="182533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String(“Hello", "Kitty”</a:t>
              </a:r>
              <a:endParaRPr lang="en-US" dirty="0">
                <a:latin typeface="Aparajita" pitchFamily="34" charset="0"/>
                <a:cs typeface="Aparajita" pitchFamily="34" charset="0"/>
              </a:endParaRPr>
            </a:p>
          </p:txBody>
        </p:sp>
        <p:sp>
          <p:nvSpPr>
            <p:cNvPr id="9" name="Rounded Rectangle 8"/>
            <p:cNvSpPr/>
            <p:nvPr/>
          </p:nvSpPr>
          <p:spPr>
            <a:xfrm>
              <a:off x="5479472" y="1466166"/>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parajita" pitchFamily="34" charset="0"/>
                  <a:cs typeface="Aparajita" pitchFamily="34" charset="0"/>
                </a:rPr>
                <a:t>9</a:t>
              </a:r>
            </a:p>
          </p:txBody>
        </p:sp>
        <p:sp>
          <p:nvSpPr>
            <p:cNvPr id="10" name="Rounded Rectangle 9"/>
            <p:cNvSpPr/>
            <p:nvPr/>
          </p:nvSpPr>
          <p:spPr>
            <a:xfrm>
              <a:off x="5479472" y="2456766"/>
              <a:ext cx="182533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a:t>
              </a:r>
              <a:r>
                <a:rPr lang="en-US" dirty="0" err="1" smtClean="0">
                  <a:latin typeface="Aparajita" pitchFamily="34" charset="0"/>
                  <a:cs typeface="Aparajita" pitchFamily="34" charset="0"/>
                </a:rPr>
                <a:t>HelloKitty</a:t>
              </a:r>
              <a:r>
                <a:rPr lang="en-US" dirty="0" smtClean="0">
                  <a:latin typeface="Aparajita" pitchFamily="34" charset="0"/>
                  <a:cs typeface="Aparajita" pitchFamily="34" charset="0"/>
                </a:rPr>
                <a:t>”</a:t>
              </a:r>
              <a:endParaRPr lang="en-US" dirty="0">
                <a:latin typeface="Aparajita" pitchFamily="34" charset="0"/>
                <a:cs typeface="Aparajita" pitchFamily="34" charset="0"/>
              </a:endParaRPr>
            </a:p>
          </p:txBody>
        </p:sp>
        <p:cxnSp>
          <p:nvCxnSpPr>
            <p:cNvPr id="11" name="Straight Arrow Connector 10"/>
            <p:cNvCxnSpPr>
              <a:stCxn id="6" idx="7"/>
              <a:endCxn id="7" idx="1"/>
            </p:cNvCxnSpPr>
            <p:nvPr/>
          </p:nvCxnSpPr>
          <p:spPr>
            <a:xfrm flipV="1">
              <a:off x="1948125" y="1732866"/>
              <a:ext cx="940547" cy="36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2082426" y="2456766"/>
              <a:ext cx="809709"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a:off x="4717472" y="173286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10" idx="1"/>
            </p:cNvCxnSpPr>
            <p:nvPr/>
          </p:nvCxnSpPr>
          <p:spPr>
            <a:xfrm>
              <a:off x="4717472" y="272346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17472" y="1466166"/>
              <a:ext cx="609600" cy="276999"/>
            </a:xfrm>
            <a:prstGeom prst="rect">
              <a:avLst/>
            </a:prstGeom>
            <a:noFill/>
          </p:spPr>
          <p:txBody>
            <a:bodyPr wrap="square" rtlCol="0">
              <a:spAutoFit/>
            </a:bodyPr>
            <a:lstStyle/>
            <a:p>
              <a:r>
                <a:rPr lang="en-US" sz="1200" dirty="0" smtClean="0">
                  <a:latin typeface="Aparajita" pitchFamily="34" charset="0"/>
                  <a:cs typeface="Aparajita" pitchFamily="34" charset="0"/>
                </a:rPr>
                <a:t>gives</a:t>
              </a:r>
              <a:endParaRPr lang="en-US" sz="1200" dirty="0">
                <a:latin typeface="Aparajita" pitchFamily="34" charset="0"/>
                <a:cs typeface="Aparajita" pitchFamily="34" charset="0"/>
              </a:endParaRPr>
            </a:p>
          </p:txBody>
        </p:sp>
        <p:sp>
          <p:nvSpPr>
            <p:cNvPr id="16" name="TextBox 15"/>
            <p:cNvSpPr txBox="1"/>
            <p:nvPr/>
          </p:nvSpPr>
          <p:spPr>
            <a:xfrm>
              <a:off x="4793672" y="2380566"/>
              <a:ext cx="609600" cy="276999"/>
            </a:xfrm>
            <a:prstGeom prst="rect">
              <a:avLst/>
            </a:prstGeom>
            <a:noFill/>
          </p:spPr>
          <p:txBody>
            <a:bodyPr wrap="square" rtlCol="0">
              <a:spAutoFit/>
            </a:bodyPr>
            <a:lstStyle/>
            <a:p>
              <a:r>
                <a:rPr lang="en-US" sz="1200" dirty="0" smtClean="0">
                  <a:latin typeface="Aparajita" pitchFamily="34" charset="0"/>
                  <a:cs typeface="Aparajita" pitchFamily="34" charset="0"/>
                </a:rPr>
                <a:t>gives</a:t>
              </a:r>
              <a:endParaRPr lang="en-US" sz="1200" dirty="0">
                <a:latin typeface="Aparajita" pitchFamily="34" charset="0"/>
                <a:cs typeface="Aparajita" pitchFamily="34" charset="0"/>
              </a:endParaRPr>
            </a:p>
          </p:txBody>
        </p:sp>
        <p:sp>
          <p:nvSpPr>
            <p:cNvPr id="17" name="TextBox 16"/>
            <p:cNvSpPr txBox="1"/>
            <p:nvPr/>
          </p:nvSpPr>
          <p:spPr>
            <a:xfrm>
              <a:off x="7460672" y="1570167"/>
              <a:ext cx="1066800" cy="584775"/>
            </a:xfrm>
            <a:prstGeom prst="rect">
              <a:avLst/>
            </a:prstGeom>
            <a:noFill/>
          </p:spPr>
          <p:txBody>
            <a:bodyPr wrap="square" rtlCol="0">
              <a:spAutoFit/>
            </a:bodyPr>
            <a:lstStyle/>
            <a:p>
              <a:r>
                <a:rPr lang="en-US" sz="1600" b="1" u="sng" dirty="0" smtClean="0">
                  <a:latin typeface="Aparajita" pitchFamily="34" charset="0"/>
                  <a:cs typeface="Aparajita" pitchFamily="34" charset="0"/>
                </a:rPr>
                <a:t>Addition on integers</a:t>
              </a:r>
              <a:endParaRPr lang="en-US" sz="1600" b="1" u="sng" dirty="0">
                <a:latin typeface="Aparajita" pitchFamily="34" charset="0"/>
                <a:cs typeface="Aparajita" pitchFamily="34" charset="0"/>
              </a:endParaRPr>
            </a:p>
          </p:txBody>
        </p:sp>
        <p:sp>
          <p:nvSpPr>
            <p:cNvPr id="18" name="TextBox 17"/>
            <p:cNvSpPr txBox="1"/>
            <p:nvPr/>
          </p:nvSpPr>
          <p:spPr>
            <a:xfrm>
              <a:off x="7460671" y="2376101"/>
              <a:ext cx="1309255" cy="584775"/>
            </a:xfrm>
            <a:prstGeom prst="rect">
              <a:avLst/>
            </a:prstGeom>
            <a:noFill/>
          </p:spPr>
          <p:txBody>
            <a:bodyPr wrap="square" rtlCol="0">
              <a:spAutoFit/>
            </a:bodyPr>
            <a:lstStyle/>
            <a:p>
              <a:r>
                <a:rPr lang="en-US" sz="1600" b="1" dirty="0" smtClean="0">
                  <a:latin typeface="Aparajita" pitchFamily="34" charset="0"/>
                  <a:cs typeface="Aparajita" pitchFamily="34" charset="0"/>
                </a:rPr>
                <a:t>Concatenation</a:t>
              </a:r>
              <a:r>
                <a:rPr lang="en-US" sz="1200" b="1" dirty="0" smtClean="0">
                  <a:latin typeface="Aparajita" pitchFamily="34" charset="0"/>
                  <a:cs typeface="Aparajita" pitchFamily="34" charset="0"/>
                </a:rPr>
                <a:t>  </a:t>
              </a:r>
              <a:r>
                <a:rPr lang="en-US" sz="1600" b="1" dirty="0" smtClean="0">
                  <a:latin typeface="Aparajita" pitchFamily="34" charset="0"/>
                  <a:cs typeface="Aparajita" pitchFamily="34" charset="0"/>
                </a:rPr>
                <a:t>on strings</a:t>
              </a:r>
              <a:endParaRPr lang="en-US" sz="1600" b="1" dirty="0">
                <a:latin typeface="Aparajita" pitchFamily="34" charset="0"/>
                <a:cs typeface="Aparajita" pitchFamily="34" charset="0"/>
              </a:endParaRPr>
            </a:p>
          </p:txBody>
        </p:sp>
      </p:grpSp>
      <p:sp>
        <p:nvSpPr>
          <p:cNvPr id="20" name="Rectangle 19"/>
          <p:cNvSpPr/>
          <p:nvPr/>
        </p:nvSpPr>
        <p:spPr>
          <a:xfrm>
            <a:off x="228600" y="762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OPERATOR OVERLOADING</a:t>
            </a:r>
            <a:endParaRPr lang="en-US" sz="2800" dirty="0"/>
          </a:p>
        </p:txBody>
      </p:sp>
    </p:spTree>
    <p:extLst>
      <p:ext uri="{BB962C8B-B14F-4D97-AF65-F5344CB8AC3E}">
        <p14:creationId xmlns:p14="http://schemas.microsoft.com/office/powerpoint/2010/main" val="41590447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27770"/>
            <a:ext cx="8305800" cy="5262979"/>
          </a:xfrm>
          <a:prstGeom prst="rect">
            <a:avLst/>
          </a:prstGeom>
        </p:spPr>
        <p:txBody>
          <a:bodyPr wrap="square">
            <a:spAutoFit/>
          </a:bodyPr>
          <a:lstStyle/>
          <a:p>
            <a:r>
              <a:rPr lang="en-US" sz="2800" b="1" u="sng" dirty="0" smtClean="0">
                <a:latin typeface="Aparajita" pitchFamily="34" charset="0"/>
                <a:cs typeface="Aparajita" pitchFamily="34" charset="0"/>
              </a:rPr>
              <a:t>Purpose</a:t>
            </a:r>
          </a:p>
          <a:p>
            <a:pPr marL="457200" indent="-457200">
              <a:buFont typeface="Arial" pitchFamily="34" charset="0"/>
              <a:buChar char="•"/>
            </a:pPr>
            <a:endParaRPr lang="en-US" sz="2800" b="1" u="sng"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C++ has several operators such as +, -, *, /, %, ++, --, =, +=, </a:t>
            </a:r>
            <a:r>
              <a:rPr lang="en-US" sz="2800" dirty="0" err="1" smtClean="0">
                <a:latin typeface="Aparajita" pitchFamily="34" charset="0"/>
                <a:cs typeface="Aparajita" pitchFamily="34" charset="0"/>
              </a:rPr>
              <a:t>etc</a:t>
            </a:r>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Sometimes it is more meaningful and natural to use these operators on </a:t>
            </a:r>
            <a:r>
              <a:rPr lang="en-US" sz="2800" dirty="0" smtClean="0">
                <a:latin typeface="Aparajita" pitchFamily="34" charset="0"/>
                <a:cs typeface="Aparajita" pitchFamily="34" charset="0"/>
              </a:rPr>
              <a:t>objects</a:t>
            </a: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Illustration Using “+”operator is more intuitive than using the “</a:t>
            </a:r>
            <a:r>
              <a:rPr lang="en-US" sz="2800" dirty="0" err="1">
                <a:latin typeface="Aparajita" pitchFamily="34" charset="0"/>
                <a:cs typeface="Aparajita" pitchFamily="34" charset="0"/>
              </a:rPr>
              <a:t>strcat</a:t>
            </a:r>
            <a:r>
              <a:rPr lang="en-US" sz="2800" dirty="0">
                <a:latin typeface="Aparajita" pitchFamily="34" charset="0"/>
                <a:cs typeface="Aparajita" pitchFamily="34" charset="0"/>
              </a:rPr>
              <a:t>” function if we want to add two strings This is done by treating an operator as a function that takes two arguments (or one argument in the case of a unary operator) For adding two strings, think of a = </a:t>
            </a:r>
            <a:r>
              <a:rPr lang="en-US" sz="2800" dirty="0" err="1">
                <a:latin typeface="Aparajita" pitchFamily="34" charset="0"/>
                <a:cs typeface="Aparajita" pitchFamily="34" charset="0"/>
              </a:rPr>
              <a:t>b+c</a:t>
            </a:r>
            <a:r>
              <a:rPr lang="en-US" sz="2800" dirty="0">
                <a:latin typeface="Aparajita" pitchFamily="34" charset="0"/>
                <a:cs typeface="Aparajita" pitchFamily="34" charset="0"/>
              </a:rPr>
              <a:t>; as a = +(b, c);.</a:t>
            </a:r>
          </a:p>
        </p:txBody>
      </p:sp>
      <p:sp>
        <p:nvSpPr>
          <p:cNvPr id="3" name="Rectangle 2"/>
          <p:cNvSpPr/>
          <p:nvPr/>
        </p:nvSpPr>
        <p:spPr>
          <a:xfrm>
            <a:off x="1524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OPERATOR OVERLOADING</a:t>
            </a:r>
            <a:endParaRPr lang="en-US" sz="2800" dirty="0"/>
          </a:p>
        </p:txBody>
      </p:sp>
    </p:spTree>
    <p:extLst>
      <p:ext uri="{BB962C8B-B14F-4D97-AF65-F5344CB8AC3E}">
        <p14:creationId xmlns:p14="http://schemas.microsoft.com/office/powerpoint/2010/main" val="37106377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304800"/>
            <a:ext cx="815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parajita" pitchFamily="34" charset="0"/>
                <a:cs typeface="Aparajita" pitchFamily="34" charset="0"/>
              </a:rPr>
              <a:t>Operator Overloading(Cont’d)</a:t>
            </a:r>
            <a:endParaRPr lang="en-US" sz="2800" dirty="0">
              <a:latin typeface="Aparajita" pitchFamily="34" charset="0"/>
              <a:cs typeface="Aparajita" pitchFamily="34" charset="0"/>
            </a:endParaRPr>
          </a:p>
        </p:txBody>
      </p:sp>
      <p:sp>
        <p:nvSpPr>
          <p:cNvPr id="7" name="TextBox 6"/>
          <p:cNvSpPr txBox="1"/>
          <p:nvPr/>
        </p:nvSpPr>
        <p:spPr>
          <a:xfrm>
            <a:off x="609600" y="838200"/>
            <a:ext cx="8153400" cy="4832092"/>
          </a:xfrm>
          <a:prstGeom prst="rect">
            <a:avLst/>
          </a:prstGeom>
          <a:noFill/>
        </p:spPr>
        <p:txBody>
          <a:bodyPr wrap="square" rtlCol="0">
            <a:spAutoFit/>
          </a:bodyPr>
          <a:lstStyle/>
          <a:p>
            <a:r>
              <a:rPr lang="en-US" sz="2800" dirty="0" smtClean="0">
                <a:latin typeface="Aparajita" pitchFamily="34" charset="0"/>
                <a:cs typeface="Aparajita" pitchFamily="34" charset="0"/>
              </a:rPr>
              <a:t>The process of overloading has following steps:</a:t>
            </a:r>
          </a:p>
          <a:p>
            <a:pPr marL="514350" indent="-514350">
              <a:buAutoNum type="arabicPeriod"/>
            </a:pPr>
            <a:r>
              <a:rPr lang="en-US" sz="2800" dirty="0" smtClean="0">
                <a:latin typeface="Aparajita" pitchFamily="34" charset="0"/>
                <a:cs typeface="Aparajita" pitchFamily="34" charset="0"/>
              </a:rPr>
              <a:t>Create a class that defines the data type that is to be used in overloading operation.</a:t>
            </a:r>
          </a:p>
          <a:p>
            <a:pPr marL="514350" indent="-514350">
              <a:buAutoNum type="arabicPeriod"/>
            </a:pPr>
            <a:r>
              <a:rPr lang="en-US" sz="2800" dirty="0" smtClean="0">
                <a:latin typeface="Aparajita" pitchFamily="34" charset="0"/>
                <a:cs typeface="Aparajita" pitchFamily="34" charset="0"/>
              </a:rPr>
              <a:t>Declare  operator function </a:t>
            </a:r>
            <a:r>
              <a:rPr lang="en-US" sz="2800" b="1" dirty="0" smtClean="0">
                <a:latin typeface="Aparajita" pitchFamily="34" charset="0"/>
                <a:cs typeface="Aparajita" pitchFamily="34" charset="0"/>
              </a:rPr>
              <a:t>operator</a:t>
            </a:r>
            <a:r>
              <a:rPr lang="en-US" sz="2800" dirty="0" smtClean="0">
                <a:latin typeface="Aparajita" pitchFamily="34" charset="0"/>
                <a:cs typeface="Aparajita" pitchFamily="34" charset="0"/>
              </a:rPr>
              <a:t> op() in public part of class</a:t>
            </a:r>
          </a:p>
          <a:p>
            <a:pPr marL="514350" indent="-514350">
              <a:buAutoNum type="arabicPeriod"/>
            </a:pPr>
            <a:endParaRPr lang="en-US" sz="2800" dirty="0">
              <a:latin typeface="Aparajita" pitchFamily="34" charset="0"/>
              <a:cs typeface="Aparajita" pitchFamily="34" charset="0"/>
            </a:endParaRPr>
          </a:p>
          <a:p>
            <a:pPr marL="514350" indent="-514350">
              <a:buAutoNum type="arabicPeriod"/>
            </a:pPr>
            <a:endParaRPr lang="en-US" sz="2800" dirty="0" smtClean="0">
              <a:latin typeface="Aparajita" pitchFamily="34" charset="0"/>
              <a:cs typeface="Aparajita" pitchFamily="34" charset="0"/>
            </a:endParaRPr>
          </a:p>
          <a:p>
            <a:pPr marL="514350" indent="-514350">
              <a:buAutoNum type="arabicPeriod"/>
            </a:pPr>
            <a:endParaRPr lang="en-US" sz="2800" dirty="0">
              <a:latin typeface="Aparajita" pitchFamily="34" charset="0"/>
              <a:cs typeface="Aparajita" pitchFamily="34" charset="0"/>
            </a:endParaRPr>
          </a:p>
          <a:p>
            <a:pPr marL="514350" indent="-514350">
              <a:buAutoNum type="arabicPeriod"/>
            </a:pPr>
            <a:endParaRPr lang="en-US" sz="2800" dirty="0" smtClean="0">
              <a:latin typeface="Aparajita" pitchFamily="34" charset="0"/>
              <a:cs typeface="Aparajita" pitchFamily="34" charset="0"/>
            </a:endParaRPr>
          </a:p>
          <a:p>
            <a:pPr marL="514350" indent="-514350">
              <a:buAutoNum type="arabicPeriod"/>
            </a:pPr>
            <a:r>
              <a:rPr lang="en-US" sz="2800" dirty="0" smtClean="0">
                <a:latin typeface="Aparajita" pitchFamily="34" charset="0"/>
                <a:cs typeface="Aparajita" pitchFamily="34" charset="0"/>
              </a:rPr>
              <a:t>It may be either a member function or friend function.</a:t>
            </a:r>
          </a:p>
          <a:p>
            <a:pPr marL="514350" indent="-514350">
              <a:buAutoNum type="arabicPeriod"/>
            </a:pPr>
            <a:r>
              <a:rPr lang="en-US" sz="2800" dirty="0" smtClean="0">
                <a:latin typeface="Aparajita" pitchFamily="34" charset="0"/>
                <a:cs typeface="Aparajita" pitchFamily="34" charset="0"/>
              </a:rPr>
              <a:t>Define the operator function.</a:t>
            </a:r>
          </a:p>
          <a:p>
            <a:endParaRPr lang="en-US" sz="2800" dirty="0">
              <a:latin typeface="Aparajita" pitchFamily="34" charset="0"/>
              <a:cs typeface="Aparajita" pitchFamily="34" charset="0"/>
            </a:endParaRPr>
          </a:p>
        </p:txBody>
      </p:sp>
      <p:sp>
        <p:nvSpPr>
          <p:cNvPr id="9" name="Rectangle 8"/>
          <p:cNvSpPr/>
          <p:nvPr/>
        </p:nvSpPr>
        <p:spPr>
          <a:xfrm>
            <a:off x="1201882" y="2667000"/>
            <a:ext cx="7010400" cy="1501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returntype classname::operator(</a:t>
            </a:r>
            <a:r>
              <a:rPr lang="en-US" i="1" dirty="0" err="1" smtClean="0">
                <a:latin typeface="Aparajita" pitchFamily="34" charset="0"/>
                <a:cs typeface="Aparajita" pitchFamily="34" charset="0"/>
              </a:rPr>
              <a:t>arglist</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//function body</a:t>
            </a:r>
          </a:p>
          <a:p>
            <a:r>
              <a:rPr lang="en-US" i="1" dirty="0" smtClean="0">
                <a:latin typeface="Aparajita" pitchFamily="34" charset="0"/>
                <a:cs typeface="Aparajita" pitchFamily="34" charset="0"/>
              </a:rPr>
              <a:t>}</a:t>
            </a:r>
            <a:endParaRPr lang="en-US" i="1" dirty="0">
              <a:latin typeface="Aparajita" pitchFamily="34" charset="0"/>
              <a:cs typeface="Aparajita" pitchFamily="34" charset="0"/>
            </a:endParaRPr>
          </a:p>
        </p:txBody>
      </p:sp>
    </p:spTree>
    <p:extLst>
      <p:ext uri="{BB962C8B-B14F-4D97-AF65-F5344CB8AC3E}">
        <p14:creationId xmlns:p14="http://schemas.microsoft.com/office/powerpoint/2010/main" val="5018073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0973" y="304800"/>
            <a:ext cx="815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parajita" pitchFamily="34" charset="0"/>
                <a:cs typeface="Aparajita" pitchFamily="34" charset="0"/>
              </a:rPr>
              <a:t>Operator Overloading(Cont’d)</a:t>
            </a:r>
            <a:endParaRPr lang="en-US" sz="2800" dirty="0">
              <a:latin typeface="Aparajita" pitchFamily="34" charset="0"/>
              <a:cs typeface="Aparajita" pitchFamily="34" charset="0"/>
            </a:endParaRPr>
          </a:p>
        </p:txBody>
      </p:sp>
      <p:sp>
        <p:nvSpPr>
          <p:cNvPr id="7" name="TextBox 6"/>
          <p:cNvSpPr txBox="1"/>
          <p:nvPr/>
        </p:nvSpPr>
        <p:spPr>
          <a:xfrm>
            <a:off x="609600" y="838200"/>
            <a:ext cx="8153400" cy="2677656"/>
          </a:xfrm>
          <a:prstGeom prst="rect">
            <a:avLst/>
          </a:prstGeom>
          <a:noFill/>
        </p:spPr>
        <p:txBody>
          <a:bodyPr wrap="square" rtlCol="0">
            <a:spAutoFit/>
          </a:bodyPr>
          <a:lstStyle/>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r>
              <a:rPr lang="en-US" sz="2800" dirty="0" smtClean="0">
                <a:latin typeface="Aparajita" pitchFamily="34" charset="0"/>
                <a:cs typeface="Aparajita" pitchFamily="34" charset="0"/>
              </a:rPr>
              <a:t>Types of operator overloading</a:t>
            </a:r>
          </a:p>
          <a:p>
            <a:pPr marL="514350" indent="-514350">
              <a:buFont typeface="+mj-lt"/>
              <a:buAutoNum type="arabicPeriod"/>
            </a:pPr>
            <a:r>
              <a:rPr lang="en-US" sz="2800" dirty="0" smtClean="0">
                <a:latin typeface="Aparajita" pitchFamily="34" charset="0"/>
                <a:cs typeface="Aparajita" pitchFamily="34" charset="0"/>
              </a:rPr>
              <a:t>Unary Operator Overloading</a:t>
            </a:r>
          </a:p>
          <a:p>
            <a:pPr marL="514350" indent="-514350">
              <a:buFont typeface="+mj-lt"/>
              <a:buAutoNum type="arabicPeriod"/>
            </a:pPr>
            <a:r>
              <a:rPr lang="en-US" sz="2800" dirty="0" smtClean="0">
                <a:latin typeface="Aparajita" pitchFamily="34" charset="0"/>
                <a:cs typeface="Aparajita" pitchFamily="34" charset="0"/>
              </a:rPr>
              <a:t>Binary Operator Overloading</a:t>
            </a:r>
          </a:p>
          <a:p>
            <a:endParaRPr lang="en-US" sz="2800" dirty="0" smtClean="0">
              <a:latin typeface="Aparajita" pitchFamily="34" charset="0"/>
              <a:cs typeface="Aparajita" pitchFamily="34" charset="0"/>
            </a:endParaRPr>
          </a:p>
        </p:txBody>
      </p:sp>
    </p:spTree>
    <p:extLst>
      <p:ext uri="{BB962C8B-B14F-4D97-AF65-F5344CB8AC3E}">
        <p14:creationId xmlns:p14="http://schemas.microsoft.com/office/powerpoint/2010/main" val="23315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304800"/>
            <a:ext cx="815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Operator Overloading(Cont’d)</a:t>
            </a:r>
            <a:endParaRPr lang="en-US" sz="2800" b="1" dirty="0">
              <a:latin typeface="Aparajita" pitchFamily="34" charset="0"/>
              <a:cs typeface="Aparajita" pitchFamily="34" charset="0"/>
            </a:endParaRPr>
          </a:p>
        </p:txBody>
      </p:sp>
      <p:sp>
        <p:nvSpPr>
          <p:cNvPr id="7" name="TextBox 6"/>
          <p:cNvSpPr txBox="1"/>
          <p:nvPr/>
        </p:nvSpPr>
        <p:spPr>
          <a:xfrm>
            <a:off x="609600" y="838200"/>
            <a:ext cx="8153400" cy="4832092"/>
          </a:xfrm>
          <a:prstGeom prst="rect">
            <a:avLst/>
          </a:prstGeom>
          <a:noFill/>
        </p:spPr>
        <p:txBody>
          <a:bodyPr wrap="square" rtlCol="0">
            <a:spAutoFit/>
          </a:bodyPr>
          <a:lstStyle/>
          <a:p>
            <a:r>
              <a:rPr lang="en-US" sz="2800" dirty="0" smtClean="0">
                <a:latin typeface="Aparajita" pitchFamily="34" charset="0"/>
                <a:cs typeface="Aparajita" pitchFamily="34" charset="0"/>
              </a:rPr>
              <a:t>The process of overloading has following steps:</a:t>
            </a:r>
          </a:p>
          <a:p>
            <a:pPr marL="514350" indent="-514350">
              <a:buAutoNum type="arabicPeriod"/>
            </a:pPr>
            <a:r>
              <a:rPr lang="en-US" sz="2800" dirty="0" smtClean="0">
                <a:latin typeface="Aparajita" pitchFamily="34" charset="0"/>
                <a:cs typeface="Aparajita" pitchFamily="34" charset="0"/>
              </a:rPr>
              <a:t>Create a class that defines the data type that is to be used in overloading operation.</a:t>
            </a:r>
          </a:p>
          <a:p>
            <a:pPr marL="514350" indent="-514350">
              <a:buAutoNum type="arabicPeriod"/>
            </a:pPr>
            <a:r>
              <a:rPr lang="en-US" sz="2800" dirty="0" smtClean="0">
                <a:latin typeface="Aparajita" pitchFamily="34" charset="0"/>
                <a:cs typeface="Aparajita" pitchFamily="34" charset="0"/>
              </a:rPr>
              <a:t>Declare  operator function </a:t>
            </a:r>
            <a:r>
              <a:rPr lang="en-US" sz="2800" b="1" dirty="0" smtClean="0">
                <a:latin typeface="Aparajita" pitchFamily="34" charset="0"/>
                <a:cs typeface="Aparajita" pitchFamily="34" charset="0"/>
              </a:rPr>
              <a:t>operator</a:t>
            </a:r>
            <a:r>
              <a:rPr lang="en-US" sz="2800" dirty="0" smtClean="0">
                <a:latin typeface="Aparajita" pitchFamily="34" charset="0"/>
                <a:cs typeface="Aparajita" pitchFamily="34" charset="0"/>
              </a:rPr>
              <a:t> op() in public part of class</a:t>
            </a:r>
          </a:p>
          <a:p>
            <a:pPr marL="514350" indent="-514350">
              <a:buAutoNum type="arabicPeriod"/>
            </a:pPr>
            <a:endParaRPr lang="en-US" sz="2800" dirty="0">
              <a:latin typeface="Aparajita" pitchFamily="34" charset="0"/>
              <a:cs typeface="Aparajita" pitchFamily="34" charset="0"/>
            </a:endParaRPr>
          </a:p>
          <a:p>
            <a:pPr marL="514350" indent="-514350">
              <a:buAutoNum type="arabicPeriod"/>
            </a:pPr>
            <a:endParaRPr lang="en-US" sz="2800" dirty="0" smtClean="0">
              <a:latin typeface="Aparajita" pitchFamily="34" charset="0"/>
              <a:cs typeface="Aparajita" pitchFamily="34" charset="0"/>
            </a:endParaRPr>
          </a:p>
          <a:p>
            <a:pPr marL="514350" indent="-514350">
              <a:buAutoNum type="arabicPeriod"/>
            </a:pPr>
            <a:endParaRPr lang="en-US" sz="2800" dirty="0">
              <a:latin typeface="Aparajita" pitchFamily="34" charset="0"/>
              <a:cs typeface="Aparajita" pitchFamily="34" charset="0"/>
            </a:endParaRPr>
          </a:p>
          <a:p>
            <a:pPr marL="514350" indent="-514350">
              <a:buAutoNum type="arabicPeriod"/>
            </a:pPr>
            <a:endParaRPr lang="en-US" sz="2800" dirty="0" smtClean="0">
              <a:latin typeface="Aparajita" pitchFamily="34" charset="0"/>
              <a:cs typeface="Aparajita" pitchFamily="34" charset="0"/>
            </a:endParaRPr>
          </a:p>
          <a:p>
            <a:pPr marL="514350" indent="-514350">
              <a:buAutoNum type="arabicPeriod"/>
            </a:pPr>
            <a:r>
              <a:rPr lang="en-US" sz="2800" dirty="0" smtClean="0">
                <a:latin typeface="Aparajita" pitchFamily="34" charset="0"/>
                <a:cs typeface="Aparajita" pitchFamily="34" charset="0"/>
              </a:rPr>
              <a:t>It may be either a member function or friend function.</a:t>
            </a:r>
          </a:p>
          <a:p>
            <a:pPr marL="514350" indent="-514350">
              <a:buAutoNum type="arabicPeriod"/>
            </a:pPr>
            <a:r>
              <a:rPr lang="en-US" sz="2800" dirty="0" smtClean="0">
                <a:latin typeface="Aparajita" pitchFamily="34" charset="0"/>
                <a:cs typeface="Aparajita" pitchFamily="34" charset="0"/>
              </a:rPr>
              <a:t>Define the operator function.</a:t>
            </a:r>
          </a:p>
          <a:p>
            <a:endParaRPr lang="en-US" sz="2800" dirty="0">
              <a:latin typeface="Aparajita" pitchFamily="34" charset="0"/>
              <a:cs typeface="Aparajita" pitchFamily="34" charset="0"/>
            </a:endParaRPr>
          </a:p>
        </p:txBody>
      </p:sp>
      <p:sp>
        <p:nvSpPr>
          <p:cNvPr id="9" name="Rectangle 8"/>
          <p:cNvSpPr/>
          <p:nvPr/>
        </p:nvSpPr>
        <p:spPr>
          <a:xfrm>
            <a:off x="1201882" y="2667000"/>
            <a:ext cx="7010400" cy="1501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returntype classname::operator(</a:t>
            </a:r>
            <a:r>
              <a:rPr lang="en-US" i="1" dirty="0" err="1" smtClean="0">
                <a:latin typeface="Aparajita" pitchFamily="34" charset="0"/>
                <a:cs typeface="Aparajita" pitchFamily="34" charset="0"/>
              </a:rPr>
              <a:t>arglist</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//function body</a:t>
            </a:r>
          </a:p>
          <a:p>
            <a:r>
              <a:rPr lang="en-US" i="1" dirty="0" smtClean="0">
                <a:latin typeface="Aparajita" pitchFamily="34" charset="0"/>
                <a:cs typeface="Aparajita" pitchFamily="34" charset="0"/>
              </a:rPr>
              <a:t>}</a:t>
            </a:r>
            <a:endParaRPr lang="en-US" i="1" dirty="0">
              <a:latin typeface="Aparajita" pitchFamily="34" charset="0"/>
              <a:cs typeface="Aparajita" pitchFamily="34" charset="0"/>
            </a:endParaRPr>
          </a:p>
        </p:txBody>
      </p:sp>
    </p:spTree>
    <p:extLst>
      <p:ext uri="{BB962C8B-B14F-4D97-AF65-F5344CB8AC3E}">
        <p14:creationId xmlns:p14="http://schemas.microsoft.com/office/powerpoint/2010/main" val="2331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 y="265331"/>
            <a:ext cx="906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latin typeface="Aparajita" pitchFamily="34" charset="0"/>
              <a:cs typeface="Aparajita" pitchFamily="34" charset="0"/>
            </a:endParaRPr>
          </a:p>
          <a:p>
            <a:pPr algn="ctr"/>
            <a:r>
              <a:rPr lang="en-US" sz="2800" b="1" dirty="0" smtClean="0">
                <a:latin typeface="Aparajita" pitchFamily="34" charset="0"/>
                <a:cs typeface="Aparajita" pitchFamily="34" charset="0"/>
              </a:rPr>
              <a:t>	Modeling </a:t>
            </a:r>
            <a:r>
              <a:rPr lang="en-US" sz="2800" b="1" dirty="0">
                <a:latin typeface="Aparajita" pitchFamily="34" charset="0"/>
                <a:cs typeface="Aparajita" pitchFamily="34" charset="0"/>
              </a:rPr>
              <a:t>Approach C vs. C++</a:t>
            </a:r>
          </a:p>
          <a:p>
            <a:endParaRPr lang="en-US" sz="2800" b="1" dirty="0">
              <a:latin typeface="Aparajita" pitchFamily="34" charset="0"/>
              <a:cs typeface="Aparajita"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18484352"/>
              </p:ext>
            </p:extLst>
          </p:nvPr>
        </p:nvGraphicFramePr>
        <p:xfrm>
          <a:off x="1143000" y="2098964"/>
          <a:ext cx="2895600" cy="1628492"/>
        </p:xfrm>
        <a:graphic>
          <a:graphicData uri="http://schemas.openxmlformats.org/drawingml/2006/table">
            <a:tbl>
              <a:tblPr firstRow="1" bandRow="1">
                <a:tableStyleId>{5C22544A-7EE6-4342-B048-85BDC9FD1C3A}</a:tableStyleId>
              </a:tblPr>
              <a:tblGrid>
                <a:gridCol w="2895600"/>
              </a:tblGrid>
              <a:tr h="459388">
                <a:tc>
                  <a:txBody>
                    <a:bodyPr/>
                    <a:lstStyle/>
                    <a:p>
                      <a:pPr algn="ctr"/>
                      <a:r>
                        <a:rPr lang="en-US" sz="2800" dirty="0" smtClean="0">
                          <a:latin typeface="Aparajita" pitchFamily="34" charset="0"/>
                          <a:cs typeface="Aparajita" pitchFamily="34" charset="0"/>
                        </a:rPr>
                        <a:t>Structure Name</a:t>
                      </a:r>
                    </a:p>
                    <a:p>
                      <a:pPr algn="ctr"/>
                      <a:endParaRPr lang="en-US" sz="2800" dirty="0">
                        <a:latin typeface="Aparajita" pitchFamily="34" charset="0"/>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683612">
                <a:tc>
                  <a:txBody>
                    <a:bodyPr/>
                    <a:lstStyle/>
                    <a:p>
                      <a:pPr algn="ctr"/>
                      <a:r>
                        <a:rPr kumimoji="0" lang="en-US" sz="2800" b="1" kern="1200" dirty="0" smtClean="0">
                          <a:solidFill>
                            <a:schemeClr val="lt1"/>
                          </a:solidFill>
                          <a:latin typeface="Aparajita" pitchFamily="34" charset="0"/>
                          <a:ea typeface="+mn-ea"/>
                          <a:cs typeface="Aparajita" pitchFamily="34" charset="0"/>
                        </a:rPr>
                        <a:t>Fields</a:t>
                      </a:r>
                      <a:endParaRPr kumimoji="0" lang="en-US" sz="2800" b="1" kern="1200" dirty="0">
                        <a:solidFill>
                          <a:schemeClr val="lt1"/>
                        </a:solidFill>
                        <a:latin typeface="Aparajita" pitchFamily="34" charset="0"/>
                        <a:ea typeface="+mn-ea"/>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6" name="TextBox 5"/>
          <p:cNvSpPr txBox="1"/>
          <p:nvPr/>
        </p:nvSpPr>
        <p:spPr>
          <a:xfrm>
            <a:off x="1724891" y="1447800"/>
            <a:ext cx="2008909" cy="523220"/>
          </a:xfrm>
          <a:prstGeom prst="rect">
            <a:avLst/>
          </a:prstGeom>
          <a:noFill/>
        </p:spPr>
        <p:txBody>
          <a:bodyPr wrap="square" rtlCol="0">
            <a:spAutoFit/>
          </a:bodyPr>
          <a:lstStyle/>
          <a:p>
            <a:r>
              <a:rPr lang="en-US" sz="2800" b="1" dirty="0" smtClean="0">
                <a:solidFill>
                  <a:schemeClr val="bg2">
                    <a:lumMod val="50000"/>
                  </a:schemeClr>
                </a:solidFill>
                <a:latin typeface="Aparajita" pitchFamily="34" charset="0"/>
                <a:cs typeface="Aparajita" pitchFamily="34" charset="0"/>
              </a:rPr>
              <a:t>C Approach</a:t>
            </a:r>
            <a:endParaRPr lang="en-US" sz="2800" b="1" dirty="0">
              <a:solidFill>
                <a:schemeClr val="bg2">
                  <a:lumMod val="50000"/>
                </a:schemeClr>
              </a:solidFill>
              <a:latin typeface="Aparajita" pitchFamily="34" charset="0"/>
              <a:cs typeface="Aparajita" pitchFamily="34" charset="0"/>
            </a:endParaRPr>
          </a:p>
        </p:txBody>
      </p:sp>
      <p:sp>
        <p:nvSpPr>
          <p:cNvPr id="7" name="TextBox 6"/>
          <p:cNvSpPr txBox="1"/>
          <p:nvPr/>
        </p:nvSpPr>
        <p:spPr>
          <a:xfrm>
            <a:off x="1600200" y="4242744"/>
            <a:ext cx="2008909" cy="523220"/>
          </a:xfrm>
          <a:prstGeom prst="rect">
            <a:avLst/>
          </a:prstGeom>
          <a:noFill/>
        </p:spPr>
        <p:txBody>
          <a:bodyPr wrap="square" rtlCol="0">
            <a:spAutoFit/>
          </a:bodyPr>
          <a:lstStyle/>
          <a:p>
            <a:pPr algn="ctr"/>
            <a:r>
              <a:rPr lang="en-US" sz="2800" dirty="0">
                <a:latin typeface="Aparajita" pitchFamily="34" charset="0"/>
                <a:cs typeface="Aparajita" pitchFamily="34" charset="0"/>
              </a:rPr>
              <a:t>Functions</a:t>
            </a:r>
          </a:p>
        </p:txBody>
      </p:sp>
      <p:graphicFrame>
        <p:nvGraphicFramePr>
          <p:cNvPr id="8" name="Table 7"/>
          <p:cNvGraphicFramePr>
            <a:graphicFrameLocks noGrp="1"/>
          </p:cNvGraphicFramePr>
          <p:nvPr>
            <p:extLst>
              <p:ext uri="{D42A27DB-BD31-4B8C-83A1-F6EECF244321}">
                <p14:modId xmlns:p14="http://schemas.microsoft.com/office/powerpoint/2010/main" val="2536214200"/>
              </p:ext>
            </p:extLst>
          </p:nvPr>
        </p:nvGraphicFramePr>
        <p:xfrm>
          <a:off x="5638800" y="2140528"/>
          <a:ext cx="2895600" cy="2834640"/>
        </p:xfrm>
        <a:graphic>
          <a:graphicData uri="http://schemas.openxmlformats.org/drawingml/2006/table">
            <a:tbl>
              <a:tblPr firstRow="1" bandRow="1">
                <a:tableStyleId>{5C22544A-7EE6-4342-B048-85BDC9FD1C3A}</a:tableStyleId>
              </a:tblPr>
              <a:tblGrid>
                <a:gridCol w="2895600"/>
              </a:tblGrid>
              <a:tr h="4593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Aparajita" pitchFamily="34" charset="0"/>
                          <a:cs typeface="Aparajita" pitchFamily="34" charset="0"/>
                        </a:rPr>
                        <a:t>Class Name</a:t>
                      </a:r>
                    </a:p>
                    <a:p>
                      <a:pPr algn="ctr"/>
                      <a:endParaRPr lang="en-US" sz="2800" dirty="0">
                        <a:latin typeface="Aparajita" pitchFamily="34" charset="0"/>
                        <a:cs typeface="Aparajit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593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lt1"/>
                          </a:solidFill>
                          <a:latin typeface="Aparajita" pitchFamily="34" charset="0"/>
                          <a:ea typeface="+mn-ea"/>
                          <a:cs typeface="Aparajita" pitchFamily="34" charset="0"/>
                        </a:rPr>
                        <a:t>Variables </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lt1"/>
                          </a:solidFill>
                          <a:latin typeface="Aparajita" pitchFamily="34" charset="0"/>
                          <a:ea typeface="+mn-ea"/>
                          <a:cs typeface="Aparajita" pitchFamily="34" charset="0"/>
                        </a:rPr>
                        <a:t>(Data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683612">
                <a:tc>
                  <a:txBody>
                    <a:bodyPr/>
                    <a:lstStyle/>
                    <a:p>
                      <a:pPr algn="ctr"/>
                      <a:r>
                        <a:rPr kumimoji="0" lang="en-US" sz="2800" b="1" kern="1200" dirty="0" smtClean="0">
                          <a:solidFill>
                            <a:schemeClr val="lt1"/>
                          </a:solidFill>
                          <a:latin typeface="Aparajita" pitchFamily="34" charset="0"/>
                          <a:ea typeface="+mn-ea"/>
                          <a:cs typeface="Aparajita" pitchFamily="34" charset="0"/>
                        </a:rPr>
                        <a:t>Methods</a:t>
                      </a:r>
                    </a:p>
                    <a:p>
                      <a:pPr algn="ctr"/>
                      <a:r>
                        <a:rPr kumimoji="0" lang="en-US" sz="2800" b="1" kern="1200" dirty="0" smtClean="0">
                          <a:solidFill>
                            <a:schemeClr val="lt1"/>
                          </a:solidFill>
                          <a:latin typeface="Aparajita" pitchFamily="34" charset="0"/>
                          <a:ea typeface="+mn-ea"/>
                          <a:cs typeface="Aparajita" pitchFamily="34" charset="0"/>
                        </a:rPr>
                        <a:t> (Function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9" name="TextBox 8"/>
          <p:cNvSpPr txBox="1"/>
          <p:nvPr/>
        </p:nvSpPr>
        <p:spPr>
          <a:xfrm>
            <a:off x="5943601" y="1489364"/>
            <a:ext cx="2286000" cy="523220"/>
          </a:xfrm>
          <a:prstGeom prst="rect">
            <a:avLst/>
          </a:prstGeom>
          <a:noFill/>
        </p:spPr>
        <p:txBody>
          <a:bodyPr wrap="square" rtlCol="0">
            <a:spAutoFit/>
          </a:bodyPr>
          <a:lstStyle/>
          <a:p>
            <a:r>
              <a:rPr lang="en-US" sz="2800" b="1" dirty="0" smtClean="0">
                <a:solidFill>
                  <a:schemeClr val="bg2">
                    <a:lumMod val="50000"/>
                  </a:schemeClr>
                </a:solidFill>
                <a:latin typeface="Aparajita" pitchFamily="34" charset="0"/>
                <a:cs typeface="Aparajita" pitchFamily="34" charset="0"/>
              </a:rPr>
              <a:t>C++ Approach</a:t>
            </a:r>
            <a:endParaRPr lang="en-US" sz="2800" b="1" dirty="0">
              <a:solidFill>
                <a:schemeClr val="bg2">
                  <a:lumMod val="50000"/>
                </a:schemeClr>
              </a:solidFill>
              <a:latin typeface="Aparajita" pitchFamily="34" charset="0"/>
              <a:cs typeface="Aparajita" pitchFamily="34" charset="0"/>
            </a:endParaRPr>
          </a:p>
        </p:txBody>
      </p:sp>
      <p:cxnSp>
        <p:nvCxnSpPr>
          <p:cNvPr id="12" name="Straight Arrow Connector 11"/>
          <p:cNvCxnSpPr/>
          <p:nvPr/>
        </p:nvCxnSpPr>
        <p:spPr>
          <a:xfrm>
            <a:off x="4038600" y="3470564"/>
            <a:ext cx="1524000" cy="0"/>
          </a:xfrm>
          <a:prstGeom prst="straightConnector1">
            <a:avLst/>
          </a:prstGeom>
          <a:ln w="41275" cmpd="sng">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4537364"/>
            <a:ext cx="2286000" cy="0"/>
          </a:xfrm>
          <a:prstGeom prst="straightConnector1">
            <a:avLst/>
          </a:prstGeom>
          <a:ln w="41275" cmpd="sng">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1400" y="4156364"/>
            <a:ext cx="2008909" cy="523220"/>
          </a:xfrm>
          <a:prstGeom prst="rect">
            <a:avLst/>
          </a:prstGeom>
          <a:noFill/>
        </p:spPr>
        <p:txBody>
          <a:bodyPr wrap="square" rtlCol="0">
            <a:spAutoFit/>
          </a:bodyPr>
          <a:lstStyle/>
          <a:p>
            <a:pPr algn="ctr"/>
            <a:r>
              <a:rPr lang="en-US" sz="2800" dirty="0" smtClean="0">
                <a:latin typeface="Aparajita" pitchFamily="34" charset="0"/>
                <a:cs typeface="Aparajita" pitchFamily="34" charset="0"/>
              </a:rPr>
              <a:t>Compare</a:t>
            </a:r>
            <a:endParaRPr lang="en-US" sz="2800" dirty="0">
              <a:latin typeface="Aparajita" pitchFamily="34" charset="0"/>
              <a:cs typeface="Aparajita" pitchFamily="34" charset="0"/>
            </a:endParaRPr>
          </a:p>
        </p:txBody>
      </p:sp>
      <p:sp>
        <p:nvSpPr>
          <p:cNvPr id="18" name="TextBox 17"/>
          <p:cNvSpPr txBox="1"/>
          <p:nvPr/>
        </p:nvSpPr>
        <p:spPr>
          <a:xfrm>
            <a:off x="3650673" y="2854036"/>
            <a:ext cx="2008909" cy="523220"/>
          </a:xfrm>
          <a:prstGeom prst="rect">
            <a:avLst/>
          </a:prstGeom>
          <a:noFill/>
        </p:spPr>
        <p:txBody>
          <a:bodyPr wrap="square" rtlCol="0">
            <a:spAutoFit/>
          </a:bodyPr>
          <a:lstStyle/>
          <a:p>
            <a:pPr algn="ctr"/>
            <a:r>
              <a:rPr lang="en-US" sz="2800" dirty="0" smtClean="0">
                <a:latin typeface="Aparajita" pitchFamily="34" charset="0"/>
                <a:cs typeface="Aparajita" pitchFamily="34" charset="0"/>
              </a:rPr>
              <a:t>Compare</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2823272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0"/>
            <a:ext cx="8610600"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latin typeface="Aparajita" pitchFamily="34" charset="0"/>
                <a:cs typeface="Aparajita" pitchFamily="34" charset="0"/>
              </a:rPr>
              <a:t>//unary operator overloading</a:t>
            </a:r>
          </a:p>
          <a:p>
            <a:r>
              <a:rPr lang="en-US" sz="2400" i="1" dirty="0" smtClean="0">
                <a:latin typeface="Aparajita" pitchFamily="34" charset="0"/>
                <a:cs typeface="Aparajita" pitchFamily="34" charset="0"/>
              </a:rPr>
              <a:t>class unary</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int </a:t>
            </a:r>
            <a:r>
              <a:rPr lang="en-US" sz="2400" i="1" dirty="0" err="1" smtClean="0">
                <a:latin typeface="Aparajita" pitchFamily="34" charset="0"/>
                <a:cs typeface="Aparajita" pitchFamily="34" charset="0"/>
              </a:rPr>
              <a:t>a,b,c</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public:</a:t>
            </a:r>
          </a:p>
          <a:p>
            <a:r>
              <a:rPr lang="en-US" sz="2400" i="1" dirty="0" smtClean="0">
                <a:latin typeface="Aparajita" pitchFamily="34" charset="0"/>
                <a:cs typeface="Aparajita" pitchFamily="34" charset="0"/>
              </a:rPr>
              <a:t>unary(){}</a:t>
            </a:r>
          </a:p>
          <a:p>
            <a:r>
              <a:rPr lang="en-US" sz="2400" i="1" dirty="0" smtClean="0">
                <a:latin typeface="Aparajita" pitchFamily="34" charset="0"/>
                <a:cs typeface="Aparajita" pitchFamily="34" charset="0"/>
              </a:rPr>
              <a:t>unary(int a1, int b1, int c1)</a:t>
            </a:r>
          </a:p>
          <a:p>
            <a:r>
              <a:rPr lang="en-US" sz="2400" i="1" dirty="0" smtClean="0">
                <a:latin typeface="Aparajita" pitchFamily="34" charset="0"/>
                <a:cs typeface="Aparajita" pitchFamily="34" charset="0"/>
              </a:rPr>
              <a:t>{  a=a1;b=b1;c=c1;}</a:t>
            </a:r>
          </a:p>
          <a:p>
            <a:r>
              <a:rPr lang="en-US" sz="2400" i="1" dirty="0" smtClean="0">
                <a:latin typeface="Aparajita" pitchFamily="34" charset="0"/>
                <a:cs typeface="Aparajita" pitchFamily="34" charset="0"/>
              </a:rPr>
              <a:t>void print()</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cout&lt;&lt;“ value are </a:t>
            </a:r>
            <a:r>
              <a:rPr lang="en-US" sz="2400" i="1" dirty="0" err="1" smtClean="0">
                <a:latin typeface="Aparajita" pitchFamily="34" charset="0"/>
                <a:cs typeface="Aparajita" pitchFamily="34" charset="0"/>
              </a:rPr>
              <a:t>a,b,c</a:t>
            </a:r>
            <a:r>
              <a:rPr lang="en-US" sz="2400" i="1" dirty="0" smtClean="0">
                <a:latin typeface="Aparajita" pitchFamily="34" charset="0"/>
                <a:cs typeface="Aparajita" pitchFamily="34" charset="0"/>
              </a:rPr>
              <a:t>”&lt;&lt;a&lt;&lt;b&lt;&lt;c;</a:t>
            </a: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void operator-();</a:t>
            </a:r>
          </a:p>
          <a:p>
            <a:r>
              <a:rPr lang="en-US" sz="2400" i="1" dirty="0" smtClean="0">
                <a:latin typeface="Aparajita" pitchFamily="34" charset="0"/>
                <a:cs typeface="Aparajita" pitchFamily="34" charset="0"/>
              </a:rPr>
              <a:t>};</a:t>
            </a:r>
          </a:p>
        </p:txBody>
      </p:sp>
      <p:sp>
        <p:nvSpPr>
          <p:cNvPr id="2" name="Rectangle 1"/>
          <p:cNvSpPr/>
          <p:nvPr/>
        </p:nvSpPr>
        <p:spPr>
          <a:xfrm>
            <a:off x="228600" y="228600"/>
            <a:ext cx="861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1.   UNARY OPERATOR OVERLOADING</a:t>
            </a:r>
            <a:endParaRPr lang="en-US" sz="2800" b="1" dirty="0">
              <a:latin typeface="Aparajita" pitchFamily="34" charset="0"/>
              <a:cs typeface="Aparajita" pitchFamily="34" charset="0"/>
            </a:endParaRPr>
          </a:p>
        </p:txBody>
      </p:sp>
      <p:sp>
        <p:nvSpPr>
          <p:cNvPr id="7" name="Rectangle 6"/>
          <p:cNvSpPr/>
          <p:nvPr/>
        </p:nvSpPr>
        <p:spPr>
          <a:xfrm>
            <a:off x="7620000" y="6096000"/>
            <a:ext cx="1392072" cy="381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Cont’d….</a:t>
            </a:r>
            <a:endParaRPr lang="en-US" dirty="0"/>
          </a:p>
        </p:txBody>
      </p:sp>
    </p:spTree>
    <p:extLst>
      <p:ext uri="{BB962C8B-B14F-4D97-AF65-F5344CB8AC3E}">
        <p14:creationId xmlns:p14="http://schemas.microsoft.com/office/powerpoint/2010/main" val="32452226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6868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Aparajita" pitchFamily="34" charset="0"/>
                <a:cs typeface="Aparajita" pitchFamily="34" charset="0"/>
              </a:rPr>
              <a:t>void unary::operator-()</a:t>
            </a:r>
          </a:p>
          <a:p>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a=-a;</a:t>
            </a:r>
          </a:p>
          <a:p>
            <a:r>
              <a:rPr lang="en-US" sz="2400" i="1" dirty="0">
                <a:latin typeface="Aparajita" pitchFamily="34" charset="0"/>
                <a:cs typeface="Aparajita" pitchFamily="34" charset="0"/>
              </a:rPr>
              <a:t>b=-b;</a:t>
            </a:r>
          </a:p>
          <a:p>
            <a:r>
              <a:rPr lang="en-US" sz="2400" i="1" dirty="0">
                <a:latin typeface="Aparajita" pitchFamily="34" charset="0"/>
                <a:cs typeface="Aparajita" pitchFamily="34" charset="0"/>
              </a:rPr>
              <a:t>c=-c;</a:t>
            </a:r>
          </a:p>
          <a:p>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void main()</a:t>
            </a:r>
          </a:p>
          <a:p>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unary u1(5,-2,3);</a:t>
            </a:r>
          </a:p>
          <a:p>
            <a:r>
              <a:rPr lang="en-US" sz="2400" i="1" dirty="0">
                <a:latin typeface="Aparajita" pitchFamily="34" charset="0"/>
                <a:cs typeface="Aparajita" pitchFamily="34" charset="0"/>
              </a:rPr>
              <a:t>u1.print();</a:t>
            </a:r>
          </a:p>
          <a:p>
            <a:r>
              <a:rPr lang="en-US" sz="2400" i="1" dirty="0">
                <a:latin typeface="Aparajita" pitchFamily="34" charset="0"/>
                <a:cs typeface="Aparajita" pitchFamily="34" charset="0"/>
              </a:rPr>
              <a:t>-u1;	//unary minus overloading</a:t>
            </a:r>
          </a:p>
          <a:p>
            <a:r>
              <a:rPr lang="en-US" sz="2400" i="1" dirty="0">
                <a:latin typeface="Aparajita" pitchFamily="34" charset="0"/>
                <a:cs typeface="Aparajita" pitchFamily="34" charset="0"/>
              </a:rPr>
              <a:t>u1.print();</a:t>
            </a:r>
          </a:p>
          <a:p>
            <a:r>
              <a:rPr lang="en-US" sz="2400" i="1" dirty="0">
                <a:latin typeface="Aparajita" pitchFamily="34" charset="0"/>
                <a:cs typeface="Aparajita" pitchFamily="34" charset="0"/>
              </a:rPr>
              <a:t>}</a:t>
            </a:r>
          </a:p>
          <a:p>
            <a:pPr algn="ctr"/>
            <a:endParaRPr lang="en-US" sz="2400" i="1" strike="sngStrike" dirty="0">
              <a:latin typeface="Aparajita" pitchFamily="34" charset="0"/>
              <a:cs typeface="Aparajita" pitchFamily="34" charset="0"/>
            </a:endParaRPr>
          </a:p>
        </p:txBody>
      </p:sp>
      <p:sp>
        <p:nvSpPr>
          <p:cNvPr id="3" name="Rectangle 2"/>
          <p:cNvSpPr/>
          <p:nvPr/>
        </p:nvSpPr>
        <p:spPr>
          <a:xfrm>
            <a:off x="6858000" y="1981200"/>
            <a:ext cx="2133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latin typeface="Aparajita" pitchFamily="34" charset="0"/>
                <a:cs typeface="Aparajita" pitchFamily="34" charset="0"/>
              </a:rPr>
              <a:t>OUTPUT</a:t>
            </a:r>
          </a:p>
          <a:p>
            <a:pPr algn="ctr"/>
            <a:r>
              <a:rPr lang="en-US" dirty="0" smtClean="0">
                <a:latin typeface="Aparajita" pitchFamily="34" charset="0"/>
                <a:cs typeface="Aparajita" pitchFamily="34" charset="0"/>
              </a:rPr>
              <a:t>Values are: 5 -2 3</a:t>
            </a:r>
          </a:p>
          <a:p>
            <a:pPr algn="ctr"/>
            <a:r>
              <a:rPr lang="en-US" dirty="0" smtClean="0">
                <a:latin typeface="Aparajita" pitchFamily="34" charset="0"/>
                <a:cs typeface="Aparajita" pitchFamily="34" charset="0"/>
              </a:rPr>
              <a:t>Values are: -</a:t>
            </a:r>
            <a:r>
              <a:rPr lang="en-US" smtClean="0">
                <a:latin typeface="Aparajita" pitchFamily="34" charset="0"/>
                <a:cs typeface="Aparajita" pitchFamily="34" charset="0"/>
              </a:rPr>
              <a:t>5  </a:t>
            </a:r>
            <a:endParaRPr lang="en-US" dirty="0">
              <a:latin typeface="Aparajita" pitchFamily="34" charset="0"/>
              <a:cs typeface="Aparajita" pitchFamily="34" charset="0"/>
            </a:endParaRPr>
          </a:p>
        </p:txBody>
      </p:sp>
      <p:sp>
        <p:nvSpPr>
          <p:cNvPr id="4" name="Rectangle 3"/>
          <p:cNvSpPr/>
          <p:nvPr/>
        </p:nvSpPr>
        <p:spPr>
          <a:xfrm>
            <a:off x="0" y="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Tree>
    <p:extLst>
      <p:ext uri="{BB962C8B-B14F-4D97-AF65-F5344CB8AC3E}">
        <p14:creationId xmlns:p14="http://schemas.microsoft.com/office/powerpoint/2010/main" val="12339691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57200"/>
            <a:ext cx="89916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Aparajita" pitchFamily="34" charset="0"/>
                <a:cs typeface="Aparajita" pitchFamily="34" charset="0"/>
              </a:rPr>
              <a:t>//binary operator overloading</a:t>
            </a:r>
          </a:p>
          <a:p>
            <a:r>
              <a:rPr lang="en-US" sz="2400" i="1" dirty="0" smtClean="0">
                <a:latin typeface="Aparajita" pitchFamily="34" charset="0"/>
                <a:cs typeface="Aparajita" pitchFamily="34" charset="0"/>
              </a:rPr>
              <a:t>class </a:t>
            </a:r>
            <a:r>
              <a:rPr lang="en-US" sz="2400" i="1" dirty="0">
                <a:latin typeface="Aparajita" pitchFamily="34" charset="0"/>
                <a:cs typeface="Aparajita" pitchFamily="34" charset="0"/>
              </a:rPr>
              <a:t>Complex</a:t>
            </a:r>
          </a:p>
          <a:p>
            <a:r>
              <a:rPr lang="en-US" sz="2400" i="1" dirty="0">
                <a:latin typeface="Aparajita" pitchFamily="34" charset="0"/>
                <a:cs typeface="Aparajita" pitchFamily="34" charset="0"/>
              </a:rPr>
              <a:t>{</a:t>
            </a:r>
          </a:p>
          <a:p>
            <a:r>
              <a:rPr lang="en-US" sz="2400" i="1" dirty="0" smtClean="0">
                <a:latin typeface="Aparajita" pitchFamily="34" charset="0"/>
                <a:cs typeface="Aparajita" pitchFamily="34" charset="0"/>
              </a:rPr>
              <a:t>      float x;</a:t>
            </a:r>
            <a:endParaRPr lang="en-US" sz="2400" i="1" dirty="0">
              <a:latin typeface="Aparajita" pitchFamily="34" charset="0"/>
              <a:cs typeface="Aparajita" pitchFamily="34" charset="0"/>
            </a:endParaRPr>
          </a:p>
          <a:p>
            <a:r>
              <a:rPr lang="en-US" sz="2400" i="1" dirty="0">
                <a:latin typeface="Aparajita" pitchFamily="34" charset="0"/>
                <a:cs typeface="Aparajita" pitchFamily="34" charset="0"/>
              </a:rPr>
              <a:t>      float </a:t>
            </a:r>
            <a:r>
              <a:rPr lang="en-US" sz="2400" i="1" dirty="0" smtClean="0">
                <a:latin typeface="Aparajita" pitchFamily="34" charset="0"/>
                <a:cs typeface="Aparajita" pitchFamily="34" charset="0"/>
              </a:rPr>
              <a:t>y;</a:t>
            </a:r>
            <a:endParaRPr lang="en-US" sz="2400" i="1" dirty="0">
              <a:latin typeface="Aparajita" pitchFamily="34" charset="0"/>
              <a:cs typeface="Aparajita" pitchFamily="34" charset="0"/>
            </a:endParaRPr>
          </a:p>
          <a:p>
            <a:r>
              <a:rPr lang="en-US" sz="2400" i="1" dirty="0">
                <a:latin typeface="Aparajita" pitchFamily="34" charset="0"/>
                <a:cs typeface="Aparajita" pitchFamily="34" charset="0"/>
              </a:rPr>
              <a:t>    public:</a:t>
            </a:r>
          </a:p>
          <a:p>
            <a:r>
              <a:rPr lang="en-US" sz="2400" i="1" dirty="0">
                <a:latin typeface="Aparajita" pitchFamily="34" charset="0"/>
                <a:cs typeface="Aparajita" pitchFamily="34" charset="0"/>
              </a:rPr>
              <a:t>       Complex() {}</a:t>
            </a:r>
          </a:p>
          <a:p>
            <a:r>
              <a:rPr lang="en-US" sz="2400" i="1" dirty="0" smtClean="0">
                <a:latin typeface="Aparajita" pitchFamily="34" charset="0"/>
                <a:cs typeface="Aparajita" pitchFamily="34" charset="0"/>
              </a:rPr>
              <a:t>Complex(int x1,int y1) {x=x1;y=y1;}</a:t>
            </a:r>
          </a:p>
          <a:p>
            <a:r>
              <a:rPr lang="en-US" sz="2400" i="1" dirty="0" smtClean="0">
                <a:latin typeface="Aparajita" pitchFamily="34" charset="0"/>
                <a:cs typeface="Aparajita" pitchFamily="34" charset="0"/>
              </a:rPr>
              <a:t>Complex operator +(Complex);</a:t>
            </a:r>
            <a:endParaRPr lang="en-US" sz="2400" i="1" dirty="0">
              <a:latin typeface="Aparajita" pitchFamily="34" charset="0"/>
              <a:cs typeface="Aparajita" pitchFamily="34" charset="0"/>
            </a:endParaRPr>
          </a:p>
          <a:p>
            <a:r>
              <a:rPr lang="en-US" sz="2400" i="1" dirty="0" smtClean="0">
                <a:latin typeface="Aparajita" pitchFamily="34" charset="0"/>
                <a:cs typeface="Aparajita" pitchFamily="34" charset="0"/>
              </a:rPr>
              <a:t>void </a:t>
            </a:r>
            <a:r>
              <a:rPr lang="en-US" sz="2400" i="1" dirty="0">
                <a:latin typeface="Aparajita" pitchFamily="34" charset="0"/>
                <a:cs typeface="Aparajita" pitchFamily="34" charset="0"/>
              </a:rPr>
              <a:t>output()</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cout&lt;&lt;"Output Complex number: </a:t>
            </a:r>
            <a:r>
              <a:rPr lang="en-US" sz="2400" i="1" dirty="0" smtClean="0">
                <a:latin typeface="Aparajita" pitchFamily="34" charset="0"/>
                <a:cs typeface="Aparajita" pitchFamily="34" charset="0"/>
              </a:rPr>
              <a:t>"&lt;&lt;x&lt;&lt;y;</a:t>
            </a:r>
            <a:endParaRPr lang="en-US" sz="2400" i="1" dirty="0">
              <a:latin typeface="Aparajita" pitchFamily="34" charset="0"/>
              <a:cs typeface="Aparajita" pitchFamily="34" charset="0"/>
            </a:endParaRPr>
          </a:p>
          <a:p>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      }</a:t>
            </a:r>
            <a:endParaRPr lang="en-US" sz="2400" i="1" dirty="0">
              <a:latin typeface="Aparajita" pitchFamily="34" charset="0"/>
              <a:cs typeface="Aparajita" pitchFamily="34" charset="0"/>
            </a:endParaRPr>
          </a:p>
          <a:p>
            <a:r>
              <a:rPr lang="en-US" sz="2400" i="1" dirty="0" smtClean="0">
                <a:latin typeface="Aparajita" pitchFamily="34" charset="0"/>
                <a:cs typeface="Aparajita" pitchFamily="34" charset="0"/>
              </a:rPr>
              <a:t>   };</a:t>
            </a:r>
            <a:endParaRPr lang="en-US" sz="2400" i="1" dirty="0">
              <a:latin typeface="Aparajita" pitchFamily="34" charset="0"/>
              <a:cs typeface="Aparajita" pitchFamily="34" charset="0"/>
            </a:endParaRPr>
          </a:p>
        </p:txBody>
      </p:sp>
      <p:sp>
        <p:nvSpPr>
          <p:cNvPr id="5" name="Rectangle 4"/>
          <p:cNvSpPr/>
          <p:nvPr/>
        </p:nvSpPr>
        <p:spPr>
          <a:xfrm>
            <a:off x="7828128" y="6019800"/>
            <a:ext cx="1392072" cy="381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Cont’d….</a:t>
            </a:r>
            <a:endParaRPr lang="en-US" dirty="0"/>
          </a:p>
        </p:txBody>
      </p:sp>
      <p:sp>
        <p:nvSpPr>
          <p:cNvPr id="6" name="Rectangle 5"/>
          <p:cNvSpPr/>
          <p:nvPr/>
        </p:nvSpPr>
        <p:spPr>
          <a:xfrm>
            <a:off x="76200" y="0"/>
            <a:ext cx="899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2.  BINARY OPERATOR OVERLOADING</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34947130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45" y="69376"/>
            <a:ext cx="8898755" cy="556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//binary </a:t>
            </a:r>
            <a:r>
              <a:rPr lang="en-US" sz="2400" i="1" dirty="0">
                <a:latin typeface="Aparajita" pitchFamily="34" charset="0"/>
                <a:cs typeface="Aparajita" pitchFamily="34" charset="0"/>
              </a:rPr>
              <a:t>operator overloading</a:t>
            </a:r>
          </a:p>
          <a:p>
            <a:r>
              <a:rPr lang="en-US" sz="2400" i="1" dirty="0" smtClean="0">
                <a:latin typeface="Aparajita" pitchFamily="34" charset="0"/>
                <a:cs typeface="Aparajita" pitchFamily="34" charset="0"/>
              </a:rPr>
              <a:t>Complex </a:t>
            </a:r>
            <a:r>
              <a:rPr lang="en-US" sz="2400" i="1" dirty="0" err="1">
                <a:latin typeface="Aparajita" pitchFamily="34" charset="0"/>
                <a:cs typeface="Aparajita" pitchFamily="34" charset="0"/>
              </a:rPr>
              <a:t>Complex</a:t>
            </a:r>
            <a:r>
              <a:rPr lang="en-US" sz="2400" i="1" dirty="0">
                <a:latin typeface="Aparajita" pitchFamily="34" charset="0"/>
                <a:cs typeface="Aparajita" pitchFamily="34" charset="0"/>
              </a:rPr>
              <a:t>:: operator + (Complex c2)    /* Operator Function */</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           Complex temp;</a:t>
            </a:r>
          </a:p>
          <a:p>
            <a:r>
              <a:rPr lang="en-US" sz="2400" i="1" dirty="0">
                <a:latin typeface="Aparajita" pitchFamily="34" charset="0"/>
                <a:cs typeface="Aparajita" pitchFamily="34" charset="0"/>
              </a:rPr>
              <a:t>           </a:t>
            </a:r>
            <a:r>
              <a:rPr lang="en-US" sz="2400" i="1" dirty="0" err="1">
                <a:latin typeface="Aparajita" pitchFamily="34" charset="0"/>
                <a:cs typeface="Aparajita" pitchFamily="34" charset="0"/>
              </a:rPr>
              <a:t>temp.x</a:t>
            </a:r>
            <a:r>
              <a:rPr lang="en-US" sz="2400" i="1" dirty="0">
                <a:latin typeface="Aparajita" pitchFamily="34" charset="0"/>
                <a:cs typeface="Aparajita" pitchFamily="34" charset="0"/>
              </a:rPr>
              <a:t>=x+c2.x;</a:t>
            </a:r>
          </a:p>
          <a:p>
            <a:r>
              <a:rPr lang="en-US" sz="2400" i="1" dirty="0">
                <a:latin typeface="Aparajita" pitchFamily="34" charset="0"/>
                <a:cs typeface="Aparajita" pitchFamily="34" charset="0"/>
              </a:rPr>
              <a:t>           </a:t>
            </a:r>
            <a:r>
              <a:rPr lang="en-US" sz="2400" i="1" dirty="0" err="1">
                <a:latin typeface="Aparajita" pitchFamily="34" charset="0"/>
                <a:cs typeface="Aparajita" pitchFamily="34" charset="0"/>
              </a:rPr>
              <a:t>temp.y</a:t>
            </a:r>
            <a:r>
              <a:rPr lang="en-US" sz="2400" i="1" dirty="0">
                <a:latin typeface="Aparajita" pitchFamily="34" charset="0"/>
                <a:cs typeface="Aparajita" pitchFamily="34" charset="0"/>
              </a:rPr>
              <a:t>=y+c2.y;</a:t>
            </a:r>
          </a:p>
          <a:p>
            <a:r>
              <a:rPr lang="en-US" sz="2400" i="1" dirty="0">
                <a:latin typeface="Aparajita" pitchFamily="34" charset="0"/>
                <a:cs typeface="Aparajita" pitchFamily="34" charset="0"/>
              </a:rPr>
              <a:t>           return temp;</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void main()</a:t>
            </a:r>
          </a:p>
          <a:p>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    Complex c1(5.5,4.5), c2(4.5,2.5), result</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    result=c1+c2;</a:t>
            </a:r>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                  /* </a:t>
            </a:r>
            <a:r>
              <a:rPr lang="en-US" sz="2400" i="1" dirty="0">
                <a:latin typeface="Aparajita" pitchFamily="34" charset="0"/>
                <a:cs typeface="Aparajita" pitchFamily="34" charset="0"/>
              </a:rPr>
              <a:t>c2 is </a:t>
            </a:r>
            <a:r>
              <a:rPr lang="en-US" sz="2400" i="1" dirty="0" err="1">
                <a:latin typeface="Aparajita" pitchFamily="34" charset="0"/>
                <a:cs typeface="Aparajita" pitchFamily="34" charset="0"/>
              </a:rPr>
              <a:t>furnised</a:t>
            </a:r>
            <a:r>
              <a:rPr lang="en-US" sz="2400" i="1" dirty="0">
                <a:latin typeface="Aparajita" pitchFamily="34" charset="0"/>
                <a:cs typeface="Aparajita" pitchFamily="34" charset="0"/>
              </a:rPr>
              <a:t> as an argument to the operator function</a:t>
            </a:r>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a:p>
            <a:r>
              <a:rPr lang="en-US" sz="2400" i="1" dirty="0" smtClean="0">
                <a:latin typeface="Aparajita" pitchFamily="34" charset="0"/>
                <a:cs typeface="Aparajita" pitchFamily="34" charset="0"/>
              </a:rPr>
              <a:t>    </a:t>
            </a:r>
            <a:r>
              <a:rPr lang="en-US" sz="2400" i="1" dirty="0" err="1" smtClean="0">
                <a:latin typeface="Aparajita" pitchFamily="34" charset="0"/>
                <a:cs typeface="Aparajita" pitchFamily="34" charset="0"/>
              </a:rPr>
              <a:t>result.output</a:t>
            </a:r>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p:txBody>
      </p:sp>
      <p:sp>
        <p:nvSpPr>
          <p:cNvPr id="4" name="Rectangle 3"/>
          <p:cNvSpPr/>
          <p:nvPr/>
        </p:nvSpPr>
        <p:spPr>
          <a:xfrm>
            <a:off x="108767" y="123398"/>
            <a:ext cx="1186633" cy="257601"/>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parajita" pitchFamily="34" charset="0"/>
                <a:cs typeface="Aparajita" pitchFamily="34" charset="0"/>
              </a:rPr>
              <a:t>Cont’d….</a:t>
            </a:r>
            <a:endParaRPr lang="en-US" dirty="0">
              <a:latin typeface="Aparajita" pitchFamily="34" charset="0"/>
              <a:cs typeface="Aparajita" pitchFamily="34" charset="0"/>
            </a:endParaRPr>
          </a:p>
        </p:txBody>
      </p:sp>
      <p:sp>
        <p:nvSpPr>
          <p:cNvPr id="5" name="Rectangle 4"/>
          <p:cNvSpPr/>
          <p:nvPr/>
        </p:nvSpPr>
        <p:spPr>
          <a:xfrm>
            <a:off x="7058891" y="1981200"/>
            <a:ext cx="1932709"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latin typeface="Aparajita" pitchFamily="34" charset="0"/>
                <a:cs typeface="Aparajita" pitchFamily="34" charset="0"/>
              </a:rPr>
              <a:t>OUTPUT</a:t>
            </a:r>
          </a:p>
          <a:p>
            <a:pPr algn="ctr"/>
            <a:r>
              <a:rPr lang="en-US" dirty="0" smtClean="0">
                <a:latin typeface="Aparajita" pitchFamily="34" charset="0"/>
                <a:cs typeface="Aparajita" pitchFamily="34" charset="0"/>
              </a:rPr>
              <a:t>Output complex no.</a:t>
            </a:r>
          </a:p>
          <a:p>
            <a:pPr algn="ctr"/>
            <a:r>
              <a:rPr lang="en-US" dirty="0" smtClean="0">
                <a:latin typeface="Aparajita" pitchFamily="34" charset="0"/>
                <a:cs typeface="Aparajita" pitchFamily="34" charset="0"/>
              </a:rPr>
              <a:t>10.0  7.0</a:t>
            </a:r>
            <a:endParaRPr lang="en-US" dirty="0">
              <a:latin typeface="Aparajita" pitchFamily="34" charset="0"/>
              <a:cs typeface="Aparajita" pitchFamily="34" charset="0"/>
            </a:endParaRPr>
          </a:p>
        </p:txBody>
      </p:sp>
      <p:sp>
        <p:nvSpPr>
          <p:cNvPr id="6" name="Rectangle 5"/>
          <p:cNvSpPr/>
          <p:nvPr/>
        </p:nvSpPr>
        <p:spPr>
          <a:xfrm>
            <a:off x="2590800" y="5754469"/>
            <a:ext cx="6557749" cy="646331"/>
          </a:xfrm>
          <a:prstGeom prst="rect">
            <a:avLst/>
          </a:prstGeom>
        </p:spPr>
        <p:txBody>
          <a:bodyPr wrap="square">
            <a:spAutoFit/>
          </a:bodyPr>
          <a:lstStyle/>
          <a:p>
            <a:r>
              <a:rPr lang="en-US" dirty="0" smtClean="0">
                <a:latin typeface="Aparajita" pitchFamily="34" charset="0"/>
                <a:cs typeface="Aparajita" pitchFamily="34" charset="0"/>
              </a:rPr>
              <a:t> </a:t>
            </a:r>
            <a:r>
              <a:rPr lang="en-US" dirty="0">
                <a:latin typeface="Aparajita" pitchFamily="34" charset="0"/>
                <a:cs typeface="Aparajita" pitchFamily="34" charset="0"/>
              </a:rPr>
              <a:t>In case of operator overloading of binary operators in C++ programming, the object on right hand side of operator is always assumed as argument by compiler. </a:t>
            </a:r>
            <a:r>
              <a:rPr lang="en-US" dirty="0" smtClean="0">
                <a:latin typeface="Aparajita" pitchFamily="34" charset="0"/>
                <a:cs typeface="Aparajita" pitchFamily="34" charset="0"/>
              </a:rPr>
              <a:t>  </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21930370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04800"/>
            <a:ext cx="891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GUIDELINES</a:t>
            </a:r>
            <a:endParaRPr lang="en-US" sz="2800" b="1" dirty="0">
              <a:latin typeface="Aparajita" pitchFamily="34" charset="0"/>
              <a:cs typeface="Aparajita" pitchFamily="34" charset="0"/>
            </a:endParaRPr>
          </a:p>
        </p:txBody>
      </p:sp>
      <p:sp>
        <p:nvSpPr>
          <p:cNvPr id="3" name="TextBox 2"/>
          <p:cNvSpPr txBox="1"/>
          <p:nvPr/>
        </p:nvSpPr>
        <p:spPr>
          <a:xfrm>
            <a:off x="609600" y="838200"/>
            <a:ext cx="8153400" cy="4401205"/>
          </a:xfrm>
          <a:prstGeom prst="rect">
            <a:avLst/>
          </a:prstGeom>
          <a:noFill/>
        </p:spPr>
        <p:txBody>
          <a:bodyPr wrap="square" rtlCol="0">
            <a:spAutoFit/>
          </a:bodyPr>
          <a:lstStyle/>
          <a:p>
            <a:r>
              <a:rPr lang="en-US" sz="2800" u="sng" dirty="0" smtClean="0">
                <a:latin typeface="Aparajita" pitchFamily="34" charset="0"/>
                <a:cs typeface="Aparajita" pitchFamily="34" charset="0"/>
              </a:rPr>
              <a:t>Guidelines </a:t>
            </a:r>
            <a:r>
              <a:rPr lang="en-US" sz="2800" u="sng" dirty="0">
                <a:latin typeface="Aparajita" pitchFamily="34" charset="0"/>
                <a:cs typeface="Aparajita" pitchFamily="34" charset="0"/>
              </a:rPr>
              <a:t>for operator overloading are as follows:</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Some </a:t>
            </a:r>
            <a:r>
              <a:rPr lang="en-US" sz="2800" dirty="0">
                <a:latin typeface="Aparajita" pitchFamily="34" charset="0"/>
                <a:cs typeface="Aparajita" pitchFamily="34" charset="0"/>
              </a:rPr>
              <a:t>of the operators cannot be overloaded </a:t>
            </a:r>
            <a:r>
              <a:rPr lang="en-US" sz="2800" dirty="0" smtClean="0">
                <a:latin typeface="Aparajita" pitchFamily="34" charset="0"/>
                <a:cs typeface="Aparajita" pitchFamily="34" charset="0"/>
              </a:rPr>
              <a:t>:</a:t>
            </a:r>
          </a:p>
          <a:p>
            <a:pPr marL="1371600" lvl="2" indent="-457200">
              <a:buFont typeface="Arial" pitchFamily="34" charset="0"/>
              <a:buChar char="•"/>
            </a:pP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scope resolution </a:t>
            </a:r>
          </a:p>
          <a:p>
            <a:pPr marL="1371600" lvl="2" indent="-457200">
              <a:buFont typeface="Arial" pitchFamily="34" charset="0"/>
              <a:buChar char="•"/>
            </a:pPr>
            <a:r>
              <a:rPr lang="en-US" sz="2800" dirty="0">
                <a:latin typeface="Aparajita" pitchFamily="34" charset="0"/>
                <a:cs typeface="Aparajita" pitchFamily="34" charset="0"/>
              </a:rPr>
              <a:t> </a:t>
            </a:r>
            <a:r>
              <a:rPr lang="en-US" sz="2800" dirty="0" err="1" smtClean="0">
                <a:latin typeface="Aparajita" pitchFamily="34" charset="0"/>
                <a:cs typeface="Aparajita" pitchFamily="34" charset="0"/>
              </a:rPr>
              <a:t>sizeof</a:t>
            </a:r>
            <a:r>
              <a:rPr lang="en-US" sz="2800" dirty="0" smtClean="0">
                <a:latin typeface="Aparajita" pitchFamily="34" charset="0"/>
                <a:cs typeface="Aparajita" pitchFamily="34" charset="0"/>
              </a:rPr>
              <a:t>	</a:t>
            </a:r>
            <a:r>
              <a:rPr lang="en-US" sz="2800" dirty="0" err="1" smtClean="0">
                <a:latin typeface="Aparajita" pitchFamily="34" charset="0"/>
                <a:cs typeface="Aparajita" pitchFamily="34" charset="0"/>
              </a:rPr>
              <a:t>sizeof</a:t>
            </a:r>
            <a:r>
              <a:rPr lang="en-US" sz="2800" dirty="0" smtClean="0">
                <a:latin typeface="Aparajita" pitchFamily="34" charset="0"/>
                <a:cs typeface="Aparajita" pitchFamily="34" charset="0"/>
              </a:rPr>
              <a:t> operator</a:t>
            </a:r>
          </a:p>
          <a:p>
            <a:pPr marL="1371600" lvl="2" indent="-457200">
              <a:buFont typeface="Arial" pitchFamily="34" charset="0"/>
              <a:buChar char="•"/>
            </a:pPr>
            <a:r>
              <a:rPr lang="en-US" sz="2800" dirty="0" smtClean="0">
                <a:latin typeface="Aparajita" pitchFamily="34" charset="0"/>
                <a:cs typeface="Aparajita" pitchFamily="34" charset="0"/>
              </a:rPr>
              <a:t>.		Membership operator</a:t>
            </a:r>
          </a:p>
          <a:p>
            <a:pPr marL="1371600" lvl="2" indent="-457200">
              <a:buFont typeface="Arial" pitchFamily="34" charset="0"/>
              <a:buChar char="•"/>
            </a:pPr>
            <a:r>
              <a:rPr lang="en-US" sz="2800" dirty="0" smtClean="0">
                <a:latin typeface="Aparajita" pitchFamily="34" charset="0"/>
                <a:cs typeface="Aparajita" pitchFamily="34" charset="0"/>
              </a:rPr>
              <a:t>?:		Conditional operator</a:t>
            </a:r>
            <a:endParaRPr lang="en-US" sz="2800" dirty="0">
              <a:latin typeface="Aparajita" pitchFamily="34" charset="0"/>
              <a:cs typeface="Aparajita" pitchFamily="34" charset="0"/>
            </a:endParaRPr>
          </a:p>
          <a:p>
            <a:pPr marL="457200" indent="-457200">
              <a:buFont typeface="Arial" pitchFamily="34" charset="0"/>
              <a:buChar char="•"/>
            </a:pPr>
            <a:r>
              <a:rPr lang="en-US" sz="2800" dirty="0">
                <a:latin typeface="Aparajita" pitchFamily="34" charset="0"/>
                <a:cs typeface="Aparajita" pitchFamily="34" charset="0"/>
              </a:rPr>
              <a:t>New operators </a:t>
            </a:r>
            <a:r>
              <a:rPr lang="en-US" sz="2800" dirty="0" smtClean="0">
                <a:latin typeface="Aparajita" pitchFamily="34" charset="0"/>
                <a:cs typeface="Aparajita" pitchFamily="34" charset="0"/>
              </a:rPr>
              <a:t>cannot be </a:t>
            </a:r>
            <a:r>
              <a:rPr lang="en-US" sz="2800" dirty="0">
                <a:latin typeface="Aparajita" pitchFamily="34" charset="0"/>
                <a:cs typeface="Aparajita" pitchFamily="34" charset="0"/>
              </a:rPr>
              <a:t>created</a:t>
            </a:r>
          </a:p>
          <a:p>
            <a:pPr marL="457200" indent="-457200">
              <a:buFont typeface="Arial" pitchFamily="34" charset="0"/>
              <a:buChar char="•"/>
            </a:pPr>
            <a:r>
              <a:rPr lang="en-US" sz="2800" dirty="0">
                <a:latin typeface="Aparajita" pitchFamily="34" charset="0"/>
                <a:cs typeface="Aparajita" pitchFamily="34" charset="0"/>
              </a:rPr>
              <a:t>Unary operators can be overloaded</a:t>
            </a:r>
          </a:p>
          <a:p>
            <a:pPr marL="457200" indent="-457200">
              <a:buFont typeface="Arial" pitchFamily="34" charset="0"/>
              <a:buChar char="•"/>
            </a:pPr>
            <a:r>
              <a:rPr lang="en-US" sz="2800" dirty="0">
                <a:latin typeface="Aparajita" pitchFamily="34" charset="0"/>
                <a:cs typeface="Aparajita" pitchFamily="34" charset="0"/>
              </a:rPr>
              <a:t>Binary operators can be overloaded</a:t>
            </a:r>
            <a:endParaRPr lang="en-US" sz="2800" dirty="0" smtClean="0">
              <a:latin typeface="Aparajita" pitchFamily="34" charset="0"/>
              <a:cs typeface="Aparajita" pitchFamily="34" charset="0"/>
            </a:endParaRPr>
          </a:p>
        </p:txBody>
      </p:sp>
    </p:spTree>
    <p:extLst>
      <p:ext uri="{BB962C8B-B14F-4D97-AF65-F5344CB8AC3E}">
        <p14:creationId xmlns:p14="http://schemas.microsoft.com/office/powerpoint/2010/main" val="2930054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973" y="304800"/>
            <a:ext cx="815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Conversions</a:t>
            </a:r>
            <a:endParaRPr lang="en-US" sz="2800" b="1" dirty="0">
              <a:latin typeface="Aparajita" pitchFamily="34" charset="0"/>
              <a:cs typeface="Aparajita" pitchFamily="34" charset="0"/>
            </a:endParaRPr>
          </a:p>
        </p:txBody>
      </p:sp>
      <p:sp>
        <p:nvSpPr>
          <p:cNvPr id="3" name="TextBox 2"/>
          <p:cNvSpPr txBox="1"/>
          <p:nvPr/>
        </p:nvSpPr>
        <p:spPr>
          <a:xfrm>
            <a:off x="609600" y="838200"/>
            <a:ext cx="8153400" cy="4832092"/>
          </a:xfrm>
          <a:prstGeom prst="rect">
            <a:avLst/>
          </a:prstGeom>
          <a:noFill/>
        </p:spPr>
        <p:txBody>
          <a:bodyPr wrap="square" rtlCol="0">
            <a:spAutoFit/>
          </a:bodyPr>
          <a:lstStyle/>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Type conversions are required because compiler does not support automatic type conversion for user defined </a:t>
            </a:r>
            <a:r>
              <a:rPr lang="en-US" sz="2800" dirty="0" err="1" smtClean="0">
                <a:latin typeface="Aparajita" pitchFamily="34" charset="0"/>
                <a:cs typeface="Aparajita" pitchFamily="34" charset="0"/>
              </a:rPr>
              <a:t>datatypes</a:t>
            </a:r>
            <a:r>
              <a:rPr lang="en-US" sz="2800" dirty="0" smtClean="0">
                <a:latin typeface="Aparajita" pitchFamily="34" charset="0"/>
                <a:cs typeface="Aparajita" pitchFamily="34" charset="0"/>
              </a:rPr>
              <a:t>.</a:t>
            </a:r>
          </a:p>
          <a:p>
            <a:endParaRPr lang="en-US" sz="2800" dirty="0">
              <a:latin typeface="Aparajita" pitchFamily="34" charset="0"/>
              <a:cs typeface="Aparajita" pitchFamily="34" charset="0"/>
            </a:endParaRPr>
          </a:p>
          <a:p>
            <a:pPr algn="just"/>
            <a:r>
              <a:rPr lang="en-US" sz="2800" dirty="0">
                <a:latin typeface="Aparajita" pitchFamily="34" charset="0"/>
                <a:cs typeface="Aparajita" pitchFamily="34" charset="0"/>
              </a:rPr>
              <a:t>Three types of situations might arise in the data conversions between incompatible type:-</a:t>
            </a:r>
          </a:p>
          <a:p>
            <a:pPr algn="just">
              <a:buFontTx/>
              <a:buAutoNum type="arabicPeriod"/>
            </a:pPr>
            <a:r>
              <a:rPr lang="en-US" sz="2800" dirty="0">
                <a:latin typeface="Aparajita" pitchFamily="34" charset="0"/>
                <a:cs typeface="Aparajita" pitchFamily="34" charset="0"/>
              </a:rPr>
              <a:t> Conversion from basic type to class type.</a:t>
            </a:r>
          </a:p>
          <a:p>
            <a:pPr algn="just">
              <a:buFontTx/>
              <a:buAutoNum type="arabicPeriod"/>
            </a:pPr>
            <a:r>
              <a:rPr lang="en-US" sz="2800" dirty="0">
                <a:latin typeface="Aparajita" pitchFamily="34" charset="0"/>
                <a:cs typeface="Aparajita" pitchFamily="34" charset="0"/>
              </a:rPr>
              <a:t> Conversions from class type to basic type.</a:t>
            </a:r>
          </a:p>
          <a:p>
            <a:pPr algn="just">
              <a:buFontTx/>
              <a:buAutoNum type="arabicPeriod"/>
            </a:pPr>
            <a:r>
              <a:rPr lang="en-US" sz="2800" dirty="0" smtClean="0">
                <a:latin typeface="Aparajita" pitchFamily="34" charset="0"/>
                <a:cs typeface="Aparajita" pitchFamily="34" charset="0"/>
              </a:rPr>
              <a:t> Conversions </a:t>
            </a:r>
            <a:r>
              <a:rPr lang="en-US" sz="2800" dirty="0">
                <a:latin typeface="Aparajita" pitchFamily="34" charset="0"/>
                <a:cs typeface="Aparajita" pitchFamily="34" charset="0"/>
              </a:rPr>
              <a:t>from one class type to another class type.</a:t>
            </a:r>
          </a:p>
          <a:p>
            <a:pPr algn="just">
              <a:buFontTx/>
              <a:buAutoNum type="arabicPeriod"/>
            </a:pPr>
            <a:endParaRPr lang="en-US" sz="2800" dirty="0">
              <a:latin typeface="Aparajita" pitchFamily="34" charset="0"/>
              <a:cs typeface="Aparajita" pitchFamily="34" charset="0"/>
            </a:endParaRPr>
          </a:p>
          <a:p>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2864727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Conversion from basic type to class type.</a:t>
            </a:r>
          </a:p>
        </p:txBody>
      </p:sp>
      <p:sp>
        <p:nvSpPr>
          <p:cNvPr id="3" name="Rectangle 2"/>
          <p:cNvSpPr/>
          <p:nvPr/>
        </p:nvSpPr>
        <p:spPr>
          <a:xfrm>
            <a:off x="228600" y="762000"/>
            <a:ext cx="84582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a:latin typeface="Aparajita" pitchFamily="34" charset="0"/>
                <a:cs typeface="Aparajita" pitchFamily="34" charset="0"/>
              </a:rPr>
              <a:t>#include &lt;</a:t>
            </a:r>
            <a:r>
              <a:rPr lang="en-US" sz="2000" i="1" dirty="0" err="1">
                <a:latin typeface="Aparajita" pitchFamily="34" charset="0"/>
                <a:cs typeface="Aparajita" pitchFamily="34" charset="0"/>
              </a:rPr>
              <a:t>iostream</a:t>
            </a:r>
            <a:r>
              <a:rPr lang="en-US" sz="2000" i="1" dirty="0">
                <a:latin typeface="Aparajita" pitchFamily="34" charset="0"/>
                <a:cs typeface="Aparajita" pitchFamily="34" charset="0"/>
              </a:rPr>
              <a:t>&gt;</a:t>
            </a:r>
          </a:p>
          <a:p>
            <a:r>
              <a:rPr lang="en-US" sz="2000" i="1" dirty="0" smtClean="0">
                <a:latin typeface="Aparajita" pitchFamily="34" charset="0"/>
                <a:cs typeface="Aparajita" pitchFamily="34" charset="0"/>
              </a:rPr>
              <a:t>const </a:t>
            </a:r>
            <a:r>
              <a:rPr lang="en-US" sz="2000" i="1" dirty="0">
                <a:latin typeface="Aparajita" pitchFamily="34" charset="0"/>
                <a:cs typeface="Aparajita" pitchFamily="34" charset="0"/>
              </a:rPr>
              <a:t>float </a:t>
            </a:r>
            <a:r>
              <a:rPr lang="en-US" sz="2000" i="1" dirty="0" err="1">
                <a:latin typeface="Aparajita" pitchFamily="34" charset="0"/>
                <a:cs typeface="Aparajita" pitchFamily="34" charset="0"/>
              </a:rPr>
              <a:t>MeterToFloat</a:t>
            </a:r>
            <a:r>
              <a:rPr lang="en-US" sz="2000" i="1" dirty="0">
                <a:latin typeface="Aparajita" pitchFamily="34" charset="0"/>
                <a:cs typeface="Aparajita" pitchFamily="34" charset="0"/>
              </a:rPr>
              <a:t>=3.280833;</a:t>
            </a:r>
          </a:p>
          <a:p>
            <a:r>
              <a:rPr lang="en-US" sz="2000" i="1" dirty="0">
                <a:latin typeface="Aparajita" pitchFamily="34" charset="0"/>
                <a:cs typeface="Aparajita" pitchFamily="34" charset="0"/>
              </a:rPr>
              <a:t>class Distance {</a:t>
            </a:r>
          </a:p>
          <a:p>
            <a:r>
              <a:rPr lang="en-US" sz="2000" i="1" dirty="0">
                <a:latin typeface="Aparajita" pitchFamily="34" charset="0"/>
                <a:cs typeface="Aparajita" pitchFamily="34" charset="0"/>
              </a:rPr>
              <a:t>	int </a:t>
            </a:r>
            <a:r>
              <a:rPr lang="en-US" sz="2000" i="1" dirty="0" err="1">
                <a:latin typeface="Aparajita" pitchFamily="34" charset="0"/>
                <a:cs typeface="Aparajita" pitchFamily="34" charset="0"/>
              </a:rPr>
              <a:t>feets</a:t>
            </a:r>
            <a:r>
              <a:rPr lang="en-US" sz="2000" i="1" dirty="0">
                <a:latin typeface="Aparajita" pitchFamily="34" charset="0"/>
                <a:cs typeface="Aparajita" pitchFamily="34" charset="0"/>
              </a:rPr>
              <a:t>;</a:t>
            </a:r>
          </a:p>
          <a:p>
            <a:r>
              <a:rPr lang="en-US" sz="2000" i="1" dirty="0">
                <a:latin typeface="Aparajita" pitchFamily="34" charset="0"/>
                <a:cs typeface="Aparajita" pitchFamily="34" charset="0"/>
              </a:rPr>
              <a:t>	float inches;</a:t>
            </a:r>
          </a:p>
          <a:p>
            <a:r>
              <a:rPr lang="en-US" sz="2000" i="1" dirty="0">
                <a:latin typeface="Aparajita" pitchFamily="34" charset="0"/>
                <a:cs typeface="Aparajita" pitchFamily="34" charset="0"/>
              </a:rPr>
              <a:t>	public:</a:t>
            </a:r>
          </a:p>
          <a:p>
            <a:r>
              <a:rPr lang="en-US" sz="2000" i="1" dirty="0">
                <a:latin typeface="Aparajita" pitchFamily="34" charset="0"/>
                <a:cs typeface="Aparajita" pitchFamily="34" charset="0"/>
              </a:rPr>
              <a:t>	Distance()  //Distance Constructor {</a:t>
            </a:r>
          </a:p>
          <a:p>
            <a:r>
              <a:rPr lang="en-US" sz="2000" i="1" dirty="0">
                <a:latin typeface="Aparajita" pitchFamily="34" charset="0"/>
                <a:cs typeface="Aparajita" pitchFamily="34" charset="0"/>
              </a:rPr>
              <a:t>		</a:t>
            </a:r>
            <a:r>
              <a:rPr lang="en-US" sz="2000" i="1" dirty="0" err="1">
                <a:latin typeface="Aparajita" pitchFamily="34" charset="0"/>
                <a:cs typeface="Aparajita" pitchFamily="34" charset="0"/>
              </a:rPr>
              <a:t>feets</a:t>
            </a:r>
            <a:r>
              <a:rPr lang="en-US" sz="2000" i="1" dirty="0">
                <a:latin typeface="Aparajita" pitchFamily="34" charset="0"/>
                <a:cs typeface="Aparajita" pitchFamily="34" charset="0"/>
              </a:rPr>
              <a:t>=0;</a:t>
            </a:r>
          </a:p>
          <a:p>
            <a:r>
              <a:rPr lang="en-US" sz="2000" i="1" dirty="0">
                <a:latin typeface="Aparajita" pitchFamily="34" charset="0"/>
                <a:cs typeface="Aparajita" pitchFamily="34" charset="0"/>
              </a:rPr>
              <a:t>		inches=0.0;</a:t>
            </a:r>
          </a:p>
          <a:p>
            <a:r>
              <a:rPr lang="en-US" sz="2000" i="1" dirty="0">
                <a:latin typeface="Aparajita" pitchFamily="34" charset="0"/>
                <a:cs typeface="Aparajita" pitchFamily="34" charset="0"/>
              </a:rPr>
              <a:t>	}</a:t>
            </a:r>
          </a:p>
          <a:p>
            <a:r>
              <a:rPr lang="en-US" sz="2000" i="1" dirty="0">
                <a:latin typeface="Aparajita" pitchFamily="34" charset="0"/>
                <a:cs typeface="Aparajita" pitchFamily="34" charset="0"/>
              </a:rPr>
              <a:t>	Distance(float </a:t>
            </a:r>
            <a:r>
              <a:rPr lang="en-US" sz="2000" i="1" dirty="0" err="1">
                <a:latin typeface="Aparajita" pitchFamily="34" charset="0"/>
                <a:cs typeface="Aparajita" pitchFamily="34" charset="0"/>
              </a:rPr>
              <a:t>numofmeters</a:t>
            </a:r>
            <a:r>
              <a:rPr lang="en-US" sz="2000" i="1" dirty="0">
                <a:latin typeface="Aparajita" pitchFamily="34" charset="0"/>
                <a:cs typeface="Aparajita" pitchFamily="34" charset="0"/>
              </a:rPr>
              <a:t>)  //Single Parameter constructor {</a:t>
            </a:r>
          </a:p>
          <a:p>
            <a:r>
              <a:rPr lang="en-US" sz="2000" i="1" dirty="0">
                <a:latin typeface="Aparajita" pitchFamily="34" charset="0"/>
                <a:cs typeface="Aparajita" pitchFamily="34" charset="0"/>
              </a:rPr>
              <a:t>		float </a:t>
            </a:r>
            <a:r>
              <a:rPr lang="en-US" sz="2000" i="1" dirty="0" err="1">
                <a:latin typeface="Aparajita" pitchFamily="34" charset="0"/>
                <a:cs typeface="Aparajita" pitchFamily="34" charset="0"/>
              </a:rPr>
              <a:t>feetsinfloat</a:t>
            </a:r>
            <a:r>
              <a:rPr lang="en-US" sz="2000" i="1" dirty="0">
                <a:latin typeface="Aparajita" pitchFamily="34" charset="0"/>
                <a:cs typeface="Aparajita" pitchFamily="34" charset="0"/>
              </a:rPr>
              <a:t>= </a:t>
            </a:r>
            <a:r>
              <a:rPr lang="en-US" sz="2000" i="1" dirty="0" err="1">
                <a:latin typeface="Aparajita" pitchFamily="34" charset="0"/>
                <a:cs typeface="Aparajita" pitchFamily="34" charset="0"/>
              </a:rPr>
              <a:t>MeterToFloat</a:t>
            </a:r>
            <a:r>
              <a:rPr lang="en-US" sz="2000" i="1" dirty="0">
                <a:latin typeface="Aparajita" pitchFamily="34" charset="0"/>
                <a:cs typeface="Aparajita" pitchFamily="34" charset="0"/>
              </a:rPr>
              <a:t> * </a:t>
            </a:r>
            <a:r>
              <a:rPr lang="en-US" sz="2000" i="1" dirty="0" err="1">
                <a:latin typeface="Aparajita" pitchFamily="34" charset="0"/>
                <a:cs typeface="Aparajita" pitchFamily="34" charset="0"/>
              </a:rPr>
              <a:t>numofmeters</a:t>
            </a:r>
            <a:r>
              <a:rPr lang="en-US" sz="2000" i="1" dirty="0">
                <a:latin typeface="Aparajita" pitchFamily="34" charset="0"/>
                <a:cs typeface="Aparajita" pitchFamily="34" charset="0"/>
              </a:rPr>
              <a:t>;</a:t>
            </a:r>
          </a:p>
          <a:p>
            <a:r>
              <a:rPr lang="en-US" sz="2000" i="1" dirty="0">
                <a:latin typeface="Aparajita" pitchFamily="34" charset="0"/>
                <a:cs typeface="Aparajita" pitchFamily="34" charset="0"/>
              </a:rPr>
              <a:t>		</a:t>
            </a:r>
            <a:r>
              <a:rPr lang="en-US" sz="2000" i="1" dirty="0" err="1">
                <a:latin typeface="Aparajita" pitchFamily="34" charset="0"/>
                <a:cs typeface="Aparajita" pitchFamily="34" charset="0"/>
              </a:rPr>
              <a:t>feets</a:t>
            </a:r>
            <a:r>
              <a:rPr lang="en-US" sz="2000" i="1" dirty="0">
                <a:latin typeface="Aparajita" pitchFamily="34" charset="0"/>
                <a:cs typeface="Aparajita" pitchFamily="34" charset="0"/>
              </a:rPr>
              <a:t>=int(</a:t>
            </a:r>
            <a:r>
              <a:rPr lang="en-US" sz="2000" i="1" dirty="0" err="1">
                <a:latin typeface="Aparajita" pitchFamily="34" charset="0"/>
                <a:cs typeface="Aparajita" pitchFamily="34" charset="0"/>
              </a:rPr>
              <a:t>feetsinfloat</a:t>
            </a:r>
            <a:r>
              <a:rPr lang="en-US" sz="2000" i="1" dirty="0">
                <a:latin typeface="Aparajita" pitchFamily="34" charset="0"/>
                <a:cs typeface="Aparajita" pitchFamily="34" charset="0"/>
              </a:rPr>
              <a:t>);</a:t>
            </a:r>
          </a:p>
          <a:p>
            <a:r>
              <a:rPr lang="en-US" sz="2000" i="1" dirty="0">
                <a:latin typeface="Aparajita" pitchFamily="34" charset="0"/>
                <a:cs typeface="Aparajita" pitchFamily="34" charset="0"/>
              </a:rPr>
              <a:t>		inches=12*(</a:t>
            </a:r>
            <a:r>
              <a:rPr lang="en-US" sz="2000" i="1" dirty="0" err="1">
                <a:latin typeface="Aparajita" pitchFamily="34" charset="0"/>
                <a:cs typeface="Aparajita" pitchFamily="34" charset="0"/>
              </a:rPr>
              <a:t>feetsinfloat-feets</a:t>
            </a:r>
            <a:r>
              <a:rPr lang="en-US" sz="2000" i="1" dirty="0">
                <a:latin typeface="Aparajita" pitchFamily="34" charset="0"/>
                <a:cs typeface="Aparajita" pitchFamily="34" charset="0"/>
              </a:rPr>
              <a:t>);</a:t>
            </a:r>
          </a:p>
          <a:p>
            <a:r>
              <a:rPr lang="en-US" sz="2000" i="1" dirty="0">
                <a:latin typeface="Aparajita" pitchFamily="34" charset="0"/>
                <a:cs typeface="Aparajita" pitchFamily="34" charset="0"/>
              </a:rPr>
              <a:t>	</a:t>
            </a:r>
            <a:r>
              <a:rPr lang="en-US" sz="2000" i="1" dirty="0" smtClean="0">
                <a:latin typeface="Aparajita" pitchFamily="34" charset="0"/>
                <a:cs typeface="Aparajita" pitchFamily="34" charset="0"/>
              </a:rPr>
              <a:t>}</a:t>
            </a:r>
          </a:p>
        </p:txBody>
      </p:sp>
      <p:sp>
        <p:nvSpPr>
          <p:cNvPr id="4" name="Rectangle 3"/>
          <p:cNvSpPr/>
          <p:nvPr/>
        </p:nvSpPr>
        <p:spPr>
          <a:xfrm>
            <a:off x="7696200" y="6172200"/>
            <a:ext cx="1392072" cy="381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Cont’d….</a:t>
            </a:r>
            <a:endParaRPr lang="en-US" dirty="0"/>
          </a:p>
        </p:txBody>
      </p:sp>
    </p:spTree>
    <p:extLst>
      <p:ext uri="{BB962C8B-B14F-4D97-AF65-F5344CB8AC3E}">
        <p14:creationId xmlns:p14="http://schemas.microsoft.com/office/powerpoint/2010/main" val="6157002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763000"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void </a:t>
            </a:r>
            <a:r>
              <a:rPr lang="en-US" sz="2400" i="1" dirty="0" err="1">
                <a:latin typeface="Aparajita" pitchFamily="34" charset="0"/>
                <a:cs typeface="Aparajita" pitchFamily="34" charset="0"/>
              </a:rPr>
              <a:t>displaydist</a:t>
            </a:r>
            <a:r>
              <a:rPr lang="en-US" sz="2400" i="1" dirty="0">
                <a:latin typeface="Aparajita" pitchFamily="34" charset="0"/>
                <a:cs typeface="Aparajita" pitchFamily="34" charset="0"/>
              </a:rPr>
              <a:t>()  // Method to display converted values </a:t>
            </a:r>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cout&lt;&lt;"Converted Value is: "&lt;&lt;</a:t>
            </a:r>
            <a:r>
              <a:rPr lang="en-US" sz="2400" i="1" dirty="0" err="1" smtClean="0">
                <a:latin typeface="Aparajita" pitchFamily="34" charset="0"/>
                <a:cs typeface="Aparajita" pitchFamily="34" charset="0"/>
              </a:rPr>
              <a:t>feets</a:t>
            </a:r>
            <a:r>
              <a:rPr lang="en-US" sz="2400" i="1" dirty="0" smtClean="0">
                <a:latin typeface="Aparajita" pitchFamily="34" charset="0"/>
                <a:cs typeface="Aparajita" pitchFamily="34" charset="0"/>
              </a:rPr>
              <a:t>&lt;&lt;"\' </a:t>
            </a:r>
            <a:r>
              <a:rPr lang="en-US" sz="2400" i="1" dirty="0" err="1" smtClean="0">
                <a:latin typeface="Aparajita" pitchFamily="34" charset="0"/>
                <a:cs typeface="Aparajita" pitchFamily="34" charset="0"/>
              </a:rPr>
              <a:t>feets</a:t>
            </a:r>
            <a:r>
              <a:rPr lang="en-US" sz="2400" i="1" dirty="0" smtClean="0">
                <a:latin typeface="Aparajita" pitchFamily="34" charset="0"/>
                <a:cs typeface="Aparajita" pitchFamily="34" charset="0"/>
              </a:rPr>
              <a:t> and "&lt;&lt;inches&lt;&lt;'\"'&lt;&lt;" inches.";</a:t>
            </a:r>
          </a:p>
          <a:p>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a:p>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a:p>
            <a:r>
              <a:rPr lang="en-US" sz="2400" i="1" dirty="0" smtClean="0">
                <a:latin typeface="Aparajita" pitchFamily="34" charset="0"/>
                <a:cs typeface="Aparajita" pitchFamily="34" charset="0"/>
              </a:rPr>
              <a:t>int </a:t>
            </a:r>
            <a:r>
              <a:rPr lang="en-US" sz="2400" i="1" dirty="0">
                <a:latin typeface="Aparajita" pitchFamily="34" charset="0"/>
                <a:cs typeface="Aparajita" pitchFamily="34" charset="0"/>
              </a:rPr>
              <a:t>main() </a:t>
            </a:r>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a:t>
            </a:r>
          </a:p>
          <a:p>
            <a:r>
              <a:rPr lang="en-US" sz="2400" i="1" dirty="0" smtClean="0">
                <a:latin typeface="Aparajita" pitchFamily="34" charset="0"/>
                <a:cs typeface="Aparajita" pitchFamily="34" charset="0"/>
              </a:rPr>
              <a:t>   cout &lt;&lt;"Float to distance conversion. \n********************************\n ";</a:t>
            </a:r>
          </a:p>
          <a:p>
            <a:r>
              <a:rPr lang="en-US" sz="2400" i="1" dirty="0" smtClean="0">
                <a:latin typeface="Aparajita" pitchFamily="34" charset="0"/>
                <a:cs typeface="Aparajita" pitchFamily="34" charset="0"/>
              </a:rPr>
              <a:t>   float </a:t>
            </a:r>
            <a:r>
              <a:rPr lang="en-US" sz="2400" i="1" dirty="0">
                <a:latin typeface="Aparajita" pitchFamily="34" charset="0"/>
                <a:cs typeface="Aparajita" pitchFamily="34" charset="0"/>
              </a:rPr>
              <a:t>meters;</a:t>
            </a:r>
          </a:p>
          <a:p>
            <a:r>
              <a:rPr lang="en-US" sz="2400" i="1" dirty="0" smtClean="0">
                <a:latin typeface="Aparajita" pitchFamily="34" charset="0"/>
                <a:cs typeface="Aparajita" pitchFamily="34" charset="0"/>
              </a:rPr>
              <a:t>  cout</a:t>
            </a:r>
            <a:r>
              <a:rPr lang="en-US" sz="2400" i="1" dirty="0">
                <a:latin typeface="Aparajita" pitchFamily="34" charset="0"/>
                <a:cs typeface="Aparajita" pitchFamily="34" charset="0"/>
              </a:rPr>
              <a:t>&lt;&lt;"Enter values in meter:";</a:t>
            </a:r>
          </a:p>
          <a:p>
            <a:r>
              <a:rPr lang="en-US" sz="2400" i="1" dirty="0" smtClean="0">
                <a:latin typeface="Aparajita" pitchFamily="34" charset="0"/>
                <a:cs typeface="Aparajita" pitchFamily="34" charset="0"/>
              </a:rPr>
              <a:t>  cin </a:t>
            </a:r>
            <a:r>
              <a:rPr lang="en-US" sz="2400" i="1" dirty="0">
                <a:latin typeface="Aparajita" pitchFamily="34" charset="0"/>
                <a:cs typeface="Aparajita" pitchFamily="34" charset="0"/>
              </a:rPr>
              <a:t>&gt;&gt;meters;</a:t>
            </a:r>
          </a:p>
          <a:p>
            <a:r>
              <a:rPr lang="en-US" sz="2400" i="1" dirty="0" smtClean="0">
                <a:latin typeface="Aparajita" pitchFamily="34" charset="0"/>
                <a:cs typeface="Aparajita" pitchFamily="34" charset="0"/>
              </a:rPr>
              <a:t>  </a:t>
            </a:r>
            <a:r>
              <a:rPr lang="en-US" sz="2400" b="1" i="1" dirty="0" smtClean="0">
                <a:latin typeface="Aparajita" pitchFamily="34" charset="0"/>
                <a:cs typeface="Aparajita" pitchFamily="34" charset="0"/>
              </a:rPr>
              <a:t>Distance </a:t>
            </a:r>
            <a:r>
              <a:rPr lang="en-US" sz="2400" b="1" i="1" dirty="0" err="1">
                <a:latin typeface="Aparajita" pitchFamily="34" charset="0"/>
                <a:cs typeface="Aparajita" pitchFamily="34" charset="0"/>
              </a:rPr>
              <a:t>distance</a:t>
            </a:r>
            <a:r>
              <a:rPr lang="en-US" sz="2400" b="1" i="1" dirty="0">
                <a:latin typeface="Aparajita" pitchFamily="34" charset="0"/>
                <a:cs typeface="Aparajita" pitchFamily="34" charset="0"/>
              </a:rPr>
              <a:t> = meters;</a:t>
            </a:r>
          </a:p>
          <a:p>
            <a:r>
              <a:rPr lang="en-US" sz="2400" i="1" dirty="0" smtClean="0">
                <a:latin typeface="Aparajita" pitchFamily="34" charset="0"/>
                <a:cs typeface="Aparajita" pitchFamily="34" charset="0"/>
              </a:rPr>
              <a:t> </a:t>
            </a:r>
            <a:r>
              <a:rPr lang="en-US" sz="2400" i="1" dirty="0" err="1" smtClean="0">
                <a:latin typeface="Aparajita" pitchFamily="34" charset="0"/>
                <a:cs typeface="Aparajita" pitchFamily="34" charset="0"/>
              </a:rPr>
              <a:t>distance.displaydist</a:t>
            </a:r>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a:t>
            </a:r>
          </a:p>
          <a:p>
            <a:pPr algn="ctr"/>
            <a:endParaRPr lang="en-US" sz="2400" i="1" strike="sngStrike" dirty="0">
              <a:latin typeface="Aparajita" pitchFamily="34" charset="0"/>
              <a:cs typeface="Aparajita" pitchFamily="34" charset="0"/>
            </a:endParaRPr>
          </a:p>
        </p:txBody>
      </p:sp>
      <p:sp>
        <p:nvSpPr>
          <p:cNvPr id="5" name="Rectangle 4"/>
          <p:cNvSpPr/>
          <p:nvPr/>
        </p:nvSpPr>
        <p:spPr>
          <a:xfrm>
            <a:off x="10744200" y="2390633"/>
            <a:ext cx="2133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latin typeface="Aparajita" pitchFamily="34" charset="0"/>
                <a:cs typeface="Aparajita" pitchFamily="34" charset="0"/>
              </a:rPr>
              <a:t>OUTPUT</a:t>
            </a:r>
          </a:p>
          <a:p>
            <a:pPr algn="ctr"/>
            <a:r>
              <a:rPr lang="en-US" dirty="0" smtClean="0">
                <a:latin typeface="Aparajita" pitchFamily="34" charset="0"/>
                <a:cs typeface="Aparajita" pitchFamily="34" charset="0"/>
              </a:rPr>
              <a:t>Values are: 5 -2 3</a:t>
            </a:r>
          </a:p>
          <a:p>
            <a:pPr algn="ctr"/>
            <a:r>
              <a:rPr lang="en-US" dirty="0" smtClean="0">
                <a:latin typeface="Aparajita" pitchFamily="34" charset="0"/>
                <a:cs typeface="Aparajita" pitchFamily="34" charset="0"/>
              </a:rPr>
              <a:t>Values are: -</a:t>
            </a:r>
            <a:r>
              <a:rPr lang="en-US" smtClean="0">
                <a:latin typeface="Aparajita" pitchFamily="34" charset="0"/>
                <a:cs typeface="Aparajita" pitchFamily="34" charset="0"/>
              </a:rPr>
              <a:t>5  </a:t>
            </a:r>
            <a:endParaRPr lang="en-US" dirty="0">
              <a:latin typeface="Aparajita" pitchFamily="34" charset="0"/>
              <a:cs typeface="Aparajita" pitchFamily="34" charset="0"/>
            </a:endParaRPr>
          </a:p>
        </p:txBody>
      </p:sp>
      <p:sp>
        <p:nvSpPr>
          <p:cNvPr id="6" name="Rectangle 5"/>
          <p:cNvSpPr/>
          <p:nvPr/>
        </p:nvSpPr>
        <p:spPr>
          <a:xfrm>
            <a:off x="9525" y="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0277"/>
          <a:stretch/>
        </p:blipFill>
        <p:spPr bwMode="auto">
          <a:xfrm>
            <a:off x="3505200" y="4900612"/>
            <a:ext cx="539591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0304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5970865"/>
          </a:xfrm>
          <a:prstGeom prst="rect">
            <a:avLst/>
          </a:prstGeom>
          <a:noFill/>
        </p:spPr>
        <p:txBody>
          <a:bodyPr wrap="square" rtlCol="0">
            <a:spAutoFit/>
          </a:bodyPr>
          <a:lstStyle/>
          <a:p>
            <a:r>
              <a:rPr lang="en-US" sz="2800" b="1" u="sng" dirty="0" smtClean="0">
                <a:latin typeface="Aparajita" pitchFamily="34" charset="0"/>
                <a:cs typeface="Aparajita" pitchFamily="34" charset="0"/>
              </a:rPr>
              <a:t>Important facts used in above program</a:t>
            </a:r>
          </a:p>
          <a:p>
            <a:endParaRPr lang="en-US" dirty="0" smtClean="0"/>
          </a:p>
          <a:p>
            <a:pPr marL="457200" indent="-457200">
              <a:buFont typeface="Arial" pitchFamily="34" charset="0"/>
              <a:buChar char="•"/>
            </a:pPr>
            <a:r>
              <a:rPr lang="en-US" sz="2800" dirty="0" smtClean="0">
                <a:latin typeface="Aparajita" pitchFamily="34" charset="0"/>
                <a:cs typeface="Aparajita" pitchFamily="34" charset="0"/>
              </a:rPr>
              <a:t>one meter contains 3.280833 </a:t>
            </a:r>
            <a:r>
              <a:rPr lang="en-US" sz="2800" dirty="0" err="1" smtClean="0">
                <a:latin typeface="Aparajita" pitchFamily="34" charset="0"/>
                <a:cs typeface="Aparajita" pitchFamily="34" charset="0"/>
              </a:rPr>
              <a:t>feets</a:t>
            </a:r>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We multiplied the result with 12 to get exact figure in inches because one foot contains 12 inches. This the logic that will convert our float variable that contain meters to Distance variable which contain feet and inches.</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We will convert a float type basic variable to a user defined type class variable. This was not possible explicitly therefore we had to write code to achieve the desired functionality. Now, when users enter the distance in meters, it will give back the result in corresponding number of feet and inches. </a:t>
            </a:r>
            <a:endParaRPr lang="en-US" sz="2800" dirty="0">
              <a:latin typeface="Aparajita" pitchFamily="34" charset="0"/>
              <a:cs typeface="Aparajita" pitchFamily="34" charset="0"/>
            </a:endParaRPr>
          </a:p>
        </p:txBody>
      </p:sp>
      <p:sp>
        <p:nvSpPr>
          <p:cNvPr id="3" name="Rectangle 2"/>
          <p:cNvSpPr/>
          <p:nvPr/>
        </p:nvSpPr>
        <p:spPr>
          <a:xfrm>
            <a:off x="1219200" y="3581400"/>
            <a:ext cx="495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Aparajita" pitchFamily="34" charset="0"/>
                <a:cs typeface="Aparajita" pitchFamily="34" charset="0"/>
              </a:rPr>
              <a:t>Distance </a:t>
            </a:r>
            <a:r>
              <a:rPr lang="en-US" i="1" dirty="0" err="1">
                <a:latin typeface="Aparajita" pitchFamily="34" charset="0"/>
                <a:cs typeface="Aparajita" pitchFamily="34" charset="0"/>
              </a:rPr>
              <a:t>distance</a:t>
            </a:r>
            <a:r>
              <a:rPr lang="en-US" i="1" dirty="0">
                <a:latin typeface="Aparajita" pitchFamily="34" charset="0"/>
                <a:cs typeface="Aparajita" pitchFamily="34" charset="0"/>
              </a:rPr>
              <a:t> = </a:t>
            </a:r>
            <a:r>
              <a:rPr lang="en-US" i="1" dirty="0" smtClean="0">
                <a:latin typeface="Aparajita" pitchFamily="34" charset="0"/>
                <a:cs typeface="Aparajita" pitchFamily="34" charset="0"/>
              </a:rPr>
              <a:t>meters;</a:t>
            </a:r>
            <a:endParaRPr lang="en-US" i="1" dirty="0">
              <a:latin typeface="Aparajita" pitchFamily="34" charset="0"/>
              <a:cs typeface="Aparajita" pitchFamily="34" charset="0"/>
            </a:endParaRPr>
          </a:p>
        </p:txBody>
      </p:sp>
    </p:spTree>
    <p:extLst>
      <p:ext uri="{BB962C8B-B14F-4D97-AF65-F5344CB8AC3E}">
        <p14:creationId xmlns:p14="http://schemas.microsoft.com/office/powerpoint/2010/main" val="4595143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Conversion from </a:t>
            </a:r>
            <a:r>
              <a:rPr lang="en-US" sz="2800" b="1" dirty="0" smtClean="0">
                <a:latin typeface="Aparajita" pitchFamily="34" charset="0"/>
                <a:cs typeface="Aparajita" pitchFamily="34" charset="0"/>
              </a:rPr>
              <a:t>class type </a:t>
            </a:r>
            <a:r>
              <a:rPr lang="en-US" sz="2800" b="1" dirty="0">
                <a:latin typeface="Aparajita" pitchFamily="34" charset="0"/>
                <a:cs typeface="Aparajita" pitchFamily="34" charset="0"/>
              </a:rPr>
              <a:t>to </a:t>
            </a:r>
            <a:r>
              <a:rPr lang="en-US" sz="2800" b="1" dirty="0" smtClean="0">
                <a:latin typeface="Aparajita" pitchFamily="34" charset="0"/>
                <a:cs typeface="Aparajita" pitchFamily="34" charset="0"/>
              </a:rPr>
              <a:t>basic </a:t>
            </a:r>
            <a:r>
              <a:rPr lang="en-US" sz="2800" b="1" dirty="0">
                <a:latin typeface="Aparajita" pitchFamily="34" charset="0"/>
                <a:cs typeface="Aparajita" pitchFamily="34" charset="0"/>
              </a:rPr>
              <a:t>type.</a:t>
            </a:r>
          </a:p>
        </p:txBody>
      </p:sp>
      <p:sp>
        <p:nvSpPr>
          <p:cNvPr id="5" name="TextBox 4"/>
          <p:cNvSpPr txBox="1"/>
          <p:nvPr/>
        </p:nvSpPr>
        <p:spPr>
          <a:xfrm>
            <a:off x="228600" y="857197"/>
            <a:ext cx="8458200" cy="954107"/>
          </a:xfrm>
          <a:prstGeom prst="rect">
            <a:avLst/>
          </a:prstGeom>
          <a:noFill/>
        </p:spPr>
        <p:txBody>
          <a:bodyPr wrap="square" rtlCol="0">
            <a:spAutoFit/>
          </a:bodyPr>
          <a:lstStyle/>
          <a:p>
            <a:r>
              <a:rPr lang="en-US" sz="2800" dirty="0">
                <a:latin typeface="Aparajita" pitchFamily="34" charset="0"/>
                <a:cs typeface="Aparajita" pitchFamily="34" charset="0"/>
              </a:rPr>
              <a:t>A whole new concept is involved in conversion from user defined to basic data type, which is known as the </a:t>
            </a:r>
            <a:r>
              <a:rPr lang="en-US" sz="2800" b="1" u="sng" dirty="0">
                <a:latin typeface="Aparajita" pitchFamily="34" charset="0"/>
                <a:cs typeface="Aparajita" pitchFamily="34" charset="0"/>
              </a:rPr>
              <a:t>overloading casting operator.</a:t>
            </a:r>
          </a:p>
        </p:txBody>
      </p:sp>
      <p:sp>
        <p:nvSpPr>
          <p:cNvPr id="15" name="Rectangle 7"/>
          <p:cNvSpPr>
            <a:spLocks noChangeArrowheads="1"/>
          </p:cNvSpPr>
          <p:nvPr/>
        </p:nvSpPr>
        <p:spPr bwMode="auto">
          <a:xfrm>
            <a:off x="1066801" y="1923513"/>
            <a:ext cx="5334000" cy="1477328"/>
          </a:xfrm>
          <a:prstGeom prst="rect">
            <a:avLst/>
          </a:prstGeom>
          <a:solidFill>
            <a:schemeClr val="bg2">
              <a:lumMod val="5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Aparajita" pitchFamily="34" charset="0"/>
                <a:cs typeface="Aparajita" pitchFamily="34" charset="0"/>
              </a:rPr>
              <a:t>operator type()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Aparajita" pitchFamily="34" charset="0"/>
                <a:cs typeface="Aparajita"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Aparajita" pitchFamily="34" charset="0"/>
                <a:cs typeface="Aparajita"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Aparajita" pitchFamily="34" charset="0"/>
                <a:cs typeface="Aparajita" pitchFamily="34" charset="0"/>
              </a:rPr>
              <a:t> }</a:t>
            </a:r>
            <a:r>
              <a:rPr kumimoji="0" lang="en-US" sz="2400" b="0" i="1" u="none" strike="noStrike" cap="none" normalizeH="0" baseline="0" dirty="0" smtClean="0">
                <a:ln>
                  <a:noFill/>
                </a:ln>
                <a:solidFill>
                  <a:schemeClr val="tx1"/>
                </a:solidFill>
                <a:effectLst/>
                <a:latin typeface="Aparajita" pitchFamily="34" charset="0"/>
                <a:cs typeface="Aparajita" pitchFamily="34" charset="0"/>
              </a:rPr>
              <a:t> </a:t>
            </a:r>
          </a:p>
        </p:txBody>
      </p:sp>
      <p:sp>
        <p:nvSpPr>
          <p:cNvPr id="16" name="Rectangle 15"/>
          <p:cNvSpPr/>
          <p:nvPr/>
        </p:nvSpPr>
        <p:spPr>
          <a:xfrm>
            <a:off x="228600" y="3657600"/>
            <a:ext cx="8163636" cy="2246769"/>
          </a:xfrm>
          <a:prstGeom prst="rect">
            <a:avLst/>
          </a:prstGeom>
        </p:spPr>
        <p:txBody>
          <a:bodyPr wrap="square">
            <a:spAutoFit/>
          </a:bodyPr>
          <a:lstStyle/>
          <a:p>
            <a:r>
              <a:rPr lang="en-US" sz="2800" dirty="0">
                <a:latin typeface="Aparajita" pitchFamily="34" charset="0"/>
                <a:cs typeface="Aparajita" pitchFamily="34" charset="0"/>
              </a:rPr>
              <a:t>There are three conditions that need to be satisfied for an overloaded casting operator</a:t>
            </a:r>
            <a:r>
              <a:rPr lang="en-US" sz="2800" dirty="0" smtClean="0">
                <a:latin typeface="Aparajita" pitchFamily="34" charset="0"/>
                <a:cs typeface="Aparajita" pitchFamily="34" charset="0"/>
              </a:rPr>
              <a:t>.</a:t>
            </a:r>
          </a:p>
          <a:p>
            <a:pPr marL="742950" lvl="1" indent="-285750">
              <a:buFont typeface="Arial" pitchFamily="34" charset="0"/>
              <a:buChar char="•"/>
            </a:pPr>
            <a:r>
              <a:rPr lang="en-US" sz="2800" dirty="0" smtClean="0">
                <a:latin typeface="Aparajita" pitchFamily="34" charset="0"/>
                <a:cs typeface="Aparajita" pitchFamily="34" charset="0"/>
              </a:rPr>
              <a:t>Overloaded </a:t>
            </a:r>
            <a:r>
              <a:rPr lang="en-US" sz="2800" dirty="0">
                <a:latin typeface="Aparajita" pitchFamily="34" charset="0"/>
                <a:cs typeface="Aparajita" pitchFamily="34" charset="0"/>
              </a:rPr>
              <a:t>casting operator does not have any return type.</a:t>
            </a:r>
          </a:p>
          <a:p>
            <a:pPr marL="742950" lvl="1" indent="-285750">
              <a:buFont typeface="Arial" pitchFamily="34" charset="0"/>
              <a:buChar char="•"/>
            </a:pPr>
            <a:r>
              <a:rPr lang="en-US" sz="2800" dirty="0">
                <a:latin typeface="Aparajita" pitchFamily="34" charset="0"/>
                <a:cs typeface="Aparajita" pitchFamily="34" charset="0"/>
              </a:rPr>
              <a:t>It cannot take any parameters </a:t>
            </a:r>
            <a:endParaRPr lang="en-US" sz="2800" dirty="0" smtClean="0">
              <a:latin typeface="Aparajita" pitchFamily="34" charset="0"/>
              <a:cs typeface="Aparajita" pitchFamily="34" charset="0"/>
            </a:endParaRPr>
          </a:p>
          <a:p>
            <a:pPr marL="742950" lvl="1" indent="-285750">
              <a:buFont typeface="Arial" pitchFamily="34" charset="0"/>
              <a:buChar char="•"/>
            </a:pPr>
            <a:r>
              <a:rPr lang="en-US" sz="2800" dirty="0" smtClean="0">
                <a:latin typeface="Aparajita" pitchFamily="34" charset="0"/>
                <a:cs typeface="Aparajita" pitchFamily="34" charset="0"/>
              </a:rPr>
              <a:t>Finally</a:t>
            </a:r>
            <a:r>
              <a:rPr lang="en-US" sz="2800" dirty="0">
                <a:latin typeface="Aparajita" pitchFamily="34" charset="0"/>
                <a:cs typeface="Aparajita" pitchFamily="34" charset="0"/>
              </a:rPr>
              <a:t>, it has to be defined inside a class definition</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416047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0"/>
            <a:ext cx="8458200" cy="3970318"/>
          </a:xfrm>
          <a:prstGeom prst="rect">
            <a:avLst/>
          </a:prstGeom>
          <a:noFill/>
        </p:spPr>
        <p:txBody>
          <a:bodyPr wrap="square" rtlCol="0">
            <a:spAutoFit/>
          </a:bodyPr>
          <a:lstStyle/>
          <a:p>
            <a:r>
              <a:rPr lang="en-US" sz="2800" dirty="0">
                <a:latin typeface="Aparajita" pitchFamily="34" charset="0"/>
                <a:cs typeface="Aparajita" pitchFamily="34" charset="0"/>
              </a:rPr>
              <a:t>In a </a:t>
            </a:r>
            <a:r>
              <a:rPr lang="en-US" sz="2800" b="1" dirty="0">
                <a:latin typeface="Aparajita" pitchFamily="34" charset="0"/>
                <a:cs typeface="Aparajita" pitchFamily="34" charset="0"/>
              </a:rPr>
              <a:t>class, </a:t>
            </a:r>
            <a:r>
              <a:rPr lang="en-US" sz="2800" dirty="0">
                <a:latin typeface="Aparajita" pitchFamily="34" charset="0"/>
                <a:cs typeface="Aparajita" pitchFamily="34" charset="0"/>
              </a:rPr>
              <a:t>all members are </a:t>
            </a:r>
            <a:r>
              <a:rPr lang="en-US" sz="2800" dirty="0" smtClean="0">
                <a:latin typeface="Aparajita" pitchFamily="34" charset="0"/>
                <a:cs typeface="Aparajita" pitchFamily="34" charset="0"/>
              </a:rPr>
              <a:t>private by </a:t>
            </a:r>
            <a:r>
              <a:rPr lang="en-US" sz="2800" dirty="0">
                <a:latin typeface="Aparajita" pitchFamily="34" charset="0"/>
                <a:cs typeface="Aparajita" pitchFamily="34" charset="0"/>
              </a:rPr>
              <a:t>default unless otherwise </a:t>
            </a:r>
            <a:r>
              <a:rPr lang="en-US" sz="2800" dirty="0" smtClean="0">
                <a:latin typeface="Aparajita" pitchFamily="34" charset="0"/>
                <a:cs typeface="Aparajita" pitchFamily="34" charset="0"/>
              </a:rPr>
              <a:t>stated.</a:t>
            </a:r>
          </a:p>
          <a:p>
            <a:r>
              <a:rPr lang="en-US" sz="2800" dirty="0" smtClean="0">
                <a:latin typeface="Aparajita" pitchFamily="34" charset="0"/>
                <a:cs typeface="Aparajita" pitchFamily="34" charset="0"/>
              </a:rPr>
              <a:t>Functions are binded within a class</a:t>
            </a: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In </a:t>
            </a:r>
            <a:r>
              <a:rPr lang="en-US" sz="2800" dirty="0">
                <a:latin typeface="Aparajita" pitchFamily="34" charset="0"/>
                <a:cs typeface="Aparajita" pitchFamily="34" charset="0"/>
              </a:rPr>
              <a:t>a </a:t>
            </a:r>
            <a:r>
              <a:rPr lang="en-US" sz="2800" b="1" dirty="0">
                <a:latin typeface="Aparajita" pitchFamily="34" charset="0"/>
                <a:cs typeface="Aparajita" pitchFamily="34" charset="0"/>
              </a:rPr>
              <a:t>struct</a:t>
            </a:r>
            <a:r>
              <a:rPr lang="en-US" sz="2800" dirty="0">
                <a:latin typeface="Aparajita" pitchFamily="34" charset="0"/>
                <a:cs typeface="Aparajita" pitchFamily="34" charset="0"/>
              </a:rPr>
              <a:t>, all members are </a:t>
            </a:r>
            <a:r>
              <a:rPr lang="en-US" sz="2800" dirty="0" smtClean="0">
                <a:latin typeface="Aparajita" pitchFamily="34" charset="0"/>
                <a:cs typeface="Aparajita" pitchFamily="34" charset="0"/>
              </a:rPr>
              <a:t>public by default. They do not bind functions with struct.</a:t>
            </a:r>
          </a:p>
        </p:txBody>
      </p:sp>
      <p:sp>
        <p:nvSpPr>
          <p:cNvPr id="5" name="Rectangle 4"/>
          <p:cNvSpPr/>
          <p:nvPr/>
        </p:nvSpPr>
        <p:spPr>
          <a:xfrm>
            <a:off x="381000" y="838200"/>
            <a:ext cx="82296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Aparajita" pitchFamily="34" charset="0"/>
                <a:cs typeface="Aparajita" pitchFamily="34" charset="0"/>
              </a:rPr>
              <a:t>class a					class b</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 int x;	</a:t>
            </a:r>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 public:</a:t>
            </a:r>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public:						</a:t>
            </a:r>
            <a:r>
              <a:rPr lang="en-US" sz="2400" i="1" dirty="0">
                <a:latin typeface="Aparajita" pitchFamily="34" charset="0"/>
                <a:cs typeface="Aparajita" pitchFamily="34" charset="0"/>
              </a:rPr>
              <a:t> int y;</a:t>
            </a:r>
            <a:endParaRPr lang="en-US" sz="2400" i="1" dirty="0" smtClean="0">
              <a:latin typeface="Aparajita" pitchFamily="34" charset="0"/>
              <a:cs typeface="Aparajita" pitchFamily="34" charset="0"/>
            </a:endParaRPr>
          </a:p>
          <a:p>
            <a:r>
              <a:rPr lang="en-US" sz="2400" i="1" dirty="0" smtClean="0">
                <a:latin typeface="Aparajita" pitchFamily="34" charset="0"/>
                <a:cs typeface="Aparajita" pitchFamily="34" charset="0"/>
              </a:rPr>
              <a:t>   void f1();</a:t>
            </a:r>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	void </a:t>
            </a:r>
            <a:r>
              <a:rPr lang="en-US" sz="2400" i="1" dirty="0">
                <a:latin typeface="Aparajita" pitchFamily="34" charset="0"/>
                <a:cs typeface="Aparajita" pitchFamily="34" charset="0"/>
              </a:rPr>
              <a:t>f1();</a:t>
            </a:r>
          </a:p>
          <a:p>
            <a:r>
              <a:rPr lang="en-US" sz="2400" i="1" dirty="0" smtClean="0">
                <a:latin typeface="Aparajita" pitchFamily="34" charset="0"/>
                <a:cs typeface="Aparajita" pitchFamily="34" charset="0"/>
              </a:rPr>
              <a:t>};	</a:t>
            </a:r>
            <a:r>
              <a:rPr lang="en-US" sz="2400" i="1" dirty="0">
                <a:latin typeface="Aparajita" pitchFamily="34" charset="0"/>
                <a:cs typeface="Aparajita" pitchFamily="34" charset="0"/>
              </a:rPr>
              <a:t>				};</a:t>
            </a:r>
          </a:p>
        </p:txBody>
      </p:sp>
      <p:sp>
        <p:nvSpPr>
          <p:cNvPr id="8" name="Left-Right Arrow 7"/>
          <p:cNvSpPr/>
          <p:nvPr/>
        </p:nvSpPr>
        <p:spPr>
          <a:xfrm>
            <a:off x="2209800" y="1695450"/>
            <a:ext cx="2590800" cy="666750"/>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50000"/>
                  </a:schemeClr>
                </a:solidFill>
                <a:latin typeface="Aparajita" pitchFamily="34" charset="0"/>
                <a:cs typeface="Aparajita" pitchFamily="34" charset="0"/>
              </a:rPr>
              <a:t>Note the difference</a:t>
            </a:r>
            <a:endParaRPr lang="en-US" sz="2400" dirty="0">
              <a:solidFill>
                <a:schemeClr val="bg2">
                  <a:lumMod val="50000"/>
                </a:schemeClr>
              </a:solidFill>
              <a:latin typeface="Aparajita" pitchFamily="34" charset="0"/>
              <a:cs typeface="Aparajita" pitchFamily="34" charset="0"/>
            </a:endParaRPr>
          </a:p>
        </p:txBody>
      </p:sp>
      <p:sp>
        <p:nvSpPr>
          <p:cNvPr id="9" name="Rectangle 8"/>
          <p:cNvSpPr/>
          <p:nvPr/>
        </p:nvSpPr>
        <p:spPr>
          <a:xfrm>
            <a:off x="381000" y="3962400"/>
            <a:ext cx="8229600" cy="1770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Aparajita" pitchFamily="34" charset="0"/>
                <a:cs typeface="Aparajita" pitchFamily="34" charset="0"/>
              </a:rPr>
              <a:t>struct b</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 int y;</a:t>
            </a:r>
          </a:p>
          <a:p>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a:t>
            </a:r>
            <a:endParaRPr lang="en-US" sz="2400" i="1" dirty="0">
              <a:latin typeface="Aparajita" pitchFamily="34" charset="0"/>
              <a:cs typeface="Aparajita" pitchFamily="34" charset="0"/>
            </a:endParaRPr>
          </a:p>
        </p:txBody>
      </p:sp>
    </p:spTree>
    <p:extLst>
      <p:ext uri="{BB962C8B-B14F-4D97-AF65-F5344CB8AC3E}">
        <p14:creationId xmlns:p14="http://schemas.microsoft.com/office/powerpoint/2010/main" val="19938281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763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latin typeface="Aparajita" pitchFamily="34" charset="0"/>
                <a:cs typeface="Aparajita" pitchFamily="34" charset="0"/>
              </a:rPr>
              <a:t>//class to basic type conversion</a:t>
            </a:r>
          </a:p>
          <a:p>
            <a:r>
              <a:rPr lang="en-US" sz="2400" i="1" dirty="0">
                <a:latin typeface="Aparajita" pitchFamily="34" charset="0"/>
                <a:cs typeface="Aparajita" pitchFamily="34" charset="0"/>
              </a:rPr>
              <a:t>#include &lt;</a:t>
            </a:r>
            <a:r>
              <a:rPr lang="en-US" sz="2400" i="1" dirty="0" err="1">
                <a:latin typeface="Aparajita" pitchFamily="34" charset="0"/>
                <a:cs typeface="Aparajita" pitchFamily="34" charset="0"/>
              </a:rPr>
              <a:t>iostream</a:t>
            </a:r>
            <a:r>
              <a:rPr lang="en-US" sz="2400" i="1" dirty="0">
                <a:latin typeface="Aparajita" pitchFamily="34" charset="0"/>
                <a:cs typeface="Aparajita" pitchFamily="34" charset="0"/>
              </a:rPr>
              <a:t>&gt;</a:t>
            </a:r>
          </a:p>
          <a:p>
            <a:r>
              <a:rPr lang="en-US" sz="2400" i="1" dirty="0" smtClean="0">
                <a:latin typeface="Aparajita" pitchFamily="34" charset="0"/>
                <a:cs typeface="Aparajita" pitchFamily="34" charset="0"/>
              </a:rPr>
              <a:t>const </a:t>
            </a:r>
            <a:r>
              <a:rPr lang="en-US" sz="2400" i="1" dirty="0">
                <a:latin typeface="Aparajita" pitchFamily="34" charset="0"/>
                <a:cs typeface="Aparajita" pitchFamily="34" charset="0"/>
              </a:rPr>
              <a:t>float </a:t>
            </a:r>
            <a:r>
              <a:rPr lang="en-US" sz="2400" i="1" dirty="0" err="1">
                <a:latin typeface="Aparajita" pitchFamily="34" charset="0"/>
                <a:cs typeface="Aparajita" pitchFamily="34" charset="0"/>
              </a:rPr>
              <a:t>MeterToFloat</a:t>
            </a:r>
            <a:r>
              <a:rPr lang="en-US" sz="2400" i="1" dirty="0">
                <a:latin typeface="Aparajita" pitchFamily="34" charset="0"/>
                <a:cs typeface="Aparajita" pitchFamily="34" charset="0"/>
              </a:rPr>
              <a:t>=3.280833;</a:t>
            </a:r>
          </a:p>
          <a:p>
            <a:r>
              <a:rPr lang="en-US" sz="2400" i="1" dirty="0">
                <a:latin typeface="Aparajita" pitchFamily="34" charset="0"/>
                <a:cs typeface="Aparajita" pitchFamily="34" charset="0"/>
              </a:rPr>
              <a:t>// Meter to feet</a:t>
            </a:r>
          </a:p>
          <a:p>
            <a:r>
              <a:rPr lang="en-US" sz="2400" i="1" dirty="0">
                <a:latin typeface="Aparajita" pitchFamily="34" charset="0"/>
                <a:cs typeface="Aparajita" pitchFamily="34" charset="0"/>
              </a:rPr>
              <a:t>class Distance {</a:t>
            </a:r>
          </a:p>
          <a:p>
            <a:r>
              <a:rPr lang="en-US" sz="2400" i="1" dirty="0">
                <a:latin typeface="Aparajita" pitchFamily="34" charset="0"/>
                <a:cs typeface="Aparajita" pitchFamily="34" charset="0"/>
              </a:rPr>
              <a:t>	int feet;</a:t>
            </a:r>
          </a:p>
          <a:p>
            <a:r>
              <a:rPr lang="en-US" sz="2400" i="1" dirty="0">
                <a:latin typeface="Aparajita" pitchFamily="34" charset="0"/>
                <a:cs typeface="Aparajita" pitchFamily="34" charset="0"/>
              </a:rPr>
              <a:t>	float inches;</a:t>
            </a:r>
          </a:p>
          <a:p>
            <a:r>
              <a:rPr lang="en-US" sz="2400" i="1" dirty="0">
                <a:latin typeface="Aparajita" pitchFamily="34" charset="0"/>
                <a:cs typeface="Aparajita" pitchFamily="34" charset="0"/>
              </a:rPr>
              <a:t>	public:</a:t>
            </a:r>
          </a:p>
          <a:p>
            <a:r>
              <a:rPr lang="en-US" sz="2400" i="1" dirty="0">
                <a:latin typeface="Aparajita" pitchFamily="34" charset="0"/>
                <a:cs typeface="Aparajita" pitchFamily="34" charset="0"/>
              </a:rPr>
              <a:t>	Distance()          // Default Constructor {</a:t>
            </a:r>
          </a:p>
          <a:p>
            <a:r>
              <a:rPr lang="en-US" sz="2400" i="1" dirty="0">
                <a:latin typeface="Aparajita" pitchFamily="34" charset="0"/>
                <a:cs typeface="Aparajita" pitchFamily="34" charset="0"/>
              </a:rPr>
              <a:t>		feet=0;</a:t>
            </a:r>
          </a:p>
          <a:p>
            <a:r>
              <a:rPr lang="en-US" sz="2400" i="1" dirty="0">
                <a:latin typeface="Aparajita" pitchFamily="34" charset="0"/>
                <a:cs typeface="Aparajita" pitchFamily="34" charset="0"/>
              </a:rPr>
              <a:t>		inches=0.0;</a:t>
            </a:r>
          </a:p>
          <a:p>
            <a:r>
              <a:rPr lang="en-US" sz="2400" i="1" dirty="0">
                <a:latin typeface="Aparajita" pitchFamily="34" charset="0"/>
                <a:cs typeface="Aparajita" pitchFamily="34" charset="0"/>
              </a:rPr>
              <a:t>	}</a:t>
            </a:r>
          </a:p>
          <a:p>
            <a:r>
              <a:rPr lang="en-US" sz="2400" i="1" dirty="0">
                <a:latin typeface="Aparajita" pitchFamily="34" charset="0"/>
                <a:cs typeface="Aparajita" pitchFamily="34" charset="0"/>
              </a:rPr>
              <a:t>	Distance(int </a:t>
            </a:r>
            <a:r>
              <a:rPr lang="en-US" sz="2400" i="1" dirty="0" err="1">
                <a:latin typeface="Aparajita" pitchFamily="34" charset="0"/>
                <a:cs typeface="Aparajita" pitchFamily="34" charset="0"/>
              </a:rPr>
              <a:t>ft</a:t>
            </a:r>
            <a:r>
              <a:rPr lang="en-US" sz="2400" i="1" dirty="0">
                <a:latin typeface="Aparajita" pitchFamily="34" charset="0"/>
                <a:cs typeface="Aparajita" pitchFamily="34" charset="0"/>
              </a:rPr>
              <a:t>, float in)  //two </a:t>
            </a:r>
            <a:r>
              <a:rPr lang="en-US" sz="2400" i="1" dirty="0" err="1">
                <a:latin typeface="Aparajita" pitchFamily="34" charset="0"/>
                <a:cs typeface="Aparajita" pitchFamily="34" charset="0"/>
              </a:rPr>
              <a:t>arguements</a:t>
            </a:r>
            <a:r>
              <a:rPr lang="en-US" sz="2400" i="1" dirty="0">
                <a:latin typeface="Aparajita" pitchFamily="34" charset="0"/>
                <a:cs typeface="Aparajita" pitchFamily="34" charset="0"/>
              </a:rPr>
              <a:t> constructor {</a:t>
            </a:r>
          </a:p>
          <a:p>
            <a:r>
              <a:rPr lang="en-US" sz="2400" i="1" dirty="0">
                <a:latin typeface="Aparajita" pitchFamily="34" charset="0"/>
                <a:cs typeface="Aparajita" pitchFamily="34" charset="0"/>
              </a:rPr>
              <a:t>		feet=</a:t>
            </a:r>
            <a:r>
              <a:rPr lang="en-US" sz="2400" i="1" dirty="0" err="1">
                <a:latin typeface="Aparajita" pitchFamily="34" charset="0"/>
                <a:cs typeface="Aparajita" pitchFamily="34" charset="0"/>
              </a:rPr>
              <a:t>ft</a:t>
            </a:r>
            <a:r>
              <a:rPr lang="en-US" sz="2400" i="1" dirty="0">
                <a:latin typeface="Aparajita" pitchFamily="34" charset="0"/>
                <a:cs typeface="Aparajita" pitchFamily="34" charset="0"/>
              </a:rPr>
              <a:t>;</a:t>
            </a:r>
          </a:p>
          <a:p>
            <a:r>
              <a:rPr lang="en-US" sz="2400" i="1" dirty="0">
                <a:latin typeface="Aparajita" pitchFamily="34" charset="0"/>
                <a:cs typeface="Aparajita" pitchFamily="34" charset="0"/>
              </a:rPr>
              <a:t>		inches=in;</a:t>
            </a:r>
          </a:p>
          <a:p>
            <a:r>
              <a:rPr lang="en-US" sz="2400" i="1" dirty="0">
                <a:latin typeface="Aparajita" pitchFamily="34" charset="0"/>
                <a:cs typeface="Aparajita" pitchFamily="34" charset="0"/>
              </a:rPr>
              <a:t>	</a:t>
            </a:r>
            <a:r>
              <a:rPr lang="en-US" sz="2400" i="1" dirty="0" smtClean="0">
                <a:latin typeface="Aparajita" pitchFamily="34" charset="0"/>
                <a:cs typeface="Aparajita" pitchFamily="34" charset="0"/>
              </a:rPr>
              <a:t>}</a:t>
            </a:r>
            <a:endParaRPr lang="en-US" sz="2400" i="1" strike="sngStrike" dirty="0">
              <a:latin typeface="Aparajita" pitchFamily="34" charset="0"/>
              <a:cs typeface="Aparajita" pitchFamily="34" charset="0"/>
            </a:endParaRPr>
          </a:p>
        </p:txBody>
      </p:sp>
      <p:sp>
        <p:nvSpPr>
          <p:cNvPr id="6" name="Rectangle 5"/>
          <p:cNvSpPr/>
          <p:nvPr/>
        </p:nvSpPr>
        <p:spPr>
          <a:xfrm>
            <a:off x="7848600" y="609600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Tree>
    <p:extLst>
      <p:ext uri="{BB962C8B-B14F-4D97-AF65-F5344CB8AC3E}">
        <p14:creationId xmlns:p14="http://schemas.microsoft.com/office/powerpoint/2010/main" val="14954136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763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		operator </a:t>
            </a:r>
            <a:r>
              <a:rPr lang="en-US" i="1" dirty="0">
                <a:latin typeface="Aparajita" pitchFamily="34" charset="0"/>
                <a:cs typeface="Aparajita" pitchFamily="34" charset="0"/>
              </a:rPr>
              <a:t>float() </a:t>
            </a:r>
            <a:r>
              <a:rPr lang="en-US" i="1" dirty="0" smtClean="0">
                <a:latin typeface="Aparajita" pitchFamily="34" charset="0"/>
                <a:cs typeface="Aparajita" pitchFamily="34" charset="0"/>
              </a:rPr>
              <a:t>		   </a:t>
            </a:r>
            <a:r>
              <a:rPr lang="en-US" i="1" dirty="0">
                <a:latin typeface="Aparajita" pitchFamily="34" charset="0"/>
                <a:cs typeface="Aparajita" pitchFamily="34" charset="0"/>
              </a:rPr>
              <a:t>//overloaded casting operator </a:t>
            </a:r>
            <a:endParaRPr lang="en-US" i="1" dirty="0" smtClean="0">
              <a:latin typeface="Aparajita" pitchFamily="34" charset="0"/>
              <a:cs typeface="Aparajita" pitchFamily="34" charset="0"/>
            </a:endParaRP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a:t>
            </a:r>
            <a:endParaRPr lang="en-US" i="1" dirty="0">
              <a:latin typeface="Aparajita" pitchFamily="34" charset="0"/>
              <a:cs typeface="Aparajita" pitchFamily="34" charset="0"/>
            </a:endParaRPr>
          </a:p>
          <a:p>
            <a:r>
              <a:rPr lang="en-US" i="1" dirty="0">
                <a:latin typeface="Aparajita" pitchFamily="34" charset="0"/>
                <a:cs typeface="Aparajita" pitchFamily="34" charset="0"/>
              </a:rPr>
              <a:t>		float </a:t>
            </a:r>
            <a:r>
              <a:rPr lang="en-US" i="1" dirty="0" err="1">
                <a:latin typeface="Aparajita" pitchFamily="34" charset="0"/>
                <a:cs typeface="Aparajita" pitchFamily="34" charset="0"/>
              </a:rPr>
              <a:t>feetinfractions</a:t>
            </a:r>
            <a:r>
              <a:rPr lang="en-US" i="1" dirty="0">
                <a:latin typeface="Aparajita" pitchFamily="34" charset="0"/>
                <a:cs typeface="Aparajita" pitchFamily="34" charset="0"/>
              </a:rPr>
              <a:t>=inches/12;</a:t>
            </a:r>
          </a:p>
          <a:p>
            <a:r>
              <a:rPr lang="en-US" i="1" dirty="0">
                <a:latin typeface="Aparajita" pitchFamily="34" charset="0"/>
                <a:cs typeface="Aparajita" pitchFamily="34" charset="0"/>
              </a:rPr>
              <a:t>		</a:t>
            </a:r>
            <a:r>
              <a:rPr lang="en-US" i="1" dirty="0" err="1">
                <a:latin typeface="Aparajita" pitchFamily="34" charset="0"/>
                <a:cs typeface="Aparajita" pitchFamily="34" charset="0"/>
              </a:rPr>
              <a:t>feetinfractions</a:t>
            </a:r>
            <a:r>
              <a:rPr lang="en-US" i="1" dirty="0">
                <a:latin typeface="Aparajita" pitchFamily="34" charset="0"/>
                <a:cs typeface="Aparajita" pitchFamily="34" charset="0"/>
              </a:rPr>
              <a:t>+=float(feet);</a:t>
            </a:r>
          </a:p>
          <a:p>
            <a:r>
              <a:rPr lang="en-US" i="1" dirty="0">
                <a:latin typeface="Aparajita" pitchFamily="34" charset="0"/>
                <a:cs typeface="Aparajita" pitchFamily="34" charset="0"/>
              </a:rPr>
              <a:t>		return (</a:t>
            </a:r>
            <a:r>
              <a:rPr lang="en-US" i="1" dirty="0" err="1">
                <a:latin typeface="Aparajita" pitchFamily="34" charset="0"/>
                <a:cs typeface="Aparajita" pitchFamily="34" charset="0"/>
              </a:rPr>
              <a:t>feetinfractions</a:t>
            </a:r>
            <a:r>
              <a:rPr lang="en-US" i="1" dirty="0">
                <a:latin typeface="Aparajita" pitchFamily="34" charset="0"/>
                <a:cs typeface="Aparajita" pitchFamily="34" charset="0"/>
              </a:rPr>
              <a:t>/</a:t>
            </a:r>
            <a:r>
              <a:rPr lang="en-US" i="1" dirty="0" err="1">
                <a:latin typeface="Aparajita" pitchFamily="34" charset="0"/>
                <a:cs typeface="Aparajita" pitchFamily="34" charset="0"/>
              </a:rPr>
              <a:t>MeterToFloat</a:t>
            </a:r>
            <a:r>
              <a:rPr lang="en-US" i="1" dirty="0">
                <a:latin typeface="Aparajita" pitchFamily="34" charset="0"/>
                <a:cs typeface="Aparajita" pitchFamily="34" charset="0"/>
              </a:rPr>
              <a:t>);</a:t>
            </a:r>
          </a:p>
          <a:p>
            <a:r>
              <a:rPr lang="en-US" i="1" dirty="0" smtClean="0">
                <a:latin typeface="Aparajita" pitchFamily="34" charset="0"/>
                <a:cs typeface="Aparajita" pitchFamily="34" charset="0"/>
              </a:rPr>
              <a:t>	</a:t>
            </a:r>
            <a:r>
              <a:rPr lang="en-US" i="1" dirty="0">
                <a:latin typeface="Aparajita" pitchFamily="34" charset="0"/>
                <a:cs typeface="Aparajita" pitchFamily="34" charset="0"/>
              </a:rPr>
              <a:t>	</a:t>
            </a:r>
            <a:r>
              <a:rPr lang="en-US" i="1" dirty="0" smtClean="0">
                <a:latin typeface="Aparajita" pitchFamily="34" charset="0"/>
                <a:cs typeface="Aparajita" pitchFamily="34" charset="0"/>
              </a:rPr>
              <a:t>}};</a:t>
            </a:r>
            <a:endParaRPr lang="en-US" i="1" dirty="0">
              <a:latin typeface="Aparajita" pitchFamily="34" charset="0"/>
              <a:cs typeface="Aparajita" pitchFamily="34" charset="0"/>
            </a:endParaRP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int </a:t>
            </a:r>
            <a:r>
              <a:rPr lang="en-US" i="1" dirty="0">
                <a:latin typeface="Aparajita" pitchFamily="34" charset="0"/>
                <a:cs typeface="Aparajita" pitchFamily="34" charset="0"/>
              </a:rPr>
              <a:t>main</a:t>
            </a:r>
            <a:r>
              <a:rPr lang="en-US" i="1" dirty="0" smtClean="0">
                <a:latin typeface="Aparajita" pitchFamily="34" charset="0"/>
                <a:cs typeface="Aparajita" pitchFamily="34" charset="0"/>
              </a:rPr>
              <a:t>()</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int feet;</a:t>
            </a:r>
          </a:p>
          <a:p>
            <a:r>
              <a:rPr lang="en-US" i="1" dirty="0">
                <a:latin typeface="Aparajita" pitchFamily="34" charset="0"/>
                <a:cs typeface="Aparajita" pitchFamily="34" charset="0"/>
              </a:rPr>
              <a:t>	float inches;</a:t>
            </a:r>
          </a:p>
          <a:p>
            <a:r>
              <a:rPr lang="en-US" i="1" dirty="0">
                <a:latin typeface="Aparajita" pitchFamily="34" charset="0"/>
                <a:cs typeface="Aparajita" pitchFamily="34" charset="0"/>
              </a:rPr>
              <a:t>	cout &lt;&lt;"Enter distance in Feet and Inches.";</a:t>
            </a:r>
          </a:p>
          <a:p>
            <a:r>
              <a:rPr lang="en-US" i="1" dirty="0">
                <a:latin typeface="Aparajita" pitchFamily="34" charset="0"/>
                <a:cs typeface="Aparajita" pitchFamily="34" charset="0"/>
              </a:rPr>
              <a:t>	cout&lt;&lt;"\</a:t>
            </a:r>
            <a:r>
              <a:rPr lang="en-US" i="1" dirty="0" err="1">
                <a:latin typeface="Aparajita" pitchFamily="34" charset="0"/>
                <a:cs typeface="Aparajita" pitchFamily="34" charset="0"/>
              </a:rPr>
              <a:t>nFeet</a:t>
            </a:r>
            <a:r>
              <a:rPr lang="en-US" i="1" dirty="0">
                <a:latin typeface="Aparajita" pitchFamily="34" charset="0"/>
                <a:cs typeface="Aparajita" pitchFamily="34" charset="0"/>
              </a:rPr>
              <a:t>:";</a:t>
            </a:r>
          </a:p>
          <a:p>
            <a:r>
              <a:rPr lang="en-US" i="1" dirty="0">
                <a:latin typeface="Aparajita" pitchFamily="34" charset="0"/>
                <a:cs typeface="Aparajita" pitchFamily="34" charset="0"/>
              </a:rPr>
              <a:t>	cin&gt;&gt;feet;</a:t>
            </a:r>
          </a:p>
          <a:p>
            <a:r>
              <a:rPr lang="en-US" i="1" dirty="0">
                <a:latin typeface="Aparajita" pitchFamily="34" charset="0"/>
                <a:cs typeface="Aparajita" pitchFamily="34" charset="0"/>
              </a:rPr>
              <a:t>	cout&lt;&lt;"Inches:";</a:t>
            </a:r>
          </a:p>
          <a:p>
            <a:r>
              <a:rPr lang="en-US" i="1" dirty="0">
                <a:latin typeface="Aparajita" pitchFamily="34" charset="0"/>
                <a:cs typeface="Aparajita" pitchFamily="34" charset="0"/>
              </a:rPr>
              <a:t>	cin&gt;&gt;inches;</a:t>
            </a:r>
          </a:p>
          <a:p>
            <a:r>
              <a:rPr lang="en-US" i="1" dirty="0">
                <a:latin typeface="Aparajita" pitchFamily="34" charset="0"/>
                <a:cs typeface="Aparajita" pitchFamily="34" charset="0"/>
              </a:rPr>
              <a:t>	Distance </a:t>
            </a:r>
            <a:r>
              <a:rPr lang="en-US" i="1" dirty="0" err="1">
                <a:latin typeface="Aparajita" pitchFamily="34" charset="0"/>
                <a:cs typeface="Aparajita" pitchFamily="34" charset="0"/>
              </a:rPr>
              <a:t>dist</a:t>
            </a:r>
            <a:r>
              <a:rPr lang="en-US" i="1" dirty="0">
                <a:latin typeface="Aparajita" pitchFamily="34" charset="0"/>
                <a:cs typeface="Aparajita" pitchFamily="34" charset="0"/>
              </a:rPr>
              <a:t>(feet, inches</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	float meters=</a:t>
            </a:r>
            <a:r>
              <a:rPr lang="en-US" i="1" dirty="0" err="1" smtClean="0">
                <a:latin typeface="Aparajita" pitchFamily="34" charset="0"/>
                <a:cs typeface="Aparajita" pitchFamily="34" charset="0"/>
              </a:rPr>
              <a:t>dist</a:t>
            </a:r>
            <a:r>
              <a:rPr lang="en-US" i="1" dirty="0" smtClean="0">
                <a:latin typeface="Aparajita" pitchFamily="34" charset="0"/>
                <a:cs typeface="Aparajita" pitchFamily="34" charset="0"/>
              </a:rPr>
              <a:t>;          			// This will call overloaded casting operator</a:t>
            </a:r>
          </a:p>
          <a:p>
            <a:r>
              <a:rPr lang="en-US" i="1" dirty="0">
                <a:latin typeface="Aparajita" pitchFamily="34" charset="0"/>
                <a:cs typeface="Aparajita" pitchFamily="34" charset="0"/>
              </a:rPr>
              <a:t>	cout&lt;&lt;"Converted Distance in Meters is: "&lt;&lt; meters;</a:t>
            </a:r>
          </a:p>
          <a:p>
            <a:r>
              <a:rPr lang="en-US" i="1" dirty="0" smtClean="0">
                <a:latin typeface="Aparajita" pitchFamily="34" charset="0"/>
                <a:cs typeface="Aparajita" pitchFamily="34" charset="0"/>
              </a:rPr>
              <a:t>  }</a:t>
            </a:r>
            <a:endParaRPr lang="en-US" i="1" strike="sngStrike" dirty="0">
              <a:latin typeface="Aparajita" pitchFamily="34" charset="0"/>
              <a:cs typeface="Aparajita" pitchFamily="34" charset="0"/>
            </a:endParaRPr>
          </a:p>
        </p:txBody>
      </p:sp>
      <p:sp>
        <p:nvSpPr>
          <p:cNvPr id="6" name="Rectangle 5"/>
          <p:cNvSpPr/>
          <p:nvPr/>
        </p:nvSpPr>
        <p:spPr>
          <a:xfrm>
            <a:off x="257175" y="290511"/>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9574"/>
          <a:stretch/>
        </p:blipFill>
        <p:spPr bwMode="auto">
          <a:xfrm>
            <a:off x="4476750" y="5784945"/>
            <a:ext cx="45148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7602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6124754"/>
          </a:xfrm>
          <a:prstGeom prst="rect">
            <a:avLst/>
          </a:prstGeom>
          <a:noFill/>
        </p:spPr>
        <p:txBody>
          <a:bodyPr wrap="square" rtlCol="0">
            <a:spAutoFit/>
          </a:bodyPr>
          <a:lstStyle/>
          <a:p>
            <a:pPr marL="457200" indent="-457200" fontAlgn="base">
              <a:buFont typeface="Arial" pitchFamily="34" charset="0"/>
              <a:buChar char="•"/>
            </a:pPr>
            <a:endParaRPr lang="en-US" sz="2800" dirty="0" smtClean="0">
              <a:latin typeface="Aparajita" pitchFamily="34" charset="0"/>
              <a:cs typeface="Aparajita" pitchFamily="34" charset="0"/>
            </a:endParaRPr>
          </a:p>
          <a:p>
            <a:pPr marL="457200" indent="-457200" fontAlgn="base">
              <a:buFont typeface="Arial" pitchFamily="34" charset="0"/>
              <a:buChar char="•"/>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conversion between objects of different classes can be done using </a:t>
            </a:r>
            <a:r>
              <a:rPr lang="en-US" sz="2800" dirty="0" smtClean="0">
                <a:latin typeface="Aparajita" pitchFamily="34" charset="0"/>
                <a:cs typeface="Aparajita" pitchFamily="34" charset="0"/>
              </a:rPr>
              <a:t>either a</a:t>
            </a:r>
            <a:r>
              <a:rPr lang="en-US" sz="2800" dirty="0">
                <a:latin typeface="Aparajita" pitchFamily="34" charset="0"/>
                <a:cs typeface="Aparajita" pitchFamily="34" charset="0"/>
              </a:rPr>
              <a:t> </a:t>
            </a:r>
            <a:r>
              <a:rPr lang="en-US" sz="2800" b="1" dirty="0">
                <a:latin typeface="Aparajita" pitchFamily="34" charset="0"/>
                <a:cs typeface="Aparajita" pitchFamily="34" charset="0"/>
              </a:rPr>
              <a:t>one-argument</a:t>
            </a:r>
            <a:r>
              <a:rPr lang="en-US" sz="2800" dirty="0">
                <a:latin typeface="Aparajita" pitchFamily="34" charset="0"/>
                <a:cs typeface="Aparajita" pitchFamily="34" charset="0"/>
              </a:rPr>
              <a:t> </a:t>
            </a:r>
            <a:r>
              <a:rPr lang="en-US" sz="2800" b="1" dirty="0" smtClean="0">
                <a:latin typeface="Aparajita" pitchFamily="34" charset="0"/>
                <a:cs typeface="Aparajita" pitchFamily="34" charset="0"/>
              </a:rPr>
              <a:t>constructor </a:t>
            </a:r>
            <a:r>
              <a:rPr lang="en-US" sz="2800" dirty="0" smtClean="0">
                <a:latin typeface="Aparajita" pitchFamily="34" charset="0"/>
                <a:cs typeface="Aparajita" pitchFamily="34" charset="0"/>
              </a:rPr>
              <a:t>or </a:t>
            </a:r>
            <a:r>
              <a:rPr lang="en-US" sz="2800" dirty="0">
                <a:latin typeface="Aparajita" pitchFamily="34" charset="0"/>
                <a:cs typeface="Aparajita" pitchFamily="34" charset="0"/>
              </a:rPr>
              <a:t>a </a:t>
            </a:r>
            <a:r>
              <a:rPr lang="en-US" sz="2800" b="1" dirty="0">
                <a:latin typeface="Aparajita" pitchFamily="34" charset="0"/>
                <a:cs typeface="Aparajita" pitchFamily="34" charset="0"/>
              </a:rPr>
              <a:t>conversion function</a:t>
            </a:r>
            <a:r>
              <a:rPr lang="en-US" sz="2800" dirty="0">
                <a:latin typeface="Aparajita" pitchFamily="34" charset="0"/>
                <a:cs typeface="Aparajita" pitchFamily="34" charset="0"/>
              </a:rPr>
              <a:t>. </a:t>
            </a:r>
            <a:endParaRPr lang="en-US" sz="2800" dirty="0" smtClean="0">
              <a:latin typeface="Aparajita" pitchFamily="34" charset="0"/>
              <a:cs typeface="Aparajita" pitchFamily="34" charset="0"/>
            </a:endParaRPr>
          </a:p>
          <a:p>
            <a:pPr marL="457200" indent="-457200" fontAlgn="base">
              <a:buFont typeface="Arial" pitchFamily="34" charset="0"/>
              <a:buChar char="•"/>
            </a:pPr>
            <a:r>
              <a:rPr lang="en-US" sz="2800" dirty="0" smtClean="0">
                <a:latin typeface="Aparajita" pitchFamily="34" charset="0"/>
                <a:cs typeface="Aparajita" pitchFamily="34" charset="0"/>
              </a:rPr>
              <a:t>The </a:t>
            </a:r>
            <a:r>
              <a:rPr lang="en-US" sz="2800" dirty="0">
                <a:latin typeface="Aparajita" pitchFamily="34" charset="0"/>
                <a:cs typeface="Aparajita" pitchFamily="34" charset="0"/>
              </a:rPr>
              <a:t>choice depends upon whether the conversion routine has to be declared in the source class or in the destination class</a:t>
            </a:r>
            <a:r>
              <a:rPr lang="en-US" sz="2800" dirty="0" smtClean="0">
                <a:latin typeface="Aparajita" pitchFamily="34" charset="0"/>
                <a:cs typeface="Aparajita" pitchFamily="34" charset="0"/>
              </a:rPr>
              <a:t>.</a:t>
            </a:r>
          </a:p>
          <a:p>
            <a:pPr marL="914400" lvl="1" indent="-457200" fontAlgn="base">
              <a:buFont typeface="Wingdings" pitchFamily="2" charset="2"/>
              <a:buChar char="Ø"/>
            </a:pPr>
            <a:r>
              <a:rPr lang="en-US" sz="2800" dirty="0" smtClean="0">
                <a:latin typeface="Aparajita" pitchFamily="34" charset="0"/>
                <a:cs typeface="Aparajita" pitchFamily="34" charset="0"/>
              </a:rPr>
              <a:t>To </a:t>
            </a:r>
            <a:r>
              <a:rPr lang="en-US" sz="2800" dirty="0">
                <a:latin typeface="Aparajita" pitchFamily="34" charset="0"/>
                <a:cs typeface="Aparajita" pitchFamily="34" charset="0"/>
              </a:rPr>
              <a:t>illustrate, consider a program that contains </a:t>
            </a:r>
            <a:r>
              <a:rPr lang="en-US" sz="2800" dirty="0" smtClean="0">
                <a:latin typeface="Aparajita" pitchFamily="34" charset="0"/>
                <a:cs typeface="Aparajita" pitchFamily="34" charset="0"/>
              </a:rPr>
              <a:t>two classes   </a:t>
            </a:r>
            <a:r>
              <a:rPr lang="en-US" sz="2800" b="1" dirty="0" smtClean="0">
                <a:latin typeface="Aparajita" pitchFamily="34" charset="0"/>
                <a:cs typeface="Aparajita" pitchFamily="34" charset="0"/>
              </a:rPr>
              <a:t>A</a:t>
            </a:r>
            <a:r>
              <a:rPr lang="en-US" sz="2800" dirty="0">
                <a:latin typeface="Aparajita" pitchFamily="34" charset="0"/>
                <a:cs typeface="Aparajita" pitchFamily="34" charset="0"/>
              </a:rPr>
              <a:t> and </a:t>
            </a:r>
            <a:r>
              <a:rPr lang="en-US" sz="2800" b="1" dirty="0">
                <a:latin typeface="Aparajita" pitchFamily="34" charset="0"/>
                <a:cs typeface="Aparajita" pitchFamily="34" charset="0"/>
              </a:rPr>
              <a:t>B</a:t>
            </a: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 Also </a:t>
            </a:r>
            <a:r>
              <a:rPr lang="en-US" sz="2800" dirty="0">
                <a:latin typeface="Aparajita" pitchFamily="34" charset="0"/>
                <a:cs typeface="Aparajita" pitchFamily="34" charset="0"/>
              </a:rPr>
              <a:t>consider the statement</a:t>
            </a:r>
            <a:r>
              <a:rPr lang="en-US" sz="2800" dirty="0" smtClean="0">
                <a:latin typeface="Aparajita" pitchFamily="34" charset="0"/>
                <a:cs typeface="Aparajita" pitchFamily="34" charset="0"/>
              </a:rPr>
              <a:t>:</a:t>
            </a:r>
          </a:p>
          <a:p>
            <a:pPr lvl="2" fontAlgn="base"/>
            <a:endParaRPr lang="en-US" sz="2800" dirty="0" smtClean="0">
              <a:latin typeface="Aparajita" pitchFamily="34" charset="0"/>
              <a:cs typeface="Aparajita" pitchFamily="34" charset="0"/>
            </a:endParaRPr>
          </a:p>
          <a:p>
            <a:pPr lvl="2" fontAlgn="base"/>
            <a:endParaRPr lang="en-US" sz="2800" dirty="0">
              <a:latin typeface="Aparajita" pitchFamily="34" charset="0"/>
              <a:cs typeface="Aparajita" pitchFamily="34" charset="0"/>
            </a:endParaRPr>
          </a:p>
          <a:p>
            <a:pPr lvl="2" fontAlgn="base"/>
            <a:endParaRPr lang="en-US" sz="2800" dirty="0" smtClean="0">
              <a:latin typeface="Aparajita" pitchFamily="34" charset="0"/>
              <a:cs typeface="Aparajita" pitchFamily="34" charset="0"/>
            </a:endParaRPr>
          </a:p>
          <a:p>
            <a:pPr lvl="2" fontAlgn="base"/>
            <a:r>
              <a:rPr lang="en-US" sz="2800" dirty="0" smtClean="0">
                <a:latin typeface="Aparajita" pitchFamily="34" charset="0"/>
                <a:cs typeface="Aparajita" pitchFamily="34" charset="0"/>
              </a:rPr>
              <a:t>if </a:t>
            </a:r>
            <a:r>
              <a:rPr lang="en-US" sz="2800" b="1" dirty="0">
                <a:latin typeface="Aparajita" pitchFamily="34" charset="0"/>
                <a:cs typeface="Aparajita" pitchFamily="34" charset="0"/>
              </a:rPr>
              <a:t>class B</a:t>
            </a:r>
            <a:r>
              <a:rPr lang="en-US" sz="2800" dirty="0">
                <a:latin typeface="Aparajita" pitchFamily="34" charset="0"/>
                <a:cs typeface="Aparajita" pitchFamily="34" charset="0"/>
              </a:rPr>
              <a:t> handles the </a:t>
            </a:r>
            <a:r>
              <a:rPr lang="en-US" sz="2800" dirty="0" err="1" smtClean="0">
                <a:latin typeface="Aparajita" pitchFamily="34" charset="0"/>
                <a:cs typeface="Aparajita" pitchFamily="34" charset="0"/>
              </a:rPr>
              <a:t>conversion</a:t>
            </a:r>
            <a:r>
              <a:rPr lang="en-US" sz="2800" dirty="0" err="1" smtClean="0">
                <a:latin typeface="Aparajita" pitchFamily="34" charset="0"/>
                <a:cs typeface="Aparajita" pitchFamily="34" charset="0"/>
                <a:sym typeface="Wingdings" pitchFamily="2" charset="2"/>
              </a:rPr>
              <a:t></a:t>
            </a:r>
            <a:r>
              <a:rPr lang="en-US" sz="2800" dirty="0" err="1" smtClean="0">
                <a:latin typeface="Aparajita" pitchFamily="34" charset="0"/>
                <a:cs typeface="Aparajita" pitchFamily="34" charset="0"/>
              </a:rPr>
              <a:t>it</a:t>
            </a: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will hold a </a:t>
            </a:r>
            <a:r>
              <a:rPr lang="en-US" sz="2800" b="1" dirty="0">
                <a:latin typeface="Aparajita" pitchFamily="34" charset="0"/>
                <a:cs typeface="Aparajita" pitchFamily="34" charset="0"/>
              </a:rPr>
              <a:t>conversion function</a:t>
            </a:r>
            <a:r>
              <a:rPr lang="en-US" sz="2800" dirty="0">
                <a:latin typeface="Aparajita" pitchFamily="34" charset="0"/>
                <a:cs typeface="Aparajita" pitchFamily="34" charset="0"/>
              </a:rPr>
              <a:t>. </a:t>
            </a:r>
            <a:r>
              <a:rPr lang="en-US" sz="2800" dirty="0" smtClean="0">
                <a:latin typeface="Aparajita" pitchFamily="34" charset="0"/>
                <a:cs typeface="Aparajita" pitchFamily="34" charset="0"/>
              </a:rPr>
              <a:t>if </a:t>
            </a:r>
            <a:r>
              <a:rPr lang="en-US" sz="2800" b="1" dirty="0">
                <a:latin typeface="Aparajita" pitchFamily="34" charset="0"/>
                <a:cs typeface="Aparajita" pitchFamily="34" charset="0"/>
              </a:rPr>
              <a:t>class A</a:t>
            </a:r>
            <a:r>
              <a:rPr lang="en-US" sz="2800" dirty="0">
                <a:latin typeface="Aparajita" pitchFamily="34" charset="0"/>
                <a:cs typeface="Aparajita" pitchFamily="34" charset="0"/>
              </a:rPr>
              <a:t> carries out the </a:t>
            </a:r>
            <a:r>
              <a:rPr lang="en-US" sz="2800" dirty="0" smtClean="0">
                <a:latin typeface="Aparajita" pitchFamily="34" charset="0"/>
                <a:cs typeface="Aparajita" pitchFamily="34" charset="0"/>
              </a:rPr>
              <a:t>conversion</a:t>
            </a:r>
            <a:r>
              <a:rPr lang="en-US" sz="2800" dirty="0" smtClean="0">
                <a:latin typeface="Aparajita" pitchFamily="34" charset="0"/>
                <a:cs typeface="Aparajita" pitchFamily="34" charset="0"/>
                <a:sym typeface="Wingdings" pitchFamily="2" charset="2"/>
              </a:rPr>
              <a:t></a:t>
            </a:r>
            <a:r>
              <a:rPr lang="en-US" sz="2800" dirty="0" smtClean="0">
                <a:latin typeface="Aparajita" pitchFamily="34" charset="0"/>
                <a:cs typeface="Aparajita" pitchFamily="34" charset="0"/>
              </a:rPr>
              <a:t> </a:t>
            </a:r>
            <a:r>
              <a:rPr lang="en-US" sz="2800" dirty="0">
                <a:latin typeface="Aparajita" pitchFamily="34" charset="0"/>
                <a:cs typeface="Aparajita" pitchFamily="34" charset="0"/>
              </a:rPr>
              <a:t>it will do that </a:t>
            </a:r>
            <a:r>
              <a:rPr lang="en-US" sz="2800" dirty="0" smtClean="0">
                <a:latin typeface="Aparajita" pitchFamily="34" charset="0"/>
                <a:cs typeface="Aparajita" pitchFamily="34" charset="0"/>
              </a:rPr>
              <a:t>by </a:t>
            </a:r>
            <a:r>
              <a:rPr lang="en-US" sz="2800" dirty="0">
                <a:latin typeface="Aparajita" pitchFamily="34" charset="0"/>
                <a:cs typeface="Aparajita" pitchFamily="34" charset="0"/>
              </a:rPr>
              <a:t>a </a:t>
            </a:r>
            <a:r>
              <a:rPr lang="en-US" sz="2800" b="1" dirty="0">
                <a:latin typeface="Aparajita" pitchFamily="34" charset="0"/>
                <a:cs typeface="Aparajita" pitchFamily="34" charset="0"/>
              </a:rPr>
              <a:t>constructor </a:t>
            </a:r>
            <a:r>
              <a:rPr lang="en-US" sz="2800" dirty="0">
                <a:latin typeface="Aparajita" pitchFamily="34" charset="0"/>
                <a:cs typeface="Aparajita" pitchFamily="34" charset="0"/>
              </a:rPr>
              <a:t>that takes an argument of type class B.</a:t>
            </a:r>
          </a:p>
        </p:txBody>
      </p:sp>
      <p:grpSp>
        <p:nvGrpSpPr>
          <p:cNvPr id="9" name="Group 8"/>
          <p:cNvGrpSpPr/>
          <p:nvPr/>
        </p:nvGrpSpPr>
        <p:grpSpPr>
          <a:xfrm>
            <a:off x="2819400" y="3810000"/>
            <a:ext cx="3200400" cy="1066800"/>
            <a:chOff x="3657600" y="4495800"/>
            <a:chExt cx="3048000" cy="1219200"/>
          </a:xfrm>
        </p:grpSpPr>
        <p:sp>
          <p:nvSpPr>
            <p:cNvPr id="7" name="Rectangle 6"/>
            <p:cNvSpPr/>
            <p:nvPr/>
          </p:nvSpPr>
          <p:spPr>
            <a:xfrm>
              <a:off x="3657600" y="4495800"/>
              <a:ext cx="3048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parajita" pitchFamily="34" charset="0"/>
                  <a:cs typeface="Aparajita" pitchFamily="34" charset="0"/>
                </a:rPr>
                <a:t>object_A</a:t>
              </a:r>
              <a:r>
                <a:rPr lang="en-US" dirty="0">
                  <a:latin typeface="Aparajita" pitchFamily="34" charset="0"/>
                  <a:cs typeface="Aparajita" pitchFamily="34" charset="0"/>
                </a:rPr>
                <a:t> = </a:t>
              </a:r>
              <a:r>
                <a:rPr lang="en-US" dirty="0" err="1">
                  <a:latin typeface="Aparajita" pitchFamily="34" charset="0"/>
                  <a:cs typeface="Aparajita" pitchFamily="34" charset="0"/>
                </a:rPr>
                <a:t>object_B</a:t>
              </a:r>
              <a:r>
                <a:rPr lang="en-US" dirty="0">
                  <a:latin typeface="Aparajita" pitchFamily="34" charset="0"/>
                  <a:cs typeface="Aparajita" pitchFamily="34" charset="0"/>
                </a:rPr>
                <a:t>;</a:t>
              </a:r>
            </a:p>
            <a:p>
              <a:pPr algn="ctr"/>
              <a:endParaRPr lang="en-US" dirty="0">
                <a:latin typeface="Aparajita" pitchFamily="34" charset="0"/>
                <a:cs typeface="Aparajita" pitchFamily="34" charset="0"/>
              </a:endParaRPr>
            </a:p>
            <a:p>
              <a:pPr algn="ct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pPr algn="ctr"/>
              <a:r>
                <a:rPr lang="en-US" dirty="0" smtClean="0">
                  <a:latin typeface="Aparajita" pitchFamily="34" charset="0"/>
                  <a:cs typeface="Aparajita" pitchFamily="34" charset="0"/>
                </a:rPr>
                <a:t> </a:t>
              </a:r>
              <a:r>
                <a:rPr lang="en-US" dirty="0">
                  <a:latin typeface="Aparajita" pitchFamily="34" charset="0"/>
                  <a:cs typeface="Aparajita" pitchFamily="34" charset="0"/>
                </a:rPr>
                <a:t>destination       source</a:t>
              </a:r>
            </a:p>
          </p:txBody>
        </p:sp>
        <p:cxnSp>
          <p:nvCxnSpPr>
            <p:cNvPr id="6" name="Straight Arrow Connector 5"/>
            <p:cNvCxnSpPr/>
            <p:nvPr/>
          </p:nvCxnSpPr>
          <p:spPr>
            <a:xfrm>
              <a:off x="4572000" y="4800600"/>
              <a:ext cx="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019800" y="4800600"/>
              <a:ext cx="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228600" y="762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parajita" pitchFamily="34" charset="0"/>
                <a:cs typeface="Aparajita" pitchFamily="34" charset="0"/>
              </a:rPr>
              <a:t>Conversion from </a:t>
            </a:r>
            <a:r>
              <a:rPr lang="en-US" sz="2800" b="1" dirty="0" smtClean="0">
                <a:latin typeface="Aparajita" pitchFamily="34" charset="0"/>
                <a:cs typeface="Aparajita" pitchFamily="34" charset="0"/>
              </a:rPr>
              <a:t>class type </a:t>
            </a:r>
            <a:r>
              <a:rPr lang="en-US" sz="2800" b="1" dirty="0">
                <a:latin typeface="Aparajita" pitchFamily="34" charset="0"/>
                <a:cs typeface="Aparajita" pitchFamily="34" charset="0"/>
              </a:rPr>
              <a:t>to </a:t>
            </a:r>
            <a:r>
              <a:rPr lang="en-US" sz="2800" b="1" dirty="0" smtClean="0">
                <a:latin typeface="Aparajita" pitchFamily="34" charset="0"/>
                <a:cs typeface="Aparajita" pitchFamily="34" charset="0"/>
              </a:rPr>
              <a:t>class type</a:t>
            </a:r>
            <a:r>
              <a:rPr lang="en-US" sz="2800" b="1" dirty="0">
                <a:latin typeface="Aparajita" pitchFamily="34" charset="0"/>
                <a:cs typeface="Aparajita" pitchFamily="34" charset="0"/>
              </a:rPr>
              <a:t>.</a:t>
            </a:r>
          </a:p>
        </p:txBody>
      </p:sp>
    </p:spTree>
    <p:extLst>
      <p:ext uri="{BB962C8B-B14F-4D97-AF65-F5344CB8AC3E}">
        <p14:creationId xmlns:p14="http://schemas.microsoft.com/office/powerpoint/2010/main" val="20660934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Aparajita" pitchFamily="34" charset="0"/>
                <a:cs typeface="Aparajita" pitchFamily="34" charset="0"/>
              </a:rPr>
              <a:t>//class to other class type conversion</a:t>
            </a:r>
          </a:p>
          <a:p>
            <a:r>
              <a:rPr lang="en-US" i="1" dirty="0" smtClean="0">
                <a:latin typeface="Aparajita" pitchFamily="34" charset="0"/>
                <a:cs typeface="Aparajita" pitchFamily="34" charset="0"/>
              </a:rPr>
              <a:t>class </a:t>
            </a:r>
            <a:r>
              <a:rPr lang="en-US" i="1" dirty="0">
                <a:latin typeface="Aparajita" pitchFamily="34" charset="0"/>
                <a:cs typeface="Aparajita" pitchFamily="34" charset="0"/>
              </a:rPr>
              <a:t>in1</a:t>
            </a:r>
          </a:p>
          <a:p>
            <a:r>
              <a:rPr lang="en-US" i="1" dirty="0">
                <a:latin typeface="Aparajita" pitchFamily="34" charset="0"/>
                <a:cs typeface="Aparajita" pitchFamily="34" charset="0"/>
              </a:rPr>
              <a:t>{</a:t>
            </a:r>
          </a:p>
          <a:p>
            <a:r>
              <a:rPr lang="en-US" i="1" dirty="0">
                <a:latin typeface="Aparajita" pitchFamily="34" charset="0"/>
                <a:cs typeface="Aparajita" pitchFamily="34" charset="0"/>
              </a:rPr>
              <a:t>    int </a:t>
            </a:r>
            <a:r>
              <a:rPr lang="en-US" i="1" dirty="0" err="1">
                <a:latin typeface="Aparajita" pitchFamily="34" charset="0"/>
                <a:cs typeface="Aparajita" pitchFamily="34" charset="0"/>
              </a:rPr>
              <a:t>code,items</a:t>
            </a:r>
            <a:r>
              <a:rPr lang="en-US" i="1" dirty="0">
                <a:latin typeface="Aparajita" pitchFamily="34" charset="0"/>
                <a:cs typeface="Aparajita" pitchFamily="34" charset="0"/>
              </a:rPr>
              <a:t>;</a:t>
            </a:r>
          </a:p>
          <a:p>
            <a:r>
              <a:rPr lang="en-US" i="1" dirty="0">
                <a:latin typeface="Aparajita" pitchFamily="34" charset="0"/>
                <a:cs typeface="Aparajita" pitchFamily="34" charset="0"/>
              </a:rPr>
              <a:t>    float price;</a:t>
            </a:r>
          </a:p>
          <a:p>
            <a:r>
              <a:rPr lang="en-US" i="1" dirty="0">
                <a:latin typeface="Aparajita" pitchFamily="34" charset="0"/>
                <a:cs typeface="Aparajita" pitchFamily="34" charset="0"/>
              </a:rPr>
              <a:t>    public:</a:t>
            </a:r>
          </a:p>
          <a:p>
            <a:r>
              <a:rPr lang="en-US" i="1" dirty="0">
                <a:latin typeface="Aparajita" pitchFamily="34" charset="0"/>
                <a:cs typeface="Aparajita" pitchFamily="34" charset="0"/>
              </a:rPr>
              <a:t>        in1(int </a:t>
            </a:r>
            <a:r>
              <a:rPr lang="en-US" i="1" dirty="0" err="1">
                <a:latin typeface="Aparajita" pitchFamily="34" charset="0"/>
                <a:cs typeface="Aparajita" pitchFamily="34" charset="0"/>
              </a:rPr>
              <a:t>a,int</a:t>
            </a:r>
            <a:r>
              <a:rPr lang="en-US" i="1" dirty="0">
                <a:latin typeface="Aparajita" pitchFamily="34" charset="0"/>
                <a:cs typeface="Aparajita" pitchFamily="34" charset="0"/>
              </a:rPr>
              <a:t> </a:t>
            </a:r>
            <a:r>
              <a:rPr lang="en-US" i="1" dirty="0" err="1">
                <a:latin typeface="Aparajita" pitchFamily="34" charset="0"/>
                <a:cs typeface="Aparajita" pitchFamily="34" charset="0"/>
              </a:rPr>
              <a:t>b,int</a:t>
            </a:r>
            <a:r>
              <a:rPr lang="en-US" i="1" dirty="0">
                <a:latin typeface="Aparajita" pitchFamily="34" charset="0"/>
                <a:cs typeface="Aparajita" pitchFamily="34" charset="0"/>
              </a:rPr>
              <a:t> c)</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code=a</a:t>
            </a:r>
            <a:r>
              <a:rPr lang="en-US" i="1" dirty="0" smtClean="0">
                <a:latin typeface="Aparajita" pitchFamily="34" charset="0"/>
                <a:cs typeface="Aparajita" pitchFamily="34" charset="0"/>
              </a:rPr>
              <a:t>;            </a:t>
            </a:r>
            <a:r>
              <a:rPr lang="en-US" i="1" dirty="0">
                <a:latin typeface="Aparajita" pitchFamily="34" charset="0"/>
                <a:cs typeface="Aparajita" pitchFamily="34" charset="0"/>
              </a:rPr>
              <a:t>items=b</a:t>
            </a:r>
            <a:r>
              <a:rPr lang="en-US" i="1" dirty="0" smtClean="0">
                <a:latin typeface="Aparajita" pitchFamily="34" charset="0"/>
                <a:cs typeface="Aparajita" pitchFamily="34" charset="0"/>
              </a:rPr>
              <a:t>;            </a:t>
            </a:r>
            <a:r>
              <a:rPr lang="en-US" i="1" dirty="0">
                <a:latin typeface="Aparajita" pitchFamily="34" charset="0"/>
                <a:cs typeface="Aparajita" pitchFamily="34" charset="0"/>
              </a:rPr>
              <a:t>price=c;</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void </a:t>
            </a:r>
            <a:r>
              <a:rPr lang="en-US" i="1" dirty="0" err="1">
                <a:latin typeface="Aparajita" pitchFamily="34" charset="0"/>
                <a:cs typeface="Aparajita" pitchFamily="34" charset="0"/>
              </a:rPr>
              <a:t>putdata</a:t>
            </a:r>
            <a:r>
              <a:rPr lang="en-US" i="1" dirty="0">
                <a:latin typeface="Aparajita" pitchFamily="34" charset="0"/>
                <a:cs typeface="Aparajita" pitchFamily="34" charset="0"/>
              </a:rPr>
              <a:t>()</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cout&lt;&lt;"CODE= "&lt;&lt;code&lt;&lt;endl;</a:t>
            </a:r>
          </a:p>
          <a:p>
            <a:r>
              <a:rPr lang="en-US" i="1" dirty="0">
                <a:latin typeface="Aparajita" pitchFamily="34" charset="0"/>
                <a:cs typeface="Aparajita" pitchFamily="34" charset="0"/>
              </a:rPr>
              <a:t>            cout&lt;&lt;"ITEMS= "&lt;&lt;items&lt;&lt;endl;</a:t>
            </a:r>
          </a:p>
          <a:p>
            <a:r>
              <a:rPr lang="en-US" i="1" dirty="0">
                <a:latin typeface="Aparajita" pitchFamily="34" charset="0"/>
                <a:cs typeface="Aparajita" pitchFamily="34" charset="0"/>
              </a:rPr>
              <a:t>            cout&lt;&lt;"VALUE= "&lt;&lt;price&lt;&lt;endl;</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int </a:t>
            </a:r>
            <a:r>
              <a:rPr lang="en-US" i="1" dirty="0" err="1">
                <a:latin typeface="Aparajita" pitchFamily="34" charset="0"/>
                <a:cs typeface="Aparajita" pitchFamily="34" charset="0"/>
              </a:rPr>
              <a:t>getcode</a:t>
            </a:r>
            <a:r>
              <a:rPr lang="en-US" i="1" dirty="0" smtClean="0">
                <a:latin typeface="Aparajita" pitchFamily="34" charset="0"/>
                <a:cs typeface="Aparajita" pitchFamily="34" charset="0"/>
              </a:rPr>
              <a:t>() 	        {            </a:t>
            </a:r>
            <a:r>
              <a:rPr lang="en-US" i="1" dirty="0">
                <a:latin typeface="Aparajita" pitchFamily="34" charset="0"/>
                <a:cs typeface="Aparajita" pitchFamily="34" charset="0"/>
              </a:rPr>
              <a:t>return </a:t>
            </a:r>
            <a:r>
              <a:rPr lang="en-US" i="1" dirty="0" smtClean="0">
                <a:latin typeface="Aparajita" pitchFamily="34" charset="0"/>
                <a:cs typeface="Aparajita" pitchFamily="34" charset="0"/>
              </a:rPr>
              <a:t>code</a:t>
            </a:r>
            <a:r>
              <a:rPr lang="en-US" i="1" dirty="0">
                <a:latin typeface="Aparajita" pitchFamily="34" charset="0"/>
                <a:cs typeface="Aparajita" pitchFamily="34" charset="0"/>
              </a:rPr>
              <a:t>;</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int </a:t>
            </a:r>
            <a:r>
              <a:rPr lang="en-US" i="1" dirty="0" err="1">
                <a:latin typeface="Aparajita" pitchFamily="34" charset="0"/>
                <a:cs typeface="Aparajita" pitchFamily="34" charset="0"/>
              </a:rPr>
              <a:t>getitems</a:t>
            </a:r>
            <a:r>
              <a:rPr lang="en-US" i="1" dirty="0" smtClean="0">
                <a:latin typeface="Aparajita" pitchFamily="34" charset="0"/>
                <a:cs typeface="Aparajita" pitchFamily="34" charset="0"/>
              </a:rPr>
              <a:t>()	        {            </a:t>
            </a:r>
            <a:r>
              <a:rPr lang="en-US" i="1" dirty="0">
                <a:latin typeface="Aparajita" pitchFamily="34" charset="0"/>
                <a:cs typeface="Aparajita" pitchFamily="34" charset="0"/>
              </a:rPr>
              <a:t>return items</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int </a:t>
            </a:r>
            <a:r>
              <a:rPr lang="en-US" i="1" dirty="0" err="1">
                <a:latin typeface="Aparajita" pitchFamily="34" charset="0"/>
                <a:cs typeface="Aparajita" pitchFamily="34" charset="0"/>
              </a:rPr>
              <a:t>getprice</a:t>
            </a:r>
            <a:r>
              <a:rPr lang="en-US" i="1" dirty="0" smtClean="0">
                <a:latin typeface="Aparajita" pitchFamily="34" charset="0"/>
                <a:cs typeface="Aparajita" pitchFamily="34" charset="0"/>
              </a:rPr>
              <a:t>()	        {            </a:t>
            </a:r>
            <a:r>
              <a:rPr lang="en-US" i="1" dirty="0">
                <a:latin typeface="Aparajita" pitchFamily="34" charset="0"/>
                <a:cs typeface="Aparajita" pitchFamily="34" charset="0"/>
              </a:rPr>
              <a:t>return price</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a:t>
            </a:r>
            <a:r>
              <a:rPr lang="en-US" i="1" dirty="0" err="1">
                <a:latin typeface="Aparajita" pitchFamily="34" charset="0"/>
                <a:cs typeface="Aparajita" pitchFamily="34" charset="0"/>
              </a:rPr>
              <a:t>operatorfloat</a:t>
            </a:r>
            <a:r>
              <a:rPr lang="en-US" i="1" dirty="0">
                <a:latin typeface="Aparajita" pitchFamily="34" charset="0"/>
                <a:cs typeface="Aparajita" pitchFamily="34" charset="0"/>
              </a:rPr>
              <a:t> </a:t>
            </a:r>
            <a:r>
              <a:rPr lang="en-US" i="1" dirty="0" smtClean="0">
                <a:latin typeface="Aparajita" pitchFamily="34" charset="0"/>
                <a:cs typeface="Aparajita" pitchFamily="34" charset="0"/>
              </a:rPr>
              <a:t>()	        {             </a:t>
            </a:r>
            <a:r>
              <a:rPr lang="en-US" i="1" dirty="0">
                <a:latin typeface="Aparajita" pitchFamily="34" charset="0"/>
                <a:cs typeface="Aparajita" pitchFamily="34" charset="0"/>
              </a:rPr>
              <a:t>return items*price</a:t>
            </a:r>
            <a:r>
              <a:rPr lang="en-US" i="1" dirty="0" smtClean="0">
                <a:latin typeface="Aparajita" pitchFamily="34" charset="0"/>
                <a:cs typeface="Aparajita" pitchFamily="34" charset="0"/>
              </a:rPr>
              <a:t>;        }</a:t>
            </a:r>
          </a:p>
          <a:p>
            <a:r>
              <a:rPr lang="en-US" i="1" dirty="0" smtClean="0">
                <a:latin typeface="Aparajita" pitchFamily="34" charset="0"/>
                <a:cs typeface="Aparajita" pitchFamily="34" charset="0"/>
              </a:rPr>
              <a:t>};</a:t>
            </a:r>
            <a:endParaRPr lang="en-US" i="1" dirty="0">
              <a:latin typeface="Aparajita" pitchFamily="34" charset="0"/>
              <a:cs typeface="Aparajita" pitchFamily="34" charset="0"/>
            </a:endParaRPr>
          </a:p>
        </p:txBody>
      </p:sp>
      <p:sp>
        <p:nvSpPr>
          <p:cNvPr id="4" name="Rectangle 3"/>
          <p:cNvSpPr/>
          <p:nvPr/>
        </p:nvSpPr>
        <p:spPr>
          <a:xfrm>
            <a:off x="7848600" y="609600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Tree>
    <p:extLst>
      <p:ext uri="{BB962C8B-B14F-4D97-AF65-F5344CB8AC3E}">
        <p14:creationId xmlns:p14="http://schemas.microsoft.com/office/powerpoint/2010/main" val="14249046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class </a:t>
            </a:r>
            <a:r>
              <a:rPr lang="en-US" i="1" dirty="0">
                <a:latin typeface="Aparajita" pitchFamily="34" charset="0"/>
                <a:cs typeface="Aparajita" pitchFamily="34" charset="0"/>
              </a:rPr>
              <a:t>in2</a:t>
            </a:r>
          </a:p>
          <a:p>
            <a:r>
              <a:rPr lang="en-US" i="1" dirty="0">
                <a:latin typeface="Aparajita" pitchFamily="34" charset="0"/>
                <a:cs typeface="Aparajita" pitchFamily="34" charset="0"/>
              </a:rPr>
              <a:t>{</a:t>
            </a:r>
          </a:p>
          <a:p>
            <a:r>
              <a:rPr lang="en-US" i="1" dirty="0">
                <a:latin typeface="Aparajita" pitchFamily="34" charset="0"/>
                <a:cs typeface="Aparajita" pitchFamily="34" charset="0"/>
              </a:rPr>
              <a:t>    int code;</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float value</a:t>
            </a:r>
            <a:r>
              <a:rPr lang="en-US" i="1" dirty="0">
                <a:latin typeface="Aparajita" pitchFamily="34" charset="0"/>
                <a:cs typeface="Aparajita" pitchFamily="34" charset="0"/>
              </a:rPr>
              <a:t>;</a:t>
            </a:r>
          </a:p>
          <a:p>
            <a:r>
              <a:rPr lang="en-US" i="1" dirty="0">
                <a:latin typeface="Aparajita" pitchFamily="34" charset="0"/>
                <a:cs typeface="Aparajita" pitchFamily="34" charset="0"/>
              </a:rPr>
              <a:t>    public:</a:t>
            </a:r>
          </a:p>
          <a:p>
            <a:r>
              <a:rPr lang="en-US" i="1" dirty="0">
                <a:latin typeface="Aparajita" pitchFamily="34" charset="0"/>
                <a:cs typeface="Aparajita" pitchFamily="34" charset="0"/>
              </a:rPr>
              <a:t>    in2()</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a:t>
            </a:r>
            <a:r>
              <a:rPr lang="en-US" i="1" dirty="0">
                <a:latin typeface="Aparajita" pitchFamily="34" charset="0"/>
                <a:cs typeface="Aparajita" pitchFamily="34" charset="0"/>
              </a:rPr>
              <a:t>code=0</a:t>
            </a:r>
            <a:r>
              <a:rPr lang="en-US" i="1" dirty="0" smtClean="0">
                <a:latin typeface="Aparajita" pitchFamily="34" charset="0"/>
                <a:cs typeface="Aparajita" pitchFamily="34" charset="0"/>
              </a:rPr>
              <a:t>;        </a:t>
            </a:r>
            <a:r>
              <a:rPr lang="en-US" i="1" dirty="0">
                <a:latin typeface="Aparajita" pitchFamily="34" charset="0"/>
                <a:cs typeface="Aparajita" pitchFamily="34" charset="0"/>
              </a:rPr>
              <a:t>value=0</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in2(int </a:t>
            </a:r>
            <a:r>
              <a:rPr lang="en-US" i="1" dirty="0" err="1">
                <a:latin typeface="Aparajita" pitchFamily="34" charset="0"/>
                <a:cs typeface="Aparajita" pitchFamily="34" charset="0"/>
              </a:rPr>
              <a:t>x,float</a:t>
            </a:r>
            <a:r>
              <a:rPr lang="en-US" i="1" dirty="0">
                <a:latin typeface="Aparajita" pitchFamily="34" charset="0"/>
                <a:cs typeface="Aparajita" pitchFamily="34" charset="0"/>
              </a:rPr>
              <a:t> y)</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a:t>
            </a:r>
            <a:r>
              <a:rPr lang="en-US" i="1" dirty="0">
                <a:latin typeface="Aparajita" pitchFamily="34" charset="0"/>
                <a:cs typeface="Aparajita" pitchFamily="34" charset="0"/>
              </a:rPr>
              <a:t>code=x</a:t>
            </a:r>
            <a:r>
              <a:rPr lang="en-US" i="1" dirty="0" smtClean="0">
                <a:latin typeface="Aparajita" pitchFamily="34" charset="0"/>
                <a:cs typeface="Aparajita" pitchFamily="34" charset="0"/>
              </a:rPr>
              <a:t>;        </a:t>
            </a:r>
            <a:r>
              <a:rPr lang="en-US" i="1" dirty="0">
                <a:latin typeface="Aparajita" pitchFamily="34" charset="0"/>
                <a:cs typeface="Aparajita" pitchFamily="34" charset="0"/>
              </a:rPr>
              <a:t>value=y</a:t>
            </a:r>
            <a:r>
              <a:rPr lang="en-US" i="1" dirty="0" smtClean="0">
                <a:latin typeface="Aparajita" pitchFamily="34" charset="0"/>
                <a:cs typeface="Aparajita" pitchFamily="34" charset="0"/>
              </a:rPr>
              <a:t>;    </a:t>
            </a:r>
            <a:r>
              <a:rPr lang="en-US" i="1" dirty="0">
                <a:latin typeface="Aparajita" pitchFamily="34" charset="0"/>
                <a:cs typeface="Aparajita" pitchFamily="34" charset="0"/>
              </a:rPr>
              <a:t>}</a:t>
            </a:r>
          </a:p>
          <a:p>
            <a:r>
              <a:rPr lang="en-US" i="1" dirty="0">
                <a:latin typeface="Aparajita" pitchFamily="34" charset="0"/>
                <a:cs typeface="Aparajita" pitchFamily="34" charset="0"/>
              </a:rPr>
              <a:t>    void </a:t>
            </a:r>
            <a:r>
              <a:rPr lang="en-US" i="1" dirty="0" err="1">
                <a:latin typeface="Aparajita" pitchFamily="34" charset="0"/>
                <a:cs typeface="Aparajita" pitchFamily="34" charset="0"/>
              </a:rPr>
              <a:t>putdata</a:t>
            </a:r>
            <a:r>
              <a:rPr lang="en-US" i="1" dirty="0">
                <a:latin typeface="Aparajita" pitchFamily="34" charset="0"/>
                <a:cs typeface="Aparajita" pitchFamily="34" charset="0"/>
              </a:rPr>
              <a:t>()</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cout&lt;&lt;"CODE= "&lt;&lt;code&lt;&lt;endl;</a:t>
            </a:r>
          </a:p>
          <a:p>
            <a:r>
              <a:rPr lang="en-US" i="1" dirty="0">
                <a:latin typeface="Aparajita" pitchFamily="34" charset="0"/>
                <a:cs typeface="Aparajita" pitchFamily="34" charset="0"/>
              </a:rPr>
              <a:t>        cout&lt;&lt;"VALUE= "&lt;&lt;value&lt;&lt;endl;</a:t>
            </a:r>
          </a:p>
          <a:p>
            <a:r>
              <a:rPr lang="en-US" i="1" dirty="0">
                <a:latin typeface="Aparajita" pitchFamily="34" charset="0"/>
                <a:cs typeface="Aparajita" pitchFamily="34" charset="0"/>
              </a:rPr>
              <a:t>    }</a:t>
            </a:r>
          </a:p>
          <a:p>
            <a:r>
              <a:rPr lang="en-US" i="1" dirty="0">
                <a:latin typeface="Aparajita" pitchFamily="34" charset="0"/>
                <a:cs typeface="Aparajita" pitchFamily="34" charset="0"/>
              </a:rPr>
              <a:t>    in2(in1 p)</a:t>
            </a:r>
          </a:p>
          <a:p>
            <a:r>
              <a:rPr lang="en-US" i="1" dirty="0">
                <a:latin typeface="Aparajita" pitchFamily="34" charset="0"/>
                <a:cs typeface="Aparajita" pitchFamily="34" charset="0"/>
              </a:rPr>
              <a:t>    </a:t>
            </a:r>
            <a:r>
              <a:rPr lang="en-US" i="1" dirty="0" smtClean="0">
                <a:latin typeface="Aparajita" pitchFamily="34" charset="0"/>
                <a:cs typeface="Aparajita" pitchFamily="34" charset="0"/>
              </a:rPr>
              <a:t>{        </a:t>
            </a:r>
            <a:r>
              <a:rPr lang="en-US" i="1" dirty="0">
                <a:latin typeface="Aparajita" pitchFamily="34" charset="0"/>
                <a:cs typeface="Aparajita" pitchFamily="34" charset="0"/>
              </a:rPr>
              <a:t>code=</a:t>
            </a:r>
            <a:r>
              <a:rPr lang="en-US" i="1" dirty="0" err="1">
                <a:latin typeface="Aparajita" pitchFamily="34" charset="0"/>
                <a:cs typeface="Aparajita" pitchFamily="34" charset="0"/>
              </a:rPr>
              <a:t>p.getcode</a:t>
            </a:r>
            <a:r>
              <a:rPr lang="en-US" i="1" dirty="0" smtClean="0">
                <a:latin typeface="Aparajita" pitchFamily="34" charset="0"/>
                <a:cs typeface="Aparajita" pitchFamily="34" charset="0"/>
              </a:rPr>
              <a:t>();           </a:t>
            </a:r>
            <a:r>
              <a:rPr lang="en-US" i="1" dirty="0">
                <a:latin typeface="Aparajita" pitchFamily="34" charset="0"/>
                <a:cs typeface="Aparajita" pitchFamily="34" charset="0"/>
              </a:rPr>
              <a:t>value=</a:t>
            </a:r>
            <a:r>
              <a:rPr lang="en-US" i="1" dirty="0" err="1">
                <a:latin typeface="Aparajita" pitchFamily="34" charset="0"/>
                <a:cs typeface="Aparajita" pitchFamily="34" charset="0"/>
              </a:rPr>
              <a:t>p.getitems</a:t>
            </a:r>
            <a:r>
              <a:rPr lang="en-US" i="1" dirty="0">
                <a:latin typeface="Aparajita" pitchFamily="34" charset="0"/>
                <a:cs typeface="Aparajita" pitchFamily="34" charset="0"/>
              </a:rPr>
              <a:t>()*</a:t>
            </a:r>
            <a:r>
              <a:rPr lang="en-US" i="1" dirty="0" err="1">
                <a:latin typeface="Aparajita" pitchFamily="34" charset="0"/>
                <a:cs typeface="Aparajita" pitchFamily="34" charset="0"/>
              </a:rPr>
              <a:t>p.getprice</a:t>
            </a:r>
            <a:r>
              <a:rPr lang="en-US" i="1" dirty="0">
                <a:latin typeface="Aparajita" pitchFamily="34" charset="0"/>
                <a:cs typeface="Aparajita" pitchFamily="34" charset="0"/>
              </a:rPr>
              <a:t>();</a:t>
            </a:r>
          </a:p>
          <a:p>
            <a:r>
              <a:rPr lang="en-US" i="1" dirty="0">
                <a:latin typeface="Aparajita" pitchFamily="34" charset="0"/>
                <a:cs typeface="Aparajita" pitchFamily="34" charset="0"/>
              </a:rPr>
              <a:t>    }</a:t>
            </a:r>
          </a:p>
          <a:p>
            <a:r>
              <a:rPr lang="en-US" i="1" dirty="0" smtClean="0">
                <a:latin typeface="Aparajita" pitchFamily="34" charset="0"/>
                <a:cs typeface="Aparajita" pitchFamily="34" charset="0"/>
              </a:rPr>
              <a:t>};</a:t>
            </a:r>
            <a:endParaRPr lang="en-US" i="1" dirty="0">
              <a:latin typeface="Aparajita" pitchFamily="34" charset="0"/>
              <a:cs typeface="Aparajita" pitchFamily="34" charset="0"/>
            </a:endParaRPr>
          </a:p>
        </p:txBody>
      </p:sp>
      <p:sp>
        <p:nvSpPr>
          <p:cNvPr id="3" name="Rectangle 2"/>
          <p:cNvSpPr/>
          <p:nvPr/>
        </p:nvSpPr>
        <p:spPr>
          <a:xfrm>
            <a:off x="152400" y="15240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
        <p:nvSpPr>
          <p:cNvPr id="4" name="Rectangle 3"/>
          <p:cNvSpPr/>
          <p:nvPr/>
        </p:nvSpPr>
        <p:spPr>
          <a:xfrm>
            <a:off x="7696200" y="541020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Tree>
    <p:extLst>
      <p:ext uri="{BB962C8B-B14F-4D97-AF65-F5344CB8AC3E}">
        <p14:creationId xmlns:p14="http://schemas.microsoft.com/office/powerpoint/2010/main" val="1243686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smtClean="0">
              <a:latin typeface="Aparajita" pitchFamily="34" charset="0"/>
              <a:cs typeface="Aparajita" pitchFamily="34" charset="0"/>
            </a:endParaRPr>
          </a:p>
          <a:p>
            <a:r>
              <a:rPr lang="en-US" i="1" dirty="0">
                <a:latin typeface="Aparajita" pitchFamily="34" charset="0"/>
                <a:cs typeface="Aparajita" pitchFamily="34" charset="0"/>
              </a:rPr>
              <a:t>main()</a:t>
            </a:r>
          </a:p>
          <a:p>
            <a:r>
              <a:rPr lang="en-US" i="1" dirty="0">
                <a:latin typeface="Aparajita" pitchFamily="34" charset="0"/>
                <a:cs typeface="Aparajita" pitchFamily="34" charset="0"/>
              </a:rPr>
              <a:t>{</a:t>
            </a:r>
          </a:p>
          <a:p>
            <a:r>
              <a:rPr lang="en-US" i="1" dirty="0" err="1">
                <a:latin typeface="Aparajita" pitchFamily="34" charset="0"/>
                <a:cs typeface="Aparajita" pitchFamily="34" charset="0"/>
              </a:rPr>
              <a:t>clrscr</a:t>
            </a:r>
            <a:r>
              <a:rPr lang="en-US" i="1" dirty="0">
                <a:latin typeface="Aparajita" pitchFamily="34" charset="0"/>
                <a:cs typeface="Aparajita" pitchFamily="34" charset="0"/>
              </a:rPr>
              <a:t>();</a:t>
            </a:r>
          </a:p>
          <a:p>
            <a:r>
              <a:rPr lang="en-US" i="1" dirty="0">
                <a:latin typeface="Aparajita" pitchFamily="34" charset="0"/>
                <a:cs typeface="Aparajita" pitchFamily="34" charset="0"/>
              </a:rPr>
              <a:t>    in1 </a:t>
            </a:r>
            <a:r>
              <a:rPr lang="en-US" i="1" dirty="0" smtClean="0">
                <a:latin typeface="Aparajita" pitchFamily="34" charset="0"/>
                <a:cs typeface="Aparajita" pitchFamily="34" charset="0"/>
              </a:rPr>
              <a:t>s1(100,5,140.0</a:t>
            </a:r>
            <a:r>
              <a:rPr lang="en-US" i="1" dirty="0">
                <a:latin typeface="Aparajita" pitchFamily="34" charset="0"/>
                <a:cs typeface="Aparajita" pitchFamily="34" charset="0"/>
              </a:rPr>
              <a:t>);</a:t>
            </a:r>
          </a:p>
          <a:p>
            <a:r>
              <a:rPr lang="en-US" i="1" dirty="0">
                <a:latin typeface="Aparajita" pitchFamily="34" charset="0"/>
                <a:cs typeface="Aparajita" pitchFamily="34" charset="0"/>
              </a:rPr>
              <a:t>    float tot_value;</a:t>
            </a:r>
          </a:p>
          <a:p>
            <a:r>
              <a:rPr lang="en-US" i="1" dirty="0">
                <a:latin typeface="Aparajita" pitchFamily="34" charset="0"/>
                <a:cs typeface="Aparajita" pitchFamily="34" charset="0"/>
              </a:rPr>
              <a:t>    in2 d1;</a:t>
            </a:r>
          </a:p>
          <a:p>
            <a:r>
              <a:rPr lang="en-US" i="1" dirty="0">
                <a:latin typeface="Aparajita" pitchFamily="34" charset="0"/>
                <a:cs typeface="Aparajita" pitchFamily="34" charset="0"/>
              </a:rPr>
              <a:t>    tot_value=s1;</a:t>
            </a:r>
          </a:p>
          <a:p>
            <a:r>
              <a:rPr lang="en-US" i="1" dirty="0">
                <a:latin typeface="Aparajita" pitchFamily="34" charset="0"/>
                <a:cs typeface="Aparajita" pitchFamily="34" charset="0"/>
              </a:rPr>
              <a:t>    d1=in1(s1);</a:t>
            </a:r>
          </a:p>
          <a:p>
            <a:r>
              <a:rPr lang="en-US" i="1" dirty="0">
                <a:latin typeface="Aparajita" pitchFamily="34" charset="0"/>
                <a:cs typeface="Aparajita" pitchFamily="34" charset="0"/>
              </a:rPr>
              <a:t>    cout&lt;&lt;"PRODUCT DETAILS INVENT-1 TYPES:-&gt;"&lt;&lt;endl;</a:t>
            </a:r>
          </a:p>
          <a:p>
            <a:r>
              <a:rPr lang="en-US" i="1" dirty="0">
                <a:latin typeface="Aparajita" pitchFamily="34" charset="0"/>
                <a:cs typeface="Aparajita" pitchFamily="34" charset="0"/>
              </a:rPr>
              <a:t>    s1.putdata();</a:t>
            </a:r>
          </a:p>
          <a:p>
            <a:r>
              <a:rPr lang="en-US" i="1" dirty="0">
                <a:latin typeface="Aparajita" pitchFamily="34" charset="0"/>
                <a:cs typeface="Aparajita" pitchFamily="34" charset="0"/>
              </a:rPr>
              <a:t>    cout&lt;&lt;"STOCK VALUE"&lt;&lt;endl;</a:t>
            </a:r>
          </a:p>
          <a:p>
            <a:r>
              <a:rPr lang="en-US" i="1" dirty="0">
                <a:latin typeface="Aparajita" pitchFamily="34" charset="0"/>
                <a:cs typeface="Aparajita" pitchFamily="34" charset="0"/>
              </a:rPr>
              <a:t>    cout&lt;&lt;"VALUE= "&lt;&lt;tot_value&lt;&lt;endl;</a:t>
            </a:r>
          </a:p>
          <a:p>
            <a:r>
              <a:rPr lang="en-US" i="1" dirty="0">
                <a:latin typeface="Aparajita" pitchFamily="34" charset="0"/>
                <a:cs typeface="Aparajita" pitchFamily="34" charset="0"/>
              </a:rPr>
              <a:t>    cout&lt;&lt;"PRODUCT DETAILS INVENT-2 TYPES:-&gt;"&lt;&lt;endl;</a:t>
            </a:r>
          </a:p>
          <a:p>
            <a:r>
              <a:rPr lang="en-US" i="1" dirty="0">
                <a:latin typeface="Aparajita" pitchFamily="34" charset="0"/>
                <a:cs typeface="Aparajita" pitchFamily="34" charset="0"/>
              </a:rPr>
              <a:t>    d1.putdata();</a:t>
            </a:r>
          </a:p>
          <a:p>
            <a:r>
              <a:rPr lang="en-US" i="1" dirty="0">
                <a:latin typeface="Aparajita" pitchFamily="34" charset="0"/>
                <a:cs typeface="Aparajita" pitchFamily="34" charset="0"/>
              </a:rPr>
              <a:t>}</a:t>
            </a:r>
          </a:p>
        </p:txBody>
      </p:sp>
      <p:sp>
        <p:nvSpPr>
          <p:cNvPr id="3" name="Rectangle 2"/>
          <p:cNvSpPr/>
          <p:nvPr/>
        </p:nvSpPr>
        <p:spPr>
          <a:xfrm>
            <a:off x="152400" y="152400"/>
            <a:ext cx="1295400" cy="457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parajita" pitchFamily="34" charset="0"/>
                <a:cs typeface="Aparajita" pitchFamily="34" charset="0"/>
              </a:rPr>
              <a:t>Cont’d….</a:t>
            </a:r>
            <a:endParaRPr lang="en-US" sz="2400" dirty="0">
              <a:latin typeface="Aparajita" pitchFamily="34" charset="0"/>
              <a:cs typeface="Aparajita" pitchFamily="34" charset="0"/>
            </a:endParaRPr>
          </a:p>
        </p:txBody>
      </p:sp>
      <p:sp>
        <p:nvSpPr>
          <p:cNvPr id="4" name="Rectangle 3"/>
          <p:cNvSpPr/>
          <p:nvPr/>
        </p:nvSpPr>
        <p:spPr>
          <a:xfrm>
            <a:off x="5943600" y="2590800"/>
            <a:ext cx="2814639"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latin typeface="Aparajita" pitchFamily="34" charset="0"/>
              <a:cs typeface="Aparajita" pitchFamily="34" charset="0"/>
            </a:endParaRPr>
          </a:p>
          <a:p>
            <a:endParaRPr lang="en-US" dirty="0">
              <a:latin typeface="Aparajita" pitchFamily="34" charset="0"/>
              <a:cs typeface="Aparajita" pitchFamily="34" charset="0"/>
            </a:endParaRPr>
          </a:p>
          <a:p>
            <a:endParaRPr lang="en-US" dirty="0" smtClean="0">
              <a:latin typeface="Aparajita" pitchFamily="34" charset="0"/>
              <a:cs typeface="Aparajita" pitchFamily="34" charset="0"/>
            </a:endParaRPr>
          </a:p>
          <a:p>
            <a:r>
              <a:rPr lang="en-US" b="1" dirty="0" smtClean="0">
                <a:latin typeface="Aparajita" pitchFamily="34" charset="0"/>
                <a:cs typeface="Aparajita" pitchFamily="34" charset="0"/>
              </a:rPr>
              <a:t>	</a:t>
            </a:r>
            <a:r>
              <a:rPr lang="en-US" b="1" u="sng" dirty="0" smtClean="0">
                <a:latin typeface="Aparajita" pitchFamily="34" charset="0"/>
                <a:cs typeface="Aparajita" pitchFamily="34" charset="0"/>
              </a:rPr>
              <a:t>OUTPUT</a:t>
            </a:r>
            <a:endParaRPr lang="en-US" b="1" u="sng" dirty="0">
              <a:latin typeface="Aparajita" pitchFamily="34" charset="0"/>
              <a:cs typeface="Aparajita" pitchFamily="34" charset="0"/>
            </a:endParaRPr>
          </a:p>
          <a:p>
            <a:r>
              <a:rPr lang="en-US" dirty="0" smtClean="0">
                <a:latin typeface="Aparajita" pitchFamily="34" charset="0"/>
                <a:cs typeface="Aparajita" pitchFamily="34" charset="0"/>
              </a:rPr>
              <a:t>Product details invent-1 types:-&gt;</a:t>
            </a:r>
          </a:p>
          <a:p>
            <a:r>
              <a:rPr lang="en-US" dirty="0" smtClean="0">
                <a:latin typeface="Aparajita" pitchFamily="34" charset="0"/>
                <a:cs typeface="Aparajita" pitchFamily="34" charset="0"/>
              </a:rPr>
              <a:t>Code=100</a:t>
            </a:r>
          </a:p>
          <a:p>
            <a:r>
              <a:rPr lang="en-US" dirty="0" smtClean="0">
                <a:latin typeface="Aparajita" pitchFamily="34" charset="0"/>
                <a:cs typeface="Aparajita" pitchFamily="34" charset="0"/>
              </a:rPr>
              <a:t>items=5</a:t>
            </a:r>
          </a:p>
          <a:p>
            <a:r>
              <a:rPr lang="en-US" dirty="0" smtClean="0">
                <a:latin typeface="Aparajita" pitchFamily="34" charset="0"/>
                <a:cs typeface="Aparajita" pitchFamily="34" charset="0"/>
              </a:rPr>
              <a:t>Value=140</a:t>
            </a:r>
          </a:p>
          <a:p>
            <a:r>
              <a:rPr lang="en-US" dirty="0" smtClean="0">
                <a:latin typeface="Aparajita" pitchFamily="34" charset="0"/>
                <a:cs typeface="Aparajita" pitchFamily="34" charset="0"/>
              </a:rPr>
              <a:t>Stock value</a:t>
            </a:r>
          </a:p>
          <a:p>
            <a:r>
              <a:rPr lang="en-US" dirty="0" smtClean="0">
                <a:latin typeface="Aparajita" pitchFamily="34" charset="0"/>
                <a:cs typeface="Aparajita" pitchFamily="34" charset="0"/>
              </a:rPr>
              <a:t>Value=700</a:t>
            </a:r>
          </a:p>
          <a:p>
            <a:r>
              <a:rPr lang="en-US" dirty="0">
                <a:latin typeface="Aparajita" pitchFamily="34" charset="0"/>
                <a:cs typeface="Aparajita" pitchFamily="34" charset="0"/>
              </a:rPr>
              <a:t>Product details </a:t>
            </a:r>
            <a:r>
              <a:rPr lang="en-US" dirty="0" smtClean="0">
                <a:latin typeface="Aparajita" pitchFamily="34" charset="0"/>
                <a:cs typeface="Aparajita" pitchFamily="34" charset="0"/>
              </a:rPr>
              <a:t>invent-2 </a:t>
            </a:r>
            <a:r>
              <a:rPr lang="en-US" dirty="0">
                <a:latin typeface="Aparajita" pitchFamily="34" charset="0"/>
                <a:cs typeface="Aparajita" pitchFamily="34" charset="0"/>
              </a:rPr>
              <a:t>types</a:t>
            </a:r>
            <a:r>
              <a:rPr lang="en-US" dirty="0" smtClean="0">
                <a:latin typeface="Aparajita" pitchFamily="34" charset="0"/>
                <a:cs typeface="Aparajita" pitchFamily="34" charset="0"/>
              </a:rPr>
              <a:t>:-&gt;</a:t>
            </a:r>
          </a:p>
          <a:p>
            <a:r>
              <a:rPr lang="en-US" dirty="0" smtClean="0">
                <a:latin typeface="Aparajita" pitchFamily="34" charset="0"/>
                <a:cs typeface="Aparajita" pitchFamily="34" charset="0"/>
              </a:rPr>
              <a:t>Code=100</a:t>
            </a:r>
          </a:p>
          <a:p>
            <a:r>
              <a:rPr lang="en-US" dirty="0" smtClean="0">
                <a:latin typeface="Aparajita" pitchFamily="34" charset="0"/>
                <a:cs typeface="Aparajita" pitchFamily="34" charset="0"/>
              </a:rPr>
              <a:t>Value=700</a:t>
            </a:r>
            <a:endParaRPr lang="en-US" dirty="0">
              <a:latin typeface="Aparajita" pitchFamily="34" charset="0"/>
              <a:cs typeface="Aparajita" pitchFamily="34" charset="0"/>
            </a:endParaRPr>
          </a:p>
          <a:p>
            <a:endParaRPr lang="en-US" dirty="0" smtClean="0">
              <a:latin typeface="Aparajita" pitchFamily="34" charset="0"/>
              <a:cs typeface="Aparajita" pitchFamily="34" charset="0"/>
            </a:endParaRPr>
          </a:p>
          <a:p>
            <a:endParaRPr lang="en-US" dirty="0" smtClean="0">
              <a:latin typeface="Aparajita" pitchFamily="34" charset="0"/>
              <a:cs typeface="Aparajita" pitchFamily="34" charset="0"/>
            </a:endParaRPr>
          </a:p>
          <a:p>
            <a:endParaRPr lang="en-US" dirty="0">
              <a:latin typeface="Aparajita" pitchFamily="34" charset="0"/>
              <a:cs typeface="Aparajita" pitchFamily="34" charset="0"/>
            </a:endParaRPr>
          </a:p>
        </p:txBody>
      </p:sp>
    </p:spTree>
    <p:extLst>
      <p:ext uri="{BB962C8B-B14F-4D97-AF65-F5344CB8AC3E}">
        <p14:creationId xmlns:p14="http://schemas.microsoft.com/office/powerpoint/2010/main" val="1275808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997" t="53906" r="41801" b="30469"/>
          <a:stretch/>
        </p:blipFill>
        <p:spPr bwMode="auto">
          <a:xfrm>
            <a:off x="311624" y="1777527"/>
            <a:ext cx="8001000" cy="247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354842"/>
            <a:ext cx="83820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Summary for Type Conversion</a:t>
            </a:r>
            <a:endParaRPr lang="en-US" sz="2800" b="1" dirty="0">
              <a:latin typeface="Aparajita" pitchFamily="34" charset="0"/>
              <a:cs typeface="Aparajita" pitchFamily="34" charset="0"/>
            </a:endParaRPr>
          </a:p>
        </p:txBody>
      </p:sp>
    </p:spTree>
    <p:extLst>
      <p:ext uri="{BB962C8B-B14F-4D97-AF65-F5344CB8AC3E}">
        <p14:creationId xmlns:p14="http://schemas.microsoft.com/office/powerpoint/2010/main" val="1040335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800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9764" y="2514600"/>
            <a:ext cx="6858000" cy="1384995"/>
          </a:xfrm>
          <a:prstGeom prst="rect">
            <a:avLst/>
          </a:prstGeom>
          <a:noFill/>
        </p:spPr>
        <p:txBody>
          <a:bodyPr wrap="square" rtlCol="0">
            <a:spAutoFit/>
          </a:bodyPr>
          <a:lstStyle>
            <a:defPPr>
              <a:defRPr lang="en-US"/>
            </a:defPPr>
            <a:lvl1pPr>
              <a:defRPr sz="2800" b="1">
                <a:latin typeface="Aparajita" pitchFamily="34" charset="0"/>
                <a:cs typeface="Aparajita" pitchFamily="34" charset="0"/>
              </a:defRPr>
            </a:lvl1pPr>
          </a:lstStyle>
          <a:p>
            <a:pPr marL="457200" indent="-457200">
              <a:buFont typeface="Wingdings" pitchFamily="2" charset="2"/>
              <a:buChar char="q"/>
            </a:pPr>
            <a:r>
              <a:rPr lang="en-US" b="0" dirty="0" smtClean="0"/>
              <a:t>Basic of type casting.</a:t>
            </a:r>
          </a:p>
          <a:p>
            <a:pPr marL="457200" indent="-457200">
              <a:buFont typeface="Wingdings" pitchFamily="2" charset="2"/>
              <a:buChar char="q"/>
            </a:pPr>
            <a:r>
              <a:rPr lang="en-US" b="0" dirty="0" smtClean="0"/>
              <a:t>Static_cast</a:t>
            </a:r>
          </a:p>
          <a:p>
            <a:pPr marL="457200" indent="-457200">
              <a:buFont typeface="Wingdings" pitchFamily="2" charset="2"/>
              <a:buChar char="q"/>
            </a:pPr>
            <a:r>
              <a:rPr lang="en-US" b="0" dirty="0" smtClean="0"/>
              <a:t>Dynamic_cast</a:t>
            </a:r>
            <a:endParaRPr lang="en-US" b="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04801"/>
            <a:ext cx="2362200" cy="1687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95600" y="685800"/>
            <a:ext cx="5486400" cy="523220"/>
          </a:xfrm>
          <a:prstGeom prst="rect">
            <a:avLst/>
          </a:prstGeom>
          <a:noFill/>
        </p:spPr>
        <p:txBody>
          <a:bodyPr wrap="square" rtlCol="0">
            <a:spAutoFit/>
          </a:bodyPr>
          <a:lstStyle/>
          <a:p>
            <a:r>
              <a:rPr lang="en-US" sz="2800" b="1" dirty="0" smtClean="0">
                <a:latin typeface="Aparajita" pitchFamily="34" charset="0"/>
                <a:cs typeface="Aparajita" pitchFamily="34" charset="0"/>
              </a:rPr>
              <a:t>Cast Operators</a:t>
            </a:r>
            <a:endParaRPr lang="en-US" sz="2800" b="1" dirty="0">
              <a:latin typeface="Aparajita" pitchFamily="34" charset="0"/>
              <a:cs typeface="Aparajita" pitchFamily="34" charset="0"/>
            </a:endParaRPr>
          </a:p>
        </p:txBody>
      </p:sp>
      <p:sp>
        <p:nvSpPr>
          <p:cNvPr id="6" name="Rectangle 5"/>
          <p:cNvSpPr/>
          <p:nvPr/>
        </p:nvSpPr>
        <p:spPr>
          <a:xfrm>
            <a:off x="1828800" y="899699"/>
            <a:ext cx="228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40000"/>
                    <a:lumOff val="60000"/>
                  </a:schemeClr>
                </a:solidFill>
                <a:effectLst/>
              </a:rPr>
              <a:t>7</a:t>
            </a:r>
            <a:endParaRPr lang="en-US" b="1" dirty="0">
              <a:solidFill>
                <a:schemeClr val="accent1">
                  <a:lumMod val="40000"/>
                  <a:lumOff val="60000"/>
                </a:schemeClr>
              </a:solidFill>
              <a:effectLst/>
            </a:endParaRPr>
          </a:p>
        </p:txBody>
      </p:sp>
    </p:spTree>
    <p:extLst>
      <p:ext uri="{BB962C8B-B14F-4D97-AF65-F5344CB8AC3E}">
        <p14:creationId xmlns:p14="http://schemas.microsoft.com/office/powerpoint/2010/main" val="13839359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Basics of </a:t>
            </a:r>
            <a:r>
              <a:rPr lang="en-US" sz="2800" b="1" dirty="0">
                <a:latin typeface="Aparajita" pitchFamily="34" charset="0"/>
                <a:cs typeface="Aparajita" pitchFamily="34" charset="0"/>
              </a:rPr>
              <a:t>type casting.</a:t>
            </a:r>
          </a:p>
        </p:txBody>
      </p:sp>
      <p:sp>
        <p:nvSpPr>
          <p:cNvPr id="3" name="TextBox 2"/>
          <p:cNvSpPr txBox="1"/>
          <p:nvPr/>
        </p:nvSpPr>
        <p:spPr>
          <a:xfrm>
            <a:off x="304800" y="914400"/>
            <a:ext cx="8686800" cy="4832092"/>
          </a:xfrm>
          <a:prstGeom prst="rect">
            <a:avLst/>
          </a:prstGeom>
          <a:noFill/>
        </p:spPr>
        <p:txBody>
          <a:bodyPr wrap="square" rtlCol="0">
            <a:spAutoFit/>
          </a:bodyPr>
          <a:lstStyle/>
          <a:p>
            <a:pPr marL="457200" indent="-457200">
              <a:buFont typeface="Arial" pitchFamily="34" charset="0"/>
              <a:buChar char="•"/>
            </a:pPr>
            <a:r>
              <a:rPr lang="en-US" sz="2800" dirty="0">
                <a:latin typeface="Aparajita" pitchFamily="34" charset="0"/>
                <a:cs typeface="Aparajita" pitchFamily="34" charset="0"/>
              </a:rPr>
              <a:t>C++ is a strong-typed language. </a:t>
            </a:r>
            <a:endParaRPr lang="en-US" sz="2800" dirty="0" smtClean="0">
              <a:latin typeface="Aparajita" pitchFamily="34" charset="0"/>
              <a:cs typeface="Aparajita" pitchFamily="34" charset="0"/>
            </a:endParaRP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Many </a:t>
            </a:r>
            <a:r>
              <a:rPr lang="en-US" sz="2800" dirty="0">
                <a:latin typeface="Aparajita" pitchFamily="34" charset="0"/>
                <a:cs typeface="Aparajita" pitchFamily="34" charset="0"/>
              </a:rPr>
              <a:t>conversions, specially those that imply a different interpretation of the value, require an explicit conversion, known in C++ as </a:t>
            </a:r>
            <a:r>
              <a:rPr lang="en-US" sz="2800" i="1" u="sng" dirty="0" smtClean="0">
                <a:latin typeface="Aparajita" pitchFamily="34" charset="0"/>
                <a:cs typeface="Aparajita" pitchFamily="34" charset="0"/>
              </a:rPr>
              <a:t>type-casting</a:t>
            </a:r>
            <a:r>
              <a:rPr lang="en-US" sz="2800" u="sng" dirty="0">
                <a:latin typeface="Aparajita" pitchFamily="34" charset="0"/>
                <a:cs typeface="Aparajita" pitchFamily="34" charset="0"/>
              </a:rPr>
              <a:t>. </a:t>
            </a:r>
            <a:endParaRPr lang="en-US" sz="2800" u="sng" dirty="0" smtClean="0">
              <a:latin typeface="Aparajita" pitchFamily="34" charset="0"/>
              <a:cs typeface="Aparajita" pitchFamily="34" charset="0"/>
            </a:endParaRP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There </a:t>
            </a:r>
            <a:r>
              <a:rPr lang="en-US" sz="2800" dirty="0">
                <a:latin typeface="Aparajita" pitchFamily="34" charset="0"/>
                <a:cs typeface="Aparajita" pitchFamily="34" charset="0"/>
              </a:rPr>
              <a:t>exist two main syntaxes for generic type-casting</a:t>
            </a:r>
            <a:r>
              <a:rPr lang="en-US" sz="2800" dirty="0" smtClean="0">
                <a:latin typeface="Aparajita" pitchFamily="34" charset="0"/>
                <a:cs typeface="Aparajita" pitchFamily="34" charset="0"/>
              </a:rPr>
              <a:t>:</a:t>
            </a:r>
          </a:p>
          <a:p>
            <a:pPr marL="914400" lvl="1" indent="-457200">
              <a:buFont typeface="Aparajita" pitchFamily="34" charset="0"/>
              <a:buChar char="−"/>
            </a:pPr>
            <a:r>
              <a:rPr lang="en-US" sz="2800" i="1" dirty="0" smtClean="0">
                <a:latin typeface="Aparajita" pitchFamily="34" charset="0"/>
                <a:cs typeface="Aparajita" pitchFamily="34" charset="0"/>
              </a:rPr>
              <a:t>Functional</a:t>
            </a:r>
          </a:p>
          <a:p>
            <a:pPr marL="914400" lvl="1" indent="-457200">
              <a:buFont typeface="Aparajita" pitchFamily="34" charset="0"/>
              <a:buChar char="−"/>
            </a:pPr>
            <a:r>
              <a:rPr lang="en-US" sz="2800" i="1" dirty="0" smtClean="0">
                <a:latin typeface="Aparajita" pitchFamily="34" charset="0"/>
                <a:cs typeface="Aparajita" pitchFamily="34" charset="0"/>
              </a:rPr>
              <a:t>c-like</a:t>
            </a:r>
            <a:r>
              <a:rPr lang="en-US" sz="2800" dirty="0">
                <a:latin typeface="Aparajita" pitchFamily="34" charset="0"/>
                <a:cs typeface="Aparajita" pitchFamily="34" charset="0"/>
              </a:rPr>
              <a:t>:</a:t>
            </a:r>
            <a:endParaRPr lang="en-US" sz="2400" i="1" dirty="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endParaRPr lang="en-US" sz="2800" dirty="0">
              <a:latin typeface="Aparajita" pitchFamily="34" charset="0"/>
              <a:cs typeface="Aparajita" pitchFamily="34" charset="0"/>
            </a:endParaRPr>
          </a:p>
        </p:txBody>
      </p:sp>
      <p:sp>
        <p:nvSpPr>
          <p:cNvPr id="4" name="Rectangle 3"/>
          <p:cNvSpPr/>
          <p:nvPr/>
        </p:nvSpPr>
        <p:spPr>
          <a:xfrm>
            <a:off x="2980899" y="4585648"/>
            <a:ext cx="6019800" cy="1434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latin typeface="Aparajita" pitchFamily="34" charset="0"/>
                <a:cs typeface="Aparajita" pitchFamily="34" charset="0"/>
              </a:rPr>
              <a:t>double x = 10.3; </a:t>
            </a: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int </a:t>
            </a:r>
            <a:r>
              <a:rPr lang="en-US" i="1" dirty="0">
                <a:latin typeface="Aparajita" pitchFamily="34" charset="0"/>
                <a:cs typeface="Aparajita" pitchFamily="34" charset="0"/>
              </a:rPr>
              <a:t>y; </a:t>
            </a: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y </a:t>
            </a:r>
            <a:r>
              <a:rPr lang="en-US" i="1" dirty="0">
                <a:latin typeface="Aparajita" pitchFamily="34" charset="0"/>
                <a:cs typeface="Aparajita" pitchFamily="34" charset="0"/>
              </a:rPr>
              <a:t>= int (x); </a:t>
            </a:r>
            <a:r>
              <a:rPr lang="en-US" i="1" dirty="0" smtClean="0">
                <a:latin typeface="Aparajita" pitchFamily="34" charset="0"/>
                <a:cs typeface="Aparajita" pitchFamily="34" charset="0"/>
              </a:rPr>
              <a:t>	// </a:t>
            </a:r>
            <a:r>
              <a:rPr lang="en-US" i="1" dirty="0">
                <a:latin typeface="Aparajita" pitchFamily="34" charset="0"/>
                <a:cs typeface="Aparajita" pitchFamily="34" charset="0"/>
              </a:rPr>
              <a:t>functional </a:t>
            </a:r>
            <a:r>
              <a:rPr lang="en-US" i="1" dirty="0" smtClean="0">
                <a:latin typeface="Aparajita" pitchFamily="34" charset="0"/>
                <a:cs typeface="Aparajita" pitchFamily="34" charset="0"/>
              </a:rPr>
              <a:t>notation</a:t>
            </a:r>
          </a:p>
          <a:p>
            <a:r>
              <a:rPr lang="en-US" i="1" dirty="0" smtClean="0">
                <a:latin typeface="Aparajita" pitchFamily="34" charset="0"/>
                <a:cs typeface="Aparajita" pitchFamily="34" charset="0"/>
              </a:rPr>
              <a:t>y </a:t>
            </a:r>
            <a:r>
              <a:rPr lang="en-US" i="1" dirty="0">
                <a:latin typeface="Aparajita" pitchFamily="34" charset="0"/>
                <a:cs typeface="Aparajita" pitchFamily="34" charset="0"/>
              </a:rPr>
              <a:t>= (int) x; </a:t>
            </a:r>
            <a:r>
              <a:rPr lang="en-US" i="1" dirty="0" smtClean="0">
                <a:latin typeface="Aparajita" pitchFamily="34" charset="0"/>
                <a:cs typeface="Aparajita" pitchFamily="34" charset="0"/>
              </a:rPr>
              <a:t>	// </a:t>
            </a:r>
            <a:r>
              <a:rPr lang="en-US" i="1" dirty="0">
                <a:latin typeface="Aparajita" pitchFamily="34" charset="0"/>
                <a:cs typeface="Aparajita" pitchFamily="34" charset="0"/>
              </a:rPr>
              <a:t>c-like cast notation </a:t>
            </a:r>
          </a:p>
        </p:txBody>
      </p:sp>
    </p:spTree>
    <p:extLst>
      <p:ext uri="{BB962C8B-B14F-4D97-AF65-F5344CB8AC3E}">
        <p14:creationId xmlns:p14="http://schemas.microsoft.com/office/powerpoint/2010/main" val="2842006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8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parajita" pitchFamily="34" charset="0"/>
                <a:cs typeface="Aparajita" pitchFamily="34" charset="0"/>
              </a:rPr>
              <a:t>Type Casting(Cont’d)</a:t>
            </a:r>
            <a:endParaRPr lang="en-US" sz="2800" b="1" dirty="0">
              <a:latin typeface="Aparajita" pitchFamily="34" charset="0"/>
              <a:cs typeface="Aparajita" pitchFamily="34" charset="0"/>
            </a:endParaRPr>
          </a:p>
        </p:txBody>
      </p:sp>
      <p:sp>
        <p:nvSpPr>
          <p:cNvPr id="8" name="TextBox 7"/>
          <p:cNvSpPr txBox="1"/>
          <p:nvPr/>
        </p:nvSpPr>
        <p:spPr>
          <a:xfrm>
            <a:off x="336645" y="1066800"/>
            <a:ext cx="8534400" cy="4401205"/>
          </a:xfrm>
          <a:prstGeom prst="rect">
            <a:avLst/>
          </a:prstGeom>
          <a:noFill/>
        </p:spPr>
        <p:txBody>
          <a:bodyPr wrap="square" rtlCol="0">
            <a:spAutoFit/>
          </a:bodyPr>
          <a:lstStyle/>
          <a:p>
            <a:pPr marL="457200" indent="-457200">
              <a:buFont typeface="Arial" pitchFamily="34" charset="0"/>
              <a:buChar char="•"/>
            </a:pPr>
            <a:r>
              <a:rPr lang="en-US" sz="2800" b="1" dirty="0">
                <a:latin typeface="Aparajita" pitchFamily="34" charset="0"/>
                <a:cs typeface="Aparajita" pitchFamily="34" charset="0"/>
              </a:rPr>
              <a:t>Explicit type conversion</a:t>
            </a:r>
            <a:r>
              <a:rPr lang="en-US" sz="2800" dirty="0">
                <a:latin typeface="Aparajita" pitchFamily="34" charset="0"/>
                <a:cs typeface="Aparajita" pitchFamily="34" charset="0"/>
              </a:rPr>
              <a:t> (casting) is the use of direct and specific notation in the source code to request a conversion or to specify a member from an overloaded class</a:t>
            </a:r>
            <a:r>
              <a:rPr lang="en-US" sz="2800" dirty="0" smtClean="0">
                <a:latin typeface="Aparajita" pitchFamily="34" charset="0"/>
                <a:cs typeface="Aparajita" pitchFamily="34" charset="0"/>
              </a:rPr>
              <a:t>.</a:t>
            </a:r>
          </a:p>
          <a:p>
            <a:pPr marL="457200" indent="-457200">
              <a:buFont typeface="Arial" pitchFamily="34" charset="0"/>
              <a:buChar char="•"/>
            </a:pPr>
            <a:endParaRPr lang="en-US" sz="2800" dirty="0" smtClean="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There </a:t>
            </a:r>
            <a:r>
              <a:rPr lang="en-US" sz="2800" dirty="0">
                <a:latin typeface="Aparajita" pitchFamily="34" charset="0"/>
                <a:cs typeface="Aparajita" pitchFamily="34" charset="0"/>
              </a:rPr>
              <a:t>are cases where no automatic type conversion can occur or where the compiler is unsure about what type to convert to, those cases require explicit instructions from the programmer or will result in </a:t>
            </a:r>
            <a:r>
              <a:rPr lang="en-US" sz="2800" dirty="0" smtClean="0">
                <a:latin typeface="Aparajita" pitchFamily="34" charset="0"/>
                <a:cs typeface="Aparajita" pitchFamily="34" charset="0"/>
              </a:rPr>
              <a:t>error.</a:t>
            </a:r>
          </a:p>
          <a:p>
            <a:pPr marL="457200" indent="-457200">
              <a:buFont typeface="Arial" pitchFamily="34" charset="0"/>
              <a:buChar char="•"/>
            </a:pPr>
            <a:endParaRPr lang="en-US" sz="2800" dirty="0">
              <a:latin typeface="Aparajita" pitchFamily="34" charset="0"/>
              <a:cs typeface="Aparajita" pitchFamily="34" charset="0"/>
            </a:endParaRPr>
          </a:p>
          <a:p>
            <a:pPr marL="457200" indent="-457200">
              <a:buFont typeface="Arial" pitchFamily="34" charset="0"/>
              <a:buChar char="•"/>
            </a:pPr>
            <a:r>
              <a:rPr lang="en-US" sz="2800" dirty="0" smtClean="0">
                <a:latin typeface="Aparajita" pitchFamily="34" charset="0"/>
                <a:cs typeface="Aparajita" pitchFamily="34" charset="0"/>
              </a:rPr>
              <a:t>It can be explained with following example</a:t>
            </a:r>
            <a:endParaRPr lang="en-US" sz="2800" dirty="0">
              <a:latin typeface="Aparajita" pitchFamily="34" charset="0"/>
              <a:cs typeface="Aparajita" pitchFamily="34" charset="0"/>
            </a:endParaRPr>
          </a:p>
        </p:txBody>
      </p:sp>
    </p:spTree>
    <p:extLst>
      <p:ext uri="{BB962C8B-B14F-4D97-AF65-F5344CB8AC3E}">
        <p14:creationId xmlns:p14="http://schemas.microsoft.com/office/powerpoint/2010/main" val="1420610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5150</TotalTime>
  <Words>5337</Words>
  <Application>Microsoft Office PowerPoint</Application>
  <PresentationFormat>On-screen Show (4:3)</PresentationFormat>
  <Paragraphs>1483</Paragraphs>
  <Slides>118</Slides>
  <Notes>3</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and Output in C++</vt:lpstr>
      <vt:lpstr>Input and Output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Shelly</dc:creator>
  <cp:lastModifiedBy>shelly_dezyne chitkara</cp:lastModifiedBy>
  <cp:revision>689</cp:revision>
  <dcterms:created xsi:type="dcterms:W3CDTF">2015-10-29T08:47:00Z</dcterms:created>
  <dcterms:modified xsi:type="dcterms:W3CDTF">2015-11-14T13:49:57Z</dcterms:modified>
</cp:coreProperties>
</file>