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/>
    <p:restoredTop sz="94712"/>
  </p:normalViewPr>
  <p:slideViewPr>
    <p:cSldViewPr snapToGrid="0" snapToObjects="1">
      <p:cViewPr>
        <p:scale>
          <a:sx n="73" d="100"/>
          <a:sy n="73" d="100"/>
        </p:scale>
        <p:origin x="-14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3.weforum.org/docs/WEF_GGGR_2018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Tianyi</a:t>
            </a:r>
            <a:r>
              <a:rPr lang="en-US" dirty="0"/>
              <a:t>  </a:t>
            </a:r>
            <a:r>
              <a:rPr lang="en-US" dirty="0" smtClean="0"/>
              <a:t>Dai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Research Question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b="1" dirty="0"/>
              <a:t>Is there a </a:t>
            </a:r>
            <a:r>
              <a:rPr lang="en-AU" sz="4000" b="1" u="sng" dirty="0"/>
              <a:t>gender gap</a:t>
            </a:r>
            <a:r>
              <a:rPr lang="en-AU" sz="4000" b="1" dirty="0"/>
              <a:t> exist in </a:t>
            </a:r>
            <a:r>
              <a:rPr lang="en-AU" sz="4000" b="1" u="sng" dirty="0" smtClean="0"/>
              <a:t>education</a:t>
            </a:r>
            <a:r>
              <a:rPr lang="en-AU" sz="4000" b="1" dirty="0" smtClean="0"/>
              <a:t> in </a:t>
            </a:r>
            <a:r>
              <a:rPr lang="en-AU" sz="4000" b="1" dirty="0"/>
              <a:t>each </a:t>
            </a:r>
            <a:r>
              <a:rPr lang="en-AU" sz="4000" b="1" u="sng" dirty="0"/>
              <a:t>region</a:t>
            </a:r>
            <a:r>
              <a:rPr lang="en-AU" sz="4000" b="1" dirty="0"/>
              <a:t> of Victoria</a:t>
            </a:r>
            <a:r>
              <a:rPr lang="en-AU" sz="4000" b="1" dirty="0" smtClean="0"/>
              <a:t>?</a:t>
            </a:r>
          </a:p>
          <a:p>
            <a:pPr marL="0" indent="0">
              <a:buNone/>
            </a:pPr>
            <a:r>
              <a:rPr lang="en-AU" sz="3600" dirty="0" smtClean="0"/>
              <a:t>- sustainability </a:t>
            </a:r>
            <a:endParaRPr lang="en-AU" sz="3600" dirty="0"/>
          </a:p>
          <a:p>
            <a:pPr marL="0" indent="0">
              <a:buNone/>
            </a:pPr>
            <a:r>
              <a:rPr lang="en-AU" sz="3600" dirty="0" smtClean="0"/>
              <a:t>- inclusiveness 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9086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74" y="747320"/>
            <a:ext cx="7315200" cy="2185453"/>
          </a:xfrm>
        </p:spPr>
      </p:pic>
      <p:sp>
        <p:nvSpPr>
          <p:cNvPr id="5" name="TextBox 4"/>
          <p:cNvSpPr txBox="1"/>
          <p:nvPr/>
        </p:nvSpPr>
        <p:spPr>
          <a:xfrm>
            <a:off x="3878174" y="3101262"/>
            <a:ext cx="5792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1: rank of Australia in The Global Gender  Gap Report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:</a:t>
            </a:r>
            <a:r>
              <a:rPr lang="en-US" dirty="0">
                <a:hlinkClick r:id="rId3"/>
              </a:rPr>
              <a:t> http://www3.weforum.org/docs/WEF_GGGR_2018.pdf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8174" y="4069976"/>
            <a:ext cx="5701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- government official</a:t>
            </a:r>
          </a:p>
          <a:p>
            <a:r>
              <a:rPr lang="en-AU" sz="2800" dirty="0" smtClean="0"/>
              <a:t>- Feminist </a:t>
            </a:r>
            <a:r>
              <a:rPr lang="en-AU" sz="2800" dirty="0"/>
              <a:t>(women’s right) advocates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4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Datasets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14" y="670665"/>
            <a:ext cx="7315200" cy="2194560"/>
          </a:xfrm>
        </p:spPr>
      </p:pic>
      <p:sp>
        <p:nvSpPr>
          <p:cNvPr id="5" name="TextBox 4"/>
          <p:cNvSpPr txBox="1"/>
          <p:nvPr/>
        </p:nvSpPr>
        <p:spPr>
          <a:xfrm>
            <a:off x="3780814" y="2893285"/>
            <a:ext cx="67649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SA4-G15 Type of Educational Institute Attending by Sex-Census 2016</a:t>
            </a:r>
            <a:endParaRPr lang="zh-CN" altLang="en-US" sz="1600" dirty="0" smtClean="0"/>
          </a:p>
          <a:p>
            <a:r>
              <a:rPr lang="en-US" sz="1000" dirty="0" smtClean="0"/>
              <a:t>aurin:datasource-AU_Govt_ABS_Census-UoM_AURIN_DB_2_sa4_g15_type_of_edu_institute_by_age_by_sex_census_2016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53" y="3385728"/>
            <a:ext cx="7391261" cy="23312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4753" y="5744997"/>
            <a:ext cx="72410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SA4-P39a Non-School Qualification: Field of Study by Age by Sex-Census 2016 </a:t>
            </a:r>
            <a:endParaRPr lang="en-US" sz="1600" dirty="0" smtClean="0"/>
          </a:p>
          <a:p>
            <a:r>
              <a:rPr lang="en-US" sz="1000" dirty="0" smtClean="0"/>
              <a:t>aurin:datasource-AU_Govt_ABS_Census-UoM_AURIN_DB_2_sa4_p39a_non_schl_qual_field_of_study_by_age_by_sex_census_2016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02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400" b="1" dirty="0"/>
              <a:t>Data </a:t>
            </a:r>
            <a:r>
              <a:rPr lang="zh-CN" altLang="en-US" sz="3400" b="1" dirty="0" smtClean="0"/>
              <a:t/>
            </a:r>
            <a:br>
              <a:rPr lang="zh-CN" altLang="en-US" sz="3400" b="1" dirty="0" smtClean="0"/>
            </a:br>
            <a:r>
              <a:rPr lang="en-AU" sz="3400" b="1" dirty="0" smtClean="0"/>
              <a:t>pre-processing</a:t>
            </a:r>
            <a:endParaRPr lang="en-US" sz="3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7" y="943419"/>
            <a:ext cx="3317001" cy="24810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93" y="943418"/>
            <a:ext cx="2929702" cy="2481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45824" y="3675185"/>
            <a:ext cx="291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keep the total attributes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26015" y="3424427"/>
            <a:ext cx="720970" cy="25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12015" y="3424427"/>
            <a:ext cx="545123" cy="25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6837" y="4471119"/>
            <a:ext cx="457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empty and unrelated </a:t>
            </a:r>
            <a:r>
              <a:rPr lang="en-US" sz="2400" dirty="0" smtClean="0"/>
              <a:t>data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39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b="1" dirty="0"/>
              <a:t>Data </a:t>
            </a:r>
            <a:r>
              <a:rPr lang="en-AU" sz="4400" b="1" dirty="0" smtClean="0"/>
              <a:t>wrangling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09377" y="1123837"/>
            <a:ext cx="566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</a:t>
            </a:r>
            <a:r>
              <a:rPr lang="en-AU" sz="2400" dirty="0" smtClean="0"/>
              <a:t>Import </a:t>
            </a:r>
            <a:r>
              <a:rPr lang="en-AU" sz="2400" dirty="0"/>
              <a:t>data into a panda data </a:t>
            </a:r>
            <a:r>
              <a:rPr lang="en-AU" sz="2400" dirty="0" smtClean="0"/>
              <a:t>frame</a:t>
            </a:r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</a:t>
            </a:r>
            <a:r>
              <a:rPr lang="en-AU" sz="2400" dirty="0" smtClean="0"/>
              <a:t>Parallel </a:t>
            </a:r>
            <a:r>
              <a:rPr lang="en-AU" sz="2400" dirty="0"/>
              <a:t>coordinates plot </a:t>
            </a:r>
            <a:r>
              <a:rPr lang="en-AU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5" y="2417202"/>
            <a:ext cx="2980170" cy="2639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9585" y="4410450"/>
            <a:ext cx="387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of </a:t>
            </a:r>
            <a:r>
              <a:rPr lang="en-AU" sz="1600" dirty="0"/>
              <a:t>Parallel </a:t>
            </a:r>
            <a:r>
              <a:rPr lang="en-AU" sz="1600" dirty="0" smtClean="0"/>
              <a:t>coordinates</a:t>
            </a:r>
          </a:p>
          <a:p>
            <a:r>
              <a:rPr lang="en-AU" sz="1000" dirty="0" err="1" smtClean="0"/>
              <a:t>url</a:t>
            </a:r>
            <a:r>
              <a:rPr lang="en-AU" sz="1000" dirty="0"/>
              <a:t>: https://</a:t>
            </a:r>
            <a:r>
              <a:rPr lang="en-AU" sz="1000" dirty="0" err="1" smtClean="0"/>
              <a:t>help.xlstat.com</a:t>
            </a:r>
            <a:r>
              <a:rPr lang="en-AU" sz="1000" dirty="0" smtClean="0"/>
              <a:t>/customer/en/portal/articles/2062061-parallel-coordinates-visualization-in-excel-tutorial?b_id=9283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65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5914" y="1071939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3. </a:t>
            </a:r>
            <a:r>
              <a:rPr lang="en-AU" sz="2400" dirty="0"/>
              <a:t>F</a:t>
            </a:r>
            <a:r>
              <a:rPr lang="en-AU" sz="2400" dirty="0" smtClean="0"/>
              <a:t>or </a:t>
            </a:r>
            <a:r>
              <a:rPr lang="en-AU" sz="2400" dirty="0"/>
              <a:t>each </a:t>
            </a:r>
            <a:r>
              <a:rPr lang="en-AU" sz="2400" dirty="0" smtClean="0"/>
              <a:t>region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subject</a:t>
            </a:r>
            <a:r>
              <a:rPr lang="en-AU" altLang="zh-CN" sz="2400" dirty="0" smtClean="0"/>
              <a:t>, </a:t>
            </a:r>
            <a:r>
              <a:rPr lang="en-US" altLang="zh-CN" sz="2400" dirty="0"/>
              <a:t>b</a:t>
            </a:r>
            <a:r>
              <a:rPr lang="en-US" sz="2400" dirty="0" smtClean="0"/>
              <a:t>ar chart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44" y="1533604"/>
            <a:ext cx="3586083" cy="2154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5382" y="3178206"/>
            <a:ext cx="46978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Example of </a:t>
            </a:r>
            <a:r>
              <a:rPr lang="en-US" altLang="zh-CN" sz="1600" dirty="0" smtClean="0"/>
              <a:t>bar</a:t>
            </a:r>
            <a:r>
              <a:rPr lang="zh-CN" altLang="en-US" sz="1600" dirty="0" smtClean="0"/>
              <a:t> </a:t>
            </a:r>
            <a:r>
              <a:rPr lang="en-AU" altLang="zh-CN" sz="1600" dirty="0" smtClean="0"/>
              <a:t>chart</a:t>
            </a:r>
            <a:endParaRPr lang="en-AU" sz="1600" dirty="0" smtClean="0"/>
          </a:p>
          <a:p>
            <a:r>
              <a:rPr lang="en-AU" sz="1000" dirty="0" err="1" smtClean="0"/>
              <a:t>url</a:t>
            </a:r>
            <a:r>
              <a:rPr lang="en-AU" sz="1000" dirty="0"/>
              <a:t>: https://</a:t>
            </a:r>
            <a:r>
              <a:rPr lang="en-AU" sz="1000" dirty="0" err="1"/>
              <a:t>www.excel-easy.com</a:t>
            </a:r>
            <a:r>
              <a:rPr lang="en-AU" sz="1000" dirty="0"/>
              <a:t>/examples/column-</a:t>
            </a:r>
            <a:r>
              <a:rPr lang="en-AU" sz="1000" dirty="0" err="1"/>
              <a:t>chart.html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855914" y="3919068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4.Clustring, </a:t>
            </a:r>
            <a:r>
              <a:rPr lang="en-US" sz="2400" dirty="0" err="1" smtClean="0"/>
              <a:t>hea</a:t>
            </a:r>
            <a:r>
              <a:rPr lang="en-US" altLang="zh-CN" sz="2400" dirty="0" err="1" smtClean="0"/>
              <a:t>t</a:t>
            </a:r>
            <a:r>
              <a:rPr lang="en-US" sz="2400" dirty="0" err="1" smtClean="0"/>
              <a:t>map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400" b="1" smtClean="0"/>
              <a:t>Data wrangling</a:t>
            </a:r>
            <a:endParaRPr lang="en-US" sz="4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13" y="3919068"/>
            <a:ext cx="4105226" cy="243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5560" y="5535018"/>
            <a:ext cx="354720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</a:t>
            </a:r>
            <a:r>
              <a:rPr lang="en-US" dirty="0" smtClean="0"/>
              <a:t>clustering </a:t>
            </a:r>
            <a:r>
              <a:rPr lang="en-US" dirty="0" err="1" smtClean="0"/>
              <a:t>heatmap</a:t>
            </a:r>
            <a:endParaRPr lang="en-US" dirty="0" smtClean="0"/>
          </a:p>
          <a:p>
            <a:r>
              <a:rPr lang="en-AU" sz="1050" dirty="0" err="1" smtClean="0"/>
              <a:t>url</a:t>
            </a:r>
            <a:r>
              <a:rPr lang="en-AU" sz="1050" dirty="0" smtClean="0"/>
              <a:t>: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err="1"/>
              <a:t>stackoverflow.com</a:t>
            </a:r>
            <a:r>
              <a:rPr lang="en-US" sz="1000" dirty="0"/>
              <a:t>/questions/17924828/differences-in-heatmap-clustering-defaults-in-r-heatplot-versus-heatmap-2</a:t>
            </a:r>
          </a:p>
        </p:txBody>
      </p:sp>
    </p:spTree>
    <p:extLst>
      <p:ext uri="{BB962C8B-B14F-4D97-AF65-F5344CB8AC3E}">
        <p14:creationId xmlns:p14="http://schemas.microsoft.com/office/powerpoint/2010/main" val="379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Challenging and risk 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90647" y="1652954"/>
            <a:ext cx="5099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AU" sz="3600" dirty="0" smtClean="0"/>
              <a:t>The </a:t>
            </a:r>
            <a:r>
              <a:rPr lang="en-AU" sz="3600" dirty="0"/>
              <a:t>data is </a:t>
            </a:r>
            <a:r>
              <a:rPr lang="en-AU" sz="3600" dirty="0" smtClean="0"/>
              <a:t>reduced</a:t>
            </a:r>
            <a:endParaRPr lang="zh-CN" altLang="en-US" sz="3600" dirty="0" smtClean="0"/>
          </a:p>
          <a:p>
            <a:pPr marL="571500" indent="-571500">
              <a:buFontTx/>
              <a:buChar char="-"/>
            </a:pPr>
            <a:r>
              <a:rPr lang="en-US" altLang="zh-CN" sz="3600" dirty="0" smtClean="0"/>
              <a:t>O</a:t>
            </a:r>
            <a:r>
              <a:rPr lang="en-AU" altLang="zh-CN" sz="3600" dirty="0" err="1" smtClean="0"/>
              <a:t>ut</a:t>
            </a:r>
            <a:r>
              <a:rPr lang="en-AU" altLang="zh-CN" sz="3600" dirty="0" smtClean="0"/>
              <a:t> of date</a:t>
            </a:r>
            <a:endParaRPr lang="zh-CN" altLang="en-US" sz="3600" dirty="0"/>
          </a:p>
          <a:p>
            <a:pPr marL="571500" indent="-571500">
              <a:buFontTx/>
              <a:buChar char="-"/>
            </a:pPr>
            <a:r>
              <a:rPr lang="en-US" altLang="zh-CN" sz="3600" dirty="0" smtClean="0"/>
              <a:t>C</a:t>
            </a:r>
            <a:r>
              <a:rPr lang="en-AU" altLang="zh-CN" sz="3600" dirty="0" err="1" smtClean="0"/>
              <a:t>omplex</a:t>
            </a:r>
            <a:r>
              <a:rPr lang="en-AU" altLang="zh-CN" sz="3600" dirty="0" smtClean="0"/>
              <a:t> data</a:t>
            </a:r>
            <a:endParaRPr lang="zh-CN" altLang="en-US" sz="3600" dirty="0" smtClean="0"/>
          </a:p>
          <a:p>
            <a:pPr marL="571500" indent="-571500">
              <a:buFontTx/>
              <a:buChar char="-"/>
            </a:pPr>
            <a:r>
              <a:rPr lang="en-AU" sz="3600" dirty="0"/>
              <a:t>T</a:t>
            </a:r>
            <a:r>
              <a:rPr lang="en-AU" sz="3600" dirty="0" smtClean="0"/>
              <a:t>ime-consuming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90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168</TotalTime>
  <Words>159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Wingdings 2</vt:lpstr>
      <vt:lpstr>幼圆</vt:lpstr>
      <vt:lpstr>Frame</vt:lpstr>
      <vt:lpstr>Research project</vt:lpstr>
      <vt:lpstr>Research Question</vt:lpstr>
      <vt:lpstr>MOTIVATION</vt:lpstr>
      <vt:lpstr>Datasets</vt:lpstr>
      <vt:lpstr>Data  pre-processing</vt:lpstr>
      <vt:lpstr>Data wrangling</vt:lpstr>
      <vt:lpstr>PowerPoint Presentation</vt:lpstr>
      <vt:lpstr>Challenging and risk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2019-05-22T05:38:33Z</dcterms:created>
  <dcterms:modified xsi:type="dcterms:W3CDTF">2019-05-23T00:36:00Z</dcterms:modified>
</cp:coreProperties>
</file>