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0"/>
  </p:notesMasterIdLst>
  <p:sldIdLst>
    <p:sldId id="257" r:id="rId2"/>
    <p:sldId id="261" r:id="rId3"/>
    <p:sldId id="342" r:id="rId4"/>
    <p:sldId id="262" r:id="rId5"/>
    <p:sldId id="321" r:id="rId6"/>
    <p:sldId id="346" r:id="rId7"/>
    <p:sldId id="347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1" r:id="rId16"/>
    <p:sldId id="272" r:id="rId17"/>
    <p:sldId id="322" r:id="rId18"/>
    <p:sldId id="32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324" r:id="rId30"/>
    <p:sldId id="325" r:id="rId31"/>
    <p:sldId id="326" r:id="rId32"/>
    <p:sldId id="286" r:id="rId33"/>
    <p:sldId id="287" r:id="rId34"/>
    <p:sldId id="288" r:id="rId35"/>
    <p:sldId id="289" r:id="rId36"/>
    <p:sldId id="337" r:id="rId37"/>
    <p:sldId id="327" r:id="rId38"/>
    <p:sldId id="290" r:id="rId39"/>
    <p:sldId id="291" r:id="rId40"/>
    <p:sldId id="328" r:id="rId41"/>
    <p:sldId id="293" r:id="rId42"/>
    <p:sldId id="294" r:id="rId43"/>
    <p:sldId id="295" r:id="rId44"/>
    <p:sldId id="296" r:id="rId45"/>
    <p:sldId id="297" r:id="rId46"/>
    <p:sldId id="298" r:id="rId47"/>
    <p:sldId id="348" r:id="rId48"/>
    <p:sldId id="329" r:id="rId49"/>
    <p:sldId id="300" r:id="rId50"/>
    <p:sldId id="301" r:id="rId51"/>
    <p:sldId id="302" r:id="rId52"/>
    <p:sldId id="303" r:id="rId53"/>
    <p:sldId id="305" r:id="rId54"/>
    <p:sldId id="34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43" r:id="rId63"/>
    <p:sldId id="331" r:id="rId64"/>
    <p:sldId id="332" r:id="rId65"/>
    <p:sldId id="313" r:id="rId66"/>
    <p:sldId id="314" r:id="rId67"/>
    <p:sldId id="333" r:id="rId68"/>
    <p:sldId id="315" r:id="rId69"/>
    <p:sldId id="316" r:id="rId70"/>
    <p:sldId id="338" r:id="rId71"/>
    <p:sldId id="334" r:id="rId72"/>
    <p:sldId id="317" r:id="rId73"/>
    <p:sldId id="335" r:id="rId74"/>
    <p:sldId id="336" r:id="rId75"/>
    <p:sldId id="319" r:id="rId76"/>
    <p:sldId id="344" r:id="rId77"/>
    <p:sldId id="320" r:id="rId78"/>
    <p:sldId id="340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-1224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notesMaster" Target="notesMasters/notesMaster1.xml"/><Relationship Id="rId81" Type="http://schemas.openxmlformats.org/officeDocument/2006/relationships/printerSettings" Target="printerSettings/printerSettings1.bin"/><Relationship Id="rId82" Type="http://schemas.openxmlformats.org/officeDocument/2006/relationships/presProps" Target="presProps.xml"/><Relationship Id="rId83" Type="http://schemas.openxmlformats.org/officeDocument/2006/relationships/viewProps" Target="viewProps.xml"/><Relationship Id="rId84" Type="http://schemas.openxmlformats.org/officeDocument/2006/relationships/theme" Target="theme/theme1.xml"/><Relationship Id="rId85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53A1D-9182-3B42-B901-C661B8D9335D}" type="datetimeFigureOut">
              <a:rPr lang="en-US" smtClean="0"/>
              <a:t>14/01/16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C1EF6-E690-C445-B5EC-198F15BBA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69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C1EF6-E690-C445-B5EC-198F15BBAD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4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we will do live coding with the participants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C1EF6-E690-C445-B5EC-198F15BBAD0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85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we will do live coding with the participants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C1EF6-E690-C445-B5EC-198F15BBAD0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85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45783-893D-493F-B248-CF580A6EBA1D}" type="datetimeFigureOut">
              <a:rPr lang="en-IN" smtClean="0"/>
              <a:t>14/01/16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6C32-35E7-422D-A78B-8F8BEB53A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29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45783-893D-493F-B248-CF580A6EBA1D}" type="datetimeFigureOut">
              <a:rPr lang="en-IN" smtClean="0"/>
              <a:t>14/01/16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6C32-35E7-422D-A78B-8F8BEB53A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72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45783-893D-493F-B248-CF580A6EBA1D}" type="datetimeFigureOut">
              <a:rPr lang="en-IN" smtClean="0"/>
              <a:t>14/01/16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6C32-35E7-422D-A78B-8F8BEB53A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307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45783-893D-493F-B248-CF580A6EBA1D}" type="datetimeFigureOut">
              <a:rPr lang="en-IN" smtClean="0"/>
              <a:t>14/01/16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6C32-35E7-422D-A78B-8F8BEB53AF9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0080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45783-893D-493F-B248-CF580A6EBA1D}" type="datetimeFigureOut">
              <a:rPr lang="en-IN" smtClean="0"/>
              <a:t>14/01/16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6C32-35E7-422D-A78B-8F8BEB53A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202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45783-893D-493F-B248-CF580A6EBA1D}" type="datetimeFigureOut">
              <a:rPr lang="en-IN" smtClean="0"/>
              <a:t>14/01/16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6C32-35E7-422D-A78B-8F8BEB53A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67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45783-893D-493F-B248-CF580A6EBA1D}" type="datetimeFigureOut">
              <a:rPr lang="en-IN" smtClean="0"/>
              <a:t>14/01/16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6C32-35E7-422D-A78B-8F8BEB53A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816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45783-893D-493F-B248-CF580A6EBA1D}" type="datetimeFigureOut">
              <a:rPr lang="en-IN" smtClean="0"/>
              <a:t>14/01/16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6C32-35E7-422D-A78B-8F8BEB53A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306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45783-893D-493F-B248-CF580A6EBA1D}" type="datetimeFigureOut">
              <a:rPr lang="en-IN" smtClean="0"/>
              <a:t>14/01/16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6C32-35E7-422D-A78B-8F8BEB53A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45783-893D-493F-B248-CF580A6EBA1D}" type="datetimeFigureOut">
              <a:rPr lang="en-IN" smtClean="0"/>
              <a:t>14/01/16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6C32-35E7-422D-A78B-8F8BEB53A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76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45783-893D-493F-B248-CF580A6EBA1D}" type="datetimeFigureOut">
              <a:rPr lang="en-IN" smtClean="0"/>
              <a:t>14/01/16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6C32-35E7-422D-A78B-8F8BEB53A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51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45783-893D-493F-B248-CF580A6EBA1D}" type="datetimeFigureOut">
              <a:rPr lang="en-IN" smtClean="0"/>
              <a:t>14/01/16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6C32-35E7-422D-A78B-8F8BEB53A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35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45783-893D-493F-B248-CF580A6EBA1D}" type="datetimeFigureOut">
              <a:rPr lang="en-IN" smtClean="0"/>
              <a:t>14/01/16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6C32-35E7-422D-A78B-8F8BEB53A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486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45783-893D-493F-B248-CF580A6EBA1D}" type="datetimeFigureOut">
              <a:rPr lang="en-IN" smtClean="0"/>
              <a:t>14/01/16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6C32-35E7-422D-A78B-8F8BEB53A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34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45783-893D-493F-B248-CF580A6EBA1D}" type="datetimeFigureOut">
              <a:rPr lang="en-IN" smtClean="0"/>
              <a:t>14/01/16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6C32-35E7-422D-A78B-8F8BEB53A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49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45783-893D-493F-B248-CF580A6EBA1D}" type="datetimeFigureOut">
              <a:rPr lang="en-IN" smtClean="0"/>
              <a:t>14/01/16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6C32-35E7-422D-A78B-8F8BEB53A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832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45783-893D-493F-B248-CF580A6EBA1D}" type="datetimeFigureOut">
              <a:rPr lang="en-IN" smtClean="0"/>
              <a:t>14/01/16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6C32-35E7-422D-A78B-8F8BEB53A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47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0245783-893D-493F-B248-CF580A6EBA1D}" type="datetimeFigureOut">
              <a:rPr lang="en-IN" smtClean="0"/>
              <a:t>14/01/16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46C32-35E7-422D-A78B-8F8BEB53A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3483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4.jpe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4.jpe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4.jpe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jdk8-downloads-2133151.html" TargetMode="External"/><Relationship Id="rId4" Type="http://schemas.openxmlformats.org/officeDocument/2006/relationships/hyperlink" Target="http://developer.android.com/sdk/index.html" TargetMode="External"/><Relationship Id="rId5" Type="http://schemas.openxmlformats.org/officeDocument/2006/relationships/hyperlink" Target="http://developer.android.com/ndk/downloads/index.html%23download" TargetMode="External"/><Relationship Id="rId6" Type="http://schemas.openxmlformats.org/officeDocument/2006/relationships/hyperlink" Target="http://www.mingw.org/wiki/Install_MinGW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4.jpe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gif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516863"/>
            <a:ext cx="8825658" cy="2260518"/>
          </a:xfrm>
        </p:spPr>
        <p:txBody>
          <a:bodyPr/>
          <a:lstStyle/>
          <a:p>
            <a:r>
              <a:rPr lang="en-IN" dirty="0" smtClean="0"/>
              <a:t>Programming in Android NDK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Dheeraj </a:t>
            </a:r>
            <a:r>
              <a:rPr lang="en-IN" dirty="0" smtClean="0"/>
              <a:t>Kaushik/ABHIJEET JAIN</a:t>
            </a:r>
            <a:endParaRPr lang="en-IN" dirty="0" smtClean="0"/>
          </a:p>
          <a:p>
            <a:r>
              <a:rPr lang="en-IN" dirty="0" smtClean="0"/>
              <a:t>15 &amp; 16 Jan, 2016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0541" y="0"/>
            <a:ext cx="1609483" cy="14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63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838200"/>
            <a:ext cx="8153400" cy="5791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+mn-lt"/>
                <a:cs typeface="Aparajita" pitchFamily="34" charset="0"/>
              </a:rPr>
              <a:t>R</a:t>
            </a:r>
            <a:r>
              <a:rPr lang="en-US" sz="2800" dirty="0" smtClean="0">
                <a:latin typeface="+mn-lt"/>
                <a:cs typeface="Aparajita" pitchFamily="34" charset="0"/>
              </a:rPr>
              <a:t>easons </a:t>
            </a:r>
            <a:r>
              <a:rPr lang="en-US" sz="2800" dirty="0">
                <a:latin typeface="+mn-lt"/>
                <a:cs typeface="Aparajita" pitchFamily="34" charset="0"/>
              </a:rPr>
              <a:t>to use </a:t>
            </a:r>
            <a:r>
              <a:rPr lang="en-US" sz="2800" dirty="0" smtClean="0">
                <a:latin typeface="+mn-lt"/>
                <a:cs typeface="Aparajita" pitchFamily="34" charset="0"/>
              </a:rPr>
              <a:t>NDK</a:t>
            </a:r>
            <a:r>
              <a:rPr lang="en-US" sz="2800" dirty="0">
                <a:latin typeface="+mn-lt"/>
                <a:cs typeface="Aparajita" pitchFamily="34" charset="0"/>
              </a:rPr>
              <a:t>: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+mn-lt"/>
                <a:cs typeface="Aparajita" pitchFamily="34" charset="0"/>
              </a:rPr>
              <a:t>Pre-Existing code: Integration with pre-existing code may be required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+mn-lt"/>
                <a:cs typeface="Aparajita" pitchFamily="34" charset="0"/>
              </a:rPr>
              <a:t>Native Libraries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+mn-lt"/>
                <a:cs typeface="Aparajita" pitchFamily="34" charset="0"/>
              </a:rPr>
              <a:t>CPU Intensive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+mn-lt"/>
                <a:cs typeface="Aparajita" pitchFamily="34" charset="0"/>
              </a:rPr>
              <a:t>IO Intensive</a:t>
            </a:r>
          </a:p>
          <a:p>
            <a:pPr marL="342900" lvl="2" indent="-342900">
              <a:lnSpc>
                <a:spcPct val="90000"/>
              </a:lnSpc>
            </a:pPr>
            <a:endParaRPr lang="en-US" sz="2800" dirty="0">
              <a:latin typeface="+mn-lt"/>
              <a:cs typeface="Aparajita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+mn-lt"/>
                <a:cs typeface="Aparajita" pitchFamily="34" charset="0"/>
              </a:rPr>
              <a:t>Examples</a:t>
            </a:r>
            <a:r>
              <a:rPr lang="en-US" sz="2800" dirty="0">
                <a:latin typeface="+mn-lt"/>
                <a:cs typeface="Aparajita" pitchFamily="34" charset="0"/>
              </a:rPr>
              <a:t>: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+mn-lt"/>
                <a:cs typeface="Aparajita" pitchFamily="34" charset="0"/>
              </a:rPr>
              <a:t>Codec – for encoding or decoding algorithms</a:t>
            </a:r>
          </a:p>
          <a:p>
            <a:pPr marL="800100" lvl="2" indent="0">
              <a:buNone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4000" y="152400"/>
            <a:ext cx="906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  <a:ea typeface="+mj-ea"/>
                <a:cs typeface="Aparajita" pitchFamily="34" charset="0"/>
              </a:rPr>
              <a:t>Why use native code?</a:t>
            </a:r>
          </a:p>
        </p:txBody>
      </p:sp>
      <p:pic>
        <p:nvPicPr>
          <p:cNvPr id="18" name="Picture 4" descr="https://wizcorp.github.io/presentations/assets/image/ndk_beginner/ndk_dro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076" y="5029201"/>
            <a:ext cx="16097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531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838200"/>
            <a:ext cx="8153400" cy="5452872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+mn-lt"/>
                <a:cs typeface="Aparajita" pitchFamily="34" charset="0"/>
              </a:rPr>
              <a:t>NDK stands for Native Development Kit.</a:t>
            </a:r>
          </a:p>
          <a:p>
            <a:endParaRPr lang="en-US" sz="2800" dirty="0">
              <a:latin typeface="+mn-lt"/>
              <a:cs typeface="Aparajita" pitchFamily="34" charset="0"/>
            </a:endParaRPr>
          </a:p>
          <a:p>
            <a:r>
              <a:rPr lang="en-US" sz="2800" dirty="0">
                <a:latin typeface="+mn-lt"/>
                <a:cs typeface="Aparajita" pitchFamily="34" charset="0"/>
              </a:rPr>
              <a:t>It allows </a:t>
            </a:r>
            <a:r>
              <a:rPr lang="en-US" sz="2800" dirty="0" smtClean="0">
                <a:latin typeface="+mn-lt"/>
                <a:cs typeface="Aparajita" pitchFamily="34" charset="0"/>
              </a:rPr>
              <a:t>the developer to </a:t>
            </a:r>
            <a:r>
              <a:rPr lang="en-US" sz="2800" dirty="0">
                <a:latin typeface="+mn-lt"/>
                <a:cs typeface="Aparajita" pitchFamily="34" charset="0"/>
              </a:rPr>
              <a:t>implement parts of your </a:t>
            </a:r>
            <a:r>
              <a:rPr lang="en-US" sz="2800" dirty="0" smtClean="0">
                <a:latin typeface="+mn-lt"/>
                <a:cs typeface="Aparajita" pitchFamily="34" charset="0"/>
              </a:rPr>
              <a:t>application </a:t>
            </a:r>
            <a:r>
              <a:rPr lang="en-US" sz="2800" dirty="0">
                <a:latin typeface="+mn-lt"/>
                <a:cs typeface="Aparajita" pitchFamily="34" charset="0"/>
              </a:rPr>
              <a:t>using native-code languages such as C and C++. </a:t>
            </a:r>
          </a:p>
          <a:p>
            <a:endParaRPr lang="en-US" sz="2800" dirty="0">
              <a:latin typeface="+mn-lt"/>
              <a:cs typeface="Aparajita" pitchFamily="34" charset="0"/>
            </a:endParaRPr>
          </a:p>
          <a:p>
            <a:r>
              <a:rPr lang="en-US" sz="2800" dirty="0">
                <a:latin typeface="+mn-lt"/>
                <a:cs typeface="Aparajita" pitchFamily="34" charset="0"/>
              </a:rPr>
              <a:t>NDK builds native code as a library that your application can call using </a:t>
            </a:r>
            <a:r>
              <a:rPr lang="en-US" sz="2800" dirty="0" smtClean="0">
                <a:latin typeface="+mn-lt"/>
                <a:cs typeface="Aparajita" pitchFamily="34" charset="0"/>
              </a:rPr>
              <a:t>Java Native Interface (JNI).</a:t>
            </a:r>
            <a:endParaRPr lang="en-US" sz="2800" dirty="0">
              <a:latin typeface="+mn-lt"/>
              <a:cs typeface="Aparajita" pitchFamily="34" charset="0"/>
            </a:endParaRPr>
          </a:p>
          <a:p>
            <a:endParaRPr lang="en-US" sz="2800" dirty="0">
              <a:latin typeface="+mn-lt"/>
              <a:cs typeface="Aparajita" pitchFamily="34" charset="0"/>
            </a:endParaRPr>
          </a:p>
          <a:p>
            <a:r>
              <a:rPr lang="en-US" sz="2800" dirty="0">
                <a:latin typeface="+mn-lt"/>
                <a:cs typeface="Aparajita" pitchFamily="34" charset="0"/>
              </a:rPr>
              <a:t>NDK includes all the scripts, Makefiles, toolchains and libraries </a:t>
            </a:r>
            <a:r>
              <a:rPr lang="en-US" sz="2800" dirty="0" smtClean="0">
                <a:latin typeface="+mn-lt"/>
                <a:cs typeface="Aparajita" pitchFamily="34" charset="0"/>
              </a:rPr>
              <a:t>that are required          to </a:t>
            </a:r>
            <a:r>
              <a:rPr lang="en-US" sz="2800" dirty="0">
                <a:latin typeface="+mn-lt"/>
                <a:cs typeface="Aparajita" pitchFamily="34" charset="0"/>
              </a:rPr>
              <a:t>compile native C or C++ code</a:t>
            </a:r>
          </a:p>
          <a:p>
            <a:pPr marL="285750" indent="-285750"/>
            <a:endParaRPr lang="en-US" sz="2800" dirty="0">
              <a:latin typeface="Aparajita" pitchFamily="34" charset="0"/>
              <a:cs typeface="Aparajita" pitchFamily="34" charset="0"/>
            </a:endParaRPr>
          </a:p>
          <a:p>
            <a:pPr marL="457200" lvl="1" indent="0"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4000" y="152400"/>
            <a:ext cx="906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  <a:ea typeface="+mj-ea"/>
                <a:cs typeface="Aparajita" pitchFamily="34" charset="0"/>
              </a:rPr>
              <a:t>What is </a:t>
            </a:r>
            <a:r>
              <a:rPr lang="en-US" sz="2800" b="1" dirty="0" smtClean="0">
                <a:solidFill>
                  <a:schemeClr val="tx1"/>
                </a:solidFill>
                <a:latin typeface="+mj-lt"/>
                <a:ea typeface="+mj-ea"/>
                <a:cs typeface="Aparajita" pitchFamily="34" charset="0"/>
              </a:rPr>
              <a:t>NDK?</a:t>
            </a:r>
            <a:r>
              <a:rPr lang="en-US" sz="2800" b="1" dirty="0">
                <a:latin typeface="Aparajita" pitchFamily="34" charset="0"/>
                <a:cs typeface="Aparajita" pitchFamily="34" charset="0"/>
              </a:rPr>
              <a:t>	</a:t>
            </a:r>
          </a:p>
        </p:txBody>
      </p:sp>
      <p:pic>
        <p:nvPicPr>
          <p:cNvPr id="18" name="Picture 4" descr="https://wizcorp.github.io/presentations/assets/image/ndk_beginner/ndk_dro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276" y="5181601"/>
            <a:ext cx="16097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160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990600"/>
            <a:ext cx="8153400" cy="514807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  <a:cs typeface="Aparajita" pitchFamily="34" charset="0"/>
              </a:rPr>
              <a:t>The Android NDK is a companion tool used only in conjunction with Android SDK which allows application developers to build performance-critical portions of their apps by use of native (C/C++) code</a:t>
            </a:r>
            <a:r>
              <a:rPr lang="en-US" sz="2800" dirty="0" smtClean="0">
                <a:latin typeface="+mn-lt"/>
                <a:cs typeface="Aparajita" pitchFamily="34" charset="0"/>
              </a:rPr>
              <a:t>.</a:t>
            </a:r>
          </a:p>
          <a:p>
            <a:endParaRPr lang="en-US" sz="2800" dirty="0">
              <a:latin typeface="+mn-lt"/>
              <a:cs typeface="Aparajita" pitchFamily="34" charset="0"/>
            </a:endParaRPr>
          </a:p>
          <a:p>
            <a:r>
              <a:rPr lang="en-US" sz="2800" dirty="0">
                <a:latin typeface="+mn-lt"/>
                <a:cs typeface="Aparajita" pitchFamily="34" charset="0"/>
              </a:rPr>
              <a:t>Android NDK </a:t>
            </a:r>
            <a:r>
              <a:rPr lang="en-US" sz="2800" dirty="0" smtClean="0">
                <a:latin typeface="+mn-lt"/>
                <a:cs typeface="Aparajita" pitchFamily="34" charset="0"/>
              </a:rPr>
              <a:t>is </a:t>
            </a:r>
            <a:r>
              <a:rPr lang="en-US" sz="2800" dirty="0">
                <a:latin typeface="+mn-lt"/>
                <a:cs typeface="Aparajita" pitchFamily="34" charset="0"/>
              </a:rPr>
              <a:t>available for three platforms: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latin typeface="+mn-lt"/>
                <a:cs typeface="Aparajita" pitchFamily="34" charset="0"/>
              </a:rPr>
              <a:t>Windows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latin typeface="+mn-lt"/>
                <a:cs typeface="Aparajita" pitchFamily="34" charset="0"/>
              </a:rPr>
              <a:t>Mac OS X (</a:t>
            </a:r>
            <a:r>
              <a:rPr lang="en-US" sz="2400" dirty="0" err="1">
                <a:latin typeface="+mn-lt"/>
                <a:cs typeface="Aparajita" pitchFamily="34" charset="0"/>
              </a:rPr>
              <a:t>intel</a:t>
            </a:r>
            <a:r>
              <a:rPr lang="en-US" sz="2400" dirty="0">
                <a:latin typeface="+mn-lt"/>
                <a:cs typeface="Aparajita" pitchFamily="34" charset="0"/>
              </a:rPr>
              <a:t>)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latin typeface="+mn-lt"/>
                <a:cs typeface="Aparajita" pitchFamily="34" charset="0"/>
              </a:rPr>
              <a:t>Linux 32/64-bit (x86)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24000" y="152400"/>
            <a:ext cx="906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  <a:ea typeface="+mj-ea"/>
                <a:cs typeface="Aparajita" pitchFamily="34" charset="0"/>
              </a:rPr>
              <a:t>What is Android </a:t>
            </a:r>
            <a:r>
              <a:rPr lang="en-US" sz="2800" b="1" dirty="0" smtClean="0">
                <a:solidFill>
                  <a:schemeClr val="tx1"/>
                </a:solidFill>
                <a:latin typeface="+mj-lt"/>
                <a:ea typeface="+mj-ea"/>
                <a:cs typeface="Aparajita" pitchFamily="34" charset="0"/>
              </a:rPr>
              <a:t>NDK?</a:t>
            </a:r>
            <a:r>
              <a:rPr lang="en-US" sz="2800" b="1" dirty="0">
                <a:latin typeface="Aparajita" pitchFamily="34" charset="0"/>
                <a:cs typeface="Aparajita" pitchFamily="34" charset="0"/>
              </a:rPr>
              <a:t>	</a:t>
            </a:r>
          </a:p>
        </p:txBody>
      </p:sp>
      <p:pic>
        <p:nvPicPr>
          <p:cNvPr id="18" name="Picture 4" descr="https://wizcorp.github.io/presentations/assets/image/ndk_beginner/ndk_dro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076" y="5029201"/>
            <a:ext cx="16097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952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990600"/>
            <a:ext cx="8153400" cy="514807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latin typeface="+mn-lt"/>
                <a:cs typeface="Aparajita" pitchFamily="34" charset="0"/>
              </a:rPr>
              <a:t>A set of tools and build files for generating native code libraries from C and C++ sources</a:t>
            </a:r>
            <a:r>
              <a:rPr lang="en-US" sz="2800" dirty="0" smtClean="0">
                <a:latin typeface="+mn-lt"/>
                <a:cs typeface="Aparajita" pitchFamily="34" charset="0"/>
              </a:rPr>
              <a:t>.</a:t>
            </a:r>
          </a:p>
          <a:p>
            <a:endParaRPr lang="en-US" sz="2800" dirty="0">
              <a:latin typeface="+mn-lt"/>
              <a:cs typeface="Aparajita" pitchFamily="34" charset="0"/>
            </a:endParaRPr>
          </a:p>
          <a:p>
            <a:r>
              <a:rPr lang="en-US" sz="2800" dirty="0">
                <a:latin typeface="+mn-lt"/>
                <a:cs typeface="Aparajita" pitchFamily="34" charset="0"/>
              </a:rPr>
              <a:t>A way to embed the corresponding native libraries into application package files (.apks) that can be deployed on Android devices</a:t>
            </a:r>
            <a:r>
              <a:rPr lang="en-US" sz="2800" dirty="0" smtClean="0">
                <a:latin typeface="+mn-lt"/>
                <a:cs typeface="Aparajita" pitchFamily="34" charset="0"/>
              </a:rPr>
              <a:t>.</a:t>
            </a:r>
          </a:p>
          <a:p>
            <a:endParaRPr lang="en-US" sz="2800" dirty="0">
              <a:latin typeface="+mn-lt"/>
              <a:cs typeface="Aparajita" pitchFamily="34" charset="0"/>
            </a:endParaRPr>
          </a:p>
          <a:p>
            <a:r>
              <a:rPr lang="en-US" sz="2800" dirty="0">
                <a:latin typeface="+mn-lt"/>
                <a:cs typeface="Aparajita" pitchFamily="34" charset="0"/>
              </a:rPr>
              <a:t>A set of native system headers and libraries supported starting from Android 1.5 </a:t>
            </a:r>
            <a:r>
              <a:rPr lang="en-US" sz="2800" dirty="0" smtClean="0">
                <a:latin typeface="+mn-lt"/>
                <a:cs typeface="Aparajita" pitchFamily="34" charset="0"/>
              </a:rPr>
              <a:t>.</a:t>
            </a:r>
          </a:p>
          <a:p>
            <a:endParaRPr lang="en-US" sz="2800" dirty="0">
              <a:latin typeface="+mn-lt"/>
              <a:cs typeface="Aparajita" pitchFamily="34" charset="0"/>
            </a:endParaRPr>
          </a:p>
          <a:p>
            <a:r>
              <a:rPr lang="en-US" sz="2800" dirty="0">
                <a:latin typeface="+mn-lt"/>
                <a:cs typeface="Aparajita" pitchFamily="34" charset="0"/>
              </a:rPr>
              <a:t>Documentation, samples, and tutorials.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4000" y="152400"/>
            <a:ext cx="906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  <a:ea typeface="+mj-ea"/>
                <a:cs typeface="Aparajita" pitchFamily="34" charset="0"/>
              </a:rPr>
              <a:t>Contents of </a:t>
            </a:r>
            <a:r>
              <a:rPr lang="en-US" sz="2800" b="1" dirty="0">
                <a:solidFill>
                  <a:schemeClr val="tx1"/>
                </a:solidFill>
                <a:latin typeface="+mj-lt"/>
                <a:ea typeface="+mj-ea"/>
                <a:cs typeface="Aparajita" pitchFamily="34" charset="0"/>
              </a:rPr>
              <a:t>NDK</a:t>
            </a:r>
            <a:r>
              <a:rPr lang="en-US" sz="2800" b="1" dirty="0">
                <a:latin typeface="Aparajita" pitchFamily="34" charset="0"/>
                <a:cs typeface="Aparajita" pitchFamily="34" charset="0"/>
              </a:rPr>
              <a:t>	</a:t>
            </a:r>
          </a:p>
        </p:txBody>
      </p:sp>
      <p:pic>
        <p:nvPicPr>
          <p:cNvPr id="18" name="Picture 4" descr="https://wizcorp.github.io/presentations/assets/image/ndk_beginner/ndk_droi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076" y="5029201"/>
            <a:ext cx="16097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775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42296" y="623455"/>
            <a:ext cx="8392304" cy="5376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>
                <a:latin typeface="+mn-lt"/>
                <a:cs typeface="Aparajita" pitchFamily="34" charset="0"/>
              </a:rPr>
              <a:t>NDK includes support for the following APIs:</a:t>
            </a:r>
          </a:p>
          <a:p>
            <a:pPr marL="342900" lvl="2" indent="-342900">
              <a:lnSpc>
                <a:spcPct val="90000"/>
              </a:lnSpc>
            </a:pPr>
            <a:r>
              <a:rPr lang="en-US" sz="2400" dirty="0" err="1" smtClean="0">
                <a:latin typeface="+mn-lt"/>
                <a:cs typeface="Aparajita" pitchFamily="34" charset="0"/>
              </a:rPr>
              <a:t>libc</a:t>
            </a:r>
            <a:r>
              <a:rPr lang="en-US" sz="2400" dirty="0" smtClean="0">
                <a:latin typeface="+mn-lt"/>
                <a:cs typeface="Aparajita" pitchFamily="34" charset="0"/>
              </a:rPr>
              <a:t> </a:t>
            </a:r>
            <a:r>
              <a:rPr lang="en-US" sz="2400" dirty="0">
                <a:latin typeface="+mn-lt"/>
                <a:cs typeface="Aparajita" pitchFamily="34" charset="0"/>
              </a:rPr>
              <a:t>(C library) headers</a:t>
            </a:r>
          </a:p>
          <a:p>
            <a:pPr marL="342900" lvl="2" indent="-342900">
              <a:lnSpc>
                <a:spcPct val="90000"/>
              </a:lnSpc>
            </a:pPr>
            <a:r>
              <a:rPr lang="en-US" sz="2400" dirty="0" err="1" smtClean="0">
                <a:latin typeface="+mn-lt"/>
                <a:cs typeface="Aparajita" pitchFamily="34" charset="0"/>
              </a:rPr>
              <a:t>libm</a:t>
            </a:r>
            <a:r>
              <a:rPr lang="en-US" sz="2400" dirty="0" smtClean="0">
                <a:latin typeface="+mn-lt"/>
                <a:cs typeface="Aparajita" pitchFamily="34" charset="0"/>
              </a:rPr>
              <a:t> </a:t>
            </a:r>
            <a:r>
              <a:rPr lang="en-US" sz="2400" dirty="0">
                <a:latin typeface="+mn-lt"/>
                <a:cs typeface="Aparajita" pitchFamily="34" charset="0"/>
              </a:rPr>
              <a:t>(math library) headers</a:t>
            </a:r>
          </a:p>
          <a:p>
            <a:pPr marL="342900" lvl="2" indent="-342900">
              <a:lnSpc>
                <a:spcPct val="90000"/>
              </a:lnSpc>
            </a:pPr>
            <a:r>
              <a:rPr lang="en-US" sz="2400" dirty="0" smtClean="0">
                <a:latin typeface="+mn-lt"/>
                <a:cs typeface="Aparajita" pitchFamily="34" charset="0"/>
              </a:rPr>
              <a:t>JNI </a:t>
            </a:r>
            <a:r>
              <a:rPr lang="en-US" sz="2400" dirty="0">
                <a:latin typeface="+mn-lt"/>
                <a:cs typeface="Aparajita" pitchFamily="34" charset="0"/>
              </a:rPr>
              <a:t>interface headers</a:t>
            </a:r>
          </a:p>
          <a:p>
            <a:pPr marL="342900" lvl="2" indent="-342900">
              <a:lnSpc>
                <a:spcPct val="90000"/>
              </a:lnSpc>
            </a:pPr>
            <a:r>
              <a:rPr lang="en-US" sz="2400" dirty="0" err="1" smtClean="0">
                <a:latin typeface="+mn-lt"/>
                <a:cs typeface="Aparajita" pitchFamily="34" charset="0"/>
              </a:rPr>
              <a:t>libz</a:t>
            </a:r>
            <a:r>
              <a:rPr lang="en-US" sz="2400" dirty="0" smtClean="0">
                <a:latin typeface="+mn-lt"/>
                <a:cs typeface="Aparajita" pitchFamily="34" charset="0"/>
              </a:rPr>
              <a:t> </a:t>
            </a:r>
            <a:r>
              <a:rPr lang="en-US" sz="2400" dirty="0">
                <a:latin typeface="+mn-lt"/>
                <a:cs typeface="Aparajita" pitchFamily="34" charset="0"/>
              </a:rPr>
              <a:t>(</a:t>
            </a:r>
            <a:r>
              <a:rPr lang="en-US" sz="2400" dirty="0" err="1">
                <a:latin typeface="+mn-lt"/>
                <a:cs typeface="Aparajita" pitchFamily="34" charset="0"/>
              </a:rPr>
              <a:t>Zlib</a:t>
            </a:r>
            <a:r>
              <a:rPr lang="en-US" sz="2400" dirty="0">
                <a:latin typeface="+mn-lt"/>
                <a:cs typeface="Aparajita" pitchFamily="34" charset="0"/>
              </a:rPr>
              <a:t> compression) headers</a:t>
            </a:r>
          </a:p>
          <a:p>
            <a:pPr marL="342900" lvl="2" indent="-342900">
              <a:lnSpc>
                <a:spcPct val="90000"/>
              </a:lnSpc>
            </a:pPr>
            <a:r>
              <a:rPr lang="en-US" sz="2400" dirty="0" err="1" smtClean="0">
                <a:latin typeface="+mn-lt"/>
                <a:cs typeface="Aparajita" pitchFamily="34" charset="0"/>
              </a:rPr>
              <a:t>liblog</a:t>
            </a:r>
            <a:r>
              <a:rPr lang="en-US" sz="2400" dirty="0" smtClean="0">
                <a:latin typeface="+mn-lt"/>
                <a:cs typeface="Aparajita" pitchFamily="34" charset="0"/>
              </a:rPr>
              <a:t> </a:t>
            </a:r>
            <a:r>
              <a:rPr lang="en-US" sz="2400" dirty="0">
                <a:latin typeface="+mn-lt"/>
                <a:cs typeface="Aparajita" pitchFamily="34" charset="0"/>
              </a:rPr>
              <a:t>(Android logging) header</a:t>
            </a:r>
          </a:p>
          <a:p>
            <a:pPr marL="342900" lvl="2" indent="-342900">
              <a:lnSpc>
                <a:spcPct val="90000"/>
              </a:lnSpc>
            </a:pPr>
            <a:r>
              <a:rPr lang="en-US" sz="2400" dirty="0" smtClean="0">
                <a:latin typeface="+mn-lt"/>
                <a:cs typeface="Aparajita" pitchFamily="34" charset="0"/>
              </a:rPr>
              <a:t>OpenGL </a:t>
            </a:r>
            <a:r>
              <a:rPr lang="en-US" sz="2400" dirty="0" err="1">
                <a:latin typeface="+mn-lt"/>
                <a:cs typeface="Aparajita" pitchFamily="34" charset="0"/>
              </a:rPr>
              <a:t>EoS</a:t>
            </a:r>
            <a:r>
              <a:rPr lang="en-US" sz="2400" dirty="0">
                <a:latin typeface="+mn-lt"/>
                <a:cs typeface="Aparajita" pitchFamily="34" charset="0"/>
              </a:rPr>
              <a:t> 1.1 and OpenGL ES 2.0 (3D graphics libraries) </a:t>
            </a:r>
            <a:r>
              <a:rPr lang="en-US" sz="2400" dirty="0" smtClean="0">
                <a:latin typeface="+mn-lt"/>
                <a:cs typeface="Aparajita" pitchFamily="34" charset="0"/>
              </a:rPr>
              <a:t>headers</a:t>
            </a:r>
          </a:p>
          <a:p>
            <a:pPr marL="342900" lvl="2" indent="-342900">
              <a:lnSpc>
                <a:spcPct val="90000"/>
              </a:lnSpc>
            </a:pPr>
            <a:r>
              <a:rPr lang="en-US" sz="2400" dirty="0" err="1" smtClean="0">
                <a:latin typeface="+mn-lt"/>
                <a:cs typeface="Aparajita" pitchFamily="34" charset="0"/>
              </a:rPr>
              <a:t>OpenSL</a:t>
            </a:r>
            <a:r>
              <a:rPr lang="en-US" sz="2400" dirty="0" smtClean="0">
                <a:latin typeface="+mn-lt"/>
                <a:cs typeface="Aparajita" pitchFamily="34" charset="0"/>
              </a:rPr>
              <a:t> </a:t>
            </a:r>
            <a:endParaRPr lang="en-US" sz="2400" dirty="0">
              <a:latin typeface="+mn-lt"/>
              <a:cs typeface="Aparajita" pitchFamily="34" charset="0"/>
            </a:endParaRPr>
          </a:p>
          <a:p>
            <a:pPr marL="342900" lvl="2" indent="-342900">
              <a:lnSpc>
                <a:spcPct val="90000"/>
              </a:lnSpc>
            </a:pPr>
            <a:r>
              <a:rPr lang="en-US" sz="2400" dirty="0" err="1" smtClean="0">
                <a:latin typeface="+mn-lt"/>
                <a:cs typeface="Aparajita" pitchFamily="34" charset="0"/>
              </a:rPr>
              <a:t>libjnigraphics</a:t>
            </a:r>
            <a:r>
              <a:rPr lang="en-US" sz="2400" dirty="0" smtClean="0">
                <a:latin typeface="+mn-lt"/>
                <a:cs typeface="Aparajita" pitchFamily="34" charset="0"/>
              </a:rPr>
              <a:t> </a:t>
            </a:r>
            <a:r>
              <a:rPr lang="en-US" sz="2400" dirty="0">
                <a:latin typeface="+mn-lt"/>
                <a:cs typeface="Aparajita" pitchFamily="34" charset="0"/>
              </a:rPr>
              <a:t>(Pixel buffer access) header (for Android 2.2 and above).</a:t>
            </a:r>
          </a:p>
          <a:p>
            <a:pPr marL="342900" lvl="2" indent="-342900">
              <a:lnSpc>
                <a:spcPct val="90000"/>
              </a:lnSpc>
            </a:pPr>
            <a:r>
              <a:rPr lang="en-US" sz="2400" dirty="0" smtClean="0">
                <a:latin typeface="+mn-lt"/>
                <a:cs typeface="Aparajita" pitchFamily="34" charset="0"/>
              </a:rPr>
              <a:t>A </a:t>
            </a:r>
            <a:r>
              <a:rPr lang="en-US" sz="2400" dirty="0">
                <a:latin typeface="+mn-lt"/>
                <a:cs typeface="Aparajita" pitchFamily="34" charset="0"/>
              </a:rPr>
              <a:t>Minimal set of headers for C++ support</a:t>
            </a:r>
          </a:p>
          <a:p>
            <a:pPr marL="342900" lvl="2" indent="-342900">
              <a:lnSpc>
                <a:spcPct val="90000"/>
              </a:lnSpc>
            </a:pPr>
            <a:r>
              <a:rPr lang="en-US" sz="2400" dirty="0" smtClean="0">
                <a:latin typeface="+mn-lt"/>
                <a:cs typeface="Aparajita" pitchFamily="34" charset="0"/>
              </a:rPr>
              <a:t>Android </a:t>
            </a:r>
            <a:r>
              <a:rPr lang="en-US" sz="2400" dirty="0">
                <a:latin typeface="+mn-lt"/>
                <a:cs typeface="Aparajita" pitchFamily="34" charset="0"/>
              </a:rPr>
              <a:t>native application </a:t>
            </a:r>
            <a:r>
              <a:rPr lang="en-US" sz="2400" dirty="0" smtClean="0">
                <a:latin typeface="+mn-lt"/>
                <a:cs typeface="Aparajita" pitchFamily="34" charset="0"/>
              </a:rPr>
              <a:t>APIs</a:t>
            </a:r>
          </a:p>
          <a:p>
            <a:pPr marL="342900" lvl="2" indent="-342900">
              <a:lnSpc>
                <a:spcPct val="90000"/>
              </a:lnSpc>
            </a:pPr>
            <a:r>
              <a:rPr lang="en-US" sz="2400" dirty="0" smtClean="0">
                <a:latin typeface="+mn-lt"/>
                <a:cs typeface="Aparajita" pitchFamily="34" charset="0"/>
              </a:rPr>
              <a:t>And more</a:t>
            </a:r>
            <a:endParaRPr lang="en-US" sz="2400" dirty="0">
              <a:latin typeface="+mn-lt"/>
              <a:cs typeface="Aparajita" pitchFamily="34" charset="0"/>
            </a:endParaRPr>
          </a:p>
          <a:p>
            <a:pPr marL="400050" lvl="1" indent="0">
              <a:buNone/>
            </a:pPr>
            <a:endParaRPr lang="en-US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4000" y="152400"/>
            <a:ext cx="906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  <a:ea typeface="+mj-ea"/>
                <a:cs typeface="Aparajita" pitchFamily="34" charset="0"/>
              </a:rPr>
              <a:t>List of APIs supported by NDK</a:t>
            </a:r>
          </a:p>
        </p:txBody>
      </p:sp>
      <p:pic>
        <p:nvPicPr>
          <p:cNvPr id="18" name="Picture 4" descr="https://wizcorp.github.io/presentations/assets/image/ndk_beginner/ndk_dro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076" y="5029201"/>
            <a:ext cx="16097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242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52400"/>
            <a:ext cx="906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  <a:ea typeface="+mj-ea"/>
                <a:cs typeface="Aparajita" pitchFamily="34" charset="0"/>
              </a:rPr>
              <a:t>How to use NDK in Android Framework?</a:t>
            </a:r>
            <a:endParaRPr lang="en-US" sz="2800" b="1" dirty="0">
              <a:solidFill>
                <a:schemeClr val="tx1"/>
              </a:solidFill>
              <a:latin typeface="+mj-lt"/>
              <a:ea typeface="+mj-ea"/>
              <a:cs typeface="Aparajita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62400" y="881711"/>
            <a:ext cx="41910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schemeClr val="tx1"/>
                </a:solidFill>
                <a:ea typeface="+mj-ea"/>
                <a:cs typeface="Aparajita" pitchFamily="34" charset="0"/>
              </a:rPr>
              <a:t>Two ways to use native code in android </a:t>
            </a:r>
            <a:r>
              <a:rPr lang="en-US" sz="2400" dirty="0" smtClean="0">
                <a:solidFill>
                  <a:schemeClr val="tx1"/>
                </a:solidFill>
                <a:ea typeface="+mj-ea"/>
                <a:cs typeface="Aparajita" pitchFamily="34" charset="0"/>
              </a:rPr>
              <a:t>framework</a:t>
            </a:r>
            <a:endParaRPr lang="en-US" sz="2400" dirty="0">
              <a:solidFill>
                <a:schemeClr val="tx1"/>
              </a:solidFill>
              <a:ea typeface="+mj-ea"/>
              <a:cs typeface="Aparajit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58432" y="3342843"/>
            <a:ext cx="4574332" cy="2614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ea typeface="+mj-ea"/>
                <a:cs typeface="Aparajita" pitchFamily="34" charset="0"/>
              </a:rPr>
              <a:t>Write apps using the Android </a:t>
            </a:r>
            <a:r>
              <a:rPr lang="en-US" sz="2400" dirty="0" smtClean="0">
                <a:solidFill>
                  <a:schemeClr val="tx1"/>
                </a:solidFill>
                <a:ea typeface="+mj-ea"/>
                <a:cs typeface="Aparajita" pitchFamily="34" charset="0"/>
              </a:rPr>
              <a:t>framework.</a:t>
            </a: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tx1"/>
                </a:solidFill>
                <a:ea typeface="+mj-ea"/>
                <a:cs typeface="Aparajita" pitchFamily="34" charset="0"/>
              </a:rPr>
              <a:t>Use JNI to </a:t>
            </a:r>
            <a:r>
              <a:rPr lang="en-US" sz="2400" dirty="0">
                <a:solidFill>
                  <a:schemeClr val="tx1"/>
                </a:solidFill>
                <a:ea typeface="+mj-ea"/>
                <a:cs typeface="Aparajita" pitchFamily="34" charset="0"/>
              </a:rPr>
              <a:t>access the APIs provided by the Android NDK.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248399" y="3342842"/>
            <a:ext cx="4498063" cy="2541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ea typeface="+mj-ea"/>
                <a:cs typeface="Aparajita" pitchFamily="34" charset="0"/>
              </a:rPr>
              <a:t>Within an application, handle activity lifecycle callbacks (such as </a:t>
            </a:r>
            <a:r>
              <a:rPr lang="en-US" sz="2400" dirty="0" err="1">
                <a:solidFill>
                  <a:schemeClr val="tx1"/>
                </a:solidFill>
                <a:ea typeface="+mj-ea"/>
                <a:cs typeface="Aparajita" pitchFamily="34" charset="0"/>
              </a:rPr>
              <a:t>onCreate</a:t>
            </a:r>
            <a:r>
              <a:rPr lang="en-US" sz="2400" dirty="0">
                <a:solidFill>
                  <a:schemeClr val="tx1"/>
                </a:solidFill>
                <a:ea typeface="+mj-ea"/>
                <a:cs typeface="Aparajita" pitchFamily="34" charset="0"/>
              </a:rPr>
              <a:t>(), </a:t>
            </a:r>
            <a:r>
              <a:rPr lang="en-US" sz="2400" dirty="0" err="1">
                <a:solidFill>
                  <a:schemeClr val="tx1"/>
                </a:solidFill>
                <a:ea typeface="+mj-ea"/>
                <a:cs typeface="Aparajita" pitchFamily="34" charset="0"/>
              </a:rPr>
              <a:t>onPause</a:t>
            </a:r>
            <a:r>
              <a:rPr lang="en-US" sz="2400" dirty="0">
                <a:solidFill>
                  <a:schemeClr val="tx1"/>
                </a:solidFill>
                <a:ea typeface="+mj-ea"/>
                <a:cs typeface="Aparajita" pitchFamily="34" charset="0"/>
              </a:rPr>
              <a:t>() </a:t>
            </a:r>
            <a:endParaRPr lang="en-US" sz="2400" dirty="0" smtClean="0">
              <a:solidFill>
                <a:schemeClr val="tx1"/>
              </a:solidFill>
              <a:ea typeface="+mj-ea"/>
              <a:cs typeface="Aparajita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tx1"/>
                </a:solidFill>
                <a:ea typeface="+mj-ea"/>
                <a:cs typeface="Aparajita" pitchFamily="34" charset="0"/>
              </a:rPr>
              <a:t>and </a:t>
            </a:r>
            <a:r>
              <a:rPr lang="en-US" sz="2400" dirty="0" err="1">
                <a:solidFill>
                  <a:schemeClr val="tx1"/>
                </a:solidFill>
                <a:ea typeface="+mj-ea"/>
                <a:cs typeface="Aparajita" pitchFamily="34" charset="0"/>
              </a:rPr>
              <a:t>onResume</a:t>
            </a:r>
            <a:r>
              <a:rPr lang="en-US" sz="2400" dirty="0">
                <a:solidFill>
                  <a:schemeClr val="tx1"/>
                </a:solidFill>
                <a:ea typeface="+mj-ea"/>
                <a:cs typeface="Aparajita" pitchFamily="34" charset="0"/>
              </a:rPr>
              <a:t>()) in your own native code. </a:t>
            </a:r>
          </a:p>
        </p:txBody>
      </p:sp>
      <p:cxnSp>
        <p:nvCxnSpPr>
          <p:cNvPr id="8" name="Straight Arrow Connector 7"/>
          <p:cNvCxnSpPr>
            <a:stCxn id="6" idx="2"/>
            <a:endCxn id="9" idx="0"/>
          </p:cNvCxnSpPr>
          <p:nvPr/>
        </p:nvCxnSpPr>
        <p:spPr>
          <a:xfrm flipH="1">
            <a:off x="3545598" y="2024711"/>
            <a:ext cx="2512302" cy="1318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10" idx="0"/>
          </p:cNvCxnSpPr>
          <p:nvPr/>
        </p:nvCxnSpPr>
        <p:spPr>
          <a:xfrm>
            <a:off x="6057900" y="2024711"/>
            <a:ext cx="2439531" cy="13181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066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76400" y="762000"/>
            <a:ext cx="8458200" cy="5867400"/>
          </a:xfrm>
        </p:spPr>
        <p:txBody>
          <a:bodyPr>
            <a:noAutofit/>
          </a:bodyPr>
          <a:lstStyle/>
          <a:p>
            <a:pPr marL="342900" lvl="2" indent="-342900">
              <a:lnSpc>
                <a:spcPct val="90000"/>
              </a:lnSpc>
            </a:pPr>
            <a:r>
              <a:rPr lang="en-US" sz="2400" dirty="0">
                <a:latin typeface="+mn-lt"/>
                <a:cs typeface="Aparajita" pitchFamily="34" charset="0"/>
              </a:rPr>
              <a:t>A library is a collection of pre-compiled object files that can be linked into your programs via the </a:t>
            </a:r>
            <a:r>
              <a:rPr lang="en-US" sz="2400" dirty="0" smtClean="0">
                <a:latin typeface="+mn-lt"/>
                <a:cs typeface="Aparajita" pitchFamily="34" charset="0"/>
              </a:rPr>
              <a:t>linker.</a:t>
            </a:r>
          </a:p>
          <a:p>
            <a:pPr marL="800100" lvl="3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+mn-lt"/>
                <a:cs typeface="Aparajita" pitchFamily="34" charset="0"/>
              </a:rPr>
              <a:t>Examples are the system functions such as printf() and </a:t>
            </a:r>
            <a:r>
              <a:rPr lang="en-US" sz="2200" dirty="0" err="1">
                <a:latin typeface="+mn-lt"/>
                <a:cs typeface="Aparajita" pitchFamily="34" charset="0"/>
              </a:rPr>
              <a:t>sqrt</a:t>
            </a:r>
            <a:r>
              <a:rPr lang="en-US" sz="2200" dirty="0">
                <a:latin typeface="+mn-lt"/>
                <a:cs typeface="Aparajita" pitchFamily="34" charset="0"/>
              </a:rPr>
              <a:t>().</a:t>
            </a:r>
          </a:p>
          <a:p>
            <a:pPr marL="342900" lvl="2" indent="-342900">
              <a:lnSpc>
                <a:spcPct val="90000"/>
              </a:lnSpc>
            </a:pPr>
            <a:endParaRPr lang="en-US" sz="2400" dirty="0" smtClean="0">
              <a:latin typeface="+mn-lt"/>
              <a:cs typeface="Aparajita" pitchFamily="34" charset="0"/>
            </a:endParaRPr>
          </a:p>
          <a:p>
            <a:pPr marL="342900" lvl="2" indent="-342900">
              <a:lnSpc>
                <a:spcPct val="90000"/>
              </a:lnSpc>
            </a:pPr>
            <a:r>
              <a:rPr lang="en-US" sz="2400" dirty="0" smtClean="0">
                <a:latin typeface="+mn-lt"/>
                <a:cs typeface="Aparajita" pitchFamily="34" charset="0"/>
              </a:rPr>
              <a:t>Two </a:t>
            </a:r>
            <a:r>
              <a:rPr lang="en-US" sz="2400" dirty="0">
                <a:latin typeface="+mn-lt"/>
                <a:cs typeface="Aparajita" pitchFamily="34" charset="0"/>
              </a:rPr>
              <a:t>types of external libraries</a:t>
            </a:r>
            <a:r>
              <a:rPr lang="en-US" sz="2400" dirty="0" smtClean="0">
                <a:latin typeface="+mn-lt"/>
                <a:cs typeface="Aparajita" pitchFamily="34" charset="0"/>
              </a:rPr>
              <a:t>: </a:t>
            </a:r>
          </a:p>
          <a:p>
            <a:pPr marL="800100" lvl="3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200" dirty="0" smtClean="0">
                <a:latin typeface="+mn-lt"/>
                <a:cs typeface="Aparajita" pitchFamily="34" charset="0"/>
              </a:rPr>
              <a:t>Static </a:t>
            </a:r>
            <a:r>
              <a:rPr lang="en-US" sz="2200" dirty="0">
                <a:latin typeface="+mn-lt"/>
                <a:cs typeface="Aparajita" pitchFamily="34" charset="0"/>
              </a:rPr>
              <a:t>library </a:t>
            </a:r>
            <a:endParaRPr lang="en-US" sz="2200" dirty="0" smtClean="0">
              <a:latin typeface="+mn-lt"/>
              <a:cs typeface="Aparajita" pitchFamily="34" charset="0"/>
            </a:endParaRPr>
          </a:p>
          <a:p>
            <a:pPr marL="800100" lvl="3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200" dirty="0" smtClean="0">
                <a:latin typeface="+mn-lt"/>
                <a:cs typeface="Aparajita" pitchFamily="34" charset="0"/>
              </a:rPr>
              <a:t>Dynamic library</a:t>
            </a:r>
            <a:endParaRPr lang="en-US" sz="2200" dirty="0">
              <a:latin typeface="+mn-lt"/>
              <a:cs typeface="Aparajita" pitchFamily="34" charset="0"/>
            </a:endParaRPr>
          </a:p>
          <a:p>
            <a:pPr marL="342900" lvl="2" indent="-342900">
              <a:lnSpc>
                <a:spcPct val="90000"/>
              </a:lnSpc>
            </a:pPr>
            <a:endParaRPr lang="en-US" sz="2400" dirty="0" smtClean="0">
              <a:latin typeface="+mn-lt"/>
              <a:cs typeface="Aparajita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4000" y="152400"/>
            <a:ext cx="906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  <a:ea typeface="+mj-ea"/>
                <a:cs typeface="Aparajita" pitchFamily="34" charset="0"/>
              </a:rPr>
              <a:t>About Libraries</a:t>
            </a:r>
          </a:p>
        </p:txBody>
      </p:sp>
    </p:spTree>
    <p:extLst>
      <p:ext uri="{BB962C8B-B14F-4D97-AF65-F5344CB8AC3E}">
        <p14:creationId xmlns:p14="http://schemas.microsoft.com/office/powerpoint/2010/main" val="491804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3100874"/>
              </p:ext>
            </p:extLst>
          </p:nvPr>
        </p:nvGraphicFramePr>
        <p:xfrm>
          <a:off x="1478735" y="1278042"/>
          <a:ext cx="8932752" cy="4759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3146"/>
                <a:gridCol w="3397474"/>
                <a:gridCol w="3242132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Static Libraries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Dynamic</a:t>
                      </a:r>
                      <a:r>
                        <a:rPr lang="en-IN" baseline="0" dirty="0" smtClean="0"/>
                        <a:t> Libraries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parajita" pitchFamily="34" charset="0"/>
                        </a:rPr>
                        <a:t>Extension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Aparajit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parajita" pitchFamily="34" charset="0"/>
                        </a:rPr>
                        <a:t>“.a” in Unix/Linux</a:t>
                      </a:r>
                    </a:p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parajita" pitchFamily="34" charset="0"/>
                        </a:rPr>
                        <a:t>“.lib” in Windows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Aparajit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parajita" pitchFamily="34" charset="0"/>
                        </a:rPr>
                        <a:t>“.so” in Unix/Linux</a:t>
                      </a:r>
                    </a:p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parajita" pitchFamily="34" charset="0"/>
                        </a:rPr>
                        <a:t>“.</a:t>
                      </a:r>
                      <a:r>
                        <a:rPr lang="en-I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parajita" pitchFamily="34" charset="0"/>
                        </a:rPr>
                        <a:t>dll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parajita" pitchFamily="34" charset="0"/>
                        </a:rPr>
                        <a:t>” in Windows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parajita" pitchFamily="34" charset="0"/>
                        </a:rPr>
                        <a:t>Linking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Aparajit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3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parajita" pitchFamily="34" charset="0"/>
                        </a:rPr>
                        <a:t>When your program is linked against a static library, the machine code of external functions used in your program is copied into the executable.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parajita" pitchFamily="34" charset="0"/>
                        </a:rPr>
                        <a:t>When your program is linked against a shared library, only a small table is created in the executable. </a:t>
                      </a:r>
                    </a:p>
                    <a:p>
                      <a:endParaRPr lang="en-IN" sz="1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Aparajit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3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parajita" pitchFamily="34" charset="0"/>
                        </a:rPr>
                        <a:t>Statically Linked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parajita" pitchFamily="34" charset="0"/>
                        </a:rPr>
                        <a:t>Before the executable starts running, OS performs dynamic linking - loading the machine code needed for the external functions.</a:t>
                      </a:r>
                    </a:p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parajita" pitchFamily="34" charset="0"/>
                        </a:rPr>
                        <a:t>Dynamic linking makes executable files smaller</a:t>
                      </a:r>
                      <a:endParaRPr lang="en-IN" b="1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1524000" y="152400"/>
            <a:ext cx="906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  <a:ea typeface="+mj-ea"/>
                <a:cs typeface="Aparajita" pitchFamily="34" charset="0"/>
              </a:rPr>
              <a:t>About Libraries</a:t>
            </a:r>
          </a:p>
        </p:txBody>
      </p:sp>
    </p:spTree>
    <p:extLst>
      <p:ext uri="{BB962C8B-B14F-4D97-AF65-F5344CB8AC3E}">
        <p14:creationId xmlns:p14="http://schemas.microsoft.com/office/powerpoint/2010/main" val="1418272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64881" y="1222976"/>
            <a:ext cx="8229600" cy="4495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cs typeface="Aparajita" pitchFamily="34" charset="0"/>
              </a:rPr>
              <a:t>Module1: Android NDK overview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latin typeface="+mn-lt"/>
                <a:cs typeface="Aparajita" pitchFamily="34" charset="0"/>
              </a:rPr>
              <a:t>Module 2: Introduction to </a:t>
            </a:r>
            <a:r>
              <a:rPr lang="en-US" sz="2800" b="1" dirty="0" smtClean="0">
                <a:solidFill>
                  <a:schemeClr val="bg1"/>
                </a:solidFill>
                <a:latin typeface="+mn-lt"/>
                <a:cs typeface="Aparajita" pitchFamily="34" charset="0"/>
              </a:rPr>
              <a:t>JNI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cs typeface="Aparajita" pitchFamily="34" charset="0"/>
              </a:rPr>
              <a:t>Lab session 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cs typeface="Aparajita" pitchFamily="34" charset="0"/>
              </a:rPr>
              <a:t>Module 3: 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cs typeface="Aparajita" pitchFamily="34" charset="0"/>
              </a:rPr>
              <a:t>Experimental </a:t>
            </a:r>
            <a:r>
              <a:rPr lang="en-US" sz="2800" dirty="0" err="1">
                <a:solidFill>
                  <a:schemeClr val="tx1">
                    <a:lumMod val="95000"/>
                  </a:schemeClr>
                </a:solidFill>
                <a:latin typeface="+mn-lt"/>
                <a:cs typeface="Aparajita" pitchFamily="34" charset="0"/>
              </a:rPr>
              <a:t>gradle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+mn-lt"/>
                <a:cs typeface="Aparajita" pitchFamily="34" charset="0"/>
              </a:rPr>
              <a:t> plugin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cs typeface="Aparajita" pitchFamily="34" charset="0"/>
              </a:rPr>
              <a:t>Lab 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+mn-lt"/>
                <a:cs typeface="Aparajita" pitchFamily="34" charset="0"/>
              </a:rPr>
              <a:t>session 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cs typeface="Aparajita" pitchFamily="34" charset="0"/>
              </a:rPr>
              <a:t>2</a:t>
            </a:r>
            <a:endParaRPr lang="en-US" sz="2800" dirty="0">
              <a:solidFill>
                <a:schemeClr val="tx1">
                  <a:lumMod val="95000"/>
                </a:schemeClr>
              </a:solidFill>
              <a:latin typeface="+mn-lt"/>
              <a:cs typeface="Aparajita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cs typeface="Aparajita" pitchFamily="34" charset="0"/>
              </a:rPr>
              <a:t>Module 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cs typeface="Aparajita" pitchFamily="34" charset="0"/>
              </a:rPr>
              <a:t>4: 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cs typeface="Aparajita" pitchFamily="34" charset="0"/>
              </a:rPr>
              <a:t>Introduction 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+mn-lt"/>
                <a:cs typeface="Aparajita" pitchFamily="34" charset="0"/>
              </a:rPr>
              <a:t>to OpenGL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+mn-lt"/>
                <a:cs typeface="Aparajita" pitchFamily="34" charset="0"/>
              </a:rPr>
              <a:t>Lab session 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cs typeface="Aparajita" pitchFamily="34" charset="0"/>
              </a:rPr>
              <a:t>3</a:t>
            </a:r>
            <a:endParaRPr lang="en-US" sz="2800" dirty="0">
              <a:solidFill>
                <a:schemeClr val="tx1">
                  <a:lumMod val="95000"/>
                </a:schemeClr>
              </a:solidFill>
              <a:latin typeface="+mn-lt"/>
              <a:cs typeface="Aparajita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cs typeface="Aparajita" pitchFamily="34" charset="0"/>
              </a:rPr>
              <a:t>Module 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cs typeface="Aparajita" pitchFamily="34" charset="0"/>
              </a:rPr>
              <a:t>5: 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cs typeface="Aparajita" pitchFamily="34" charset="0"/>
              </a:rPr>
              <a:t>Introduction 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+mn-lt"/>
                <a:cs typeface="Aparajita" pitchFamily="34" charset="0"/>
              </a:rPr>
              <a:t>to cross compilation 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cs typeface="Aparajita" pitchFamily="34" charset="0"/>
              </a:rPr>
              <a:t>steps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cs typeface="Aparajita" pitchFamily="34" charset="0"/>
              </a:rPr>
              <a:t>Wrap-up</a:t>
            </a:r>
            <a:endParaRPr lang="en-US" sz="2800" dirty="0">
              <a:solidFill>
                <a:schemeClr val="tx1">
                  <a:lumMod val="95000"/>
                </a:schemeClr>
              </a:solidFill>
              <a:latin typeface="+mn-lt"/>
              <a:cs typeface="Aparajit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117764"/>
            <a:ext cx="906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  <a:ea typeface="+mj-ea"/>
                <a:cs typeface="Aparajita" pitchFamily="34" charset="0"/>
              </a:rPr>
              <a:t>Training - Day 1 </a:t>
            </a:r>
            <a:r>
              <a:rPr lang="en-US" sz="2800" b="1" dirty="0">
                <a:latin typeface="Aparajita" pitchFamily="34" charset="0"/>
                <a:cs typeface="Aparajita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50024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901" y="5010150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52600" y="1816359"/>
            <a:ext cx="9448800" cy="3539431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+mn-lt"/>
                <a:cs typeface="Aparajita" pitchFamily="34" charset="0"/>
              </a:rPr>
              <a:t>Introduction to JNI</a:t>
            </a:r>
            <a:endParaRPr lang="en-US" sz="2800" dirty="0" smtClean="0">
              <a:latin typeface="Aparajita" pitchFamily="34" charset="0"/>
              <a:cs typeface="Aparajita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What </a:t>
            </a:r>
            <a:r>
              <a:rPr lang="en-US" sz="2800" dirty="0">
                <a:latin typeface="Aparajita" pitchFamily="34" charset="0"/>
                <a:cs typeface="Aparajita" pitchFamily="34" charset="0"/>
              </a:rPr>
              <a:t>is </a:t>
            </a: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JNI?</a:t>
            </a:r>
            <a:endParaRPr lang="en-US" sz="2800" dirty="0">
              <a:latin typeface="Aparajita" pitchFamily="34" charset="0"/>
              <a:cs typeface="Aparajita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Requirements </a:t>
            </a:r>
            <a:r>
              <a:rPr lang="en-US" sz="2800" dirty="0">
                <a:latin typeface="Aparajita" pitchFamily="34" charset="0"/>
                <a:cs typeface="Aparajita" pitchFamily="34" charset="0"/>
              </a:rPr>
              <a:t>of JNI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Aparajita" pitchFamily="34" charset="0"/>
                <a:cs typeface="Aparajita" pitchFamily="34" charset="0"/>
              </a:rPr>
              <a:t>How </a:t>
            </a: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JNI </a:t>
            </a:r>
            <a:r>
              <a:rPr lang="en-US" sz="2800" dirty="0">
                <a:latin typeface="Aparajita" pitchFamily="34" charset="0"/>
                <a:cs typeface="Aparajita" pitchFamily="34" charset="0"/>
              </a:rPr>
              <a:t>works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Semantics </a:t>
            </a:r>
            <a:r>
              <a:rPr lang="en-US" sz="2800" dirty="0">
                <a:latin typeface="Aparajita" pitchFamily="34" charset="0"/>
                <a:cs typeface="Aparajita" pitchFamily="34" charset="0"/>
              </a:rPr>
              <a:t>for JNI </a:t>
            </a: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function calls</a:t>
            </a:r>
            <a:endParaRPr lang="en-US" sz="2800" dirty="0">
              <a:latin typeface="Aparajita" pitchFamily="34" charset="0"/>
              <a:cs typeface="Aparajita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Passing </a:t>
            </a:r>
            <a:r>
              <a:rPr lang="en-US" sz="2800" dirty="0">
                <a:latin typeface="Aparajita" pitchFamily="34" charset="0"/>
                <a:cs typeface="Aparajita" pitchFamily="34" charset="0"/>
              </a:rPr>
              <a:t>Arguments and Result between Java &amp; Native Programs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Pitfalls </a:t>
            </a:r>
            <a:r>
              <a:rPr lang="en-US" sz="2800" dirty="0">
                <a:latin typeface="Aparajita" pitchFamily="34" charset="0"/>
                <a:cs typeface="Aparajita" pitchFamily="34" charset="0"/>
              </a:rPr>
              <a:t>of JNI</a:t>
            </a:r>
          </a:p>
        </p:txBody>
      </p:sp>
      <p:pic>
        <p:nvPicPr>
          <p:cNvPr id="5" name="Picture 2" descr="http://complexneeds.ca/wordpress/wp-content/uploads/2015/02/Module-2-200x14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2557762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3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64881" y="995054"/>
            <a:ext cx="8229600" cy="4495800"/>
          </a:xfrm>
        </p:spPr>
        <p:txBody>
          <a:bodyPr>
            <a:noAutofit/>
          </a:bodyPr>
          <a:lstStyle/>
          <a:p>
            <a:r>
              <a:rPr lang="en-IN" sz="1800" dirty="0" smtClean="0"/>
              <a:t>Objective1: How </a:t>
            </a:r>
            <a:r>
              <a:rPr lang="en-IN" sz="1800" dirty="0"/>
              <a:t>to integrate and use C/C++ Source Code in </a:t>
            </a:r>
            <a:r>
              <a:rPr lang="en-IN" sz="1800" dirty="0" smtClean="0"/>
              <a:t>Android Applications</a:t>
            </a:r>
            <a:endParaRPr lang="en-IN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1600" dirty="0" smtClean="0"/>
              <a:t>Developing Android </a:t>
            </a:r>
            <a:r>
              <a:rPr lang="en-IN" sz="1600" dirty="0"/>
              <a:t>NDK </a:t>
            </a:r>
            <a:r>
              <a:rPr lang="en-IN" sz="1600" dirty="0" smtClean="0"/>
              <a:t>samples from </a:t>
            </a:r>
            <a:r>
              <a:rPr lang="en-IN" sz="1600" dirty="0"/>
              <a:t>scratch using </a:t>
            </a:r>
            <a:r>
              <a:rPr lang="en-IN" sz="1600" dirty="0" smtClean="0"/>
              <a:t>both gradle</a:t>
            </a:r>
            <a:r>
              <a:rPr lang="en-IN" sz="1600" dirty="0"/>
              <a:t>-stable and gradle-experimental </a:t>
            </a:r>
            <a:r>
              <a:rPr lang="en-IN" sz="1600" dirty="0" smtClean="0"/>
              <a:t>plugins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IN" sz="1800" dirty="0"/>
          </a:p>
          <a:p>
            <a:r>
              <a:rPr lang="en-IN" sz="1800" dirty="0" smtClean="0"/>
              <a:t>Objective 2: How </a:t>
            </a:r>
            <a:r>
              <a:rPr lang="en-IN" sz="1800" dirty="0"/>
              <a:t>to use already </a:t>
            </a:r>
            <a:r>
              <a:rPr lang="en-IN" sz="1800" dirty="0" smtClean="0"/>
              <a:t>existing </a:t>
            </a:r>
            <a:r>
              <a:rPr lang="en-IN" sz="1800" dirty="0"/>
              <a:t>pre-build C/C++ libraries </a:t>
            </a:r>
            <a:r>
              <a:rPr lang="en-IN" sz="1800" dirty="0" smtClean="0"/>
              <a:t>(compiled for x86/x86_64 or cross </a:t>
            </a:r>
            <a:r>
              <a:rPr lang="en-IN" sz="1800" dirty="0"/>
              <a:t>compiled for ARM Android) in NDK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1600" dirty="0" smtClean="0"/>
              <a:t>OpenGL </a:t>
            </a:r>
            <a:r>
              <a:rPr lang="en-IN" sz="1600" dirty="0"/>
              <a:t>demo </a:t>
            </a:r>
            <a:r>
              <a:rPr lang="en-IN" sz="1600" dirty="0" smtClean="0"/>
              <a:t>example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1600" dirty="0"/>
              <a:t>Encryption/Decryption demo </a:t>
            </a:r>
            <a:r>
              <a:rPr lang="en-IN" sz="1600" dirty="0" smtClean="0"/>
              <a:t>example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IN" sz="1800" dirty="0" smtClean="0"/>
          </a:p>
          <a:p>
            <a:r>
              <a:rPr lang="en-IN" sz="1800" dirty="0" smtClean="0"/>
              <a:t>Objective 3: How </a:t>
            </a:r>
            <a:r>
              <a:rPr lang="en-IN" sz="1800" dirty="0"/>
              <a:t>to cross-compile C/C++ libraries and generate binaries for NDK integration in above Step 2.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1600" dirty="0" smtClean="0"/>
              <a:t>Cross-compiling openssl </a:t>
            </a:r>
            <a:r>
              <a:rPr lang="en-IN" sz="1600" dirty="0"/>
              <a:t>library </a:t>
            </a:r>
            <a:r>
              <a:rPr lang="en-IN" sz="1600" dirty="0" smtClean="0"/>
              <a:t>for </a:t>
            </a:r>
            <a:r>
              <a:rPr lang="en-IN" sz="1600" dirty="0"/>
              <a:t>armeabi-v7a</a:t>
            </a:r>
          </a:p>
          <a:p>
            <a:endParaRPr lang="en-IN" sz="1800" dirty="0" smtClean="0"/>
          </a:p>
          <a:p>
            <a:r>
              <a:rPr lang="en-IN" sz="1800" dirty="0" smtClean="0"/>
              <a:t>Objective 4: Debugging </a:t>
            </a:r>
            <a:r>
              <a:rPr lang="en-IN" sz="1800" dirty="0"/>
              <a:t>C/C++ application in android studio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117764"/>
            <a:ext cx="906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Objective </a:t>
            </a:r>
            <a:r>
              <a:rPr lang="en-IN" sz="2800" b="1" dirty="0" smtClean="0"/>
              <a:t>- Programming </a:t>
            </a:r>
            <a:r>
              <a:rPr lang="en-IN" sz="2800" b="1" dirty="0"/>
              <a:t>in Android NDK</a:t>
            </a:r>
            <a:r>
              <a:rPr lang="en-US" sz="2800" b="1" dirty="0">
                <a:latin typeface="Aparajita" pitchFamily="34" charset="0"/>
                <a:cs typeface="Aparajita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05184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685800"/>
            <a:ext cx="8153400" cy="3581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n-lt"/>
                <a:cs typeface="Aparajita" pitchFamily="34" charset="0"/>
              </a:rPr>
              <a:t>JNI stands for Java </a:t>
            </a:r>
            <a:r>
              <a:rPr lang="en-US" sz="2400" dirty="0">
                <a:latin typeface="+mn-lt"/>
                <a:cs typeface="Aparajita" pitchFamily="34" charset="0"/>
              </a:rPr>
              <a:t>Native </a:t>
            </a:r>
            <a:r>
              <a:rPr lang="en-US" sz="2400" dirty="0" smtClean="0">
                <a:latin typeface="+mn-lt"/>
                <a:cs typeface="Aparajita" pitchFamily="34" charset="0"/>
              </a:rPr>
              <a:t>Interface</a:t>
            </a:r>
          </a:p>
          <a:p>
            <a:r>
              <a:rPr lang="en-US" sz="2400" dirty="0" smtClean="0">
                <a:latin typeface="+mn-lt"/>
                <a:cs typeface="Aparajita" pitchFamily="34" charset="0"/>
              </a:rPr>
              <a:t>It </a:t>
            </a:r>
            <a:r>
              <a:rPr lang="en-US" sz="2400" dirty="0">
                <a:latin typeface="+mn-lt"/>
                <a:cs typeface="Aparajita" pitchFamily="34" charset="0"/>
              </a:rPr>
              <a:t>is a programming framework</a:t>
            </a:r>
            <a:r>
              <a:rPr lang="en-US" sz="2400" dirty="0" smtClean="0">
                <a:latin typeface="+mn-lt"/>
                <a:cs typeface="Aparajita" pitchFamily="34" charset="0"/>
              </a:rPr>
              <a:t>.</a:t>
            </a:r>
            <a:endParaRPr lang="en-US" sz="2400" dirty="0">
              <a:latin typeface="Aparajita" pitchFamily="34" charset="0"/>
              <a:cs typeface="Aparajita" pitchFamily="34" charset="0"/>
            </a:endParaRPr>
          </a:p>
          <a:p>
            <a:r>
              <a:rPr lang="en-US" sz="2400" dirty="0">
                <a:latin typeface="+mn-lt"/>
                <a:cs typeface="Aparajita" pitchFamily="34" charset="0"/>
              </a:rPr>
              <a:t>It enables Java code running in a Java Virtual Machine (JVM) to call </a:t>
            </a:r>
            <a:r>
              <a:rPr lang="en-US" sz="2400" dirty="0" smtClean="0">
                <a:latin typeface="+mn-lt"/>
                <a:cs typeface="Aparajita" pitchFamily="34" charset="0"/>
              </a:rPr>
              <a:t>native </a:t>
            </a:r>
            <a:r>
              <a:rPr lang="en-US" sz="2400" dirty="0">
                <a:latin typeface="+mn-lt"/>
                <a:cs typeface="Aparajita" pitchFamily="34" charset="0"/>
              </a:rPr>
              <a:t>applications and libraries written in other languages such as C, C++ </a:t>
            </a:r>
          </a:p>
          <a:p>
            <a:endParaRPr lang="en-US" sz="4000" dirty="0">
              <a:latin typeface="Aparajita" pitchFamily="34" charset="0"/>
              <a:cs typeface="Aparajita" pitchFamily="34" charset="0"/>
            </a:endParaRPr>
          </a:p>
          <a:p>
            <a:pPr marL="457200" lvl="1" indent="0"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4000" y="152400"/>
            <a:ext cx="906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  <a:ea typeface="+mj-ea"/>
                <a:cs typeface="Aparajita" pitchFamily="34" charset="0"/>
              </a:rPr>
              <a:t>What is </a:t>
            </a:r>
            <a:r>
              <a:rPr lang="en-US" sz="2800" b="1" dirty="0" smtClean="0">
                <a:solidFill>
                  <a:schemeClr val="tx1"/>
                </a:solidFill>
                <a:latin typeface="+mj-lt"/>
                <a:ea typeface="+mj-ea"/>
                <a:cs typeface="Aparajita" pitchFamily="34" charset="0"/>
              </a:rPr>
              <a:t>JNI?</a:t>
            </a:r>
            <a:r>
              <a:rPr lang="en-US" sz="2800" b="1" dirty="0">
                <a:latin typeface="Aparajita" pitchFamily="34" charset="0"/>
                <a:cs typeface="Aparajita" pitchFamily="34" charset="0"/>
              </a:rPr>
              <a:t>	</a:t>
            </a:r>
          </a:p>
        </p:txBody>
      </p:sp>
      <p:sp>
        <p:nvSpPr>
          <p:cNvPr id="3" name="AutoShape 2" descr="Image result for jni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344095" y="3404859"/>
            <a:ext cx="7500937" cy="3390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690459" y="3722488"/>
            <a:ext cx="2177561" cy="2819400"/>
            <a:chOff x="1219200" y="3505200"/>
            <a:chExt cx="2177561" cy="2819400"/>
          </a:xfrm>
        </p:grpSpPr>
        <p:sp>
          <p:nvSpPr>
            <p:cNvPr id="5" name="Rectangle 4"/>
            <p:cNvSpPr/>
            <p:nvPr/>
          </p:nvSpPr>
          <p:spPr>
            <a:xfrm>
              <a:off x="1219200" y="3505200"/>
              <a:ext cx="2177561" cy="2819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parajita" pitchFamily="34" charset="0"/>
                  <a:cs typeface="Aparajita" pitchFamily="34" charset="0"/>
                </a:rPr>
                <a:t>C Side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71600" y="4648200"/>
              <a:ext cx="1828800" cy="52322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Aparajita" pitchFamily="34" charset="0"/>
                  <a:cs typeface="Aparajita" pitchFamily="34" charset="0"/>
                </a:rPr>
                <a:t>Functions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71600" y="5358456"/>
              <a:ext cx="1828800" cy="52322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Aparajita" pitchFamily="34" charset="0"/>
                  <a:cs typeface="Aparajita" pitchFamily="34" charset="0"/>
                </a:rPr>
                <a:t>Libraries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176001" y="3717398"/>
            <a:ext cx="2177561" cy="2819400"/>
            <a:chOff x="1219200" y="3505200"/>
            <a:chExt cx="2177561" cy="2819400"/>
          </a:xfrm>
        </p:grpSpPr>
        <p:sp>
          <p:nvSpPr>
            <p:cNvPr id="21" name="Rectangle 20"/>
            <p:cNvSpPr/>
            <p:nvPr/>
          </p:nvSpPr>
          <p:spPr>
            <a:xfrm>
              <a:off x="1219200" y="3505200"/>
              <a:ext cx="2177561" cy="2819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parajita" pitchFamily="34" charset="0"/>
                  <a:cs typeface="Aparajita" pitchFamily="34" charset="0"/>
                </a:rPr>
                <a:t>Java Side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71600" y="4272290"/>
              <a:ext cx="1828800" cy="52322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Aparajita" pitchFamily="34" charset="0"/>
                  <a:cs typeface="Aparajita" pitchFamily="34" charset="0"/>
                </a:rPr>
                <a:t>Exceptions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71600" y="5034290"/>
              <a:ext cx="1828800" cy="52322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Aparajita" pitchFamily="34" charset="0"/>
                  <a:cs typeface="Aparajita" pitchFamily="34" charset="0"/>
                </a:rPr>
                <a:t>Classes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305753" y="5976321"/>
            <a:ext cx="1828800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parajita" pitchFamily="34" charset="0"/>
                <a:cs typeface="Aparajita" pitchFamily="34" charset="0"/>
              </a:rPr>
              <a:t>VM</a:t>
            </a:r>
          </a:p>
        </p:txBody>
      </p:sp>
      <p:sp>
        <p:nvSpPr>
          <p:cNvPr id="8" name="Rectangle 7"/>
          <p:cNvSpPr/>
          <p:nvPr/>
        </p:nvSpPr>
        <p:spPr>
          <a:xfrm>
            <a:off x="5544494" y="4484489"/>
            <a:ext cx="1143000" cy="20150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J</a:t>
            </a:r>
          </a:p>
          <a:p>
            <a:pPr algn="ctr"/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87623" y="3499544"/>
            <a:ext cx="265674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Application</a:t>
            </a:r>
          </a:p>
        </p:txBody>
      </p:sp>
      <p:cxnSp>
        <p:nvCxnSpPr>
          <p:cNvPr id="25" name="Straight Connector 24"/>
          <p:cNvCxnSpPr>
            <a:stCxn id="6" idx="3"/>
          </p:cNvCxnSpPr>
          <p:nvPr/>
        </p:nvCxnSpPr>
        <p:spPr>
          <a:xfrm>
            <a:off x="4671658" y="5127098"/>
            <a:ext cx="8728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706294" y="5779888"/>
            <a:ext cx="838200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22" idx="1"/>
          </p:cNvCxnSpPr>
          <p:nvPr/>
        </p:nvCxnSpPr>
        <p:spPr>
          <a:xfrm>
            <a:off x="6687494" y="4746098"/>
            <a:ext cx="64090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687494" y="5475088"/>
            <a:ext cx="64090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687494" y="6237088"/>
            <a:ext cx="64090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902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685800"/>
            <a:ext cx="8153400" cy="5972175"/>
          </a:xfrm>
        </p:spPr>
        <p:txBody>
          <a:bodyPr>
            <a:normAutofit fontScale="92500"/>
          </a:bodyPr>
          <a:lstStyle/>
          <a:p>
            <a:r>
              <a:rPr lang="en-US" sz="2600" dirty="0">
                <a:latin typeface="+mn-lt"/>
                <a:cs typeface="Aparajita" pitchFamily="34" charset="0"/>
              </a:rPr>
              <a:t>JNI is used </a:t>
            </a:r>
            <a:r>
              <a:rPr lang="en-US" sz="2600" dirty="0" smtClean="0">
                <a:latin typeface="+mn-lt"/>
                <a:cs typeface="Aparajita" pitchFamily="34" charset="0"/>
              </a:rPr>
              <a:t>under the following circumstances:</a:t>
            </a:r>
            <a:r>
              <a:rPr lang="en-US" sz="2600" dirty="0">
                <a:latin typeface="+mn-lt"/>
                <a:cs typeface="Aparajita" pitchFamily="34" charset="0"/>
              </a:rPr>
              <a:t> </a:t>
            </a:r>
          </a:p>
          <a:p>
            <a:pPr marL="857250" lvl="2" indent="-4572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+mn-lt"/>
                <a:cs typeface="Aparajita" pitchFamily="34" charset="0"/>
              </a:rPr>
              <a:t>Developer needs </a:t>
            </a:r>
            <a:r>
              <a:rPr lang="en-US" sz="2400" dirty="0">
                <a:latin typeface="+mn-lt"/>
                <a:cs typeface="Aparajita" pitchFamily="34" charset="0"/>
              </a:rPr>
              <a:t>to access core device features that cannot be accessed using available APIs in Java. </a:t>
            </a:r>
            <a:endParaRPr lang="en-US" sz="2400" dirty="0" smtClean="0">
              <a:latin typeface="+mn-lt"/>
              <a:cs typeface="Aparajita" pitchFamily="34" charset="0"/>
            </a:endParaRPr>
          </a:p>
          <a:p>
            <a:pPr marL="1314450" lvl="3" indent="-457200">
              <a:buFont typeface="Courier New" panose="02070309020205020404" pitchFamily="49" charset="0"/>
              <a:buChar char="o"/>
            </a:pPr>
            <a:r>
              <a:rPr lang="en-US" sz="2200" dirty="0" smtClean="0">
                <a:latin typeface="+mn-lt"/>
                <a:cs typeface="Aparajita" pitchFamily="34" charset="0"/>
              </a:rPr>
              <a:t>Example: </a:t>
            </a:r>
            <a:r>
              <a:rPr lang="en-US" sz="2200" dirty="0">
                <a:latin typeface="+mn-lt"/>
                <a:cs typeface="Aparajita" pitchFamily="34" charset="0"/>
              </a:rPr>
              <a:t>you typically can’t write a device driver in Java because you can’t directly access the </a:t>
            </a:r>
            <a:r>
              <a:rPr lang="en-US" sz="2200" dirty="0" smtClean="0">
                <a:latin typeface="+mn-lt"/>
                <a:cs typeface="Aparajita" pitchFamily="34" charset="0"/>
              </a:rPr>
              <a:t>hardware.</a:t>
            </a:r>
          </a:p>
          <a:p>
            <a:pPr marL="857250" lvl="2" indent="-457200">
              <a:buFont typeface="Courier New" panose="02070309020205020404" pitchFamily="49" charset="0"/>
              <a:buChar char="o"/>
            </a:pPr>
            <a:r>
              <a:rPr lang="en-US" sz="2400" dirty="0">
                <a:latin typeface="+mn-lt"/>
                <a:cs typeface="Aparajita" pitchFamily="34" charset="0"/>
              </a:rPr>
              <a:t>Utilize existing code libraries in your Java </a:t>
            </a:r>
            <a:r>
              <a:rPr lang="en-US" sz="2400" dirty="0" smtClean="0">
                <a:latin typeface="+mn-lt"/>
                <a:cs typeface="Aparajita" pitchFamily="34" charset="0"/>
              </a:rPr>
              <a:t>programs. </a:t>
            </a:r>
          </a:p>
          <a:p>
            <a:pPr marL="1314450" lvl="3" indent="-457200">
              <a:buFont typeface="Courier New" panose="02070309020205020404" pitchFamily="49" charset="0"/>
              <a:buChar char="o"/>
            </a:pPr>
            <a:r>
              <a:rPr lang="en-US" sz="2200" dirty="0" smtClean="0">
                <a:latin typeface="+mn-lt"/>
                <a:cs typeface="Aparajita" pitchFamily="34" charset="0"/>
              </a:rPr>
              <a:t>Example: </a:t>
            </a:r>
            <a:r>
              <a:rPr lang="en-US" sz="2200" dirty="0">
                <a:latin typeface="+mn-lt"/>
                <a:cs typeface="Aparajita" pitchFamily="34" charset="0"/>
              </a:rPr>
              <a:t>there might be a </a:t>
            </a:r>
            <a:r>
              <a:rPr lang="en-US" sz="2200" dirty="0" smtClean="0">
                <a:latin typeface="+mn-lt"/>
                <a:cs typeface="Aparajita" pitchFamily="34" charset="0"/>
              </a:rPr>
              <a:t>file </a:t>
            </a:r>
            <a:r>
              <a:rPr lang="en-US" sz="2200" dirty="0">
                <a:latin typeface="+mn-lt"/>
                <a:cs typeface="Aparajita" pitchFamily="34" charset="0"/>
              </a:rPr>
              <a:t>compression library written in </a:t>
            </a:r>
            <a:r>
              <a:rPr lang="en-US" sz="2200" dirty="0" smtClean="0">
                <a:latin typeface="+mn-lt"/>
                <a:cs typeface="Aparajita" pitchFamily="34" charset="0"/>
              </a:rPr>
              <a:t>C</a:t>
            </a:r>
            <a:r>
              <a:rPr lang="en-US" sz="2200" dirty="0">
                <a:latin typeface="+mn-lt"/>
                <a:cs typeface="Aparajita" pitchFamily="34" charset="0"/>
              </a:rPr>
              <a:t> </a:t>
            </a:r>
            <a:r>
              <a:rPr lang="en-US" sz="2200" dirty="0" smtClean="0">
                <a:latin typeface="+mn-lt"/>
                <a:cs typeface="Aparajita" pitchFamily="34" charset="0"/>
              </a:rPr>
              <a:t>which you want to use in your Java program.</a:t>
            </a:r>
            <a:endParaRPr lang="en-US" sz="2400" dirty="0">
              <a:latin typeface="+mn-lt"/>
              <a:cs typeface="Aparajita" pitchFamily="34" charset="0"/>
            </a:endParaRPr>
          </a:p>
          <a:p>
            <a:pPr marL="857250" lvl="2" indent="-457200">
              <a:buFont typeface="Courier New" panose="02070309020205020404" pitchFamily="49" charset="0"/>
              <a:buChar char="o"/>
            </a:pPr>
            <a:r>
              <a:rPr lang="en-US" sz="2400" dirty="0">
                <a:latin typeface="+mn-lt"/>
                <a:cs typeface="Aparajita" pitchFamily="34" charset="0"/>
              </a:rPr>
              <a:t>Leverage the improved speed possible with natively compiled code (such as C or assembler</a:t>
            </a:r>
            <a:r>
              <a:rPr lang="en-US" sz="2400" dirty="0" smtClean="0">
                <a:latin typeface="+mn-lt"/>
                <a:cs typeface="Aparajita" pitchFamily="34" charset="0"/>
              </a:rPr>
              <a:t>). </a:t>
            </a:r>
          </a:p>
          <a:p>
            <a:pPr marL="1314450" lvl="3" indent="-457200">
              <a:buFont typeface="Courier New" panose="02070309020205020404" pitchFamily="49" charset="0"/>
              <a:buChar char="o"/>
            </a:pPr>
            <a:r>
              <a:rPr lang="en-US" sz="2200" dirty="0" smtClean="0">
                <a:latin typeface="+mn-lt"/>
                <a:cs typeface="Aparajita" pitchFamily="34" charset="0"/>
              </a:rPr>
              <a:t>Example: you </a:t>
            </a:r>
            <a:r>
              <a:rPr lang="en-US" sz="2200" dirty="0">
                <a:latin typeface="+mn-lt"/>
                <a:cs typeface="Aparajita" pitchFamily="34" charset="0"/>
              </a:rPr>
              <a:t>might need an extremely fast math routine for a scientific application or game program.</a:t>
            </a:r>
          </a:p>
          <a:p>
            <a:pPr marL="57150" indent="0">
              <a:buNone/>
            </a:pPr>
            <a:endParaRPr lang="en-US" sz="3000" dirty="0">
              <a:latin typeface="Aparajita" pitchFamily="34" charset="0"/>
              <a:cs typeface="Aparajita" pitchFamily="34" charset="0"/>
            </a:endParaRPr>
          </a:p>
          <a:p>
            <a:pPr marL="57150" indent="0">
              <a:buNone/>
            </a:pPr>
            <a:endParaRPr lang="en-US" sz="3000" dirty="0">
              <a:latin typeface="Aparajita" pitchFamily="34" charset="0"/>
              <a:cs typeface="Aparajita" pitchFamily="34" charset="0"/>
            </a:endParaRPr>
          </a:p>
          <a:p>
            <a:pPr marL="457200" lvl="1" indent="0">
              <a:buNone/>
            </a:pPr>
            <a:endParaRPr lang="en-US" sz="10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4000" y="152400"/>
            <a:ext cx="906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  <a:ea typeface="+mj-ea"/>
                <a:cs typeface="Aparajita" pitchFamily="34" charset="0"/>
              </a:rPr>
              <a:t>Requirement of JNI</a:t>
            </a:r>
            <a:endParaRPr lang="en-US" sz="2800" b="1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3" name="AutoShape 2" descr="Image result for jni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4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28800" y="838200"/>
            <a:ext cx="8305800" cy="30480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+mn-lt"/>
                <a:cs typeface="Aparajita" pitchFamily="34" charset="0"/>
              </a:rPr>
              <a:t>In the JNI framework, native functions are implemented in separate .c or .</a:t>
            </a:r>
            <a:r>
              <a:rPr lang="en-US" sz="2400" dirty="0" err="1">
                <a:latin typeface="+mn-lt"/>
                <a:cs typeface="Aparajita" pitchFamily="34" charset="0"/>
              </a:rPr>
              <a:t>cpp</a:t>
            </a:r>
            <a:r>
              <a:rPr lang="en-US" sz="2400" dirty="0">
                <a:latin typeface="+mn-lt"/>
                <a:cs typeface="Aparajita" pitchFamily="34" charset="0"/>
              </a:rPr>
              <a:t> files. </a:t>
            </a:r>
            <a:endParaRPr lang="en-US" sz="2800" dirty="0">
              <a:latin typeface="Aparajita" pitchFamily="34" charset="0"/>
              <a:cs typeface="Aparajita" pitchFamily="34" charset="0"/>
            </a:endParaRPr>
          </a:p>
          <a:p>
            <a:endParaRPr lang="en-US" sz="2800" dirty="0">
              <a:latin typeface="Aparajita" pitchFamily="34" charset="0"/>
              <a:cs typeface="Aparajita" pitchFamily="34" charset="0"/>
            </a:endParaRPr>
          </a:p>
          <a:p>
            <a:endParaRPr lang="en-US" sz="2800" dirty="0">
              <a:latin typeface="Aparajita" pitchFamily="34" charset="0"/>
              <a:cs typeface="Aparajita" pitchFamily="34" charset="0"/>
            </a:endParaRPr>
          </a:p>
          <a:p>
            <a:endParaRPr lang="en-US" sz="2800" dirty="0">
              <a:latin typeface="Aparajita" pitchFamily="34" charset="0"/>
              <a:cs typeface="Aparajita" pitchFamily="34" charset="0"/>
            </a:endParaRPr>
          </a:p>
          <a:p>
            <a:endParaRPr lang="en-US" sz="2800" dirty="0">
              <a:latin typeface="Aparajita" pitchFamily="34" charset="0"/>
              <a:cs typeface="Aparajita" pitchFamily="34" charset="0"/>
            </a:endParaRPr>
          </a:p>
          <a:p>
            <a:pPr marL="0" indent="0">
              <a:buNone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  <a:p>
            <a:pPr lvl="1"/>
            <a:endParaRPr lang="en-US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4000" y="152400"/>
            <a:ext cx="906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  <a:ea typeface="+mj-ea"/>
                <a:cs typeface="Aparajita" pitchFamily="34" charset="0"/>
              </a:rPr>
              <a:t>How JNI works?</a:t>
            </a:r>
          </a:p>
        </p:txBody>
      </p:sp>
      <p:pic>
        <p:nvPicPr>
          <p:cNvPr id="2052" name="Picture 4" descr="http://twimgs.com/ddj/images/article/2014/0214/JNIFigure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438400"/>
            <a:ext cx="7010400" cy="361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505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00955" y="785388"/>
            <a:ext cx="8153400" cy="5972175"/>
          </a:xfrm>
        </p:spPr>
        <p:txBody>
          <a:bodyPr>
            <a:normAutofit lnSpcReduction="10000"/>
          </a:bodyPr>
          <a:lstStyle/>
          <a:p>
            <a:r>
              <a:rPr lang="en-US" sz="2600" dirty="0">
                <a:latin typeface="+mn-lt"/>
                <a:cs typeface="Aparajita" pitchFamily="34" charset="0"/>
              </a:rPr>
              <a:t>Java Native Interface</a:t>
            </a:r>
          </a:p>
          <a:p>
            <a:pPr marL="0" indent="0">
              <a:buNone/>
            </a:pPr>
            <a:endParaRPr lang="en-US" sz="3000" b="1" u="sng" dirty="0" smtClean="0">
              <a:latin typeface="Aparajita" pitchFamily="34" charset="0"/>
              <a:cs typeface="Aparajita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+mn-lt"/>
                <a:cs typeface="Aparajita" pitchFamily="34" charset="0"/>
              </a:rPr>
              <a:t>At Java Side:</a:t>
            </a:r>
          </a:p>
          <a:p>
            <a:pPr marL="457200" lvl="1" indent="-457200">
              <a:buFont typeface="Courier New" panose="02070309020205020404" pitchFamily="49" charset="0"/>
              <a:buChar char="o"/>
            </a:pPr>
            <a:r>
              <a:rPr lang="en-US" sz="2600" dirty="0">
                <a:latin typeface="+mn-lt"/>
                <a:cs typeface="Aparajita" pitchFamily="34" charset="0"/>
              </a:rPr>
              <a:t>System.LoadLibrary()</a:t>
            </a:r>
          </a:p>
          <a:p>
            <a:pPr marL="457200" lvl="1" indent="-457200">
              <a:buFont typeface="Courier New" panose="02070309020205020404" pitchFamily="49" charset="0"/>
              <a:buChar char="o"/>
            </a:pPr>
            <a:r>
              <a:rPr lang="en-US" sz="2600" dirty="0">
                <a:latin typeface="+mn-lt"/>
                <a:cs typeface="Aparajita" pitchFamily="34" charset="0"/>
              </a:rPr>
              <a:t>Native keyword</a:t>
            </a:r>
          </a:p>
          <a:p>
            <a:pPr marL="0" lvl="1" indent="0">
              <a:buNone/>
            </a:pPr>
            <a:endParaRPr lang="en-US" sz="2600" dirty="0">
              <a:latin typeface="+mn-lt"/>
              <a:cs typeface="Aparajita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+mn-lt"/>
                <a:cs typeface="Aparajita" pitchFamily="34" charset="0"/>
              </a:rPr>
              <a:t>At C/C++ Side</a:t>
            </a:r>
          </a:p>
          <a:p>
            <a:pPr marL="457200" lvl="1" indent="-457200">
              <a:buFont typeface="Courier New" panose="02070309020205020404" pitchFamily="49" charset="0"/>
              <a:buChar char="o"/>
            </a:pPr>
            <a:r>
              <a:rPr lang="en-US" sz="2600" dirty="0">
                <a:latin typeface="+mn-lt"/>
                <a:cs typeface="Aparajita" pitchFamily="34" charset="0"/>
              </a:rPr>
              <a:t>#include&lt;</a:t>
            </a:r>
            <a:r>
              <a:rPr lang="en-US" sz="2600" dirty="0" err="1">
                <a:latin typeface="+mn-lt"/>
                <a:cs typeface="Aparajita" pitchFamily="34" charset="0"/>
              </a:rPr>
              <a:t>jni.h</a:t>
            </a:r>
            <a:r>
              <a:rPr lang="en-US" sz="2600" dirty="0">
                <a:latin typeface="+mn-lt"/>
                <a:cs typeface="Aparajita" pitchFamily="34" charset="0"/>
              </a:rPr>
              <a:t>&gt;</a:t>
            </a:r>
          </a:p>
          <a:p>
            <a:pPr marL="457200" lvl="1" indent="-457200">
              <a:buFont typeface="Courier New" panose="02070309020205020404" pitchFamily="49" charset="0"/>
              <a:buChar char="o"/>
            </a:pPr>
            <a:r>
              <a:rPr lang="en-US" sz="2600" dirty="0">
                <a:latin typeface="+mn-lt"/>
                <a:cs typeface="Aparajita" pitchFamily="34" charset="0"/>
              </a:rPr>
              <a:t>Java primitives types, objects and methods</a:t>
            </a:r>
          </a:p>
          <a:p>
            <a:pPr marL="457200" lvl="1" indent="-457200">
              <a:buFont typeface="Courier New" panose="02070309020205020404" pitchFamily="49" charset="0"/>
              <a:buChar char="o"/>
            </a:pPr>
            <a:r>
              <a:rPr lang="en-US" sz="2600" dirty="0" err="1">
                <a:latin typeface="+mn-lt"/>
                <a:cs typeface="Aparajita" pitchFamily="34" charset="0"/>
              </a:rPr>
              <a:t>JNIEnv</a:t>
            </a:r>
            <a:r>
              <a:rPr lang="en-US" sz="2600" dirty="0">
                <a:latin typeface="+mn-lt"/>
                <a:cs typeface="Aparajita" pitchFamily="34" charset="0"/>
              </a:rPr>
              <a:t> *</a:t>
            </a:r>
            <a:r>
              <a:rPr lang="en-US" sz="2600" dirty="0" err="1" smtClean="0">
                <a:latin typeface="+mn-lt"/>
                <a:cs typeface="Aparajita" pitchFamily="34" charset="0"/>
              </a:rPr>
              <a:t>env</a:t>
            </a:r>
            <a:endParaRPr lang="en-US" sz="2600" dirty="0">
              <a:latin typeface="+mn-lt"/>
              <a:cs typeface="Aparajita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en-US" sz="2600" dirty="0">
              <a:latin typeface="Aparajita" pitchFamily="34" charset="0"/>
              <a:cs typeface="Aparajita" pitchFamily="34" charset="0"/>
            </a:endParaRPr>
          </a:p>
          <a:p>
            <a:pPr marL="457200" lvl="1" indent="0">
              <a:buNone/>
            </a:pPr>
            <a:r>
              <a:rPr lang="en-US" sz="2600" dirty="0">
                <a:latin typeface="Aparajita" pitchFamily="34" charset="0"/>
                <a:cs typeface="Aparajita" pitchFamily="34" charset="0"/>
              </a:rPr>
              <a:t>			</a:t>
            </a:r>
            <a:endParaRPr lang="en-US" sz="10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4000" y="152400"/>
            <a:ext cx="906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  <a:ea typeface="+mj-ea"/>
                <a:cs typeface="Aparajita" pitchFamily="34" charset="0"/>
              </a:rPr>
              <a:t>JNI implementation</a:t>
            </a:r>
            <a:r>
              <a:rPr lang="en-US" sz="2800" b="1" dirty="0">
                <a:latin typeface="Aparajita" pitchFamily="34" charset="0"/>
                <a:cs typeface="Aparajita" pitchFamily="34" charset="0"/>
              </a:rPr>
              <a:t>	</a:t>
            </a:r>
          </a:p>
        </p:txBody>
      </p:sp>
      <p:sp>
        <p:nvSpPr>
          <p:cNvPr id="3" name="AutoShape 2" descr="Image result for jni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60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838200"/>
            <a:ext cx="8153400" cy="5452872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+mn-lt"/>
                <a:cs typeface="Aparajita" pitchFamily="34" charset="0"/>
              </a:rPr>
              <a:t>When the JVM invokes the function, it passes a JNIEnv pointer, a jobject pointer, and any Java arguments declared by the Java method. </a:t>
            </a:r>
            <a:endParaRPr lang="en-US" sz="2600" dirty="0" smtClean="0">
              <a:latin typeface="+mn-lt"/>
              <a:cs typeface="Aparajita" pitchFamily="34" charset="0"/>
            </a:endParaRPr>
          </a:p>
          <a:p>
            <a:endParaRPr lang="en-US" sz="2600" dirty="0">
              <a:latin typeface="+mn-lt"/>
              <a:cs typeface="Aparajita" pitchFamily="34" charset="0"/>
            </a:endParaRPr>
          </a:p>
          <a:p>
            <a:r>
              <a:rPr lang="en-US" sz="2600" dirty="0">
                <a:latin typeface="+mn-lt"/>
                <a:cs typeface="Aparajita" pitchFamily="34" charset="0"/>
              </a:rPr>
              <a:t>A JNI function may look like this:</a:t>
            </a:r>
          </a:p>
          <a:p>
            <a:pPr marL="0" indent="0">
              <a:buNone/>
            </a:pPr>
            <a:endParaRPr lang="en-US" sz="2800" b="1" dirty="0"/>
          </a:p>
          <a:p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4000" y="152400"/>
            <a:ext cx="906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  <a:ea typeface="+mj-ea"/>
                <a:cs typeface="Aparajita" pitchFamily="34" charset="0"/>
              </a:rPr>
              <a:t>Code for JNI in c file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62200" y="3671189"/>
            <a:ext cx="7924800" cy="26776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jstring</a:t>
            </a:r>
            <a:br>
              <a:rPr lang="en-US" sz="2400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</a:br>
            <a:r>
              <a:rPr lang="en-US" sz="2400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Java_com_example_hellojni_HelloJni_stringFromJNI( JNIEnv* env,</a:t>
            </a:r>
            <a:br>
              <a:rPr lang="en-US" sz="2400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</a:br>
            <a:r>
              <a:rPr lang="en-US" sz="2400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                                                  jobject thiz )</a:t>
            </a:r>
          </a:p>
          <a:p>
            <a:r>
              <a:rPr lang="en-US" sz="2400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{</a:t>
            </a:r>
          </a:p>
          <a:p>
            <a:r>
              <a:rPr lang="en-US" sz="2400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	/*Implement Native Method Here*/</a:t>
            </a:r>
          </a:p>
          <a:p>
            <a:r>
              <a:rPr lang="en-US" sz="2400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}</a:t>
            </a:r>
            <a:br>
              <a:rPr lang="en-US" sz="2400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</a:br>
            <a:endParaRPr lang="en-US" sz="2400" i="1" dirty="0">
              <a:solidFill>
                <a:schemeClr val="bg1"/>
              </a:solidFill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797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8554" y="838200"/>
            <a:ext cx="8990846" cy="57150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+mn-lt"/>
                <a:cs typeface="Aparajita" pitchFamily="34" charset="0"/>
              </a:rPr>
              <a:t>After jstring comes the function name, which is based on the Java function name and the path to the file containing it</a:t>
            </a:r>
            <a:r>
              <a:rPr lang="en-US" sz="2400" dirty="0" smtClean="0">
                <a:latin typeface="+mn-lt"/>
                <a:cs typeface="Aparajita" pitchFamily="34" charset="0"/>
              </a:rPr>
              <a:t>.</a:t>
            </a:r>
            <a:endParaRPr lang="en-US" sz="2400" dirty="0">
              <a:latin typeface="+mn-lt"/>
              <a:cs typeface="Aparajita" pitchFamily="34" charset="0"/>
            </a:endParaRPr>
          </a:p>
          <a:p>
            <a:r>
              <a:rPr lang="en-US" sz="2400" dirty="0">
                <a:latin typeface="+mn-lt"/>
                <a:cs typeface="Aparajita" pitchFamily="34" charset="0"/>
              </a:rPr>
              <a:t>Construct it according to the following rules:</a:t>
            </a:r>
          </a:p>
          <a:p>
            <a:pPr marL="914400" lvl="3" indent="-457200">
              <a:buFont typeface="Courier New" panose="02070309020205020404" pitchFamily="49" charset="0"/>
              <a:buChar char="o"/>
            </a:pPr>
            <a:r>
              <a:rPr lang="en-US" sz="2000" dirty="0">
                <a:latin typeface="+mn-lt"/>
                <a:cs typeface="Aparajita" pitchFamily="34" charset="0"/>
              </a:rPr>
              <a:t>Prepend Java_ to it.</a:t>
            </a:r>
          </a:p>
          <a:p>
            <a:pPr marL="914400" lvl="3" indent="-457200">
              <a:buFont typeface="Courier New" panose="02070309020205020404" pitchFamily="49" charset="0"/>
              <a:buChar char="o"/>
            </a:pPr>
            <a:r>
              <a:rPr lang="en-US" sz="2000" dirty="0">
                <a:latin typeface="+mn-lt"/>
                <a:cs typeface="Aparajita" pitchFamily="34" charset="0"/>
              </a:rPr>
              <a:t>Describe the file path relative to the top-level source directory.</a:t>
            </a:r>
          </a:p>
          <a:p>
            <a:pPr marL="914400" lvl="3" indent="-457200">
              <a:buFont typeface="Courier New" panose="02070309020205020404" pitchFamily="49" charset="0"/>
              <a:buChar char="o"/>
            </a:pPr>
            <a:r>
              <a:rPr lang="en-US" sz="2000" dirty="0">
                <a:latin typeface="+mn-lt"/>
                <a:cs typeface="Aparajita" pitchFamily="34" charset="0"/>
              </a:rPr>
              <a:t>Use underscores in place of forward slashes.</a:t>
            </a:r>
          </a:p>
          <a:p>
            <a:pPr marL="914400" lvl="3" indent="-457200">
              <a:buFont typeface="Courier New" panose="02070309020205020404" pitchFamily="49" charset="0"/>
              <a:buChar char="o"/>
            </a:pPr>
            <a:r>
              <a:rPr lang="en-US" sz="2000" dirty="0">
                <a:latin typeface="+mn-lt"/>
                <a:cs typeface="Aparajita" pitchFamily="34" charset="0"/>
              </a:rPr>
              <a:t>Omit the .java file extension.</a:t>
            </a:r>
          </a:p>
          <a:p>
            <a:pPr marL="914400" lvl="3" indent="-457200">
              <a:buFont typeface="Courier New" panose="02070309020205020404" pitchFamily="49" charset="0"/>
              <a:buChar char="o"/>
            </a:pPr>
            <a:r>
              <a:rPr lang="en-US" sz="2000" dirty="0">
                <a:latin typeface="+mn-lt"/>
                <a:cs typeface="Aparajita" pitchFamily="34" charset="0"/>
              </a:rPr>
              <a:t>After the last underscore, append the function name</a:t>
            </a:r>
            <a:r>
              <a:rPr lang="en-US" sz="2000" dirty="0" smtClean="0">
                <a:latin typeface="+mn-lt"/>
                <a:cs typeface="Aparajita" pitchFamily="34" charset="0"/>
              </a:rPr>
              <a:t>.</a:t>
            </a:r>
            <a:endParaRPr lang="en-US" sz="2800" dirty="0" smtClean="0">
              <a:latin typeface="+mn-lt"/>
              <a:cs typeface="Aparajita" pitchFamily="34" charset="0"/>
            </a:endParaRPr>
          </a:p>
          <a:p>
            <a:pPr marL="342900" lvl="2" indent="-342900"/>
            <a:r>
              <a:rPr lang="en-US" sz="2400" dirty="0">
                <a:latin typeface="+mn-lt"/>
                <a:cs typeface="Aparajita" pitchFamily="34" charset="0"/>
              </a:rPr>
              <a:t>Example: the function name “</a:t>
            </a:r>
            <a:r>
              <a:rPr lang="en-US" sz="2400" dirty="0" err="1">
                <a:latin typeface="+mn-lt"/>
                <a:cs typeface="Aparajita" pitchFamily="34" charset="0"/>
              </a:rPr>
              <a:t>Java_com_example_hellojni_HelloJni_stringFromJNI</a:t>
            </a:r>
            <a:r>
              <a:rPr lang="en-US" sz="2400" dirty="0">
                <a:latin typeface="+mn-lt"/>
                <a:cs typeface="Aparajita" pitchFamily="34" charset="0"/>
              </a:rPr>
              <a:t>” refers to a Java function called ”</a:t>
            </a:r>
            <a:r>
              <a:rPr lang="en-US" sz="2400" dirty="0" err="1">
                <a:latin typeface="+mn-lt"/>
                <a:cs typeface="Aparajita" pitchFamily="34" charset="0"/>
              </a:rPr>
              <a:t>stringFromJNI</a:t>
            </a:r>
            <a:r>
              <a:rPr lang="en-US" sz="2400" dirty="0">
                <a:latin typeface="+mn-lt"/>
                <a:cs typeface="Aparajita" pitchFamily="34" charset="0"/>
              </a:rPr>
              <a:t>()”, which resides in </a:t>
            </a:r>
            <a:r>
              <a:rPr lang="en-US" sz="2400" dirty="0" err="1">
                <a:latin typeface="+mn-lt"/>
                <a:cs typeface="Aparajita" pitchFamily="34" charset="0"/>
              </a:rPr>
              <a:t>hellojni</a:t>
            </a:r>
            <a:r>
              <a:rPr lang="en-US" sz="2400" dirty="0">
                <a:latin typeface="+mn-lt"/>
                <a:cs typeface="Aparajita" pitchFamily="34" charset="0"/>
              </a:rPr>
              <a:t>/</a:t>
            </a:r>
            <a:r>
              <a:rPr lang="en-US" sz="2400" dirty="0" err="1">
                <a:latin typeface="+mn-lt"/>
                <a:cs typeface="Aparajita" pitchFamily="34" charset="0"/>
              </a:rPr>
              <a:t>src</a:t>
            </a:r>
            <a:r>
              <a:rPr lang="en-US" sz="2400" dirty="0">
                <a:latin typeface="+mn-lt"/>
                <a:cs typeface="Aparajita" pitchFamily="34" charset="0"/>
              </a:rPr>
              <a:t>/com/example/</a:t>
            </a:r>
            <a:r>
              <a:rPr lang="en-US" sz="2400" dirty="0" err="1">
                <a:latin typeface="+mn-lt"/>
                <a:cs typeface="Aparajita" pitchFamily="34" charset="0"/>
              </a:rPr>
              <a:t>hellojni</a:t>
            </a:r>
            <a:r>
              <a:rPr lang="en-US" sz="2400" dirty="0">
                <a:latin typeface="+mn-lt"/>
                <a:cs typeface="Aparajita" pitchFamily="34" charset="0"/>
              </a:rPr>
              <a:t>/HelloJni.java.</a:t>
            </a:r>
          </a:p>
          <a:p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4000" y="152400"/>
            <a:ext cx="906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  <a:ea typeface="+mj-ea"/>
                <a:cs typeface="Aparajita" pitchFamily="34" charset="0"/>
              </a:rPr>
              <a:t>Semantics for JNI function</a:t>
            </a:r>
          </a:p>
        </p:txBody>
      </p:sp>
    </p:spTree>
    <p:extLst>
      <p:ext uri="{BB962C8B-B14F-4D97-AF65-F5344CB8AC3E}">
        <p14:creationId xmlns:p14="http://schemas.microsoft.com/office/powerpoint/2010/main" val="1011693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838200"/>
            <a:ext cx="8153400" cy="545287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  <a:cs typeface="Aparajita" pitchFamily="34" charset="0"/>
              </a:rPr>
              <a:t>A JNI environment pointer (JNIEnv*) is passed as an argument for each native function mapped to a Java </a:t>
            </a:r>
            <a:r>
              <a:rPr lang="en-US" sz="2400" dirty="0" smtClean="0">
                <a:latin typeface="+mn-lt"/>
                <a:cs typeface="Aparajita" pitchFamily="34" charset="0"/>
              </a:rPr>
              <a:t>method.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 smtClean="0">
                <a:latin typeface="+mn-lt"/>
                <a:cs typeface="Aparajita" pitchFamily="34" charset="0"/>
              </a:rPr>
              <a:t>It allows </a:t>
            </a:r>
            <a:r>
              <a:rPr lang="en-US" sz="2200" dirty="0">
                <a:latin typeface="+mn-lt"/>
                <a:cs typeface="Aparajita" pitchFamily="34" charset="0"/>
              </a:rPr>
              <a:t>for interaction with the JNI environment within the native method (such as converting between C types and standard Java types)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latin typeface="+mn-lt"/>
                <a:cs typeface="Aparajita" pitchFamily="34" charset="0"/>
              </a:rPr>
              <a:t>This JNI interface pointer can be stored, but remains valid only in the current thread.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latin typeface="+mn-lt"/>
                <a:cs typeface="Aparajita" pitchFamily="34" charset="0"/>
              </a:rPr>
              <a:t>The env pointer is a structure that contains the interface to the JVM.</a:t>
            </a:r>
          </a:p>
          <a:p>
            <a:endParaRPr lang="en-US" sz="2400" dirty="0" smtClean="0">
              <a:latin typeface="+mn-lt"/>
              <a:cs typeface="Aparajita" pitchFamily="34" charset="0"/>
            </a:endParaRPr>
          </a:p>
          <a:p>
            <a:r>
              <a:rPr lang="en-US" sz="2400" dirty="0" err="1" smtClean="0">
                <a:latin typeface="+mn-lt"/>
                <a:cs typeface="Aparajita" pitchFamily="34" charset="0"/>
              </a:rPr>
              <a:t>jobject</a:t>
            </a:r>
            <a:r>
              <a:rPr lang="en-US" sz="2400" dirty="0">
                <a:latin typeface="+mn-lt"/>
                <a:cs typeface="Aparajita" pitchFamily="34" charset="0"/>
              </a:rPr>
              <a:t> is a pointer to the implicit “this” object passed from the Java side.</a:t>
            </a:r>
          </a:p>
          <a:p>
            <a:endParaRPr lang="en-US" sz="2800" dirty="0">
              <a:latin typeface="Aparajita" pitchFamily="34" charset="0"/>
              <a:cs typeface="Aparajita" pitchFamily="34" charset="0"/>
            </a:endParaRPr>
          </a:p>
          <a:p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4000" y="152400"/>
            <a:ext cx="906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  <a:ea typeface="+mj-ea"/>
                <a:cs typeface="Aparajita" pitchFamily="34" charset="0"/>
              </a:rPr>
              <a:t>JNI function explanation</a:t>
            </a:r>
          </a:p>
        </p:txBody>
      </p:sp>
    </p:spTree>
    <p:extLst>
      <p:ext uri="{BB962C8B-B14F-4D97-AF65-F5344CB8AC3E}">
        <p14:creationId xmlns:p14="http://schemas.microsoft.com/office/powerpoint/2010/main" val="257556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2600" y="685800"/>
            <a:ext cx="8610600" cy="545287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+mn-lt"/>
                <a:cs typeface="Aparajita" pitchFamily="34" charset="0"/>
              </a:rPr>
              <a:t>In java file,  we declare the C/C++ function to call as a method in our Activity and tell java to load the compiled code.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24000" y="152400"/>
            <a:ext cx="906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  <a:ea typeface="+mj-ea"/>
                <a:cs typeface="Aparajita" pitchFamily="34" charset="0"/>
              </a:rPr>
              <a:t>JNI </a:t>
            </a:r>
            <a:r>
              <a:rPr lang="en-US" sz="2800" b="1" dirty="0" smtClean="0">
                <a:solidFill>
                  <a:schemeClr val="tx1"/>
                </a:solidFill>
                <a:latin typeface="+mj-lt"/>
                <a:ea typeface="+mj-ea"/>
                <a:cs typeface="Aparajita" pitchFamily="34" charset="0"/>
              </a:rPr>
              <a:t>in </a:t>
            </a:r>
            <a:r>
              <a:rPr lang="en-US" sz="2800" b="1" dirty="0">
                <a:solidFill>
                  <a:schemeClr val="tx1"/>
                </a:solidFill>
                <a:latin typeface="+mj-lt"/>
                <a:ea typeface="+mj-ea"/>
                <a:cs typeface="Aparajita" pitchFamily="34" charset="0"/>
              </a:rPr>
              <a:t>java 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6013" y="2164729"/>
            <a:ext cx="8087504" cy="231230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	public native String  </a:t>
            </a:r>
            <a:r>
              <a:rPr lang="en-US" sz="2400" i="1" dirty="0" err="1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stringFromJNI</a:t>
            </a:r>
            <a:r>
              <a:rPr lang="en-US" sz="2400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();//native method</a:t>
            </a:r>
          </a:p>
          <a:p>
            <a:r>
              <a:rPr lang="en-US" sz="2400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	static 		  //static initializer code</a:t>
            </a:r>
          </a:p>
          <a:p>
            <a:r>
              <a:rPr lang="en-US" sz="2400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	{</a:t>
            </a:r>
          </a:p>
          <a:p>
            <a:r>
              <a:rPr lang="en-US" sz="2400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	        </a:t>
            </a:r>
            <a:r>
              <a:rPr lang="en-US" sz="2400" i="1" dirty="0" err="1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System.loadLibrary</a:t>
            </a:r>
            <a:r>
              <a:rPr lang="en-US" sz="2400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("hello-jni");     //loads  Helloworld.dll</a:t>
            </a:r>
          </a:p>
          <a:p>
            <a:r>
              <a:rPr lang="en-US" sz="2400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	}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68705" y="4572000"/>
            <a:ext cx="4918295" cy="83099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This tells the compiler that print() will be accessed from an external library, and that it should not look for it in the Java source code.</a:t>
            </a:r>
          </a:p>
        </p:txBody>
      </p:sp>
      <p:cxnSp>
        <p:nvCxnSpPr>
          <p:cNvPr id="32" name="Straight Arrow Connector 31"/>
          <p:cNvCxnSpPr>
            <a:endCxn id="6" idx="0"/>
          </p:cNvCxnSpPr>
          <p:nvPr/>
        </p:nvCxnSpPr>
        <p:spPr>
          <a:xfrm>
            <a:off x="6477000" y="2514600"/>
            <a:ext cx="1350853" cy="205740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984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2341" y="762000"/>
            <a:ext cx="8722259" cy="5452872"/>
          </a:xfrm>
        </p:spPr>
        <p:txBody>
          <a:bodyPr>
            <a:normAutofit/>
          </a:bodyPr>
          <a:lstStyle/>
          <a:p>
            <a:endParaRPr lang="en-US" sz="2400" dirty="0" smtClean="0">
              <a:latin typeface="+mn-lt"/>
              <a:cs typeface="Aparajita" pitchFamily="34" charset="0"/>
            </a:endParaRPr>
          </a:p>
          <a:p>
            <a:r>
              <a:rPr lang="en-US" sz="2400" dirty="0" smtClean="0">
                <a:latin typeface="+mn-lt"/>
                <a:cs typeface="Aparajita" pitchFamily="34" charset="0"/>
              </a:rPr>
              <a:t>Two </a:t>
            </a:r>
            <a:r>
              <a:rPr lang="en-US" sz="2400" dirty="0">
                <a:latin typeface="+mn-lt"/>
                <a:cs typeface="Aparajita" pitchFamily="34" charset="0"/>
              </a:rPr>
              <a:t>types of datatypes for arguments</a:t>
            </a:r>
          </a:p>
          <a:p>
            <a:pPr marL="742950" lvl="2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+mn-lt"/>
                <a:cs typeface="Aparajita" pitchFamily="34" charset="0"/>
              </a:rPr>
              <a:t>Primitive </a:t>
            </a:r>
            <a:r>
              <a:rPr lang="en-US" sz="2200" dirty="0" err="1" smtClean="0">
                <a:latin typeface="+mn-lt"/>
                <a:cs typeface="Aparajita" pitchFamily="34" charset="0"/>
              </a:rPr>
              <a:t>datatypes</a:t>
            </a:r>
            <a:r>
              <a:rPr lang="en-US" sz="2200" dirty="0">
                <a:latin typeface="+mn-lt"/>
                <a:cs typeface="Aparajita" pitchFamily="34" charset="0"/>
              </a:rPr>
              <a:t>: </a:t>
            </a:r>
            <a:endParaRPr lang="en-US" sz="2200" dirty="0" smtClean="0">
              <a:latin typeface="+mn-lt"/>
              <a:cs typeface="Aparajita" pitchFamily="34" charset="0"/>
            </a:endParaRPr>
          </a:p>
          <a:p>
            <a:pPr marL="1200150" lvl="3" indent="-342900">
              <a:buFont typeface="Courier New" panose="02070309020205020404" pitchFamily="49" charset="0"/>
              <a:buChar char="o"/>
            </a:pPr>
            <a:r>
              <a:rPr lang="en-US" sz="2000" dirty="0" err="1" smtClean="0">
                <a:latin typeface="+mn-lt"/>
                <a:cs typeface="Aparajita" pitchFamily="34" charset="0"/>
              </a:rPr>
              <a:t>boolean</a:t>
            </a:r>
            <a:r>
              <a:rPr lang="en-US" sz="2000" dirty="0">
                <a:latin typeface="+mn-lt"/>
                <a:cs typeface="Aparajita" pitchFamily="34" charset="0"/>
              </a:rPr>
              <a:t>, byte, char, short, int, long, float, and double</a:t>
            </a:r>
          </a:p>
          <a:p>
            <a:pPr marL="742950" lvl="2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+mn-lt"/>
                <a:cs typeface="Aparajita" pitchFamily="34" charset="0"/>
              </a:rPr>
              <a:t>Reference types: </a:t>
            </a:r>
            <a:endParaRPr lang="en-US" sz="2200" dirty="0" smtClean="0">
              <a:latin typeface="+mn-lt"/>
              <a:cs typeface="Aparajita" pitchFamily="34" charset="0"/>
            </a:endParaRPr>
          </a:p>
          <a:p>
            <a:pPr marL="1200150" lvl="3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+mn-lt"/>
                <a:cs typeface="Aparajita" pitchFamily="34" charset="0"/>
              </a:rPr>
              <a:t>String</a:t>
            </a:r>
            <a:r>
              <a:rPr lang="en-US" sz="2000" dirty="0">
                <a:latin typeface="+mn-lt"/>
                <a:cs typeface="Aparajita" pitchFamily="34" charset="0"/>
              </a:rPr>
              <a:t>, arrays, and other classes</a:t>
            </a:r>
          </a:p>
          <a:p>
            <a:pPr marL="0" indent="0">
              <a:buNone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4000" y="0"/>
            <a:ext cx="9067800" cy="87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  <a:ea typeface="+mj-ea"/>
                <a:cs typeface="Aparajita" pitchFamily="34" charset="0"/>
              </a:rPr>
              <a:t>Passing Arguments and Result between Java &amp; Native Programs</a:t>
            </a:r>
          </a:p>
        </p:txBody>
      </p:sp>
    </p:spTree>
    <p:extLst>
      <p:ext uri="{BB962C8B-B14F-4D97-AF65-F5344CB8AC3E}">
        <p14:creationId xmlns:p14="http://schemas.microsoft.com/office/powerpoint/2010/main" val="3193026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30859" y="762000"/>
            <a:ext cx="8803741" cy="1320297"/>
          </a:xfrm>
        </p:spPr>
        <p:txBody>
          <a:bodyPr>
            <a:normAutofit/>
          </a:bodyPr>
          <a:lstStyle/>
          <a:p>
            <a:endParaRPr lang="en-US" sz="2400" dirty="0" smtClean="0">
              <a:latin typeface="+mn-lt"/>
              <a:cs typeface="Aparajita" pitchFamily="34" charset="0"/>
            </a:endParaRPr>
          </a:p>
          <a:p>
            <a:r>
              <a:rPr lang="en-US" sz="2400" dirty="0" smtClean="0">
                <a:latin typeface="+mn-lt"/>
                <a:cs typeface="Aparajita" pitchFamily="34" charset="0"/>
              </a:rPr>
              <a:t>Passing </a:t>
            </a:r>
            <a:r>
              <a:rPr lang="en-US" sz="2400" dirty="0">
                <a:latin typeface="+mn-lt"/>
                <a:cs typeface="Aparajita" pitchFamily="34" charset="0"/>
              </a:rPr>
              <a:t>Primitives types: Primitive types are directly mapped to C/C++ equivalents</a:t>
            </a:r>
          </a:p>
          <a:p>
            <a:pPr marL="0" indent="0">
              <a:buNone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4000" y="0"/>
            <a:ext cx="9067800" cy="87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  <a:ea typeface="+mj-ea"/>
                <a:cs typeface="Aparajita" pitchFamily="34" charset="0"/>
              </a:rPr>
              <a:t>Passing Arguments and Result between Java &amp; Native Programs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038215"/>
              </p:ext>
            </p:extLst>
          </p:nvPr>
        </p:nvGraphicFramePr>
        <p:xfrm>
          <a:off x="1524000" y="2355410"/>
          <a:ext cx="8975758" cy="3362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3940"/>
                <a:gridCol w="2243940"/>
                <a:gridCol w="2468333"/>
                <a:gridCol w="2019545"/>
              </a:tblGrid>
              <a:tr h="371491">
                <a:tc>
                  <a:txBody>
                    <a:bodyPr/>
                    <a:lstStyle/>
                    <a:p>
                      <a:r>
                        <a:rPr lang="en-US" dirty="0" smtClean="0"/>
                        <a:t>Java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JNI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C/C++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</a:tr>
              <a:tr h="390507">
                <a:tc>
                  <a:txBody>
                    <a:bodyPr/>
                    <a:lstStyle/>
                    <a:p>
                      <a:r>
                        <a:rPr lang="en-US" dirty="0" smtClean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unsigned 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bits</a:t>
                      </a:r>
                      <a:endParaRPr lang="en-US" dirty="0"/>
                    </a:p>
                  </a:txBody>
                  <a:tcPr/>
                </a:tc>
              </a:tr>
              <a:tr h="371491">
                <a:tc>
                  <a:txBody>
                    <a:bodyPr/>
                    <a:lstStyle/>
                    <a:p>
                      <a:r>
                        <a:rPr lang="en-US" dirty="0" smtClean="0"/>
                        <a:t>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bits</a:t>
                      </a:r>
                      <a:endParaRPr lang="en-US" dirty="0"/>
                    </a:p>
                  </a:txBody>
                  <a:tcPr/>
                </a:tc>
              </a:tr>
              <a:tr h="371491"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unsigned 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bits</a:t>
                      </a:r>
                      <a:endParaRPr lang="en-US" dirty="0"/>
                    </a:p>
                  </a:txBody>
                  <a:tcPr/>
                </a:tc>
              </a:tr>
              <a:tr h="371491"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bits</a:t>
                      </a:r>
                      <a:endParaRPr lang="en-US" dirty="0"/>
                    </a:p>
                  </a:txBody>
                  <a:tcPr/>
                </a:tc>
              </a:tr>
              <a:tr h="371491"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bits</a:t>
                      </a:r>
                      <a:endParaRPr lang="en-US" dirty="0"/>
                    </a:p>
                  </a:txBody>
                  <a:tcPr/>
                </a:tc>
              </a:tr>
              <a:tr h="371491"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r>
                        <a:rPr lang="en-US" baseline="0" dirty="0" smtClean="0"/>
                        <a:t> 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bits</a:t>
                      </a:r>
                      <a:endParaRPr lang="en-US" dirty="0"/>
                    </a:p>
                  </a:txBody>
                  <a:tcPr/>
                </a:tc>
              </a:tr>
              <a:tr h="371491"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 bits</a:t>
                      </a:r>
                      <a:endParaRPr lang="en-US" dirty="0"/>
                    </a:p>
                  </a:txBody>
                  <a:tcPr/>
                </a:tc>
              </a:tr>
              <a:tr h="371491"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 bits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8990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64881" y="1222976"/>
            <a:ext cx="10461280" cy="4495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n-lt"/>
                <a:cs typeface="Aparajita" pitchFamily="34" charset="0"/>
              </a:rPr>
              <a:t>Module1: Android </a:t>
            </a:r>
            <a:r>
              <a:rPr lang="en-US" sz="2800" dirty="0">
                <a:latin typeface="+mn-lt"/>
                <a:cs typeface="Aparajita" pitchFamily="34" charset="0"/>
              </a:rPr>
              <a:t>NDK overview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cs typeface="Aparajita" pitchFamily="34" charset="0"/>
              </a:rPr>
              <a:t>Module 2: </a:t>
            </a:r>
            <a:r>
              <a:rPr lang="en-US" sz="2800" dirty="0" smtClean="0">
                <a:latin typeface="+mn-lt"/>
                <a:cs typeface="Aparajita" pitchFamily="34" charset="0"/>
              </a:rPr>
              <a:t>Introduction </a:t>
            </a:r>
            <a:r>
              <a:rPr lang="en-US" sz="2800" dirty="0">
                <a:latin typeface="+mn-lt"/>
                <a:cs typeface="Aparajita" pitchFamily="34" charset="0"/>
              </a:rPr>
              <a:t>to </a:t>
            </a:r>
            <a:r>
              <a:rPr lang="en-US" sz="2800" dirty="0" smtClean="0">
                <a:latin typeface="+mn-lt"/>
                <a:cs typeface="Aparajita" pitchFamily="34" charset="0"/>
              </a:rPr>
              <a:t>JNI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cs typeface="Aparajita" pitchFamily="34" charset="0"/>
              </a:rPr>
              <a:t>Lab session </a:t>
            </a:r>
            <a:r>
              <a:rPr lang="en-US" sz="2800" dirty="0" smtClean="0">
                <a:cs typeface="Aparajita" pitchFamily="34" charset="0"/>
              </a:rPr>
              <a:t>1(NDK integration </a:t>
            </a:r>
            <a:r>
              <a:rPr lang="en-US" sz="2800" dirty="0" err="1" smtClean="0">
                <a:cs typeface="Aparajita" pitchFamily="34" charset="0"/>
              </a:rPr>
              <a:t>gradle</a:t>
            </a:r>
            <a:r>
              <a:rPr lang="en-US" sz="2800" dirty="0" smtClean="0">
                <a:cs typeface="Aparajita" pitchFamily="34" charset="0"/>
              </a:rPr>
              <a:t>-stable)</a:t>
            </a:r>
            <a:endParaRPr lang="en-US" sz="2800" dirty="0">
              <a:cs typeface="Aparajita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cs typeface="Aparajita" pitchFamily="34" charset="0"/>
              </a:rPr>
              <a:t>Module 3: </a:t>
            </a:r>
            <a:r>
              <a:rPr lang="en-US" sz="2800" dirty="0" smtClean="0">
                <a:latin typeface="+mn-lt"/>
                <a:cs typeface="Aparajita" pitchFamily="34" charset="0"/>
              </a:rPr>
              <a:t>Experimental </a:t>
            </a:r>
            <a:r>
              <a:rPr lang="en-US" sz="2800" dirty="0" err="1">
                <a:latin typeface="+mn-lt"/>
                <a:cs typeface="Aparajita" pitchFamily="34" charset="0"/>
              </a:rPr>
              <a:t>gradle</a:t>
            </a:r>
            <a:r>
              <a:rPr lang="en-US" sz="2800" dirty="0">
                <a:latin typeface="+mn-lt"/>
                <a:cs typeface="Aparajita" pitchFamily="34" charset="0"/>
              </a:rPr>
              <a:t> plugin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n-lt"/>
                <a:cs typeface="Aparajita" pitchFamily="34" charset="0"/>
              </a:rPr>
              <a:t>Lab </a:t>
            </a:r>
            <a:r>
              <a:rPr lang="en-US" sz="2800" dirty="0">
                <a:latin typeface="+mn-lt"/>
                <a:cs typeface="Aparajita" pitchFamily="34" charset="0"/>
              </a:rPr>
              <a:t>session </a:t>
            </a:r>
            <a:r>
              <a:rPr lang="en-US" sz="2800" dirty="0" smtClean="0">
                <a:latin typeface="+mn-lt"/>
                <a:cs typeface="Aparajita" pitchFamily="34" charset="0"/>
              </a:rPr>
              <a:t>2(NDK integration </a:t>
            </a:r>
            <a:r>
              <a:rPr lang="en-US" sz="2800" dirty="0" err="1" smtClean="0">
                <a:latin typeface="+mn-lt"/>
                <a:cs typeface="Aparajita" pitchFamily="34" charset="0"/>
              </a:rPr>
              <a:t>gradle</a:t>
            </a:r>
            <a:r>
              <a:rPr lang="en-US" sz="2800" dirty="0" smtClean="0">
                <a:latin typeface="+mn-lt"/>
                <a:cs typeface="Aparajita" pitchFamily="34" charset="0"/>
              </a:rPr>
              <a:t>-experimental)</a:t>
            </a:r>
            <a:endParaRPr lang="en-US" sz="2800" dirty="0">
              <a:latin typeface="+mn-lt"/>
              <a:cs typeface="Aparajita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cs typeface="Aparajita" pitchFamily="34" charset="0"/>
              </a:rPr>
              <a:t>Module </a:t>
            </a:r>
            <a:r>
              <a:rPr lang="en-US" sz="2800" dirty="0" smtClean="0">
                <a:cs typeface="Aparajita" pitchFamily="34" charset="0"/>
              </a:rPr>
              <a:t>4: </a:t>
            </a:r>
            <a:r>
              <a:rPr lang="en-US" sz="2800" dirty="0" smtClean="0">
                <a:latin typeface="+mn-lt"/>
                <a:cs typeface="Aparajita" pitchFamily="34" charset="0"/>
              </a:rPr>
              <a:t>Introduction </a:t>
            </a:r>
            <a:r>
              <a:rPr lang="en-US" sz="2800" dirty="0">
                <a:latin typeface="+mn-lt"/>
                <a:cs typeface="Aparajita" pitchFamily="34" charset="0"/>
              </a:rPr>
              <a:t>to OpenGL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+mn-lt"/>
                <a:cs typeface="Aparajita" pitchFamily="34" charset="0"/>
              </a:rPr>
              <a:t>Lab session </a:t>
            </a:r>
            <a:r>
              <a:rPr lang="en-US" sz="2800" dirty="0" smtClean="0">
                <a:latin typeface="+mn-lt"/>
                <a:cs typeface="Aparajita" pitchFamily="34" charset="0"/>
              </a:rPr>
              <a:t>3</a:t>
            </a:r>
            <a:endParaRPr lang="en-US" sz="2800" dirty="0">
              <a:latin typeface="+mn-lt"/>
              <a:cs typeface="Aparajita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cs typeface="Aparajita" pitchFamily="34" charset="0"/>
              </a:rPr>
              <a:t>Module </a:t>
            </a:r>
            <a:r>
              <a:rPr lang="en-US" sz="2800" dirty="0" smtClean="0">
                <a:cs typeface="Aparajita" pitchFamily="34" charset="0"/>
              </a:rPr>
              <a:t>5: </a:t>
            </a:r>
            <a:r>
              <a:rPr lang="en-US" sz="2800" dirty="0" smtClean="0">
                <a:latin typeface="+mn-lt"/>
                <a:cs typeface="Aparajita" pitchFamily="34" charset="0"/>
              </a:rPr>
              <a:t>Introduction </a:t>
            </a:r>
            <a:r>
              <a:rPr lang="en-US" sz="2800" dirty="0">
                <a:latin typeface="+mn-lt"/>
                <a:cs typeface="Aparajita" pitchFamily="34" charset="0"/>
              </a:rPr>
              <a:t>to cross compilation </a:t>
            </a:r>
            <a:r>
              <a:rPr lang="en-US" sz="2800" dirty="0" smtClean="0">
                <a:latin typeface="+mn-lt"/>
                <a:cs typeface="Aparajita" pitchFamily="34" charset="0"/>
              </a:rPr>
              <a:t>steps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n-lt"/>
                <a:cs typeface="Aparajita" pitchFamily="34" charset="0"/>
              </a:rPr>
              <a:t>Wrap-up</a:t>
            </a:r>
            <a:endParaRPr lang="en-US" sz="2800" dirty="0">
              <a:latin typeface="+mn-lt"/>
              <a:cs typeface="Aparajit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117764"/>
            <a:ext cx="906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  <a:ea typeface="+mj-ea"/>
                <a:cs typeface="Aparajita" pitchFamily="34" charset="0"/>
              </a:rPr>
              <a:t>Training - Day 1 </a:t>
            </a:r>
            <a:r>
              <a:rPr lang="en-US" sz="2800" b="1" dirty="0">
                <a:latin typeface="Aparajita" pitchFamily="34" charset="0"/>
                <a:cs typeface="Aparajita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11846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30859" y="762000"/>
            <a:ext cx="8803741" cy="5638800"/>
          </a:xfrm>
        </p:spPr>
        <p:txBody>
          <a:bodyPr>
            <a:normAutofit fontScale="92500" lnSpcReduction="20000"/>
          </a:bodyPr>
          <a:lstStyle/>
          <a:p>
            <a:endParaRPr lang="en-US" sz="2400" dirty="0" smtClean="0">
              <a:latin typeface="+mn-lt"/>
              <a:cs typeface="Aparajita" pitchFamily="34" charset="0"/>
            </a:endParaRPr>
          </a:p>
          <a:p>
            <a:r>
              <a:rPr lang="en-US" sz="2400" dirty="0" smtClean="0">
                <a:latin typeface="+mn-lt"/>
                <a:cs typeface="Aparajita" pitchFamily="34" charset="0"/>
              </a:rPr>
              <a:t>Passing </a:t>
            </a:r>
            <a:r>
              <a:rPr lang="en-US" sz="2400" dirty="0">
                <a:latin typeface="+mn-lt"/>
                <a:cs typeface="Aparajita" pitchFamily="34" charset="0"/>
              </a:rPr>
              <a:t>Reference types: Reference types are passed as opaque references to the native code rather than native data types, and they cannot be consumed and modified directly. </a:t>
            </a:r>
          </a:p>
          <a:p>
            <a:pPr marL="342900" lvl="1" indent="-342900"/>
            <a:endParaRPr lang="en-US" sz="2400" dirty="0" smtClean="0">
              <a:latin typeface="+mn-lt"/>
              <a:cs typeface="Aparajita" pitchFamily="34" charset="0"/>
            </a:endParaRPr>
          </a:p>
          <a:p>
            <a:pPr marL="342900" lvl="1" indent="-342900"/>
            <a:r>
              <a:rPr lang="en-US" sz="2400" dirty="0" smtClean="0">
                <a:latin typeface="+mn-lt"/>
                <a:cs typeface="Aparajita" pitchFamily="34" charset="0"/>
              </a:rPr>
              <a:t>JNI </a:t>
            </a:r>
            <a:r>
              <a:rPr lang="en-US" sz="2400" dirty="0">
                <a:latin typeface="+mn-lt"/>
                <a:cs typeface="Aparajita" pitchFamily="34" charset="0"/>
              </a:rPr>
              <a:t>provides a set of APIs for interacting with these reference types. These APIs are provided to the native function through the </a:t>
            </a:r>
            <a:r>
              <a:rPr lang="en-US" sz="2400" dirty="0" err="1">
                <a:latin typeface="+mn-lt"/>
                <a:cs typeface="Aparajita" pitchFamily="34" charset="0"/>
              </a:rPr>
              <a:t>JNIEnv</a:t>
            </a:r>
            <a:r>
              <a:rPr lang="en-US" sz="2400" dirty="0">
                <a:latin typeface="+mn-lt"/>
                <a:cs typeface="Aparajita" pitchFamily="34" charset="0"/>
              </a:rPr>
              <a:t> interface pointer.</a:t>
            </a:r>
          </a:p>
          <a:p>
            <a:pPr marL="742950" lvl="2" indent="-342900">
              <a:buFont typeface="Courier New" panose="02070309020205020404" pitchFamily="49" charset="0"/>
              <a:buChar char="o"/>
            </a:pPr>
            <a:r>
              <a:rPr lang="en-US" sz="2200" dirty="0" smtClean="0">
                <a:latin typeface="+mn-lt"/>
                <a:cs typeface="Aparajita" pitchFamily="34" charset="0"/>
              </a:rPr>
              <a:t>Example:</a:t>
            </a:r>
            <a:r>
              <a:rPr lang="en-US" sz="2200" dirty="0">
                <a:latin typeface="+mn-lt"/>
                <a:cs typeface="Aparajita" pitchFamily="34" charset="0"/>
              </a:rPr>
              <a:t> </a:t>
            </a:r>
            <a:r>
              <a:rPr lang="en-US" sz="2200" dirty="0" err="1" smtClean="0">
                <a:latin typeface="+mn-lt"/>
                <a:cs typeface="Aparajita" pitchFamily="34" charset="0"/>
              </a:rPr>
              <a:t>GetStringUTFChars</a:t>
            </a:r>
            <a:r>
              <a:rPr lang="en-US" sz="2200" dirty="0">
                <a:latin typeface="+mn-lt"/>
                <a:cs typeface="Aparajita" pitchFamily="34" charset="0"/>
              </a:rPr>
              <a:t>() function for accessing the contents </a:t>
            </a:r>
            <a:r>
              <a:rPr lang="en-US" sz="2200" dirty="0" smtClean="0">
                <a:latin typeface="+mn-lt"/>
                <a:cs typeface="Aparajita" pitchFamily="34" charset="0"/>
              </a:rPr>
              <a:t>of </a:t>
            </a:r>
            <a:r>
              <a:rPr lang="en-US" sz="2200" dirty="0">
                <a:latin typeface="+mn-lt"/>
                <a:cs typeface="Aparajita" pitchFamily="34" charset="0"/>
              </a:rPr>
              <a:t>a </a:t>
            </a:r>
            <a:r>
              <a:rPr lang="en-US" sz="2200" dirty="0" smtClean="0">
                <a:latin typeface="+mn-lt"/>
                <a:cs typeface="Aparajita" pitchFamily="34" charset="0"/>
              </a:rPr>
              <a:t>string</a:t>
            </a:r>
          </a:p>
          <a:p>
            <a:pPr marL="400050" lvl="2" indent="0">
              <a:buNone/>
            </a:pPr>
            <a:r>
              <a:rPr lang="en-US" sz="2200" dirty="0" smtClean="0">
                <a:latin typeface="+mn-lt"/>
                <a:cs typeface="Aparajita" pitchFamily="34" charset="0"/>
              </a:rPr>
              <a:t> </a:t>
            </a:r>
            <a:endParaRPr lang="en-US" sz="2200" dirty="0">
              <a:latin typeface="+mn-lt"/>
              <a:cs typeface="Aparajita" pitchFamily="34" charset="0"/>
            </a:endParaRPr>
          </a:p>
          <a:p>
            <a:pPr marL="342900" lvl="1" indent="-342900"/>
            <a:r>
              <a:rPr lang="en-US" sz="2400" dirty="0">
                <a:latin typeface="+mn-lt"/>
                <a:cs typeface="Aparajita" pitchFamily="34" charset="0"/>
              </a:rPr>
              <a:t>All JNI references have type </a:t>
            </a:r>
            <a:r>
              <a:rPr lang="en-US" sz="2400" dirty="0" err="1">
                <a:latin typeface="+mn-lt"/>
                <a:cs typeface="Aparajita" pitchFamily="34" charset="0"/>
              </a:rPr>
              <a:t>jobject</a:t>
            </a:r>
            <a:r>
              <a:rPr lang="en-US" sz="2400" dirty="0">
                <a:latin typeface="+mn-lt"/>
                <a:cs typeface="Aparajita" pitchFamily="34" charset="0"/>
              </a:rPr>
              <a:t> .</a:t>
            </a:r>
          </a:p>
          <a:p>
            <a:pPr marL="342900" lvl="2" indent="-342900"/>
            <a:r>
              <a:rPr lang="en-US" sz="2400" dirty="0">
                <a:latin typeface="+mn-lt"/>
                <a:cs typeface="Aparajita" pitchFamily="34" charset="0"/>
              </a:rPr>
              <a:t>All reference types are subtypes of </a:t>
            </a:r>
            <a:r>
              <a:rPr lang="en-US" sz="2400" dirty="0" err="1">
                <a:latin typeface="+mn-lt"/>
                <a:cs typeface="Aparajita" pitchFamily="34" charset="0"/>
              </a:rPr>
              <a:t>jobject</a:t>
            </a:r>
            <a:endParaRPr lang="en-US" sz="2400" dirty="0">
              <a:latin typeface="+mn-lt"/>
              <a:cs typeface="Aparajita" pitchFamily="34" charset="0"/>
            </a:endParaRPr>
          </a:p>
          <a:p>
            <a:pPr marL="342900" lvl="2" indent="-342900"/>
            <a:r>
              <a:rPr lang="en-US" sz="2400" dirty="0">
                <a:latin typeface="+mn-lt"/>
                <a:cs typeface="Aparajita" pitchFamily="34" charset="0"/>
              </a:rPr>
              <a:t>Correspond to the most used types in </a:t>
            </a:r>
            <a:r>
              <a:rPr lang="en-US" sz="2400" dirty="0" smtClean="0">
                <a:latin typeface="+mn-lt"/>
                <a:cs typeface="Aparajita" pitchFamily="34" charset="0"/>
              </a:rPr>
              <a:t>Java -  </a:t>
            </a:r>
            <a:r>
              <a:rPr lang="en-US" sz="2400" dirty="0" err="1">
                <a:latin typeface="+mn-lt"/>
                <a:cs typeface="Aparajita" pitchFamily="34" charset="0"/>
              </a:rPr>
              <a:t>jstring</a:t>
            </a:r>
            <a:r>
              <a:rPr lang="en-US" sz="2400" dirty="0">
                <a:latin typeface="+mn-lt"/>
                <a:cs typeface="Aparajita" pitchFamily="34" charset="0"/>
              </a:rPr>
              <a:t>, </a:t>
            </a:r>
            <a:r>
              <a:rPr lang="en-US" sz="2400" dirty="0" err="1">
                <a:latin typeface="+mn-lt"/>
                <a:cs typeface="Aparajita" pitchFamily="34" charset="0"/>
              </a:rPr>
              <a:t>jobjectArray</a:t>
            </a:r>
            <a:r>
              <a:rPr lang="en-US" sz="2400" dirty="0">
                <a:latin typeface="+mn-lt"/>
                <a:cs typeface="Aparajita" pitchFamily="34" charset="0"/>
              </a:rPr>
              <a:t>, etc. </a:t>
            </a:r>
          </a:p>
          <a:p>
            <a:pPr marL="0" indent="0">
              <a:buNone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4000" y="0"/>
            <a:ext cx="9067800" cy="87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  <a:ea typeface="+mj-ea"/>
                <a:cs typeface="Aparajita" pitchFamily="34" charset="0"/>
              </a:rPr>
              <a:t>Passing Arguments and Result between Java &amp; Native Programs</a:t>
            </a:r>
          </a:p>
        </p:txBody>
      </p:sp>
    </p:spTree>
    <p:extLst>
      <p:ext uri="{BB962C8B-B14F-4D97-AF65-F5344CB8AC3E}">
        <p14:creationId xmlns:p14="http://schemas.microsoft.com/office/powerpoint/2010/main" val="2415489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0"/>
            <a:ext cx="9067800" cy="87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  <a:ea typeface="+mj-ea"/>
                <a:cs typeface="Aparajita" pitchFamily="34" charset="0"/>
              </a:rPr>
              <a:t>Passing Arguments and Result between Java &amp; Native Programs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99015"/>
              </p:ext>
            </p:extLst>
          </p:nvPr>
        </p:nvGraphicFramePr>
        <p:xfrm>
          <a:off x="2061173" y="1055485"/>
          <a:ext cx="8153400" cy="5562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/>
                <a:gridCol w="4076700"/>
              </a:tblGrid>
              <a:tr h="623227">
                <a:tc>
                  <a:txBody>
                    <a:bodyPr/>
                    <a:lstStyle/>
                    <a:p>
                      <a:r>
                        <a:rPr lang="en-US" dirty="0" smtClean="0"/>
                        <a:t>Java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Native Type </a:t>
                      </a:r>
                      <a:endParaRPr lang="en-US" dirty="0"/>
                    </a:p>
                  </a:txBody>
                  <a:tcPr/>
                </a:tc>
              </a:tr>
              <a:tr h="3952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java.lang.Class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jclass</a:t>
                      </a:r>
                      <a:endParaRPr lang="en-US" dirty="0"/>
                    </a:p>
                  </a:txBody>
                  <a:tcPr/>
                </a:tc>
              </a:tr>
              <a:tr h="39173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java.lang</a:t>
                      </a:r>
                      <a:r>
                        <a:rPr lang="en-US" dirty="0" smtClean="0"/>
                        <a:t>.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jstring</a:t>
                      </a:r>
                    </a:p>
                  </a:txBody>
                  <a:tcPr/>
                </a:tc>
              </a:tr>
              <a:tr h="39173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java.lang.Throwable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jthrowable</a:t>
                      </a:r>
                      <a:endParaRPr lang="en-US" dirty="0" smtClean="0"/>
                    </a:p>
                  </a:txBody>
                  <a:tcPr/>
                </a:tc>
              </a:tr>
              <a:tr h="376063">
                <a:tc>
                  <a:txBody>
                    <a:bodyPr/>
                    <a:lstStyle/>
                    <a:p>
                      <a:r>
                        <a:rPr lang="en-US" dirty="0" smtClean="0"/>
                        <a:t>other objects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jobject</a:t>
                      </a:r>
                      <a:endParaRPr lang="en-US" dirty="0"/>
                    </a:p>
                  </a:txBody>
                  <a:tcPr/>
                </a:tc>
              </a:tr>
              <a:tr h="37606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java.lang.Object</a:t>
                      </a:r>
                      <a:r>
                        <a:rPr lang="en-US" dirty="0" smtClean="0"/>
                        <a:t>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jobjectArray</a:t>
                      </a:r>
                      <a:endParaRPr lang="en-US" dirty="0" smtClean="0"/>
                    </a:p>
                  </a:txBody>
                  <a:tcPr/>
                </a:tc>
              </a:tr>
              <a:tr h="376063">
                <a:tc>
                  <a:txBody>
                    <a:bodyPr/>
                    <a:lstStyle/>
                    <a:p>
                      <a:r>
                        <a:rPr lang="en-US" dirty="0" smtClean="0"/>
                        <a:t>boolean[]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jbooleanArray</a:t>
                      </a:r>
                      <a:endParaRPr lang="en-US" dirty="0" smtClean="0"/>
                    </a:p>
                  </a:txBody>
                  <a:tcPr/>
                </a:tc>
              </a:tr>
              <a:tr h="376063">
                <a:tc>
                  <a:txBody>
                    <a:bodyPr/>
                    <a:lstStyle/>
                    <a:p>
                      <a:r>
                        <a:rPr lang="en-US" dirty="0" smtClean="0"/>
                        <a:t>byte[]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jbyteArray</a:t>
                      </a:r>
                      <a:endParaRPr lang="en-US" dirty="0" smtClean="0"/>
                    </a:p>
                  </a:txBody>
                  <a:tcPr/>
                </a:tc>
              </a:tr>
              <a:tr h="376063">
                <a:tc>
                  <a:txBody>
                    <a:bodyPr/>
                    <a:lstStyle/>
                    <a:p>
                      <a:r>
                        <a:rPr lang="en-US" dirty="0" smtClean="0"/>
                        <a:t>short[]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jshortArray</a:t>
                      </a:r>
                      <a:endParaRPr lang="en-US" dirty="0" smtClean="0"/>
                    </a:p>
                  </a:txBody>
                  <a:tcPr/>
                </a:tc>
              </a:tr>
              <a:tr h="376063">
                <a:tc>
                  <a:txBody>
                    <a:bodyPr/>
                    <a:lstStyle/>
                    <a:p>
                      <a:r>
                        <a:rPr lang="en-US" dirty="0" smtClean="0"/>
                        <a:t>int[]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jintArray</a:t>
                      </a:r>
                      <a:endParaRPr lang="en-US" dirty="0" smtClean="0"/>
                    </a:p>
                  </a:txBody>
                  <a:tcPr/>
                </a:tc>
              </a:tr>
              <a:tr h="376063">
                <a:tc>
                  <a:txBody>
                    <a:bodyPr/>
                    <a:lstStyle/>
                    <a:p>
                      <a:r>
                        <a:rPr lang="en-US" dirty="0" smtClean="0"/>
                        <a:t>long[]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jlongArray</a:t>
                      </a:r>
                      <a:endParaRPr lang="en-US" dirty="0" smtClean="0"/>
                    </a:p>
                  </a:txBody>
                  <a:tcPr/>
                </a:tc>
              </a:tr>
              <a:tr h="376063">
                <a:tc>
                  <a:txBody>
                    <a:bodyPr/>
                    <a:lstStyle/>
                    <a:p>
                      <a:r>
                        <a:rPr lang="en-US" dirty="0" smtClean="0"/>
                        <a:t>float[]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jfloatArray</a:t>
                      </a:r>
                      <a:endParaRPr lang="en-US" dirty="0" smtClean="0"/>
                    </a:p>
                  </a:txBody>
                  <a:tcPr/>
                </a:tc>
              </a:tr>
              <a:tr h="376063">
                <a:tc>
                  <a:txBody>
                    <a:bodyPr/>
                    <a:lstStyle/>
                    <a:p>
                      <a:r>
                        <a:rPr lang="en-US" dirty="0" smtClean="0"/>
                        <a:t>double[]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jdoubleArray</a:t>
                      </a:r>
                      <a:endParaRPr lang="en-US" dirty="0" smtClean="0"/>
                    </a:p>
                  </a:txBody>
                  <a:tcPr/>
                </a:tc>
              </a:tr>
              <a:tr h="376063">
                <a:tc>
                  <a:txBody>
                    <a:bodyPr/>
                    <a:lstStyle/>
                    <a:p>
                      <a:r>
                        <a:rPr lang="en-US" dirty="0" smtClean="0"/>
                        <a:t>Other</a:t>
                      </a:r>
                      <a:r>
                        <a:rPr lang="en-US" baseline="0" dirty="0" smtClean="0"/>
                        <a:t> arrays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jarray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425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762000"/>
            <a:ext cx="8153400" cy="545287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200" dirty="0">
                <a:latin typeface="+mn-lt"/>
                <a:cs typeface="Aparajita" pitchFamily="34" charset="0"/>
              </a:rPr>
              <a:t>Java JNI Program: TestJNIString.java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24000" y="152400"/>
            <a:ext cx="906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  <a:ea typeface="+mj-ea"/>
                <a:cs typeface="Aparajita" pitchFamily="34" charset="0"/>
              </a:rPr>
              <a:t>Example: Passing string</a:t>
            </a:r>
            <a:endParaRPr lang="en-US" sz="2800" b="1" dirty="0">
              <a:solidFill>
                <a:schemeClr val="tx1"/>
              </a:solidFill>
              <a:latin typeface="+mj-lt"/>
              <a:ea typeface="+mj-ea"/>
              <a:cs typeface="Aparajit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95500" y="1447801"/>
            <a:ext cx="8496300" cy="44012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public class </a:t>
            </a:r>
            <a:r>
              <a:rPr lang="en-US" sz="2000" i="1" dirty="0" err="1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TestJNIString</a:t>
            </a:r>
            <a:r>
              <a:rPr lang="en-US" sz="2000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 </a:t>
            </a:r>
          </a:p>
          <a:p>
            <a:r>
              <a:rPr lang="en-US" sz="2000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{</a:t>
            </a:r>
          </a:p>
          <a:p>
            <a:r>
              <a:rPr lang="en-US" sz="2000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   static {</a:t>
            </a:r>
          </a:p>
          <a:p>
            <a:r>
              <a:rPr lang="en-US" sz="2000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      </a:t>
            </a:r>
            <a:r>
              <a:rPr lang="en-US" sz="2000" i="1" dirty="0" err="1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System.loadLibrary</a:t>
            </a:r>
            <a:r>
              <a:rPr lang="en-US" sz="2000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("</a:t>
            </a:r>
            <a:r>
              <a:rPr lang="en-US" sz="2000" i="1" dirty="0" err="1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myjni</a:t>
            </a:r>
            <a:r>
              <a:rPr lang="en-US" sz="2000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"); // myjni.dll (Windows) or libmyjni.so (</a:t>
            </a:r>
            <a:r>
              <a:rPr lang="en-US" sz="2000" i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Unix/Linux)</a:t>
            </a:r>
            <a:endParaRPr lang="en-US" sz="2000" i="1" dirty="0">
              <a:solidFill>
                <a:schemeClr val="bg1"/>
              </a:solidFill>
              <a:latin typeface="Aparajita" pitchFamily="34" charset="0"/>
              <a:cs typeface="Aparajita" pitchFamily="34" charset="0"/>
            </a:endParaRPr>
          </a:p>
          <a:p>
            <a:r>
              <a:rPr lang="en-US" sz="2000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   }</a:t>
            </a:r>
          </a:p>
          <a:p>
            <a:r>
              <a:rPr lang="en-US" sz="2000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   // Native method that receives a Java String and return a Java String</a:t>
            </a:r>
          </a:p>
          <a:p>
            <a:r>
              <a:rPr lang="en-US" sz="2000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   private native String </a:t>
            </a:r>
            <a:r>
              <a:rPr lang="en-US" sz="2000" i="1" dirty="0" err="1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sayHello</a:t>
            </a:r>
            <a:r>
              <a:rPr lang="en-US" sz="2000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(String </a:t>
            </a:r>
            <a:r>
              <a:rPr lang="en-US" sz="2000" i="1" dirty="0" err="1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msg</a:t>
            </a:r>
            <a:r>
              <a:rPr lang="en-US" sz="2000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);</a:t>
            </a:r>
          </a:p>
          <a:p>
            <a:r>
              <a:rPr lang="en-US" sz="2000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 </a:t>
            </a:r>
          </a:p>
          <a:p>
            <a:r>
              <a:rPr lang="en-US" sz="2000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   public static void main(String </a:t>
            </a:r>
            <a:r>
              <a:rPr lang="en-US" sz="2000" i="1" dirty="0" err="1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args</a:t>
            </a:r>
            <a:r>
              <a:rPr lang="en-US" sz="2000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[]) {</a:t>
            </a:r>
          </a:p>
          <a:p>
            <a:r>
              <a:rPr lang="en-US" sz="2000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      String result = new </a:t>
            </a:r>
            <a:r>
              <a:rPr lang="en-US" sz="2000" i="1" dirty="0" err="1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TestJNIString</a:t>
            </a:r>
            <a:r>
              <a:rPr lang="en-US" sz="2000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().</a:t>
            </a:r>
            <a:r>
              <a:rPr lang="en-US" sz="2000" i="1" dirty="0" err="1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sayHello</a:t>
            </a:r>
            <a:r>
              <a:rPr lang="en-US" sz="2000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("Hello from Java");</a:t>
            </a:r>
          </a:p>
          <a:p>
            <a:r>
              <a:rPr lang="en-US" sz="2000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      </a:t>
            </a:r>
            <a:r>
              <a:rPr lang="en-US" sz="2000" i="1" dirty="0" err="1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System.out.println</a:t>
            </a:r>
            <a:r>
              <a:rPr lang="en-US" sz="2000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("In Java, the returned string is: " + result);</a:t>
            </a:r>
          </a:p>
          <a:p>
            <a:r>
              <a:rPr lang="en-US" sz="2000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   }</a:t>
            </a:r>
          </a:p>
          <a:p>
            <a:r>
              <a:rPr lang="en-US" sz="2000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5993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762000"/>
            <a:ext cx="8153400" cy="545287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+mn-lt"/>
                <a:cs typeface="Aparajita" pitchFamily="34" charset="0"/>
              </a:rPr>
              <a:t>The </a:t>
            </a:r>
            <a:r>
              <a:rPr lang="en-US" sz="2800" dirty="0" smtClean="0">
                <a:latin typeface="+mn-lt"/>
                <a:cs typeface="Aparajita" pitchFamily="34" charset="0"/>
              </a:rPr>
              <a:t>“C” </a:t>
            </a:r>
            <a:r>
              <a:rPr lang="en-US" sz="2800" dirty="0">
                <a:latin typeface="+mn-lt"/>
                <a:cs typeface="Aparajita" pitchFamily="34" charset="0"/>
              </a:rPr>
              <a:t>implementation </a:t>
            </a:r>
            <a:r>
              <a:rPr lang="en-US" sz="2800" dirty="0" err="1">
                <a:latin typeface="+mn-lt"/>
                <a:cs typeface="Aparajita" pitchFamily="34" charset="0"/>
              </a:rPr>
              <a:t>TestJNIString.c</a:t>
            </a:r>
            <a:r>
              <a:rPr lang="en-US" sz="2800" dirty="0">
                <a:latin typeface="+mn-lt"/>
                <a:cs typeface="Aparajita" pitchFamily="34" charset="0"/>
              </a:rPr>
              <a:t> is as follows</a:t>
            </a:r>
            <a:r>
              <a:rPr lang="en-US" sz="2800" dirty="0" smtClean="0">
                <a:latin typeface="+mn-lt"/>
                <a:cs typeface="Aparajita" pitchFamily="34" charset="0"/>
              </a:rPr>
              <a:t>:</a:t>
            </a:r>
            <a:endParaRPr lang="en-US" sz="2800" dirty="0">
              <a:latin typeface="+mn-lt"/>
              <a:cs typeface="Aparajita" pitchFamily="34" charset="0"/>
            </a:endParaRP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+mn-lt"/>
                <a:cs typeface="Aparajita" pitchFamily="34" charset="0"/>
              </a:rPr>
              <a:t>It receives the JNI string (jstring), convert into a C-string (char*), via </a:t>
            </a:r>
            <a:r>
              <a:rPr lang="en-US" sz="2400" dirty="0" err="1">
                <a:latin typeface="+mn-lt"/>
                <a:cs typeface="Aparajita" pitchFamily="34" charset="0"/>
              </a:rPr>
              <a:t>GetStringUTFChars</a:t>
            </a:r>
            <a:r>
              <a:rPr lang="en-US" sz="2400" dirty="0" smtClean="0">
                <a:latin typeface="+mn-lt"/>
                <a:cs typeface="Aparajita" pitchFamily="34" charset="0"/>
              </a:rPr>
              <a:t>().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endParaRPr lang="en-US" sz="2400" dirty="0">
              <a:latin typeface="+mn-lt"/>
              <a:cs typeface="Aparajita" pitchFamily="34" charset="0"/>
            </a:endParaRP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+mn-lt"/>
                <a:cs typeface="Aparajita" pitchFamily="34" charset="0"/>
              </a:rPr>
              <a:t>It then performs its intended operations - displays the string received and prompts user for another string to be returned</a:t>
            </a:r>
            <a:r>
              <a:rPr lang="en-US" sz="2400" dirty="0" smtClean="0">
                <a:latin typeface="+mn-lt"/>
                <a:cs typeface="Aparajita" pitchFamily="34" charset="0"/>
              </a:rPr>
              <a:t>.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endParaRPr lang="en-US" sz="2400" dirty="0">
              <a:latin typeface="+mn-lt"/>
              <a:cs typeface="Aparajita" pitchFamily="34" charset="0"/>
            </a:endParaRP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+mn-lt"/>
                <a:cs typeface="Aparajita" pitchFamily="34" charset="0"/>
              </a:rPr>
              <a:t>It converts the returned C-string (char*) to JNI string (jstring), via NewStringUTF(), and return the jstring.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24000" y="152400"/>
            <a:ext cx="906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cs typeface="Aparajita" pitchFamily="34" charset="0"/>
              </a:rPr>
              <a:t>Example: Passing string</a:t>
            </a:r>
          </a:p>
        </p:txBody>
      </p:sp>
    </p:spTree>
    <p:extLst>
      <p:ext uri="{BB962C8B-B14F-4D97-AF65-F5344CB8AC3E}">
        <p14:creationId xmlns:p14="http://schemas.microsoft.com/office/powerpoint/2010/main" val="639980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0570" y="568859"/>
            <a:ext cx="8496300" cy="59093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#include &lt;</a:t>
            </a:r>
            <a:r>
              <a:rPr lang="en-US" i="1" dirty="0" err="1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jni.h</a:t>
            </a:r>
            <a:r>
              <a:rPr lang="en-US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&gt;</a:t>
            </a:r>
          </a:p>
          <a:p>
            <a:r>
              <a:rPr lang="en-US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#include &lt;</a:t>
            </a:r>
            <a:r>
              <a:rPr lang="en-US" i="1" dirty="0" err="1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stdio.h</a:t>
            </a:r>
            <a:r>
              <a:rPr lang="en-US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&gt;</a:t>
            </a:r>
          </a:p>
          <a:p>
            <a:r>
              <a:rPr lang="en-US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#include "</a:t>
            </a:r>
            <a:r>
              <a:rPr lang="en-US" i="1" dirty="0" err="1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TestJNIString.h</a:t>
            </a:r>
            <a:r>
              <a:rPr lang="en-US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"</a:t>
            </a:r>
          </a:p>
          <a:p>
            <a:r>
              <a:rPr lang="en-US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 </a:t>
            </a:r>
          </a:p>
          <a:p>
            <a:r>
              <a:rPr lang="en-US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JNIEXPORT jstring JNICALL </a:t>
            </a:r>
            <a:r>
              <a:rPr lang="en-US" i="1" dirty="0" err="1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Java_TestJNIString_sayHello</a:t>
            </a:r>
            <a:r>
              <a:rPr lang="en-US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(JNIEnv *env, jobject </a:t>
            </a:r>
            <a:r>
              <a:rPr lang="en-US" i="1" dirty="0" err="1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thisObj</a:t>
            </a:r>
            <a:r>
              <a:rPr lang="en-US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, jstring </a:t>
            </a:r>
            <a:r>
              <a:rPr lang="en-US" i="1" dirty="0" err="1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inJNIStr</a:t>
            </a:r>
            <a:r>
              <a:rPr lang="en-US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) {</a:t>
            </a:r>
          </a:p>
          <a:p>
            <a:r>
              <a:rPr lang="en-US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   // Step 1: Convert the JNI String (jstring) into C-String (char*)</a:t>
            </a:r>
          </a:p>
          <a:p>
            <a:r>
              <a:rPr lang="en-US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   const char *</a:t>
            </a:r>
            <a:r>
              <a:rPr lang="en-US" i="1" dirty="0" err="1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inCStr</a:t>
            </a:r>
            <a:r>
              <a:rPr lang="en-US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 = (*env)-&gt;</a:t>
            </a:r>
            <a:r>
              <a:rPr lang="en-US" i="1" dirty="0" err="1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GetStringUTFChars</a:t>
            </a:r>
            <a:r>
              <a:rPr lang="en-US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(env, </a:t>
            </a:r>
            <a:r>
              <a:rPr lang="en-US" i="1" dirty="0" err="1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inJNIStr</a:t>
            </a:r>
            <a:r>
              <a:rPr lang="en-US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, NULL);</a:t>
            </a:r>
          </a:p>
          <a:p>
            <a:r>
              <a:rPr lang="en-US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   if (NULL == </a:t>
            </a:r>
            <a:r>
              <a:rPr lang="en-US" i="1" dirty="0" err="1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inCSt</a:t>
            </a:r>
            <a:r>
              <a:rPr lang="en-US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) return NULL;</a:t>
            </a:r>
          </a:p>
          <a:p>
            <a:r>
              <a:rPr lang="en-US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 </a:t>
            </a:r>
          </a:p>
          <a:p>
            <a:r>
              <a:rPr lang="en-US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   // Step 2: Perform its intended operations</a:t>
            </a:r>
          </a:p>
          <a:p>
            <a:r>
              <a:rPr lang="en-US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   printf("In C, the received string is: %s\n", </a:t>
            </a:r>
            <a:r>
              <a:rPr lang="en-US" i="1" dirty="0" err="1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inCStr</a:t>
            </a:r>
            <a:r>
              <a:rPr lang="en-US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);</a:t>
            </a:r>
          </a:p>
          <a:p>
            <a:r>
              <a:rPr lang="en-US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   (*env)-&gt;</a:t>
            </a:r>
            <a:r>
              <a:rPr lang="en-US" i="1" dirty="0" err="1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ReleaseStringUTFChars</a:t>
            </a:r>
            <a:r>
              <a:rPr lang="en-US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(env, </a:t>
            </a:r>
            <a:r>
              <a:rPr lang="en-US" i="1" dirty="0" err="1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inJNIStr</a:t>
            </a:r>
            <a:r>
              <a:rPr lang="en-US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, </a:t>
            </a:r>
            <a:r>
              <a:rPr lang="en-US" i="1" dirty="0" err="1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inCStr</a:t>
            </a:r>
            <a:r>
              <a:rPr lang="en-US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);  // release resources</a:t>
            </a:r>
          </a:p>
          <a:p>
            <a:r>
              <a:rPr lang="en-US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 </a:t>
            </a:r>
          </a:p>
          <a:p>
            <a:r>
              <a:rPr lang="en-US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   // Prompt user for a C-string</a:t>
            </a:r>
          </a:p>
          <a:p>
            <a:r>
              <a:rPr lang="en-US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   char </a:t>
            </a:r>
            <a:r>
              <a:rPr lang="en-US" i="1" dirty="0" err="1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outCStr</a:t>
            </a:r>
            <a:r>
              <a:rPr lang="en-US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[128];</a:t>
            </a:r>
          </a:p>
          <a:p>
            <a:r>
              <a:rPr lang="en-US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   printf("Enter a String: ");</a:t>
            </a:r>
          </a:p>
          <a:p>
            <a:r>
              <a:rPr lang="en-US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   scanf("%s", </a:t>
            </a:r>
            <a:r>
              <a:rPr lang="en-US" i="1" dirty="0" err="1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outCStr</a:t>
            </a:r>
            <a:r>
              <a:rPr lang="en-US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);    // not more than 127 characters</a:t>
            </a:r>
          </a:p>
          <a:p>
            <a:r>
              <a:rPr lang="en-US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 </a:t>
            </a:r>
          </a:p>
          <a:p>
            <a:r>
              <a:rPr lang="en-US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   // Step 3: Convert the C-string (char*) into JNI String (jstring) and return</a:t>
            </a:r>
          </a:p>
          <a:p>
            <a:r>
              <a:rPr lang="en-US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   return (*env)-&gt;NewStringUTF(env, </a:t>
            </a:r>
            <a:r>
              <a:rPr lang="en-US" i="1" dirty="0" err="1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outCStr</a:t>
            </a:r>
            <a:r>
              <a:rPr lang="en-US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);</a:t>
            </a:r>
          </a:p>
          <a:p>
            <a:r>
              <a:rPr lang="en-US" i="1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0505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838200"/>
            <a:ext cx="8153400" cy="54528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b="1" dirty="0">
              <a:latin typeface="Aparajita" pitchFamily="34" charset="0"/>
              <a:cs typeface="Aparajita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+mn-lt"/>
                <a:cs typeface="Aparajita" pitchFamily="34" charset="0"/>
              </a:rPr>
              <a:t>Your program is no longer platform independent.</a:t>
            </a:r>
          </a:p>
          <a:p>
            <a:pPr>
              <a:lnSpc>
                <a:spcPct val="80000"/>
              </a:lnSpc>
            </a:pPr>
            <a:endParaRPr lang="en-US" sz="2800" dirty="0">
              <a:latin typeface="+mn-lt"/>
              <a:cs typeface="Aparajita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+mn-lt"/>
                <a:cs typeface="Aparajita" pitchFamily="34" charset="0"/>
              </a:rPr>
              <a:t>Your program is not as </a:t>
            </a:r>
            <a:r>
              <a:rPr lang="en-US" sz="2800" dirty="0" smtClean="0">
                <a:latin typeface="+mn-lt"/>
                <a:cs typeface="Aparajita" pitchFamily="34" charset="0"/>
              </a:rPr>
              <a:t>robust - If </a:t>
            </a:r>
            <a:r>
              <a:rPr lang="en-US" sz="2800" dirty="0">
                <a:latin typeface="+mn-lt"/>
                <a:cs typeface="Aparajita" pitchFamily="34" charset="0"/>
              </a:rPr>
              <a:t>there is a null pointer exception in your native code, </a:t>
            </a:r>
            <a:r>
              <a:rPr lang="en-US" sz="2800" dirty="0" smtClean="0">
                <a:latin typeface="+mn-lt"/>
                <a:cs typeface="Aparajita" pitchFamily="34" charset="0"/>
              </a:rPr>
              <a:t>then </a:t>
            </a:r>
            <a:r>
              <a:rPr lang="en-US" sz="2800" dirty="0">
                <a:latin typeface="+mn-lt"/>
                <a:cs typeface="Aparajita" pitchFamily="34" charset="0"/>
              </a:rPr>
              <a:t>JVM can’t display a helpful message. </a:t>
            </a:r>
            <a:r>
              <a:rPr lang="en-US" sz="2800" dirty="0" smtClean="0">
                <a:latin typeface="+mn-lt"/>
                <a:cs typeface="Aparajita" pitchFamily="34" charset="0"/>
              </a:rPr>
              <a:t>It </a:t>
            </a:r>
            <a:r>
              <a:rPr lang="en-US" sz="2800" dirty="0">
                <a:latin typeface="+mn-lt"/>
                <a:cs typeface="Aparajita" pitchFamily="34" charset="0"/>
              </a:rPr>
              <a:t>might even lock </a:t>
            </a:r>
            <a:r>
              <a:rPr lang="en-US" sz="2800" dirty="0" smtClean="0">
                <a:latin typeface="+mn-lt"/>
                <a:cs typeface="Aparajita" pitchFamily="34" charset="0"/>
              </a:rPr>
              <a:t>up or crash.</a:t>
            </a:r>
            <a:endParaRPr lang="en-US" sz="2800" dirty="0">
              <a:latin typeface="+mn-lt"/>
              <a:cs typeface="Aparajita" pitchFamily="34" charset="0"/>
            </a:endParaRPr>
          </a:p>
          <a:p>
            <a:endParaRPr lang="en-US" sz="2800" dirty="0">
              <a:latin typeface="Aparajita" pitchFamily="34" charset="0"/>
              <a:cs typeface="Aparajita" pitchFamily="34" charset="0"/>
            </a:endParaRPr>
          </a:p>
          <a:p>
            <a:pPr marL="0" indent="0">
              <a:buNone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4000" y="152400"/>
            <a:ext cx="906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cs typeface="Aparajita" pitchFamily="34" charset="0"/>
              </a:rPr>
              <a:t>Pitfalls of JNI</a:t>
            </a:r>
          </a:p>
        </p:txBody>
      </p:sp>
    </p:spTree>
    <p:extLst>
      <p:ext uri="{BB962C8B-B14F-4D97-AF65-F5344CB8AC3E}">
        <p14:creationId xmlns:p14="http://schemas.microsoft.com/office/powerpoint/2010/main" val="4145680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0012" y="1540280"/>
            <a:ext cx="723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Forte" pitchFamily="66" charset="0"/>
              </a:rPr>
              <a:t>LAB </a:t>
            </a:r>
            <a:r>
              <a:rPr lang="en-US" sz="4800" dirty="0" smtClean="0">
                <a:latin typeface="Forte" pitchFamily="66" charset="0"/>
              </a:rPr>
              <a:t>SESSION 1</a:t>
            </a:r>
            <a:endParaRPr lang="en-US" sz="4800" dirty="0">
              <a:latin typeface="Forte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77162" y="2930421"/>
            <a:ext cx="94116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NDK Integration using </a:t>
            </a:r>
            <a:r>
              <a:rPr lang="en-US" sz="4000" dirty="0" err="1" smtClean="0"/>
              <a:t>gradle</a:t>
            </a:r>
            <a:r>
              <a:rPr lang="en-US" sz="4000" dirty="0" smtClean="0"/>
              <a:t>-stable plugin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7265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64881" y="1222976"/>
            <a:ext cx="8229600" cy="4495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cs typeface="Aparajita" pitchFamily="34" charset="0"/>
              </a:rPr>
              <a:t>Module1: Android NDK overview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cs typeface="Aparajita" pitchFamily="34" charset="0"/>
              </a:rPr>
              <a:t>Module 2: Introduction to 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cs typeface="Aparajita" pitchFamily="34" charset="0"/>
              </a:rPr>
              <a:t>JNI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cs typeface="Aparajita" pitchFamily="34" charset="0"/>
              </a:rPr>
              <a:t>Lab session 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bg1"/>
                </a:solidFill>
                <a:latin typeface="+mn-lt"/>
                <a:cs typeface="Aparajita" pitchFamily="34" charset="0"/>
              </a:rPr>
              <a:t>Module </a:t>
            </a:r>
            <a:r>
              <a:rPr lang="en-US" sz="2800" b="1" dirty="0">
                <a:solidFill>
                  <a:schemeClr val="bg1"/>
                </a:solidFill>
                <a:latin typeface="+mn-lt"/>
                <a:cs typeface="Aparajita" pitchFamily="34" charset="0"/>
              </a:rPr>
              <a:t>3: Experimental </a:t>
            </a:r>
            <a:r>
              <a:rPr lang="en-US" sz="2800" b="1" dirty="0" err="1">
                <a:solidFill>
                  <a:schemeClr val="bg1"/>
                </a:solidFill>
                <a:latin typeface="+mn-lt"/>
                <a:cs typeface="Aparajita" pitchFamily="34" charset="0"/>
              </a:rPr>
              <a:t>gradle</a:t>
            </a:r>
            <a:r>
              <a:rPr lang="en-US" sz="2800" b="1" dirty="0">
                <a:solidFill>
                  <a:schemeClr val="bg1"/>
                </a:solidFill>
                <a:latin typeface="+mn-lt"/>
                <a:cs typeface="Aparajita" pitchFamily="34" charset="0"/>
              </a:rPr>
              <a:t> plugin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cs typeface="Aparajita" pitchFamily="34" charset="0"/>
              </a:rPr>
              <a:t>Lab 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+mn-lt"/>
                <a:cs typeface="Aparajita" pitchFamily="34" charset="0"/>
              </a:rPr>
              <a:t>session 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cs typeface="Aparajita" pitchFamily="34" charset="0"/>
              </a:rPr>
              <a:t>2</a:t>
            </a:r>
            <a:endParaRPr lang="en-US" sz="2800" dirty="0">
              <a:solidFill>
                <a:schemeClr val="tx1">
                  <a:lumMod val="95000"/>
                </a:schemeClr>
              </a:solidFill>
              <a:latin typeface="+mn-lt"/>
              <a:cs typeface="Aparajita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cs typeface="Aparajita" pitchFamily="34" charset="0"/>
              </a:rPr>
              <a:t>Module 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cs typeface="Aparajita" pitchFamily="34" charset="0"/>
              </a:rPr>
              <a:t>4: 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cs typeface="Aparajita" pitchFamily="34" charset="0"/>
              </a:rPr>
              <a:t>Introduction 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+mn-lt"/>
                <a:cs typeface="Aparajita" pitchFamily="34" charset="0"/>
              </a:rPr>
              <a:t>to OpenGL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+mn-lt"/>
                <a:cs typeface="Aparajita" pitchFamily="34" charset="0"/>
              </a:rPr>
              <a:t>Lab session 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cs typeface="Aparajita" pitchFamily="34" charset="0"/>
              </a:rPr>
              <a:t>3</a:t>
            </a:r>
            <a:endParaRPr lang="en-US" sz="2800" dirty="0">
              <a:solidFill>
                <a:schemeClr val="tx1">
                  <a:lumMod val="95000"/>
                </a:schemeClr>
              </a:solidFill>
              <a:latin typeface="+mn-lt"/>
              <a:cs typeface="Aparajita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cs typeface="Aparajita" pitchFamily="34" charset="0"/>
              </a:rPr>
              <a:t>Module 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cs typeface="Aparajita" pitchFamily="34" charset="0"/>
              </a:rPr>
              <a:t>5: 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cs typeface="Aparajita" pitchFamily="34" charset="0"/>
              </a:rPr>
              <a:t>Introduction 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+mn-lt"/>
                <a:cs typeface="Aparajita" pitchFamily="34" charset="0"/>
              </a:rPr>
              <a:t>to cross compilation 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cs typeface="Aparajita" pitchFamily="34" charset="0"/>
              </a:rPr>
              <a:t>steps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cs typeface="Aparajita" pitchFamily="34" charset="0"/>
              </a:rPr>
              <a:t>Wrap-up</a:t>
            </a:r>
            <a:endParaRPr lang="en-US" sz="2800" dirty="0">
              <a:solidFill>
                <a:schemeClr val="tx1">
                  <a:lumMod val="95000"/>
                </a:schemeClr>
              </a:solidFill>
              <a:latin typeface="+mn-lt"/>
              <a:cs typeface="Aparajit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117764"/>
            <a:ext cx="906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  <a:ea typeface="+mj-ea"/>
                <a:cs typeface="Aparajita" pitchFamily="34" charset="0"/>
              </a:rPr>
              <a:t>Training - Day 1 </a:t>
            </a:r>
            <a:r>
              <a:rPr lang="en-US" sz="2800" b="1" dirty="0">
                <a:latin typeface="Aparajita" pitchFamily="34" charset="0"/>
                <a:cs typeface="Aparajita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23311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826" y="5010150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52600" y="2057400"/>
            <a:ext cx="8610600" cy="2677656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+mn-lt"/>
                <a:cs typeface="Aparajita" pitchFamily="34" charset="0"/>
              </a:rPr>
              <a:t>Experimental </a:t>
            </a:r>
            <a:r>
              <a:rPr lang="en-US" sz="2800" b="1" dirty="0" err="1" smtClean="0">
                <a:solidFill>
                  <a:schemeClr val="bg1"/>
                </a:solidFill>
                <a:latin typeface="+mn-lt"/>
                <a:cs typeface="Aparajita" pitchFamily="34" charset="0"/>
              </a:rPr>
              <a:t>gradle</a:t>
            </a:r>
            <a:r>
              <a:rPr lang="en-US" sz="2800" b="1" dirty="0" smtClean="0">
                <a:solidFill>
                  <a:schemeClr val="bg1"/>
                </a:solidFill>
                <a:latin typeface="+mn-lt"/>
                <a:cs typeface="Aparajita" pitchFamily="34" charset="0"/>
              </a:rPr>
              <a:t> plugin</a:t>
            </a:r>
            <a:endParaRPr lang="en-US" sz="2800" dirty="0" smtClean="0">
              <a:latin typeface="Aparajita" pitchFamily="34" charset="0"/>
              <a:cs typeface="Aparajita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Experimental </a:t>
            </a:r>
            <a:r>
              <a:rPr lang="en-US" sz="2800" dirty="0">
                <a:latin typeface="Aparajita" pitchFamily="34" charset="0"/>
                <a:cs typeface="Aparajita" pitchFamily="34" charset="0"/>
              </a:rPr>
              <a:t>Gradle Plugin </a:t>
            </a: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 - An Introduction</a:t>
            </a:r>
            <a:endParaRPr lang="en-US" sz="2800" dirty="0">
              <a:latin typeface="Aparajita" pitchFamily="34" charset="0"/>
              <a:cs typeface="Aparajita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Migrating </a:t>
            </a:r>
            <a:r>
              <a:rPr lang="en-US" sz="2800" dirty="0">
                <a:latin typeface="Aparajita" pitchFamily="34" charset="0"/>
                <a:cs typeface="Aparajita" pitchFamily="34" charset="0"/>
              </a:rPr>
              <a:t>from Traditional Android Gradle Plugin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"/>
            <a:ext cx="2687053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092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52400"/>
            <a:ext cx="906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cs typeface="Aparajita" pitchFamily="34" charset="0"/>
              </a:rPr>
              <a:t>Experimental </a:t>
            </a:r>
            <a:r>
              <a:rPr lang="en-US" sz="2800" b="1" dirty="0" err="1">
                <a:solidFill>
                  <a:schemeClr val="tx1"/>
                </a:solidFill>
                <a:cs typeface="Aparajita" pitchFamily="34" charset="0"/>
              </a:rPr>
              <a:t>Gradle</a:t>
            </a:r>
            <a:r>
              <a:rPr lang="en-US" sz="2800" b="1" dirty="0">
                <a:solidFill>
                  <a:schemeClr val="tx1"/>
                </a:solidFill>
                <a:cs typeface="Aparajita" pitchFamily="34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cs typeface="Aparajita" pitchFamily="34" charset="0"/>
              </a:rPr>
              <a:t>Plugin – An Introduction </a:t>
            </a:r>
            <a:endParaRPr lang="en-US" sz="2800" b="1" dirty="0">
              <a:solidFill>
                <a:schemeClr val="tx1"/>
              </a:solidFill>
              <a:cs typeface="Aparajit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0" y="1176950"/>
            <a:ext cx="8686800" cy="4655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dirty="0">
                <a:ea typeface="+mj-ea"/>
                <a:cs typeface="Aparajita" pitchFamily="34" charset="0"/>
              </a:rPr>
              <a:t>The Android </a:t>
            </a:r>
            <a:r>
              <a:rPr lang="en-US" sz="2800" dirty="0" smtClean="0">
                <a:ea typeface="+mj-ea"/>
                <a:cs typeface="Aparajita" pitchFamily="34" charset="0"/>
              </a:rPr>
              <a:t>Studio</a:t>
            </a:r>
            <a:r>
              <a:rPr lang="en-US" sz="2800" dirty="0" smtClean="0">
                <a:ea typeface="+mj-ea"/>
                <a:cs typeface="Aparajita" pitchFamily="34" charset="0"/>
              </a:rPr>
              <a:t> supports </a:t>
            </a:r>
            <a:r>
              <a:rPr lang="en-US" sz="2800" dirty="0" smtClean="0">
                <a:ea typeface="+mj-ea"/>
                <a:cs typeface="Aparajita" pitchFamily="34" charset="0"/>
              </a:rPr>
              <a:t>a </a:t>
            </a:r>
            <a:r>
              <a:rPr lang="en-US" sz="2800" dirty="0" smtClean="0">
                <a:ea typeface="+mj-ea"/>
                <a:cs typeface="Aparajita" pitchFamily="34" charset="0"/>
              </a:rPr>
              <a:t>new </a:t>
            </a:r>
            <a:r>
              <a:rPr lang="en-US" sz="2800" dirty="0">
                <a:ea typeface="+mj-ea"/>
                <a:cs typeface="Aparajita" pitchFamily="34" charset="0"/>
              </a:rPr>
              <a:t>experimental Gradle plugin for </a:t>
            </a:r>
            <a:r>
              <a:rPr lang="en-US" sz="2800" dirty="0" smtClean="0">
                <a:ea typeface="+mj-ea"/>
                <a:cs typeface="Aparajita" pitchFamily="34" charset="0"/>
              </a:rPr>
              <a:t>Android NDK</a:t>
            </a:r>
            <a:endParaRPr lang="en-US" sz="2800" dirty="0">
              <a:ea typeface="+mj-ea"/>
              <a:cs typeface="Aparajita" pitchFamily="34" charset="0"/>
            </a:endParaRPr>
          </a:p>
          <a:p>
            <a:pPr lvl="2" indent="-457200" defTabSz="457200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400" dirty="0">
                <a:ea typeface="+mj-ea"/>
                <a:cs typeface="Aparajita" pitchFamily="34" charset="0"/>
              </a:rPr>
              <a:t>You’ll need to edit your </a:t>
            </a:r>
            <a:r>
              <a:rPr lang="en-US" sz="2400" dirty="0" err="1">
                <a:ea typeface="+mj-ea"/>
                <a:cs typeface="Aparajita" pitchFamily="34" charset="0"/>
              </a:rPr>
              <a:t>build.gradle</a:t>
            </a:r>
            <a:r>
              <a:rPr lang="en-US" sz="2400" dirty="0">
                <a:ea typeface="+mj-ea"/>
                <a:cs typeface="Aparajita" pitchFamily="34" charset="0"/>
              </a:rPr>
              <a:t> files manually to configure your projects</a:t>
            </a:r>
            <a:r>
              <a:rPr lang="en-US" sz="2400" dirty="0" smtClean="0">
                <a:ea typeface="+mj-ea"/>
                <a:cs typeface="Aparajita" pitchFamily="34" charset="0"/>
              </a:rPr>
              <a:t>.</a:t>
            </a:r>
            <a:endParaRPr lang="en-US" sz="2400" dirty="0">
              <a:ea typeface="+mj-ea"/>
              <a:cs typeface="Aparajita" pitchFamily="34" charset="0"/>
            </a:endParaRPr>
          </a:p>
          <a:p>
            <a:pPr lvl="2" indent="-457200" defTabSz="457200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400" dirty="0">
                <a:ea typeface="+mj-ea"/>
                <a:cs typeface="Aparajita" pitchFamily="34" charset="0"/>
              </a:rPr>
              <a:t>The new experimental plugin is based on </a:t>
            </a:r>
            <a:r>
              <a:rPr lang="en-US" sz="2400" dirty="0" err="1">
                <a:ea typeface="+mj-ea"/>
                <a:cs typeface="Aparajita" pitchFamily="34" charset="0"/>
              </a:rPr>
              <a:t>Gradle’s</a:t>
            </a:r>
            <a:r>
              <a:rPr lang="en-US" sz="2400" dirty="0">
                <a:ea typeface="+mj-ea"/>
                <a:cs typeface="Aparajita" pitchFamily="34" charset="0"/>
              </a:rPr>
              <a:t> new component model mechanism</a:t>
            </a:r>
            <a:r>
              <a:rPr lang="en-US" sz="2400" dirty="0" smtClean="0">
                <a:ea typeface="+mj-ea"/>
                <a:cs typeface="Aparajita" pitchFamily="34" charset="0"/>
              </a:rPr>
              <a:t>.</a:t>
            </a:r>
            <a:endParaRPr lang="en-US" sz="2400" dirty="0">
              <a:ea typeface="+mj-ea"/>
              <a:cs typeface="Aparajita" pitchFamily="34" charset="0"/>
            </a:endParaRPr>
          </a:p>
          <a:p>
            <a:pPr lvl="2" indent="-457200" defTabSz="457200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400" dirty="0" smtClean="0">
                <a:ea typeface="+mj-ea"/>
                <a:cs typeface="Aparajita" pitchFamily="34" charset="0"/>
              </a:rPr>
              <a:t>It </a:t>
            </a:r>
            <a:r>
              <a:rPr lang="en-US" sz="2400" dirty="0">
                <a:ea typeface="+mj-ea"/>
                <a:cs typeface="Aparajita" pitchFamily="34" charset="0"/>
              </a:rPr>
              <a:t>allows significant reduction in configuration time</a:t>
            </a:r>
            <a:r>
              <a:rPr lang="en-US" sz="2400" dirty="0" smtClean="0">
                <a:ea typeface="+mj-ea"/>
                <a:cs typeface="Aparajita" pitchFamily="34" charset="0"/>
              </a:rPr>
              <a:t>.</a:t>
            </a:r>
            <a:endParaRPr lang="en-US" sz="2400" dirty="0">
              <a:ea typeface="+mj-ea"/>
              <a:cs typeface="Aparajita" pitchFamily="34" charset="0"/>
            </a:endParaRPr>
          </a:p>
          <a:p>
            <a:pPr lvl="2" indent="-457200" defTabSz="457200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400" dirty="0">
                <a:ea typeface="+mj-ea"/>
                <a:cs typeface="Aparajita" pitchFamily="34" charset="0"/>
              </a:rPr>
              <a:t>It also includes NDK integration for building JNI applications.</a:t>
            </a:r>
            <a:r>
              <a:rPr lang="en-US" sz="2400" dirty="0">
                <a:latin typeface="Aparajita" pitchFamily="34" charset="0"/>
                <a:cs typeface="Aparajita" pitchFamily="34" charset="0"/>
              </a:rPr>
              <a:t> 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791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37356" y="1035865"/>
            <a:ext cx="8229600" cy="44196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cs typeface="Aparajita" pitchFamily="34" charset="0"/>
              </a:rPr>
              <a:t>Module </a:t>
            </a:r>
            <a:r>
              <a:rPr lang="en-US" sz="2800" dirty="0" smtClean="0">
                <a:cs typeface="Aparajita" pitchFamily="34" charset="0"/>
              </a:rPr>
              <a:t>6: </a:t>
            </a:r>
            <a:r>
              <a:rPr lang="en-US" sz="2800" dirty="0" smtClean="0">
                <a:latin typeface="+mn-lt"/>
                <a:cs typeface="Aparajita" pitchFamily="34" charset="0"/>
              </a:rPr>
              <a:t>Cross </a:t>
            </a:r>
            <a:r>
              <a:rPr lang="en-US" sz="2800" dirty="0">
                <a:latin typeface="+mn-lt"/>
                <a:cs typeface="Aparajita" pitchFamily="34" charset="0"/>
              </a:rPr>
              <a:t>compiling </a:t>
            </a:r>
            <a:r>
              <a:rPr lang="en-US" sz="2800" dirty="0" err="1">
                <a:latin typeface="+mn-lt"/>
                <a:cs typeface="Aparajita" pitchFamily="34" charset="0"/>
              </a:rPr>
              <a:t>OpenSSL</a:t>
            </a:r>
            <a:r>
              <a:rPr lang="en-US" sz="2800" dirty="0">
                <a:latin typeface="+mn-lt"/>
                <a:cs typeface="Aparajita" pitchFamily="34" charset="0"/>
              </a:rPr>
              <a:t> library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+mn-lt"/>
                <a:cs typeface="Aparajita" pitchFamily="34" charset="0"/>
              </a:rPr>
              <a:t>Lab session </a:t>
            </a:r>
            <a:r>
              <a:rPr lang="en-US" sz="2800" dirty="0" smtClean="0">
                <a:latin typeface="+mn-lt"/>
                <a:cs typeface="Aparajita" pitchFamily="34" charset="0"/>
              </a:rPr>
              <a:t>4</a:t>
            </a:r>
            <a:endParaRPr lang="en-US" sz="2800" dirty="0">
              <a:latin typeface="+mn-lt"/>
              <a:cs typeface="Aparajita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cs typeface="Aparajita" pitchFamily="34" charset="0"/>
              </a:rPr>
              <a:t>Module </a:t>
            </a:r>
            <a:r>
              <a:rPr lang="en-US" sz="2800" dirty="0" smtClean="0">
                <a:cs typeface="Aparajita" pitchFamily="34" charset="0"/>
              </a:rPr>
              <a:t>7: </a:t>
            </a:r>
            <a:r>
              <a:rPr lang="en-US" sz="2800" dirty="0" smtClean="0">
                <a:latin typeface="+mn-lt"/>
                <a:cs typeface="Aparajita" pitchFamily="34" charset="0"/>
              </a:rPr>
              <a:t>Prebuilt </a:t>
            </a:r>
            <a:r>
              <a:rPr lang="en-US" sz="2800" dirty="0">
                <a:latin typeface="+mn-lt"/>
                <a:cs typeface="Aparajita" pitchFamily="34" charset="0"/>
              </a:rPr>
              <a:t>static/dynamic </a:t>
            </a:r>
            <a:r>
              <a:rPr lang="en-US" sz="2800" dirty="0" smtClean="0">
                <a:latin typeface="+mn-lt"/>
                <a:cs typeface="Aparajita" pitchFamily="34" charset="0"/>
              </a:rPr>
              <a:t>library (</a:t>
            </a:r>
            <a:r>
              <a:rPr lang="en-US" sz="2800" dirty="0" err="1">
                <a:latin typeface="+mn-lt"/>
                <a:cs typeface="Aparajita" pitchFamily="34" charset="0"/>
              </a:rPr>
              <a:t>OpenSSL</a:t>
            </a:r>
            <a:r>
              <a:rPr lang="en-US" sz="2800" dirty="0">
                <a:latin typeface="+mn-lt"/>
                <a:cs typeface="Aparajita" pitchFamily="34" charset="0"/>
              </a:rPr>
              <a:t> library) integration in NDK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+mn-lt"/>
                <a:cs typeface="Aparajita" pitchFamily="34" charset="0"/>
              </a:rPr>
              <a:t>Lab session </a:t>
            </a:r>
            <a:r>
              <a:rPr lang="en-US" sz="2800" dirty="0" smtClean="0">
                <a:latin typeface="+mn-lt"/>
                <a:cs typeface="Aparajita" pitchFamily="34" charset="0"/>
              </a:rPr>
              <a:t>5 (</a:t>
            </a:r>
            <a:r>
              <a:rPr lang="en-US" sz="2800" dirty="0" err="1" smtClean="0">
                <a:latin typeface="+mn-lt"/>
                <a:cs typeface="Aparajita" pitchFamily="34" charset="0"/>
              </a:rPr>
              <a:t>gradle</a:t>
            </a:r>
            <a:r>
              <a:rPr lang="en-US" sz="2800" dirty="0" smtClean="0">
                <a:latin typeface="+mn-lt"/>
                <a:cs typeface="Aparajita" pitchFamily="34" charset="0"/>
              </a:rPr>
              <a:t>-stable plugin)</a:t>
            </a:r>
            <a:endParaRPr lang="en-US" sz="2800" dirty="0" smtClean="0">
              <a:latin typeface="+mn-lt"/>
              <a:cs typeface="Aparajita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cs typeface="Aparajita" pitchFamily="34" charset="0"/>
              </a:rPr>
              <a:t>Lab </a:t>
            </a:r>
            <a:r>
              <a:rPr lang="en-US" sz="2800" dirty="0">
                <a:cs typeface="Aparajita" pitchFamily="34" charset="0"/>
              </a:rPr>
              <a:t>session </a:t>
            </a:r>
            <a:r>
              <a:rPr lang="en-US" sz="2800" dirty="0" smtClean="0">
                <a:cs typeface="Aparajita" pitchFamily="34" charset="0"/>
              </a:rPr>
              <a:t>6</a:t>
            </a:r>
            <a:r>
              <a:rPr lang="en-US" sz="2800" dirty="0">
                <a:cs typeface="Aparajita" pitchFamily="34" charset="0"/>
              </a:rPr>
              <a:t> </a:t>
            </a:r>
            <a:r>
              <a:rPr lang="en-US" sz="2800" dirty="0" smtClean="0">
                <a:cs typeface="Aparajita" pitchFamily="34" charset="0"/>
              </a:rPr>
              <a:t>(</a:t>
            </a:r>
            <a:r>
              <a:rPr lang="en-US" sz="2800" dirty="0" err="1" smtClean="0">
                <a:cs typeface="Aparajita" pitchFamily="34" charset="0"/>
              </a:rPr>
              <a:t>gradle</a:t>
            </a:r>
            <a:r>
              <a:rPr lang="en-US" sz="2800" dirty="0" smtClean="0">
                <a:cs typeface="Aparajita" pitchFamily="34" charset="0"/>
              </a:rPr>
              <a:t>-experimental plugin)</a:t>
            </a:r>
            <a:endParaRPr lang="en-US" sz="2800" dirty="0">
              <a:cs typeface="Aparajita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cs typeface="Aparajita" pitchFamily="34" charset="0"/>
              </a:rPr>
              <a:t>Module 8: </a:t>
            </a:r>
            <a:r>
              <a:rPr lang="en-US" sz="2800" dirty="0" smtClean="0">
                <a:latin typeface="+mn-lt"/>
                <a:cs typeface="Aparajita" pitchFamily="34" charset="0"/>
              </a:rPr>
              <a:t>Debugging</a:t>
            </a:r>
            <a:endParaRPr lang="en-US" sz="2800" dirty="0">
              <a:latin typeface="+mn-lt"/>
              <a:cs typeface="Aparajita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n-lt"/>
                <a:cs typeface="Aparajita" pitchFamily="34" charset="0"/>
              </a:rPr>
              <a:t>Wrap-up</a:t>
            </a:r>
            <a:endParaRPr lang="en-US" sz="2800" dirty="0">
              <a:latin typeface="+mn-lt"/>
              <a:cs typeface="Aparajit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117764"/>
            <a:ext cx="906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cs typeface="Aparajita" pitchFamily="34" charset="0"/>
              </a:rPr>
              <a:t>Training - Day </a:t>
            </a:r>
            <a:r>
              <a:rPr lang="en-US" sz="2800" b="1" dirty="0" smtClean="0">
                <a:solidFill>
                  <a:schemeClr val="tx1"/>
                </a:solidFill>
                <a:cs typeface="Aparajita" pitchFamily="34" charset="0"/>
              </a:rPr>
              <a:t>2 </a:t>
            </a:r>
            <a:r>
              <a:rPr lang="en-US" sz="2800" b="1" dirty="0">
                <a:latin typeface="Aparajita" pitchFamily="34" charset="0"/>
                <a:cs typeface="Aparajita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21725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52400"/>
            <a:ext cx="906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cs typeface="Aparajita" pitchFamily="34" charset="0"/>
              </a:rPr>
              <a:t>Experimental </a:t>
            </a:r>
            <a:r>
              <a:rPr lang="en-US" sz="2800" b="1" dirty="0" err="1">
                <a:solidFill>
                  <a:schemeClr val="tx1"/>
                </a:solidFill>
                <a:cs typeface="Aparajita" pitchFamily="34" charset="0"/>
              </a:rPr>
              <a:t>Gradle</a:t>
            </a:r>
            <a:r>
              <a:rPr lang="en-US" sz="2800" b="1" dirty="0">
                <a:solidFill>
                  <a:schemeClr val="tx1"/>
                </a:solidFill>
                <a:cs typeface="Aparajita" pitchFamily="34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cs typeface="Aparajita" pitchFamily="34" charset="0"/>
              </a:rPr>
              <a:t>Plugin – An Introduction </a:t>
            </a:r>
            <a:endParaRPr lang="en-US" sz="2800" b="1" dirty="0">
              <a:solidFill>
                <a:schemeClr val="tx1"/>
              </a:solidFill>
              <a:cs typeface="Aparajit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0" y="1176950"/>
            <a:ext cx="8686800" cy="3576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dirty="0" smtClean="0">
                <a:cs typeface="Aparajita" pitchFamily="34" charset="0"/>
              </a:rPr>
              <a:t>Requirements</a:t>
            </a:r>
            <a:endParaRPr lang="en-US" sz="2800" dirty="0">
              <a:ea typeface="+mj-ea"/>
              <a:cs typeface="Aparajita" pitchFamily="34" charset="0"/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dirty="0" err="1">
                <a:cs typeface="Aparajita" pitchFamily="34" charset="0"/>
              </a:rPr>
              <a:t>Gradle</a:t>
            </a:r>
            <a:r>
              <a:rPr lang="en-US" sz="2400" dirty="0">
                <a:cs typeface="Aparajita" pitchFamily="34" charset="0"/>
              </a:rPr>
              <a:t> 2.8 and above </a:t>
            </a:r>
            <a:r>
              <a:rPr lang="en-US" sz="2400" dirty="0" smtClean="0">
                <a:cs typeface="Aparajita" pitchFamily="34" charset="0"/>
              </a:rPr>
              <a:t>only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en-US" sz="2400" dirty="0">
              <a:cs typeface="Aparajita" pitchFamily="34" charset="0"/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dirty="0">
                <a:cs typeface="Aparajita" pitchFamily="34" charset="0"/>
              </a:rPr>
              <a:t>Android NDK r10e (if you are using NDK</a:t>
            </a:r>
            <a:r>
              <a:rPr lang="en-US" sz="2400" dirty="0" smtClean="0">
                <a:cs typeface="Aparajita" pitchFamily="34" charset="0"/>
              </a:rPr>
              <a:t>)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en-US" sz="2400" dirty="0">
              <a:cs typeface="Aparajita" pitchFamily="34" charset="0"/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dirty="0">
                <a:cs typeface="Aparajita" pitchFamily="34" charset="0"/>
              </a:rPr>
              <a:t>SDK with Build Tools at least version </a:t>
            </a:r>
            <a:r>
              <a:rPr lang="en-US" sz="2400" dirty="0" smtClean="0">
                <a:cs typeface="Aparajita" pitchFamily="34" charset="0"/>
              </a:rPr>
              <a:t>19.0.0</a:t>
            </a:r>
            <a:endParaRPr lang="en-US" sz="2000" dirty="0">
              <a:latin typeface="Aparajita" pitchFamily="34" charset="0"/>
              <a:cs typeface="Aparajita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130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52400"/>
            <a:ext cx="906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cs typeface="Aparajita" pitchFamily="34" charset="0"/>
              </a:rPr>
              <a:t>Migrating from Traditional Android Gradle Plugin</a:t>
            </a:r>
          </a:p>
        </p:txBody>
      </p:sp>
      <p:sp>
        <p:nvSpPr>
          <p:cNvPr id="2" name="Rectangle 1"/>
          <p:cNvSpPr/>
          <p:nvPr/>
        </p:nvSpPr>
        <p:spPr>
          <a:xfrm>
            <a:off x="1600200" y="886692"/>
            <a:ext cx="8915400" cy="5046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dirty="0">
                <a:cs typeface="Aparajita" pitchFamily="34" charset="0"/>
              </a:rPr>
              <a:t>A typical Android Studio project may have a directory structure as follows:</a:t>
            </a:r>
          </a:p>
          <a:p>
            <a:endParaRPr lang="en-US" sz="2800" dirty="0">
              <a:latin typeface="Aparajita" pitchFamily="34" charset="0"/>
              <a:cs typeface="Aparajita" pitchFamily="34" charset="0"/>
            </a:endParaRPr>
          </a:p>
          <a:p>
            <a:endParaRPr lang="en-US" sz="2800" dirty="0">
              <a:latin typeface="Aparajita" pitchFamily="34" charset="0"/>
              <a:cs typeface="Aparajita" pitchFamily="34" charset="0"/>
            </a:endParaRPr>
          </a:p>
          <a:p>
            <a:endParaRPr lang="en-US" sz="2800" dirty="0">
              <a:latin typeface="Aparajita" pitchFamily="34" charset="0"/>
              <a:cs typeface="Aparajita" pitchFamily="34" charset="0"/>
            </a:endParaRPr>
          </a:p>
          <a:p>
            <a:endParaRPr lang="en-US" sz="2800" dirty="0">
              <a:latin typeface="Aparajita" pitchFamily="34" charset="0"/>
              <a:cs typeface="Aparajita" pitchFamily="34" charset="0"/>
            </a:endParaRPr>
          </a:p>
          <a:p>
            <a:endParaRPr lang="en-US" sz="2800" dirty="0">
              <a:latin typeface="Aparajita" pitchFamily="34" charset="0"/>
              <a:cs typeface="Aparajita" pitchFamily="34" charset="0"/>
            </a:endParaRPr>
          </a:p>
          <a:p>
            <a:endParaRPr lang="en-US" sz="2800" dirty="0">
              <a:latin typeface="Aparajita" pitchFamily="34" charset="0"/>
              <a:cs typeface="Aparajita" pitchFamily="34" charset="0"/>
            </a:endParaRPr>
          </a:p>
          <a:p>
            <a:endParaRPr lang="en-US" sz="2800" dirty="0"/>
          </a:p>
          <a:p>
            <a:pPr marL="342900" indent="-342900" defTabSz="457200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dirty="0">
                <a:cs typeface="Aparajita" pitchFamily="34" charset="0"/>
              </a:rPr>
              <a:t>File that needs to be change is highlighted in </a:t>
            </a:r>
            <a:r>
              <a:rPr lang="en-US" sz="2800" dirty="0" smtClean="0">
                <a:solidFill>
                  <a:schemeClr val="accent1"/>
                </a:solidFill>
                <a:cs typeface="Aparajita" pitchFamily="34" charset="0"/>
              </a:rPr>
              <a:t>red</a:t>
            </a:r>
            <a:endParaRPr lang="en-US" sz="2800" dirty="0">
              <a:latin typeface="Aparajita" pitchFamily="34" charset="0"/>
              <a:cs typeface="Aparajita" pitchFamily="34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6" t="31432" r="50359" b="31747"/>
          <a:stretch/>
        </p:blipFill>
        <p:spPr bwMode="auto">
          <a:xfrm>
            <a:off x="2706982" y="1683184"/>
            <a:ext cx="4719537" cy="2989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1853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52400"/>
            <a:ext cx="914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cs typeface="Aparajita" pitchFamily="34" charset="0"/>
              </a:rPr>
              <a:t>Migrating from Traditional Android </a:t>
            </a:r>
            <a:r>
              <a:rPr lang="en-US" sz="2800" b="1" dirty="0" err="1" smtClean="0">
                <a:solidFill>
                  <a:schemeClr val="tx1"/>
                </a:solidFill>
                <a:cs typeface="Aparajita" pitchFamily="34" charset="0"/>
              </a:rPr>
              <a:t>Gradle</a:t>
            </a:r>
            <a:r>
              <a:rPr lang="en-US" sz="2800" b="1" dirty="0" smtClean="0">
                <a:solidFill>
                  <a:schemeClr val="tx1"/>
                </a:solidFill>
                <a:cs typeface="Aparajita" pitchFamily="34" charset="0"/>
              </a:rPr>
              <a:t> Plugin</a:t>
            </a:r>
            <a:endParaRPr lang="en-US" sz="2800" b="1" dirty="0">
              <a:solidFill>
                <a:schemeClr val="tx1"/>
              </a:solidFill>
              <a:cs typeface="Aparajit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00200" y="609600"/>
            <a:ext cx="8991600" cy="180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2400" dirty="0" smtClean="0">
              <a:cs typeface="Aparajita" pitchFamily="34" charset="0"/>
            </a:endParaRPr>
          </a:p>
          <a:p>
            <a:pPr marL="342900" indent="-342900" defTabSz="457200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 smtClean="0">
                <a:cs typeface="Aparajita" pitchFamily="34" charset="0"/>
              </a:rPr>
              <a:t>Change </a:t>
            </a:r>
            <a:r>
              <a:rPr lang="en-US" sz="2400" dirty="0">
                <a:cs typeface="Aparajita" pitchFamily="34" charset="0"/>
              </a:rPr>
              <a:t>in ./</a:t>
            </a:r>
            <a:r>
              <a:rPr lang="en-US" sz="2400" dirty="0" err="1">
                <a:cs typeface="Aparajita" pitchFamily="34" charset="0"/>
              </a:rPr>
              <a:t>build.gradle</a:t>
            </a:r>
            <a:r>
              <a:rPr lang="en-US" sz="2400" dirty="0">
                <a:cs typeface="Aparajita" pitchFamily="34" charset="0"/>
              </a:rPr>
              <a:t> (as marked by </a:t>
            </a:r>
            <a:r>
              <a:rPr lang="en-US" sz="2400" dirty="0">
                <a:solidFill>
                  <a:schemeClr val="accent1"/>
                </a:solidFill>
                <a:cs typeface="Aparajita" pitchFamily="34" charset="0"/>
              </a:rPr>
              <a:t>red</a:t>
            </a:r>
            <a:r>
              <a:rPr lang="en-US" sz="2400" dirty="0">
                <a:cs typeface="Aparajita" pitchFamily="34" charset="0"/>
              </a:rPr>
              <a:t>)</a:t>
            </a:r>
          </a:p>
          <a:p>
            <a:pPr marL="914400" lvl="1" indent="-457200" defTabSz="457200" fontAlgn="base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000" dirty="0" err="1">
                <a:cs typeface="Aparajita" pitchFamily="34" charset="0"/>
              </a:rPr>
              <a:t>Classpath</a:t>
            </a:r>
            <a:r>
              <a:rPr lang="en-US" sz="2000" dirty="0">
                <a:cs typeface="Aparajita" pitchFamily="34" charset="0"/>
              </a:rPr>
              <a:t> for the plugin is </a:t>
            </a:r>
            <a:r>
              <a:rPr lang="en-US" sz="2000" dirty="0" smtClean="0">
                <a:cs typeface="Aparajita" pitchFamily="34" charset="0"/>
              </a:rPr>
              <a:t>“</a:t>
            </a:r>
            <a:r>
              <a:rPr lang="en-US" sz="2000" dirty="0" err="1" smtClean="0">
                <a:cs typeface="Aparajita" pitchFamily="34" charset="0"/>
              </a:rPr>
              <a:t>com.android.tools.build:gradle-experimental</a:t>
            </a:r>
            <a:r>
              <a:rPr lang="en-US" sz="2000" dirty="0" smtClean="0">
                <a:cs typeface="Aparajita" pitchFamily="34" charset="0"/>
              </a:rPr>
              <a:t>” </a:t>
            </a:r>
            <a:r>
              <a:rPr lang="en-US" sz="2000" dirty="0">
                <a:cs typeface="Aparajita" pitchFamily="34" charset="0"/>
              </a:rPr>
              <a:t>instead of </a:t>
            </a:r>
            <a:r>
              <a:rPr lang="en-US" sz="2000" dirty="0" smtClean="0">
                <a:cs typeface="Aparajita" pitchFamily="34" charset="0"/>
              </a:rPr>
              <a:t>“</a:t>
            </a:r>
            <a:r>
              <a:rPr lang="en-US" sz="2000" dirty="0" err="1" smtClean="0">
                <a:cs typeface="Aparajita" pitchFamily="34" charset="0"/>
              </a:rPr>
              <a:t>com.android.tools.build:gradle</a:t>
            </a:r>
            <a:r>
              <a:rPr lang="en-US" sz="2000" dirty="0" smtClean="0">
                <a:cs typeface="Aparajita" pitchFamily="34" charset="0"/>
              </a:rPr>
              <a:t>”.</a:t>
            </a:r>
            <a:endParaRPr lang="en-US" sz="2000" dirty="0">
              <a:cs typeface="Aparajita" pitchFamily="34" charset="0"/>
            </a:endParaRPr>
          </a:p>
          <a:p>
            <a:pPr marL="914400" lvl="1" indent="-457200" defTabSz="457200" fontAlgn="base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000" dirty="0">
                <a:cs typeface="Aparajita" pitchFamily="34" charset="0"/>
              </a:rPr>
              <a:t>The current version is 0.2.0.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00200" y="2517879"/>
            <a:ext cx="8991600" cy="424731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// Top-level build file where you can add configuration options common to all sub-projects/modules.</a:t>
            </a:r>
            <a:b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buildscript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 repositories {</a:t>
            </a:r>
            <a:b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     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jcenter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 }</a:t>
            </a:r>
            <a:b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 dependencies {</a:t>
            </a:r>
            <a:b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 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classpath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"com.android.tools.build:gradle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-experimental:0.2.1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"</a:t>
            </a:r>
            <a:b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     // NOTE: Do not place your application dependencies here; they belong</a:t>
            </a:r>
            <a:b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     // in the individual module 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build.gradle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files</a:t>
            </a:r>
            <a:b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}}</a:t>
            </a:r>
            <a:b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allprojects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 repositories {       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jcenter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   }</a:t>
            </a:r>
            <a:b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2293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52400"/>
            <a:ext cx="906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cs typeface="Aparajita" pitchFamily="34" charset="0"/>
              </a:rPr>
              <a:t>Migrating from Traditional Android </a:t>
            </a:r>
            <a:r>
              <a:rPr lang="en-US" sz="2800" b="1" dirty="0" err="1" smtClean="0">
                <a:solidFill>
                  <a:schemeClr val="tx1"/>
                </a:solidFill>
                <a:cs typeface="Aparajita" pitchFamily="34" charset="0"/>
              </a:rPr>
              <a:t>Gradle</a:t>
            </a:r>
            <a:r>
              <a:rPr lang="en-US" sz="2800" b="1" dirty="0" smtClean="0">
                <a:solidFill>
                  <a:schemeClr val="tx1"/>
                </a:solidFill>
                <a:cs typeface="Aparajita" pitchFamily="34" charset="0"/>
              </a:rPr>
              <a:t> Plugin</a:t>
            </a:r>
            <a:endParaRPr lang="en-US" sz="2800" b="1" dirty="0">
              <a:solidFill>
                <a:schemeClr val="tx1"/>
              </a:solidFill>
              <a:cs typeface="Aparajit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00200" y="609600"/>
            <a:ext cx="891540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2800" b="1" dirty="0">
              <a:latin typeface="Aparajita" pitchFamily="34" charset="0"/>
              <a:cs typeface="Aparajita" pitchFamily="34" charset="0"/>
            </a:endParaRPr>
          </a:p>
          <a:p>
            <a:pPr marL="342900" indent="-342900" defTabSz="457200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 smtClean="0">
                <a:cs typeface="Aparajita" pitchFamily="34" charset="0"/>
              </a:rPr>
              <a:t>Change </a:t>
            </a:r>
            <a:r>
              <a:rPr lang="en-US" sz="2400" dirty="0">
                <a:cs typeface="Aparajita" pitchFamily="34" charset="0"/>
              </a:rPr>
              <a:t>in ./app/</a:t>
            </a:r>
            <a:r>
              <a:rPr lang="en-US" sz="2400" dirty="0" err="1">
                <a:cs typeface="Aparajita" pitchFamily="34" charset="0"/>
              </a:rPr>
              <a:t>build.gradle</a:t>
            </a:r>
            <a:r>
              <a:rPr lang="en-US" sz="2400" dirty="0">
                <a:cs typeface="Aparajita" pitchFamily="34" charset="0"/>
              </a:rPr>
              <a:t> (as marked by </a:t>
            </a:r>
            <a:r>
              <a:rPr lang="en-US" sz="2400" dirty="0">
                <a:solidFill>
                  <a:schemeClr val="accent1"/>
                </a:solidFill>
                <a:cs typeface="Aparajita" pitchFamily="34" charset="0"/>
              </a:rPr>
              <a:t>red</a:t>
            </a:r>
            <a:r>
              <a:rPr lang="en-US" sz="2400" dirty="0">
                <a:cs typeface="Aparajita" pitchFamily="34" charset="0"/>
              </a:rPr>
              <a:t>)</a:t>
            </a:r>
          </a:p>
          <a:p>
            <a:endParaRPr lang="en-US" sz="2800" dirty="0" smtClean="0">
              <a:latin typeface="Aparajita" pitchFamily="34" charset="0"/>
              <a:cs typeface="Aparajita" pitchFamily="34" charset="0"/>
            </a:endParaRPr>
          </a:p>
          <a:p>
            <a:pPr marL="342900" indent="-342900" defTabSz="457200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cs typeface="Aparajita" pitchFamily="34" charset="0"/>
              </a:rPr>
              <a:t>Modifications to the DSL of plugin:</a:t>
            </a:r>
          </a:p>
          <a:p>
            <a:pPr marL="800100" lvl="1" indent="-342900" defTabSz="457200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400" dirty="0">
                <a:cs typeface="Aparajita" pitchFamily="34" charset="0"/>
              </a:rPr>
              <a:t>Plugin name is </a:t>
            </a:r>
            <a:r>
              <a:rPr lang="en-US" sz="2400" dirty="0" smtClean="0">
                <a:cs typeface="Aparajita" pitchFamily="34" charset="0"/>
              </a:rPr>
              <a:t>“</a:t>
            </a:r>
            <a:r>
              <a:rPr lang="en-US" sz="2400" dirty="0" err="1" smtClean="0">
                <a:cs typeface="Aparajita" pitchFamily="34" charset="0"/>
              </a:rPr>
              <a:t>com.android.model.application</a:t>
            </a:r>
            <a:r>
              <a:rPr lang="en-US" sz="2400" dirty="0" smtClean="0">
                <a:cs typeface="Aparajita" pitchFamily="34" charset="0"/>
              </a:rPr>
              <a:t>” </a:t>
            </a:r>
            <a:r>
              <a:rPr lang="en-US" sz="2400" dirty="0">
                <a:cs typeface="Aparajita" pitchFamily="34" charset="0"/>
              </a:rPr>
              <a:t>instead of </a:t>
            </a:r>
            <a:r>
              <a:rPr lang="en-US" sz="2400" dirty="0" smtClean="0">
                <a:cs typeface="Aparajita" pitchFamily="34" charset="0"/>
              </a:rPr>
              <a:t>“</a:t>
            </a:r>
            <a:r>
              <a:rPr lang="en-US" sz="2400" dirty="0" err="1" smtClean="0">
                <a:cs typeface="Aparajita" pitchFamily="34" charset="0"/>
              </a:rPr>
              <a:t>com.android.application</a:t>
            </a:r>
            <a:r>
              <a:rPr lang="en-US" sz="2400" dirty="0" smtClean="0">
                <a:cs typeface="Aparajita" pitchFamily="34" charset="0"/>
              </a:rPr>
              <a:t>”. </a:t>
            </a:r>
            <a:endParaRPr lang="en-US" sz="2400" dirty="0">
              <a:cs typeface="Aparajita" pitchFamily="34" charset="0"/>
            </a:endParaRPr>
          </a:p>
          <a:p>
            <a:pPr marL="800100" lvl="1" indent="-342900" defTabSz="457200" fontAlgn="base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400" dirty="0" smtClean="0">
                <a:cs typeface="Aparajita" pitchFamily="34" charset="0"/>
              </a:rPr>
              <a:t>Configuration </a:t>
            </a:r>
            <a:r>
              <a:rPr lang="en-US" sz="2400" dirty="0">
                <a:cs typeface="Aparajita" pitchFamily="34" charset="0"/>
              </a:rPr>
              <a:t>is wrapped with the model { } block</a:t>
            </a:r>
          </a:p>
          <a:p>
            <a:pPr marL="800100" lvl="1" indent="-342900" defTabSz="457200" fontAlgn="base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400" dirty="0">
                <a:cs typeface="Aparajita" pitchFamily="34" charset="0"/>
              </a:rPr>
              <a:t>Most properties require the = operator</a:t>
            </a:r>
          </a:p>
          <a:p>
            <a:pPr marL="800100" lvl="1" indent="-342900" defTabSz="457200" fontAlgn="base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400" dirty="0">
                <a:cs typeface="Aparajita" pitchFamily="34" charset="0"/>
              </a:rPr>
              <a:t>Adding elements to a Collection should be done using the add method.</a:t>
            </a:r>
          </a:p>
          <a:p>
            <a:pPr fontAlgn="base"/>
            <a:endParaRPr lang="en-US" sz="2800" dirty="0">
              <a:latin typeface="Aparajita" pitchFamily="34" charset="0"/>
              <a:cs typeface="Aparajita" pitchFamily="34" charset="0"/>
            </a:endParaRPr>
          </a:p>
          <a:p>
            <a:pPr fontAlgn="base"/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752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0"/>
            <a:ext cx="906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cs typeface="Aparajita" pitchFamily="34" charset="0"/>
              </a:rPr>
              <a:t>Migrating from Traditional Android </a:t>
            </a:r>
            <a:r>
              <a:rPr lang="en-US" sz="2800" b="1" dirty="0" err="1" smtClean="0">
                <a:solidFill>
                  <a:schemeClr val="tx1"/>
                </a:solidFill>
                <a:cs typeface="Aparajita" pitchFamily="34" charset="0"/>
              </a:rPr>
              <a:t>Gradle</a:t>
            </a:r>
            <a:r>
              <a:rPr lang="en-US" sz="2800" b="1" dirty="0" smtClean="0">
                <a:solidFill>
                  <a:schemeClr val="tx1"/>
                </a:solidFill>
                <a:cs typeface="Aparajita" pitchFamily="34" charset="0"/>
              </a:rPr>
              <a:t> Plugin</a:t>
            </a:r>
            <a:endParaRPr lang="en-US" sz="2800" b="1" dirty="0">
              <a:solidFill>
                <a:schemeClr val="tx1"/>
              </a:solidFill>
              <a:cs typeface="Aparajit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00200" y="609601"/>
            <a:ext cx="8915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>
              <a:latin typeface="Aparajita" pitchFamily="34" charset="0"/>
              <a:cs typeface="Aparajita" pitchFamily="34" charset="0"/>
            </a:endParaRPr>
          </a:p>
          <a:p>
            <a:pPr fontAlgn="base"/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9008" y="1034440"/>
            <a:ext cx="8915400" cy="5632311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apply plugin: "</a:t>
            </a: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com.android.</a:t>
            </a: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</a:rPr>
              <a:t>model.</a:t>
            </a: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application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"</a:t>
            </a:r>
            <a:b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</a:b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</a:rPr>
              <a:t>model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</a:rPr>
              <a:t>{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/>
            </a:r>
            <a:b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</a:b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   android {</a:t>
            </a:r>
            <a:b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</a:b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       </a:t>
            </a: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compileSdkVersion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</a:rPr>
              <a:t>=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22</a:t>
            </a:r>
            <a:b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</a:b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       </a:t>
            </a: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buildToolsVersion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</a:rPr>
              <a:t>=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"22.0.1"</a:t>
            </a:r>
            <a:b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</a:b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/>
            </a:r>
            <a:b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</a:b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       </a:t>
            </a: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defaultConfig</a:t>
            </a: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</a:rPr>
              <a:t>.with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{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           </a:t>
            </a: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applicationId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</a:rPr>
              <a:t>=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 "</a:t>
            </a: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com.example.user.myapplication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"</a:t>
            </a:r>
            <a:b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</a:b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           </a:t>
            </a: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minSdkVersion</a:t>
            </a: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</a:rPr>
              <a:t>.apiLevel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</a:rPr>
              <a:t> =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15</a:t>
            </a:r>
            <a:b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</a:b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           </a:t>
            </a: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targetSdkVersion</a:t>
            </a: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</a:rPr>
              <a:t>.apiLevel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</a:rPr>
              <a:t>=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22</a:t>
            </a:r>
            <a:b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</a:b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           </a:t>
            </a: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versionCode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</a:rPr>
              <a:t>=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1</a:t>
            </a:r>
            <a:b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</a:b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           </a:t>
            </a: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versionName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</a:rPr>
              <a:t>=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"1.0"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</a:rPr>
              <a:t>buildConfigFields</a:t>
            </a:r>
            <a:r>
              <a:rPr kumimoji="0" lang="en-U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</a:rPr>
              <a:t>.with</a:t>
            </a:r>
            <a:endParaRPr kumimoji="0" lang="en-US" sz="1800" b="0" i="1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</a:rPr>
              <a:t>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</a:rPr>
              <a:t>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</a:rPr>
              <a:t>create() </a:t>
            </a:r>
            <a:endParaRPr kumimoji="0" lang="en-US" sz="1800" b="0" i="1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</a:rPr>
              <a:t>	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</a:rPr>
              <a:t>{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</a:rPr>
              <a:t>type = "int" name = "VALUE" value = "1" }  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</a:rPr>
              <a:t>}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 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}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   }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0822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0"/>
            <a:ext cx="906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cs typeface="Aparajita" pitchFamily="34" charset="0"/>
              </a:rPr>
              <a:t>Migrating from Traditional Android </a:t>
            </a:r>
            <a:r>
              <a:rPr lang="en-US" sz="2800" b="1" dirty="0" err="1" smtClean="0">
                <a:solidFill>
                  <a:schemeClr val="tx1"/>
                </a:solidFill>
                <a:cs typeface="Aparajita" pitchFamily="34" charset="0"/>
              </a:rPr>
              <a:t>Gradle</a:t>
            </a:r>
            <a:r>
              <a:rPr lang="en-US" sz="2800" b="1" dirty="0" smtClean="0">
                <a:solidFill>
                  <a:schemeClr val="tx1"/>
                </a:solidFill>
                <a:cs typeface="Aparajita" pitchFamily="34" charset="0"/>
              </a:rPr>
              <a:t> Plugin</a:t>
            </a:r>
            <a:endParaRPr lang="en-US" sz="2800" b="1" dirty="0">
              <a:solidFill>
                <a:schemeClr val="tx1"/>
              </a:solidFill>
              <a:cs typeface="Aparajit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00200" y="609601"/>
            <a:ext cx="8915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>
              <a:latin typeface="Aparajita" pitchFamily="34" charset="0"/>
              <a:cs typeface="Aparajita" pitchFamily="34" charset="0"/>
            </a:endParaRPr>
          </a:p>
          <a:p>
            <a:pPr fontAlgn="base"/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6586" y="558452"/>
            <a:ext cx="8915400" cy="6186309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</a:rPr>
              <a:t>android.buildTypes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{</a:t>
            </a:r>
            <a:b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</a:b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       release {</a:t>
            </a:r>
            <a:b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</a:b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           </a:t>
            </a: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ourier New"/>
              </a:rPr>
              <a:t>m</a:t>
            </a: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inifyEnabled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</a:rPr>
              <a:t>=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false</a:t>
            </a:r>
            <a:b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</a:b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           </a:t>
            </a: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proguardFiles</a:t>
            </a: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</a:rPr>
              <a:t>.add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</a:rPr>
              <a:t>(file(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"proguard-rules.pro"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</a:rPr>
              <a:t>))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       }</a:t>
            </a:r>
            <a:b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</a:b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   }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   </a:t>
            </a: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</a:rPr>
              <a:t>android.productFlavors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{</a:t>
            </a:r>
            <a:b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</a:b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       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</a:rPr>
              <a:t>create("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flavor1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</a:rPr>
              <a:t>")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{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           </a:t>
            </a: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applicationId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</a:rPr>
              <a:t>=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"</a:t>
            </a: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com.app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"</a:t>
            </a:r>
            <a:b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</a:b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       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}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   }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   // Configures source set directory.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   </a:t>
            </a: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</a:rPr>
              <a:t>android.sources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{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       main {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           java {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               source {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                   </a:t>
            </a: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srcDir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"</a:t>
            </a: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src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"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               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}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   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}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  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}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 }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</a:rPr>
              <a:t>}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/>
            </a:r>
            <a:b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</a:b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dependencies {</a:t>
            </a:r>
            <a:b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</a:b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   compile </a:t>
            </a: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fileTree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(</a:t>
            </a: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dir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: "libs", include: ["*.jar"])</a:t>
            </a:r>
            <a:b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</a:b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   compile "com.android.support:appcompat-v7:22.2.0"</a:t>
            </a:r>
            <a:b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</a:b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}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3697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52400"/>
            <a:ext cx="906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cs typeface="Aparajita" pitchFamily="34" charset="0"/>
              </a:rPr>
              <a:t>Migrating from Traditional Android </a:t>
            </a:r>
            <a:r>
              <a:rPr lang="en-US" sz="2800" b="1" dirty="0" err="1" smtClean="0">
                <a:solidFill>
                  <a:schemeClr val="tx1"/>
                </a:solidFill>
                <a:cs typeface="Aparajita" pitchFamily="34" charset="0"/>
              </a:rPr>
              <a:t>Gradle</a:t>
            </a:r>
            <a:r>
              <a:rPr lang="en-US" sz="2800" b="1" dirty="0" smtClean="0">
                <a:solidFill>
                  <a:schemeClr val="tx1"/>
                </a:solidFill>
                <a:cs typeface="Aparajita" pitchFamily="34" charset="0"/>
              </a:rPr>
              <a:t> Plugin</a:t>
            </a:r>
            <a:endParaRPr lang="en-US" sz="2800" b="1" dirty="0">
              <a:solidFill>
                <a:schemeClr val="tx1"/>
              </a:solidFill>
              <a:cs typeface="Aparajit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00200" y="609600"/>
            <a:ext cx="8915400" cy="1254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2800" dirty="0" smtClean="0">
              <a:cs typeface="Aparajita" pitchFamily="34" charset="0"/>
            </a:endParaRPr>
          </a:p>
          <a:p>
            <a:pPr marL="342900" indent="-342900" defTabSz="457200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dirty="0" smtClean="0">
                <a:cs typeface="Aparajita" pitchFamily="34" charset="0"/>
              </a:rPr>
              <a:t>The </a:t>
            </a:r>
            <a:r>
              <a:rPr lang="en-US" sz="2800" dirty="0" err="1">
                <a:cs typeface="Aparajita" pitchFamily="34" charset="0"/>
              </a:rPr>
              <a:t>build.gradle</a:t>
            </a:r>
            <a:r>
              <a:rPr lang="en-US" sz="2800" dirty="0">
                <a:cs typeface="Aparajita" pitchFamily="34" charset="0"/>
              </a:rPr>
              <a:t> of a simple NDK application may look like this: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9922" y="2185790"/>
            <a:ext cx="8763000" cy="3693319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apply plugin: '</a:t>
            </a: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com.android.model.application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'</a:t>
            </a:r>
            <a:b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</a:b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/>
            </a:r>
            <a:b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</a:b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model {</a:t>
            </a:r>
            <a:b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</a:b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   android {</a:t>
            </a:r>
            <a:b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</a:b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       </a:t>
            </a: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compileSdkVersion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= 22</a:t>
            </a:r>
            <a:b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</a:b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       </a:t>
            </a: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buildToolsVersion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= "22.0.1"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   }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</a:rPr>
              <a:t>   </a:t>
            </a: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</a:rPr>
              <a:t>android.ndk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</a:rPr>
              <a:t> {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</a:rPr>
              <a:t>       </a:t>
            </a: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</a:rPr>
              <a:t>moduleName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</a:rPr>
              <a:t> = "native"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</a:rPr>
              <a:t>   }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*</a:t>
            </a:r>
            <a:r>
              <a:rPr kumimoji="0" lang="en-US" sz="18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Note </a:t>
            </a:r>
            <a:r>
              <a:rPr kumimoji="0" lang="en-US" sz="18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that the </a:t>
            </a:r>
            <a:r>
              <a:rPr kumimoji="0" lang="en-US" sz="18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module Name is the name of </a:t>
            </a:r>
            <a:r>
              <a:rPr kumimoji="0" lang="en-US" sz="18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resulting native library</a:t>
            </a:r>
            <a:endParaRPr kumimoji="0" lang="en-US" sz="1800" b="0" i="1" u="sng" strike="noStrike" kern="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181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0012" y="1540280"/>
            <a:ext cx="723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Forte" pitchFamily="66" charset="0"/>
              </a:rPr>
              <a:t>LAB </a:t>
            </a:r>
            <a:r>
              <a:rPr lang="en-US" sz="4800" dirty="0" smtClean="0">
                <a:latin typeface="Forte" pitchFamily="66" charset="0"/>
              </a:rPr>
              <a:t>SESSION 2</a:t>
            </a:r>
            <a:endParaRPr lang="en-US" sz="4800" dirty="0">
              <a:latin typeface="Forte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77162" y="2930421"/>
            <a:ext cx="94116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NDK Integration using </a:t>
            </a:r>
          </a:p>
          <a:p>
            <a:r>
              <a:rPr lang="en-US" sz="4000" dirty="0" err="1" smtClean="0"/>
              <a:t>gradle</a:t>
            </a:r>
            <a:r>
              <a:rPr lang="en-US" sz="4000" dirty="0" smtClean="0"/>
              <a:t>-experimental plugin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6431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64881" y="1222976"/>
            <a:ext cx="8229600" cy="4495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cs typeface="Aparajita" pitchFamily="34" charset="0"/>
              </a:rPr>
              <a:t>Module1: Android NDK overview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cs typeface="Aparajita" pitchFamily="34" charset="0"/>
              </a:rPr>
              <a:t>Module 2: Introduction to 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cs typeface="Aparajita" pitchFamily="34" charset="0"/>
              </a:rPr>
              <a:t>JNI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cs typeface="Aparajita" pitchFamily="34" charset="0"/>
              </a:rPr>
              <a:t>Lab session 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cs typeface="Aparajita" pitchFamily="34" charset="0"/>
              </a:rPr>
              <a:t>Module 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  <a:cs typeface="Aparajita" pitchFamily="34" charset="0"/>
              </a:rPr>
              <a:t>3: Experimental </a:t>
            </a:r>
            <a:r>
              <a:rPr lang="en-US" sz="2800" dirty="0" err="1">
                <a:solidFill>
                  <a:schemeClr val="tx1">
                    <a:lumMod val="95000"/>
                  </a:schemeClr>
                </a:solidFill>
                <a:cs typeface="Aparajita" pitchFamily="34" charset="0"/>
              </a:rPr>
              <a:t>gradle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  <a:cs typeface="Aparajita" pitchFamily="34" charset="0"/>
              </a:rPr>
              <a:t> plugin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cs typeface="Aparajita" pitchFamily="34" charset="0"/>
              </a:rPr>
              <a:t>Lab 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+mn-lt"/>
                <a:cs typeface="Aparajita" pitchFamily="34" charset="0"/>
              </a:rPr>
              <a:t>session 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cs typeface="Aparajita" pitchFamily="34" charset="0"/>
              </a:rPr>
              <a:t>2</a:t>
            </a:r>
            <a:endParaRPr lang="en-US" sz="2800" dirty="0">
              <a:solidFill>
                <a:schemeClr val="tx1">
                  <a:lumMod val="95000"/>
                </a:schemeClr>
              </a:solidFill>
              <a:latin typeface="+mn-lt"/>
              <a:cs typeface="Aparajita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latin typeface="+mn-lt"/>
                <a:cs typeface="Aparajita" pitchFamily="34" charset="0"/>
              </a:rPr>
              <a:t>Module 4: Introduction to OpenGL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+mn-lt"/>
                <a:cs typeface="Aparajita" pitchFamily="34" charset="0"/>
              </a:rPr>
              <a:t>Lab session 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cs typeface="Aparajita" pitchFamily="34" charset="0"/>
              </a:rPr>
              <a:t>3</a:t>
            </a:r>
            <a:endParaRPr lang="en-US" sz="2800" dirty="0">
              <a:solidFill>
                <a:schemeClr val="tx1">
                  <a:lumMod val="95000"/>
                </a:schemeClr>
              </a:solidFill>
              <a:latin typeface="+mn-lt"/>
              <a:cs typeface="Aparajita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cs typeface="Aparajita" pitchFamily="34" charset="0"/>
              </a:rPr>
              <a:t>Module 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cs typeface="Aparajita" pitchFamily="34" charset="0"/>
              </a:rPr>
              <a:t>5: 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cs typeface="Aparajita" pitchFamily="34" charset="0"/>
              </a:rPr>
              <a:t>Introduction 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+mn-lt"/>
                <a:cs typeface="Aparajita" pitchFamily="34" charset="0"/>
              </a:rPr>
              <a:t>to cross compilation 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cs typeface="Aparajita" pitchFamily="34" charset="0"/>
              </a:rPr>
              <a:t>steps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cs typeface="Aparajita" pitchFamily="34" charset="0"/>
              </a:rPr>
              <a:t>Wrap-up</a:t>
            </a:r>
            <a:endParaRPr lang="en-US" sz="2800" dirty="0">
              <a:solidFill>
                <a:schemeClr val="tx1">
                  <a:lumMod val="95000"/>
                </a:schemeClr>
              </a:solidFill>
              <a:latin typeface="+mn-lt"/>
              <a:cs typeface="Aparajit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117764"/>
            <a:ext cx="906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  <a:ea typeface="+mj-ea"/>
                <a:cs typeface="Aparajita" pitchFamily="34" charset="0"/>
              </a:rPr>
              <a:t>Training - Day 1 </a:t>
            </a:r>
            <a:r>
              <a:rPr lang="en-US" sz="2800" b="1" dirty="0">
                <a:latin typeface="Aparajita" pitchFamily="34" charset="0"/>
                <a:cs typeface="Aparajita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6419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826" y="5010150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52600" y="2057400"/>
            <a:ext cx="8610600" cy="2246769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+mn-lt"/>
                <a:cs typeface="Aparajita" pitchFamily="34" charset="0"/>
              </a:rPr>
              <a:t>Introduction to OpenGL</a:t>
            </a:r>
            <a:endParaRPr lang="en-US" sz="2800" dirty="0" smtClean="0">
              <a:latin typeface="Aparajita" pitchFamily="34" charset="0"/>
              <a:cs typeface="Aparajita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OpenGL – An Introduction</a:t>
            </a:r>
            <a:endParaRPr lang="en-US" sz="2800" dirty="0">
              <a:latin typeface="Aparajita" pitchFamily="34" charset="0"/>
              <a:cs typeface="Aparajita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Aparajita" pitchFamily="34" charset="0"/>
                <a:cs typeface="Aparajita" pitchFamily="34" charset="0"/>
              </a:rPr>
              <a:t>History and its </a:t>
            </a: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uses</a:t>
            </a:r>
            <a:endParaRPr lang="en-US" sz="2800" dirty="0">
              <a:latin typeface="Aparajita" pitchFamily="34" charset="0"/>
              <a:cs typeface="Aparajita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Aparajita" pitchFamily="34" charset="0"/>
                <a:cs typeface="Aparajita" pitchFamily="34" charset="0"/>
              </a:rPr>
              <a:t>Programming OpenGL in C/C++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510145" y="76200"/>
            <a:ext cx="2557762" cy="1828800"/>
            <a:chOff x="-13855" y="76200"/>
            <a:chExt cx="2557762" cy="1828800"/>
          </a:xfrm>
        </p:grpSpPr>
        <p:pic>
          <p:nvPicPr>
            <p:cNvPr id="9" name="Picture 2" descr="http://complexneeds.ca/wordpress/wp-content/uploads/2015/02/Module-2-200x143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855" y="76200"/>
              <a:ext cx="2557762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1638300" y="685800"/>
              <a:ext cx="228600" cy="523220"/>
            </a:xfrm>
            <a:prstGeom prst="rect">
              <a:avLst/>
            </a:prstGeom>
            <a:solidFill>
              <a:srgbClr val="36A4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4819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64881" y="1222976"/>
            <a:ext cx="8229600" cy="4495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bg1"/>
                </a:solidFill>
                <a:latin typeface="+mn-lt"/>
                <a:cs typeface="Aparajita" pitchFamily="34" charset="0"/>
              </a:rPr>
              <a:t>Module1: Android </a:t>
            </a:r>
            <a:r>
              <a:rPr lang="en-US" sz="2800" b="1" dirty="0">
                <a:solidFill>
                  <a:schemeClr val="bg1"/>
                </a:solidFill>
                <a:latin typeface="+mn-lt"/>
                <a:cs typeface="Aparajita" pitchFamily="34" charset="0"/>
              </a:rPr>
              <a:t>NDK overview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cs typeface="Aparajita" pitchFamily="34" charset="0"/>
              </a:rPr>
              <a:t>Module 2: 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cs typeface="Aparajita" pitchFamily="34" charset="0"/>
              </a:rPr>
              <a:t>Introduction 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+mn-lt"/>
                <a:cs typeface="Aparajita" pitchFamily="34" charset="0"/>
              </a:rPr>
              <a:t>to 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cs typeface="Aparajita" pitchFamily="34" charset="0"/>
              </a:rPr>
              <a:t>JNI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cs typeface="Aparajita" pitchFamily="34" charset="0"/>
              </a:rPr>
              <a:t>Lab session 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cs typeface="Aparajita" pitchFamily="34" charset="0"/>
              </a:rPr>
              <a:t>Module 3: 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cs typeface="Aparajita" pitchFamily="34" charset="0"/>
              </a:rPr>
              <a:t>Experimental </a:t>
            </a:r>
            <a:r>
              <a:rPr lang="en-US" sz="2800" dirty="0" err="1">
                <a:solidFill>
                  <a:schemeClr val="tx1">
                    <a:lumMod val="95000"/>
                  </a:schemeClr>
                </a:solidFill>
                <a:latin typeface="+mn-lt"/>
                <a:cs typeface="Aparajita" pitchFamily="34" charset="0"/>
              </a:rPr>
              <a:t>gradle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+mn-lt"/>
                <a:cs typeface="Aparajita" pitchFamily="34" charset="0"/>
              </a:rPr>
              <a:t> plugin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cs typeface="Aparajita" pitchFamily="34" charset="0"/>
              </a:rPr>
              <a:t>Lab session 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cs typeface="Aparajita" pitchFamily="34" charset="0"/>
              </a:rPr>
              <a:t>Module 4: 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cs typeface="Aparajita" pitchFamily="34" charset="0"/>
              </a:rPr>
              <a:t>Introduction 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+mn-lt"/>
                <a:cs typeface="Aparajita" pitchFamily="34" charset="0"/>
              </a:rPr>
              <a:t>to OpenGL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+mn-lt"/>
                <a:cs typeface="Aparajita" pitchFamily="34" charset="0"/>
              </a:rPr>
              <a:t>Lab session 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cs typeface="Aparajita" pitchFamily="34" charset="0"/>
              </a:rPr>
              <a:t>3</a:t>
            </a:r>
            <a:endParaRPr lang="en-US" sz="2800" dirty="0">
              <a:solidFill>
                <a:schemeClr val="tx1">
                  <a:lumMod val="95000"/>
                </a:schemeClr>
              </a:solidFill>
              <a:latin typeface="+mn-lt"/>
              <a:cs typeface="Aparajita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cs typeface="Aparajita" pitchFamily="34" charset="0"/>
              </a:rPr>
              <a:t>Module 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cs typeface="Aparajita" pitchFamily="34" charset="0"/>
              </a:rPr>
              <a:t>5: 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cs typeface="Aparajita" pitchFamily="34" charset="0"/>
              </a:rPr>
              <a:t>Introduction 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+mn-lt"/>
                <a:cs typeface="Aparajita" pitchFamily="34" charset="0"/>
              </a:rPr>
              <a:t>to cross compilation 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cs typeface="Aparajita" pitchFamily="34" charset="0"/>
              </a:rPr>
              <a:t>steps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cs typeface="Aparajita" pitchFamily="34" charset="0"/>
              </a:rPr>
              <a:t>Wrap-up</a:t>
            </a:r>
            <a:endParaRPr lang="en-US" sz="2800" dirty="0">
              <a:solidFill>
                <a:schemeClr val="tx1">
                  <a:lumMod val="95000"/>
                </a:schemeClr>
              </a:solidFill>
              <a:latin typeface="+mn-lt"/>
              <a:cs typeface="Aparajit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117764"/>
            <a:ext cx="906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  <a:ea typeface="+mj-ea"/>
                <a:cs typeface="Aparajita" pitchFamily="34" charset="0"/>
              </a:rPr>
              <a:t>Training - Day 1 </a:t>
            </a:r>
            <a:r>
              <a:rPr lang="en-US" sz="2800" b="1" dirty="0">
                <a:latin typeface="Aparajita" pitchFamily="34" charset="0"/>
                <a:cs typeface="Aparajita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32948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52400"/>
            <a:ext cx="906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  <a:ea typeface="+mj-ea"/>
                <a:cs typeface="Aparajita" pitchFamily="34" charset="0"/>
              </a:rPr>
              <a:t>OpenGL – An Introduction</a:t>
            </a:r>
            <a:endParaRPr lang="en-US" sz="2800" b="1" dirty="0">
              <a:solidFill>
                <a:schemeClr val="tx1"/>
              </a:solidFill>
              <a:latin typeface="+mj-lt"/>
              <a:ea typeface="+mj-ea"/>
              <a:cs typeface="Aparajit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48691" y="914400"/>
            <a:ext cx="8790709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cs typeface="Aparajita" pitchFamily="34" charset="0"/>
              </a:rPr>
              <a:t>OpenGL stands for Open Graphics Library.</a:t>
            </a:r>
          </a:p>
          <a:p>
            <a:pPr marL="342900" indent="-342900" defTabSz="457200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2400" dirty="0">
              <a:cs typeface="Aparajita" pitchFamily="34" charset="0"/>
            </a:endParaRPr>
          </a:p>
          <a:p>
            <a:pPr marL="342900" indent="-342900" defTabSz="457200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cs typeface="Aparajita" pitchFamily="34" charset="0"/>
              </a:rPr>
              <a:t>OpenGL is a cross-language, cross-platform application programming interface (API) for rendering 2D and 3D vector graphics. </a:t>
            </a:r>
          </a:p>
          <a:p>
            <a:pPr marL="342900" indent="-342900" defTabSz="457200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2400" dirty="0">
              <a:cs typeface="Aparajita" pitchFamily="34" charset="0"/>
            </a:endParaRPr>
          </a:p>
          <a:p>
            <a:pPr marL="342900" indent="-342900" defTabSz="457200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cs typeface="Aparajita" pitchFamily="34" charset="0"/>
              </a:rPr>
              <a:t>The API is typically used to interact with a graphics processing unit (GPU), to achieve hardware-accelerated rendering.</a:t>
            </a:r>
          </a:p>
          <a:p>
            <a:pPr marL="342900" indent="-342900" defTabSz="457200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2400" dirty="0">
              <a:cs typeface="Aparajita" pitchFamily="34" charset="0"/>
            </a:endParaRPr>
          </a:p>
          <a:p>
            <a:pPr marL="342900" indent="-342900" defTabSz="457200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cs typeface="Aparajita" pitchFamily="34" charset="0"/>
              </a:rPr>
              <a:t>An OpenGL application is typically written in C or C++.</a:t>
            </a:r>
          </a:p>
          <a:p>
            <a:pPr marL="342900" indent="-342900" defTabSz="457200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2400" dirty="0">
              <a:cs typeface="Aparajita" pitchFamily="34" charset="0"/>
            </a:endParaRPr>
          </a:p>
          <a:p>
            <a:pPr marL="342900" indent="-342900" defTabSz="457200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cs typeface="Aparajita" pitchFamily="34" charset="0"/>
              </a:rPr>
              <a:t>The OpenGL library can usually be found by the name OpenGL32.dll under the \system32 folder, located in your system's root folder (usually </a:t>
            </a:r>
            <a:r>
              <a:rPr lang="en-US" sz="2400" dirty="0" smtClean="0">
                <a:cs typeface="Aparajita" pitchFamily="34" charset="0"/>
              </a:rPr>
              <a:t>C:\</a:t>
            </a:r>
            <a:r>
              <a:rPr lang="en-US" sz="2400" dirty="0">
                <a:cs typeface="Aparajita" pitchFamily="34" charset="0"/>
              </a:rPr>
              <a:t>W</a:t>
            </a:r>
            <a:r>
              <a:rPr lang="en-US" sz="2400" dirty="0" smtClean="0">
                <a:cs typeface="Aparajita" pitchFamily="34" charset="0"/>
              </a:rPr>
              <a:t>indows</a:t>
            </a:r>
            <a:r>
              <a:rPr lang="en-US" sz="2400" dirty="0">
                <a:cs typeface="Aparajita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084556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52400"/>
            <a:ext cx="906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  <a:ea typeface="+mj-ea"/>
                <a:cs typeface="Aparajita" pitchFamily="34" charset="0"/>
              </a:rPr>
              <a:t>OpenGL - History </a:t>
            </a:r>
            <a:r>
              <a:rPr lang="en-US" sz="2800" b="1" dirty="0">
                <a:solidFill>
                  <a:schemeClr val="tx1"/>
                </a:solidFill>
                <a:latin typeface="+mj-lt"/>
                <a:ea typeface="+mj-ea"/>
                <a:cs typeface="Aparajita" pitchFamily="34" charset="0"/>
              </a:rPr>
              <a:t>and uses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648691" y="914401"/>
            <a:ext cx="8790709" cy="3777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cs typeface="Aparajita" pitchFamily="34" charset="0"/>
              </a:rPr>
              <a:t>Silicon Graphics Inc., (SGI) started developing OpenGL in 1991 and released it in January 1992.</a:t>
            </a:r>
          </a:p>
          <a:p>
            <a:pPr marL="342900" indent="-342900" defTabSz="457200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2400" dirty="0">
              <a:cs typeface="Aparajita" pitchFamily="34" charset="0"/>
            </a:endParaRPr>
          </a:p>
          <a:p>
            <a:pPr marL="342900" indent="-342900" defTabSz="457200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cs typeface="Aparajita" pitchFamily="34" charset="0"/>
              </a:rPr>
              <a:t>Applications use it extensively in the </a:t>
            </a:r>
            <a:r>
              <a:rPr lang="en-US" sz="2400" dirty="0" smtClean="0">
                <a:cs typeface="Aparajita" pitchFamily="34" charset="0"/>
              </a:rPr>
              <a:t>following fields:</a:t>
            </a:r>
          </a:p>
          <a:p>
            <a:pPr marL="800100" lvl="1" indent="-342900" defTabSz="457200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000" dirty="0" smtClean="0">
                <a:cs typeface="Aparajita" pitchFamily="34" charset="0"/>
              </a:rPr>
              <a:t>computer-aided </a:t>
            </a:r>
            <a:r>
              <a:rPr lang="en-US" sz="2000" dirty="0">
                <a:cs typeface="Aparajita" pitchFamily="34" charset="0"/>
              </a:rPr>
              <a:t>design (CAD),</a:t>
            </a:r>
          </a:p>
          <a:p>
            <a:pPr marL="800100" lvl="2" indent="-342900" defTabSz="457200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000" dirty="0">
                <a:cs typeface="Aparajita" pitchFamily="34" charset="0"/>
              </a:rPr>
              <a:t>virtual reality</a:t>
            </a:r>
          </a:p>
          <a:p>
            <a:pPr marL="800100" lvl="2" indent="-342900" defTabSz="457200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000" dirty="0">
                <a:cs typeface="Aparajita" pitchFamily="34" charset="0"/>
              </a:rPr>
              <a:t>scientific visualization</a:t>
            </a:r>
          </a:p>
          <a:p>
            <a:pPr marL="800100" lvl="2" indent="-342900" defTabSz="457200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000" dirty="0">
                <a:cs typeface="Aparajita" pitchFamily="34" charset="0"/>
              </a:rPr>
              <a:t>information visualization</a:t>
            </a:r>
          </a:p>
          <a:p>
            <a:pPr marL="800100" lvl="2" indent="-342900" defTabSz="457200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000" dirty="0">
                <a:cs typeface="Aparajita" pitchFamily="34" charset="0"/>
              </a:rPr>
              <a:t>flight simulation</a:t>
            </a:r>
          </a:p>
          <a:p>
            <a:pPr marL="800100" lvl="2" indent="-342900" defTabSz="457200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000" dirty="0">
                <a:cs typeface="Aparajita" pitchFamily="34" charset="0"/>
              </a:rPr>
              <a:t>video games</a:t>
            </a:r>
          </a:p>
        </p:txBody>
      </p:sp>
    </p:spTree>
    <p:extLst>
      <p:ext uri="{BB962C8B-B14F-4D97-AF65-F5344CB8AC3E}">
        <p14:creationId xmlns:p14="http://schemas.microsoft.com/office/powerpoint/2010/main" val="1433859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52400"/>
            <a:ext cx="906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  <a:ea typeface="+mj-ea"/>
                <a:cs typeface="Aparajita" pitchFamily="34" charset="0"/>
              </a:rPr>
              <a:t>Programming OpenGL in C/C++</a:t>
            </a:r>
          </a:p>
        </p:txBody>
      </p:sp>
      <p:sp>
        <p:nvSpPr>
          <p:cNvPr id="2" name="Rectangle 1"/>
          <p:cNvSpPr/>
          <p:nvPr/>
        </p:nvSpPr>
        <p:spPr>
          <a:xfrm>
            <a:off x="1648691" y="914400"/>
            <a:ext cx="8790709" cy="4957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 smtClean="0">
                <a:cs typeface="Aparajita" pitchFamily="34" charset="0"/>
              </a:rPr>
              <a:t>C/C</a:t>
            </a:r>
            <a:r>
              <a:rPr lang="en-US" sz="2400" dirty="0">
                <a:cs typeface="Aparajita" pitchFamily="34" charset="0"/>
              </a:rPr>
              <a:t>++ compiler </a:t>
            </a:r>
            <a:r>
              <a:rPr lang="en-US" sz="2400" dirty="0" smtClean="0">
                <a:cs typeface="Aparajita" pitchFamily="34" charset="0"/>
              </a:rPr>
              <a:t>is required:</a:t>
            </a:r>
            <a:endParaRPr lang="en-US" sz="2400" dirty="0">
              <a:cs typeface="Aparajita" pitchFamily="34" charset="0"/>
            </a:endParaRPr>
          </a:p>
          <a:p>
            <a:pPr marL="800100" lvl="1" indent="-342900" defTabSz="457200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800" dirty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2000" dirty="0">
                <a:cs typeface="Aparajita" pitchFamily="34" charset="0"/>
              </a:rPr>
              <a:t>GCC (GNU Compiler Collection) from </a:t>
            </a:r>
            <a:r>
              <a:rPr lang="en-US" sz="2000" dirty="0" err="1">
                <a:cs typeface="Aparajita" pitchFamily="34" charset="0"/>
              </a:rPr>
              <a:t>MinGW</a:t>
            </a:r>
            <a:r>
              <a:rPr lang="en-US" sz="2000" dirty="0">
                <a:cs typeface="Aparajita" pitchFamily="34" charset="0"/>
              </a:rPr>
              <a:t> or Cygwin (for Windows)</a:t>
            </a:r>
          </a:p>
          <a:p>
            <a:pPr marL="800100" lvl="1" indent="-342900" defTabSz="457200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000" dirty="0">
                <a:cs typeface="Aparajita" pitchFamily="34" charset="0"/>
              </a:rPr>
              <a:t> Visual C/C++ Compiler, or others.</a:t>
            </a:r>
          </a:p>
          <a:p>
            <a:endParaRPr lang="en-US" sz="2800" dirty="0">
              <a:latin typeface="Aparajita" pitchFamily="34" charset="0"/>
              <a:cs typeface="Aparajita" pitchFamily="34" charset="0"/>
            </a:endParaRPr>
          </a:p>
          <a:p>
            <a:pPr marL="342900" indent="-342900" defTabSz="457200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 smtClean="0">
                <a:cs typeface="Aparajita" pitchFamily="34" charset="0"/>
              </a:rPr>
              <a:t>Following </a:t>
            </a:r>
            <a:r>
              <a:rPr lang="en-US" sz="2400" dirty="0">
                <a:cs typeface="Aparajita" pitchFamily="34" charset="0"/>
              </a:rPr>
              <a:t>sets of libraries </a:t>
            </a:r>
            <a:r>
              <a:rPr lang="en-US" sz="2400" dirty="0" smtClean="0">
                <a:cs typeface="Aparajita" pitchFamily="34" charset="0"/>
              </a:rPr>
              <a:t>are required:</a:t>
            </a:r>
            <a:endParaRPr lang="en-US" sz="2400" dirty="0">
              <a:cs typeface="Aparajita" pitchFamily="34" charset="0"/>
            </a:endParaRPr>
          </a:p>
          <a:p>
            <a:pPr marL="800100" lvl="1" indent="-342900" defTabSz="457200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000" dirty="0">
                <a:cs typeface="Aparajita" pitchFamily="34" charset="0"/>
              </a:rPr>
              <a:t>Core OpenGL (GL</a:t>
            </a:r>
            <a:r>
              <a:rPr lang="en-US" sz="2000" dirty="0" smtClean="0">
                <a:cs typeface="Aparajita" pitchFamily="34" charset="0"/>
              </a:rPr>
              <a:t>)</a:t>
            </a:r>
          </a:p>
          <a:p>
            <a:pPr lvl="1" defTabSz="457200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2000" dirty="0">
                <a:cs typeface="Aparajita" pitchFamily="34" charset="0"/>
              </a:rPr>
              <a:t>	</a:t>
            </a:r>
            <a:r>
              <a:rPr lang="en-US" sz="2000" dirty="0" smtClean="0">
                <a:cs typeface="Aparajita" pitchFamily="34" charset="0"/>
              </a:rPr>
              <a:t>(</a:t>
            </a:r>
            <a:r>
              <a:rPr lang="en-US" sz="2000" dirty="0">
                <a:cs typeface="Aparajita" pitchFamily="34" charset="0"/>
              </a:rPr>
              <a:t>e.g., </a:t>
            </a:r>
            <a:r>
              <a:rPr lang="en-US" sz="2000" dirty="0" err="1">
                <a:cs typeface="Aparajita" pitchFamily="34" charset="0"/>
              </a:rPr>
              <a:t>glColor</a:t>
            </a:r>
            <a:r>
              <a:rPr lang="en-US" sz="2000" dirty="0">
                <a:cs typeface="Aparajita" pitchFamily="34" charset="0"/>
              </a:rPr>
              <a:t>, </a:t>
            </a:r>
            <a:r>
              <a:rPr lang="en-US" sz="2000" dirty="0" err="1">
                <a:cs typeface="Aparajita" pitchFamily="34" charset="0"/>
              </a:rPr>
              <a:t>glVertex</a:t>
            </a:r>
            <a:r>
              <a:rPr lang="en-US" sz="2000" dirty="0">
                <a:cs typeface="Aparajita" pitchFamily="34" charset="0"/>
              </a:rPr>
              <a:t>, </a:t>
            </a:r>
            <a:r>
              <a:rPr lang="en-US" sz="2000" dirty="0" err="1">
                <a:cs typeface="Aparajita" pitchFamily="34" charset="0"/>
              </a:rPr>
              <a:t>glTranslate</a:t>
            </a:r>
            <a:r>
              <a:rPr lang="en-US" sz="2000" dirty="0">
                <a:cs typeface="Aparajita" pitchFamily="34" charset="0"/>
              </a:rPr>
              <a:t>, </a:t>
            </a:r>
            <a:r>
              <a:rPr lang="en-US" sz="2000" dirty="0" err="1">
                <a:cs typeface="Aparajita" pitchFamily="34" charset="0"/>
              </a:rPr>
              <a:t>glRotate</a:t>
            </a:r>
            <a:r>
              <a:rPr lang="en-US" sz="2000" dirty="0">
                <a:cs typeface="Aparajita" pitchFamily="34" charset="0"/>
              </a:rPr>
              <a:t>).</a:t>
            </a:r>
          </a:p>
          <a:p>
            <a:pPr marL="800100" lvl="1" indent="-342900" defTabSz="457200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000" dirty="0">
                <a:cs typeface="Aparajita" pitchFamily="34" charset="0"/>
              </a:rPr>
              <a:t>OpenGL Utility Library (GLU)</a:t>
            </a:r>
          </a:p>
          <a:p>
            <a:pPr lvl="1" defTabSz="457200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2000" dirty="0" smtClean="0">
                <a:cs typeface="Aparajita" pitchFamily="34" charset="0"/>
              </a:rPr>
              <a:t>	(</a:t>
            </a:r>
            <a:r>
              <a:rPr lang="en-US" sz="2000" dirty="0">
                <a:cs typeface="Aparajita" pitchFamily="34" charset="0"/>
              </a:rPr>
              <a:t>e.g., </a:t>
            </a:r>
            <a:r>
              <a:rPr lang="en-US" sz="2000" dirty="0" err="1">
                <a:cs typeface="Aparajita" pitchFamily="34" charset="0"/>
              </a:rPr>
              <a:t>gluLookAt</a:t>
            </a:r>
            <a:r>
              <a:rPr lang="en-US" sz="2000" dirty="0">
                <a:cs typeface="Aparajita" pitchFamily="34" charset="0"/>
              </a:rPr>
              <a:t>, </a:t>
            </a:r>
            <a:r>
              <a:rPr lang="en-US" sz="2000" dirty="0" err="1">
                <a:cs typeface="Aparajita" pitchFamily="34" charset="0"/>
              </a:rPr>
              <a:t>gluPerspective</a:t>
            </a:r>
            <a:r>
              <a:rPr lang="en-US" sz="2000" dirty="0">
                <a:cs typeface="Aparajita" pitchFamily="34" charset="0"/>
              </a:rPr>
              <a:t>)</a:t>
            </a:r>
          </a:p>
          <a:p>
            <a:pPr marL="800100" lvl="1" indent="-342900" defTabSz="457200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000" dirty="0">
                <a:cs typeface="Aparajita" pitchFamily="34" charset="0"/>
              </a:rPr>
              <a:t>OpenGL Utilities Toolkit (GLUT)</a:t>
            </a:r>
          </a:p>
          <a:p>
            <a:pPr lvl="1" defTabSz="457200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2000" dirty="0" smtClean="0">
                <a:cs typeface="Aparajita" pitchFamily="34" charset="0"/>
              </a:rPr>
              <a:t>	(</a:t>
            </a:r>
            <a:r>
              <a:rPr lang="en-US" sz="2000" dirty="0">
                <a:cs typeface="Aparajita" pitchFamily="34" charset="0"/>
              </a:rPr>
              <a:t>e.g., </a:t>
            </a:r>
            <a:r>
              <a:rPr lang="en-US" sz="2000" dirty="0" err="1">
                <a:cs typeface="Aparajita" pitchFamily="34" charset="0"/>
              </a:rPr>
              <a:t>glutCreatewindow</a:t>
            </a:r>
            <a:r>
              <a:rPr lang="en-US" sz="2000" dirty="0">
                <a:cs typeface="Aparajita" pitchFamily="34" charset="0"/>
              </a:rPr>
              <a:t>, </a:t>
            </a:r>
            <a:r>
              <a:rPr lang="en-US" sz="2000" dirty="0" err="1">
                <a:cs typeface="Aparajita" pitchFamily="34" charset="0"/>
              </a:rPr>
              <a:t>glutMouseFunc</a:t>
            </a:r>
            <a:r>
              <a:rPr lang="en-US" sz="2000" dirty="0">
                <a:cs typeface="Aparajita" pitchFamily="34" charset="0"/>
              </a:rPr>
              <a:t>). </a:t>
            </a:r>
          </a:p>
          <a:p>
            <a:pPr marL="800100" lvl="1" indent="-342900" defTabSz="457200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000" dirty="0">
                <a:cs typeface="Aparajita" pitchFamily="34" charset="0"/>
              </a:rPr>
              <a:t>OpenGL Extension Wrangler Library (GLEW)</a:t>
            </a:r>
          </a:p>
        </p:txBody>
      </p:sp>
    </p:spTree>
    <p:extLst>
      <p:ext uri="{BB962C8B-B14F-4D97-AF65-F5344CB8AC3E}">
        <p14:creationId xmlns:p14="http://schemas.microsoft.com/office/powerpoint/2010/main" val="3884595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0" y="1524000"/>
            <a:ext cx="723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Forte" pitchFamily="66" charset="0"/>
              </a:rPr>
              <a:t>LAB </a:t>
            </a:r>
          </a:p>
          <a:p>
            <a:r>
              <a:rPr lang="en-US" sz="7200" dirty="0">
                <a:latin typeface="Forte" pitchFamily="66" charset="0"/>
              </a:rPr>
              <a:t>SESSION </a:t>
            </a:r>
            <a:r>
              <a:rPr lang="en-US" sz="7200" dirty="0" smtClean="0">
                <a:latin typeface="Forte" pitchFamily="66" charset="0"/>
              </a:rPr>
              <a:t>3</a:t>
            </a:r>
            <a:endParaRPr lang="en-US" sz="7200" dirty="0">
              <a:latin typeface="Forte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417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64881" y="1222976"/>
            <a:ext cx="8229600" cy="4495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cs typeface="Aparajita" pitchFamily="34" charset="0"/>
              </a:rPr>
              <a:t>Module1: Android NDK overview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cs typeface="Aparajita" pitchFamily="34" charset="0"/>
              </a:rPr>
              <a:t>Module 2: Introduction to 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cs typeface="Aparajita" pitchFamily="34" charset="0"/>
              </a:rPr>
              <a:t>JNI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cs typeface="Aparajita" pitchFamily="34" charset="0"/>
              </a:rPr>
              <a:t>Lab session 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cs typeface="Aparajita" pitchFamily="34" charset="0"/>
              </a:rPr>
              <a:t>Module 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  <a:cs typeface="Aparajita" pitchFamily="34" charset="0"/>
              </a:rPr>
              <a:t>3: Experimental </a:t>
            </a:r>
            <a:r>
              <a:rPr lang="en-US" sz="2800" dirty="0" err="1">
                <a:solidFill>
                  <a:schemeClr val="tx1">
                    <a:lumMod val="95000"/>
                  </a:schemeClr>
                </a:solidFill>
                <a:cs typeface="Aparajita" pitchFamily="34" charset="0"/>
              </a:rPr>
              <a:t>gradle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  <a:cs typeface="Aparajita" pitchFamily="34" charset="0"/>
              </a:rPr>
              <a:t> plugin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cs typeface="Aparajita" pitchFamily="34" charset="0"/>
              </a:rPr>
              <a:t>Lab 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+mn-lt"/>
                <a:cs typeface="Aparajita" pitchFamily="34" charset="0"/>
              </a:rPr>
              <a:t>session 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cs typeface="Aparajita" pitchFamily="34" charset="0"/>
              </a:rPr>
              <a:t>2</a:t>
            </a:r>
            <a:endParaRPr lang="en-US" sz="2800" dirty="0">
              <a:solidFill>
                <a:schemeClr val="tx1">
                  <a:lumMod val="95000"/>
                </a:schemeClr>
              </a:solidFill>
              <a:latin typeface="+mn-lt"/>
              <a:cs typeface="Aparajita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+mn-lt"/>
                <a:cs typeface="Aparajita" pitchFamily="34" charset="0"/>
              </a:rPr>
              <a:t>Module 4: Introduction to OpenGL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+mn-lt"/>
                <a:cs typeface="Aparajita" pitchFamily="34" charset="0"/>
              </a:rPr>
              <a:t>Lab session 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cs typeface="Aparajita" pitchFamily="34" charset="0"/>
              </a:rPr>
              <a:t>3</a:t>
            </a:r>
            <a:endParaRPr lang="en-US" sz="2800" dirty="0">
              <a:solidFill>
                <a:schemeClr val="tx1">
                  <a:lumMod val="95000"/>
                </a:schemeClr>
              </a:solidFill>
              <a:latin typeface="+mn-lt"/>
              <a:cs typeface="Aparajita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latin typeface="+mn-lt"/>
                <a:cs typeface="Aparajita" pitchFamily="34" charset="0"/>
              </a:rPr>
              <a:t>Module 5: Introduction to cross compilation steps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cs typeface="Aparajita" pitchFamily="34" charset="0"/>
              </a:rPr>
              <a:t>Wrap-up</a:t>
            </a:r>
            <a:endParaRPr lang="en-US" sz="2800" dirty="0">
              <a:solidFill>
                <a:schemeClr val="tx1">
                  <a:lumMod val="95000"/>
                </a:schemeClr>
              </a:solidFill>
              <a:latin typeface="+mn-lt"/>
              <a:cs typeface="Aparajit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117764"/>
            <a:ext cx="906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  <a:ea typeface="+mj-ea"/>
                <a:cs typeface="Aparajita" pitchFamily="34" charset="0"/>
              </a:rPr>
              <a:t>Training - Day 1 </a:t>
            </a:r>
            <a:r>
              <a:rPr lang="en-US" sz="2800" b="1" dirty="0">
                <a:latin typeface="Aparajita" pitchFamily="34" charset="0"/>
                <a:cs typeface="Aparajita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16186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826" y="5010150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52600" y="2057400"/>
            <a:ext cx="8610600" cy="2677656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  <a:p>
            <a:r>
              <a:rPr lang="en-US" sz="2800" b="1" dirty="0" smtClean="0">
                <a:solidFill>
                  <a:schemeClr val="bg1"/>
                </a:solidFill>
                <a:latin typeface="+mn-lt"/>
                <a:cs typeface="Aparajita" pitchFamily="34" charset="0"/>
              </a:rPr>
              <a:t>Introduction to cross compilation steps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9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304801"/>
            <a:ext cx="2362200" cy="168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390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52400"/>
            <a:ext cx="906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  <a:ea typeface="+mj-ea"/>
                <a:cs typeface="Aparajita" pitchFamily="34" charset="0"/>
              </a:rPr>
              <a:t>Cross Compilation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0" y="685800"/>
            <a:ext cx="9067800" cy="5865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cs typeface="Aparajita" pitchFamily="34" charset="0"/>
              </a:rPr>
              <a:t>A cross compiler is a compiler capable of creating executable code for a platform other than the one on which the compiler is running. </a:t>
            </a:r>
          </a:p>
          <a:p>
            <a:pPr marL="800100" lvl="1" indent="-342900" defTabSz="457200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400" dirty="0" smtClean="0">
                <a:cs typeface="Aparajita" pitchFamily="34" charset="0"/>
              </a:rPr>
              <a:t>Example: A </a:t>
            </a:r>
            <a:r>
              <a:rPr lang="en-US" sz="2400" dirty="0">
                <a:cs typeface="Aparajita" pitchFamily="34" charset="0"/>
              </a:rPr>
              <a:t>compiler that runs on a Windows 7 PC but generates code that runs on Android smartphone is a cross compiler.</a:t>
            </a:r>
          </a:p>
          <a:p>
            <a:pPr marL="342900" indent="-342900" defTabSz="457200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2400" dirty="0">
              <a:cs typeface="Aparajita" pitchFamily="34" charset="0"/>
            </a:endParaRPr>
          </a:p>
          <a:p>
            <a:pPr marL="342900" indent="-342900" defTabSz="457200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cs typeface="Aparajita" pitchFamily="34" charset="0"/>
              </a:rPr>
              <a:t>A cross compiler is necessary to compile for multiple platforms from one machine.</a:t>
            </a:r>
          </a:p>
          <a:p>
            <a:pPr marL="342900" indent="-342900" defTabSz="457200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2400" dirty="0">
              <a:cs typeface="Aparajita" pitchFamily="34" charset="0"/>
            </a:endParaRPr>
          </a:p>
          <a:p>
            <a:pPr marL="342900" indent="-342900" defTabSz="457200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cs typeface="Aparajita" pitchFamily="34" charset="0"/>
              </a:rPr>
              <a:t>A cross compiler could generate an executable for each of them from one main source.</a:t>
            </a:r>
          </a:p>
          <a:p>
            <a:pPr marL="342900" indent="-342900" defTabSz="457200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2400" dirty="0">
              <a:cs typeface="Aparajita" pitchFamily="34" charset="0"/>
            </a:endParaRPr>
          </a:p>
          <a:p>
            <a:pPr marL="342900" indent="-342900" defTabSz="457200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cs typeface="Aparajita" pitchFamily="34" charset="0"/>
              </a:rPr>
              <a:t>GCC, a free software collection of compilers, can be set up to cross compile. It supports many platforms and languages.</a:t>
            </a:r>
          </a:p>
        </p:txBody>
      </p:sp>
    </p:spTree>
    <p:extLst>
      <p:ext uri="{BB962C8B-B14F-4D97-AF65-F5344CB8AC3E}">
        <p14:creationId xmlns:p14="http://schemas.microsoft.com/office/powerpoint/2010/main" val="1780438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52400"/>
            <a:ext cx="906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cs typeface="Aparajita" pitchFamily="34" charset="0"/>
              </a:rPr>
              <a:t>Cross Compilation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0" y="685800"/>
            <a:ext cx="9067800" cy="3735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cs typeface="Aparajita" pitchFamily="34" charset="0"/>
              </a:rPr>
              <a:t>Compile your library for Android</a:t>
            </a:r>
          </a:p>
          <a:p>
            <a:pPr marL="800100" lvl="1" indent="-342900" defTabSz="457200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000" dirty="0">
                <a:cs typeface="Aparajita" pitchFamily="34" charset="0"/>
              </a:rPr>
              <a:t>NDK includes a </a:t>
            </a:r>
            <a:r>
              <a:rPr lang="en-US" sz="2000" dirty="0" err="1">
                <a:cs typeface="Aparajita" pitchFamily="34" charset="0"/>
              </a:rPr>
              <a:t>toolchain</a:t>
            </a:r>
            <a:r>
              <a:rPr lang="en-US" sz="2000" dirty="0">
                <a:cs typeface="Aparajita" pitchFamily="34" charset="0"/>
              </a:rPr>
              <a:t> for cross-compiling C/C++ to Android.</a:t>
            </a:r>
          </a:p>
          <a:p>
            <a:pPr marL="800100" lvl="1" indent="-342900" defTabSz="457200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Courier New" panose="02070309020205020404" pitchFamily="49" charset="0"/>
              <a:buChar char="o"/>
            </a:pPr>
            <a:endParaRPr lang="en-US" sz="2000" dirty="0" smtClean="0">
              <a:cs typeface="Aparajita" pitchFamily="34" charset="0"/>
            </a:endParaRPr>
          </a:p>
          <a:p>
            <a:pPr marL="800100" lvl="1" indent="-342900" defTabSz="457200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000" dirty="0" smtClean="0">
                <a:cs typeface="Aparajita" pitchFamily="34" charset="0"/>
              </a:rPr>
              <a:t>Extract </a:t>
            </a:r>
            <a:r>
              <a:rPr lang="en-US" sz="2000" dirty="0">
                <a:cs typeface="Aparajita" pitchFamily="34" charset="0"/>
              </a:rPr>
              <a:t>the NDK somewhere and add the tools to your path.</a:t>
            </a:r>
          </a:p>
          <a:p>
            <a:pPr lvl="1"/>
            <a:endParaRPr lang="en-US" sz="2800" dirty="0">
              <a:latin typeface="Aparajita" pitchFamily="34" charset="0"/>
              <a:cs typeface="Aparajita" pitchFamily="34" charset="0"/>
            </a:endParaRPr>
          </a:p>
          <a:p>
            <a:pPr marL="800100" lvl="1" indent="-342900" defTabSz="457200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Courier New" panose="02070309020205020404" pitchFamily="49" charset="0"/>
              <a:buChar char="o"/>
            </a:pPr>
            <a:endParaRPr lang="en-US" sz="2400" dirty="0" smtClean="0">
              <a:cs typeface="Aparajita" pitchFamily="34" charset="0"/>
            </a:endParaRPr>
          </a:p>
          <a:p>
            <a:pPr marL="800100" lvl="1" indent="-342900" defTabSz="457200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Courier New" panose="02070309020205020404" pitchFamily="49" charset="0"/>
              <a:buChar char="o"/>
            </a:pPr>
            <a:endParaRPr lang="en-US" sz="2000" dirty="0" smtClean="0">
              <a:cs typeface="Aparajita" pitchFamily="34" charset="0"/>
            </a:endParaRPr>
          </a:p>
          <a:p>
            <a:pPr marL="800100" lvl="1" indent="-342900" defTabSz="457200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Courier New" panose="02070309020205020404" pitchFamily="49" charset="0"/>
              <a:buChar char="o"/>
            </a:pPr>
            <a:endParaRPr lang="en-US" sz="2000" dirty="0">
              <a:cs typeface="Aparajita" pitchFamily="34" charset="0"/>
            </a:endParaRPr>
          </a:p>
          <a:p>
            <a:pPr marL="800100" lvl="1" indent="-342900" defTabSz="457200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000" dirty="0" smtClean="0">
                <a:cs typeface="Aparajita" pitchFamily="34" charset="0"/>
              </a:rPr>
              <a:t>Install </a:t>
            </a:r>
            <a:r>
              <a:rPr lang="en-US" sz="2000" dirty="0">
                <a:cs typeface="Aparajita" pitchFamily="34" charset="0"/>
              </a:rPr>
              <a:t>the standard </a:t>
            </a:r>
            <a:r>
              <a:rPr lang="en-US" sz="2000" dirty="0" err="1">
                <a:cs typeface="Aparajita" pitchFamily="34" charset="0"/>
              </a:rPr>
              <a:t>toolchain</a:t>
            </a:r>
            <a:r>
              <a:rPr lang="en-US" sz="2000" dirty="0">
                <a:cs typeface="Aparajita" pitchFamily="34" charset="0"/>
              </a:rPr>
              <a:t>. The commands below will install it to /</a:t>
            </a:r>
            <a:r>
              <a:rPr lang="en-US" sz="2000" dirty="0" err="1">
                <a:cs typeface="Aparajita" pitchFamily="34" charset="0"/>
              </a:rPr>
              <a:t>tmp</a:t>
            </a:r>
            <a:r>
              <a:rPr lang="en-US" sz="2000" dirty="0">
                <a:cs typeface="Aparajita" pitchFamily="34" charset="0"/>
              </a:rPr>
              <a:t>/my-android-</a:t>
            </a:r>
            <a:r>
              <a:rPr lang="en-US" sz="2000" dirty="0" err="1">
                <a:cs typeface="Aparajita" pitchFamily="34" charset="0"/>
              </a:rPr>
              <a:t>toolchain</a:t>
            </a:r>
            <a:r>
              <a:rPr lang="en-US" sz="2000" dirty="0">
                <a:cs typeface="Aparajita" pitchFamily="34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93132" y="2323724"/>
            <a:ext cx="7620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$ PATH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"&lt;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your_android_ndk_root_folder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&gt;:${PATH}" 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$ export PATH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47455" y="4607979"/>
            <a:ext cx="844434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$ /path/to/ndk/build/tools/make-standalone-toolchain.sh \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  --platform=android-8 \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  --install-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=/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/my-android-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toolchain</a:t>
            </a:r>
            <a:endParaRPr lang="en-US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$ cd /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/my-android-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toolchain</a:t>
            </a:r>
            <a:endParaRPr lang="en-US" i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402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52400"/>
            <a:ext cx="906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cs typeface="Aparajita" pitchFamily="34" charset="0"/>
              </a:rPr>
              <a:t>Cross Compilation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0" y="685800"/>
            <a:ext cx="9067800" cy="3966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cs typeface="Aparajita" pitchFamily="34" charset="0"/>
              </a:rPr>
              <a:t>Set some environment variables so that the configuration and build process will use the right compiler.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  <a:p>
            <a:pPr marL="342900" indent="-342900" defTabSz="457200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2400" dirty="0" smtClean="0">
              <a:cs typeface="Aparajita" pitchFamily="34" charset="0"/>
            </a:endParaRPr>
          </a:p>
          <a:p>
            <a:pPr marL="342900" indent="-342900" defTabSz="457200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 smtClean="0">
                <a:cs typeface="Aparajita" pitchFamily="34" charset="0"/>
              </a:rPr>
              <a:t>Extract </a:t>
            </a:r>
            <a:r>
              <a:rPr lang="en-US" sz="2400" dirty="0">
                <a:cs typeface="Aparajita" pitchFamily="34" charset="0"/>
              </a:rPr>
              <a:t>your library </a:t>
            </a:r>
            <a:r>
              <a:rPr lang="en-US" sz="2400" dirty="0" err="1" smtClean="0">
                <a:cs typeface="Aparajita" pitchFamily="34" charset="0"/>
              </a:rPr>
              <a:t>tarball</a:t>
            </a:r>
            <a:endParaRPr lang="en-US" sz="2400" dirty="0" smtClean="0">
              <a:cs typeface="Aparajita" pitchFamily="34" charset="0"/>
            </a:endParaRPr>
          </a:p>
          <a:p>
            <a:pPr marL="342900" indent="-342900" defTabSz="457200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 smtClean="0">
                <a:cs typeface="Aparajita" pitchFamily="34" charset="0"/>
              </a:rPr>
              <a:t>Start </a:t>
            </a:r>
            <a:r>
              <a:rPr lang="en-US" sz="2400" dirty="0">
                <a:cs typeface="Aparajita" pitchFamily="34" charset="0"/>
              </a:rPr>
              <a:t>the configuration and building process</a:t>
            </a:r>
            <a:r>
              <a:rPr lang="en-US" sz="2400" dirty="0" smtClean="0">
                <a:cs typeface="Aparajita" pitchFamily="34" charset="0"/>
              </a:rPr>
              <a:t>. </a:t>
            </a:r>
          </a:p>
          <a:p>
            <a:pPr marL="342900" indent="-342900" defTabSz="457200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 smtClean="0">
                <a:cs typeface="Aparajita" pitchFamily="34" charset="0"/>
              </a:rPr>
              <a:t>Since </a:t>
            </a:r>
            <a:r>
              <a:rPr lang="en-US" sz="2400" dirty="0">
                <a:cs typeface="Aparajita" pitchFamily="34" charset="0"/>
              </a:rPr>
              <a:t>we are building a static library we will also instruct it to build one.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47900" y="1494371"/>
            <a:ext cx="7620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$ export PATH=/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/my-android-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toolchain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/bin:$PATH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$ export CC="arm-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androideabi-gcc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$ export CXX="arm-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androideabi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-g++"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94027" y="4652014"/>
            <a:ext cx="844434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$ cd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yourLibrary</a:t>
            </a:r>
            <a:endParaRPr lang="en-US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build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$ ./configure --prefix=$(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pwd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)/build --host-arm-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androideabi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--disable-shared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$ make install</a:t>
            </a:r>
          </a:p>
        </p:txBody>
      </p:sp>
    </p:spTree>
    <p:extLst>
      <p:ext uri="{BB962C8B-B14F-4D97-AF65-F5344CB8AC3E}">
        <p14:creationId xmlns:p14="http://schemas.microsoft.com/office/powerpoint/2010/main" val="487927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52400"/>
            <a:ext cx="906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cs typeface="Aparajita" pitchFamily="34" charset="0"/>
              </a:rPr>
              <a:t>Cross Compilation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0" y="685800"/>
            <a:ext cx="9067800" cy="3313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cs typeface="Aparajita" pitchFamily="34" charset="0"/>
              </a:rPr>
              <a:t>You should now have </a:t>
            </a:r>
            <a:r>
              <a:rPr lang="en-US" sz="2400" dirty="0" smtClean="0">
                <a:cs typeface="Aparajita" pitchFamily="34" charset="0"/>
              </a:rPr>
              <a:t>Library “.a” file </a:t>
            </a:r>
            <a:r>
              <a:rPr lang="en-US" sz="2400" dirty="0">
                <a:cs typeface="Aparajita" pitchFamily="34" charset="0"/>
              </a:rPr>
              <a:t>in build/lib and </a:t>
            </a:r>
            <a:r>
              <a:rPr lang="en-US" sz="2400" dirty="0" smtClean="0">
                <a:cs typeface="Aparajita" pitchFamily="34" charset="0"/>
              </a:rPr>
              <a:t>headers </a:t>
            </a:r>
            <a:r>
              <a:rPr lang="en-US" sz="2400" dirty="0">
                <a:cs typeface="Aparajita" pitchFamily="34" charset="0"/>
              </a:rPr>
              <a:t>in build/include. </a:t>
            </a:r>
          </a:p>
          <a:p>
            <a:pPr marL="342900" indent="-342900" defTabSz="457200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2400" dirty="0" smtClean="0">
              <a:cs typeface="Aparajita" pitchFamily="34" charset="0"/>
            </a:endParaRPr>
          </a:p>
          <a:p>
            <a:pPr marL="342900" indent="-342900" defTabSz="457200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 smtClean="0">
                <a:cs typeface="Aparajita" pitchFamily="34" charset="0"/>
              </a:rPr>
              <a:t>Create </a:t>
            </a:r>
            <a:r>
              <a:rPr lang="en-US" sz="2400" dirty="0">
                <a:cs typeface="Aparajita" pitchFamily="34" charset="0"/>
              </a:rPr>
              <a:t>a folder called prebuild in your Android project root folder. </a:t>
            </a:r>
            <a:endParaRPr lang="en-US" sz="2400" dirty="0" smtClean="0">
              <a:cs typeface="Aparajita" pitchFamily="34" charset="0"/>
            </a:endParaRPr>
          </a:p>
          <a:p>
            <a:pPr marL="800100" lvl="1" indent="-342900" defTabSz="457200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000" dirty="0" smtClean="0">
                <a:cs typeface="Aparajita" pitchFamily="34" charset="0"/>
              </a:rPr>
              <a:t>The </a:t>
            </a:r>
            <a:r>
              <a:rPr lang="en-US" sz="2000" dirty="0">
                <a:cs typeface="Aparajita" pitchFamily="34" charset="0"/>
              </a:rPr>
              <a:t>root folder is one level down from the </a:t>
            </a:r>
            <a:r>
              <a:rPr lang="en-US" sz="2000" dirty="0" err="1">
                <a:cs typeface="Aparajita" pitchFamily="34" charset="0"/>
              </a:rPr>
              <a:t>YourAppNameProject</a:t>
            </a:r>
            <a:r>
              <a:rPr lang="en-US" sz="2000" dirty="0">
                <a:cs typeface="Aparajita" pitchFamily="34" charset="0"/>
              </a:rPr>
              <a:t> folder and is usually named after your </a:t>
            </a:r>
            <a:r>
              <a:rPr lang="en-US" sz="2000" dirty="0" smtClean="0">
                <a:cs typeface="Aparajita" pitchFamily="34" charset="0"/>
              </a:rPr>
              <a:t>app.</a:t>
            </a:r>
          </a:p>
          <a:p>
            <a:pPr marL="800100" lvl="1" indent="-342900" defTabSz="457200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000" dirty="0" smtClean="0">
                <a:cs typeface="Aparajita" pitchFamily="34" charset="0"/>
              </a:rPr>
              <a:t>Copy </a:t>
            </a:r>
            <a:r>
              <a:rPr lang="en-US" sz="2000" dirty="0">
                <a:cs typeface="Aparajita" pitchFamily="34" charset="0"/>
              </a:rPr>
              <a:t>the </a:t>
            </a:r>
            <a:r>
              <a:rPr lang="en-US" sz="2000" dirty="0" smtClean="0">
                <a:cs typeface="Aparajita" pitchFamily="34" charset="0"/>
              </a:rPr>
              <a:t>Library “.a”</a:t>
            </a:r>
            <a:r>
              <a:rPr lang="en-US" sz="2000" dirty="0">
                <a:cs typeface="Aparajita" pitchFamily="34" charset="0"/>
              </a:rPr>
              <a:t> file to the prebuild folder and also copy the include folder.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26262" y="4246075"/>
            <a:ext cx="844434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~/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AndroidStudioProjects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YourAppNameProject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AppName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/prebuild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cp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build/lib/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yourLibrary.a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~/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AndroidStudioProjects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YourAppNameProject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AppName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/prebuild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cp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-r build/include ~/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AndroidStudioProjects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YourAppNameProject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AppName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/prebuild</a:t>
            </a:r>
          </a:p>
        </p:txBody>
      </p:sp>
    </p:spTree>
    <p:extLst>
      <p:ext uri="{BB962C8B-B14F-4D97-AF65-F5344CB8AC3E}">
        <p14:creationId xmlns:p14="http://schemas.microsoft.com/office/powerpoint/2010/main" val="1638847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0832" y="2881580"/>
            <a:ext cx="6484630" cy="830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Lab Session - System Check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737499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52400"/>
            <a:ext cx="906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cs typeface="Aparajita" pitchFamily="34" charset="0"/>
              </a:rPr>
              <a:t>Cross Compilation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0" y="685800"/>
            <a:ext cx="906780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cs typeface="Aparajita" pitchFamily="34" charset="0"/>
              </a:rPr>
              <a:t>Write the C/C++ wrapper for your library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1" y="1295401"/>
            <a:ext cx="8756073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/* C Version */</a:t>
            </a:r>
          </a:p>
          <a:p>
            <a:endParaRPr lang="en-US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string.h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jni.h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YourLibrary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YourLibrary.h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i="1" dirty="0">
              <a:latin typeface="Courier New" pitchFamily="49" charset="0"/>
              <a:cs typeface="Courier New" pitchFamily="49" charset="0"/>
            </a:endParaRPr>
          </a:p>
          <a:p>
            <a:endParaRPr lang="en-US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jstring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Java_com_example_hellojni_HelloJni_stringFromJNI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JNIEnv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, jobject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thiz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    return (*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)-&gt;NewStringUTF(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, "Hello from JNI !");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155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0" y="1524001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Forte" pitchFamily="66" charset="0"/>
              </a:rPr>
              <a:t>Wrap-up </a:t>
            </a:r>
            <a:endParaRPr lang="en-US" sz="7200" dirty="0">
              <a:latin typeface="Forte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04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64881" y="1222976"/>
            <a:ext cx="8229600" cy="4495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1800" b="1" dirty="0" smtClean="0">
                <a:solidFill>
                  <a:schemeClr val="bg1"/>
                </a:solidFill>
              </a:rPr>
              <a:t>Objective1: How </a:t>
            </a:r>
            <a:r>
              <a:rPr lang="en-IN" sz="1800" b="1" dirty="0">
                <a:solidFill>
                  <a:schemeClr val="bg1"/>
                </a:solidFill>
              </a:rPr>
              <a:t>to integrate and use C/C++ Source Code in NDK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600" b="1" dirty="0">
                <a:solidFill>
                  <a:schemeClr val="bg1"/>
                </a:solidFill>
              </a:rPr>
              <a:t>Android NDK sample is developed from scratch using </a:t>
            </a:r>
            <a:r>
              <a:rPr lang="en-IN" sz="1600" b="1" dirty="0" err="1">
                <a:solidFill>
                  <a:schemeClr val="bg1"/>
                </a:solidFill>
              </a:rPr>
              <a:t>gradle</a:t>
            </a:r>
            <a:r>
              <a:rPr lang="en-IN" sz="1600" b="1" dirty="0">
                <a:solidFill>
                  <a:schemeClr val="bg1"/>
                </a:solidFill>
              </a:rPr>
              <a:t>-stable and </a:t>
            </a:r>
            <a:r>
              <a:rPr lang="en-IN" sz="1600" b="1" dirty="0" err="1">
                <a:solidFill>
                  <a:schemeClr val="bg1"/>
                </a:solidFill>
              </a:rPr>
              <a:t>gradle</a:t>
            </a:r>
            <a:r>
              <a:rPr lang="en-IN" sz="1600" b="1" dirty="0">
                <a:solidFill>
                  <a:schemeClr val="bg1"/>
                </a:solidFill>
              </a:rPr>
              <a:t>-experimental plugin</a:t>
            </a:r>
          </a:p>
          <a:p>
            <a:endParaRPr lang="en-IN" sz="1800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b="1" dirty="0">
                <a:solidFill>
                  <a:schemeClr val="bg1"/>
                </a:solidFill>
              </a:rPr>
              <a:t>Objective 2: How to use already existing pre-build C/C++ libraries (cross compiled for ARM Android) in NDK</a:t>
            </a:r>
          </a:p>
          <a:p>
            <a:pPr marL="457200" lvl="1" indent="0">
              <a:buNone/>
            </a:pPr>
            <a:r>
              <a:rPr lang="en-IN" dirty="0" smtClean="0"/>
              <a:t>    Encryption</a:t>
            </a:r>
            <a:r>
              <a:rPr lang="en-IN" dirty="0"/>
              <a:t>/Decryption demo example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</a:rPr>
              <a:t>OpenGL demo example</a:t>
            </a:r>
          </a:p>
          <a:p>
            <a:endParaRPr lang="en-IN" sz="1800" dirty="0" smtClean="0"/>
          </a:p>
          <a:p>
            <a:r>
              <a:rPr lang="en-IN" sz="1800" dirty="0" smtClean="0"/>
              <a:t>Objective 3: How </a:t>
            </a:r>
            <a:r>
              <a:rPr lang="en-IN" sz="1800" dirty="0"/>
              <a:t>to cross-compile C/C++ libraries and generate binaries for NDK integration in above Step 2.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1600" dirty="0" err="1"/>
              <a:t>openssl</a:t>
            </a:r>
            <a:r>
              <a:rPr lang="en-IN" sz="1600" dirty="0"/>
              <a:t> library is cross-compiled for armeabi-v7a</a:t>
            </a:r>
          </a:p>
          <a:p>
            <a:endParaRPr lang="en-IN" sz="1800" dirty="0" smtClean="0"/>
          </a:p>
          <a:p>
            <a:r>
              <a:rPr lang="en-IN" sz="1800" dirty="0" smtClean="0"/>
              <a:t>Objective 4: Debugging </a:t>
            </a:r>
            <a:r>
              <a:rPr lang="en-IN" sz="1800" dirty="0"/>
              <a:t>C/C++ application in android studio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117764"/>
            <a:ext cx="906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Objective </a:t>
            </a:r>
            <a:r>
              <a:rPr lang="en-IN" sz="2800" b="1" dirty="0" smtClean="0"/>
              <a:t>- Programming </a:t>
            </a:r>
            <a:r>
              <a:rPr lang="en-IN" sz="2800" b="1" dirty="0"/>
              <a:t>in Android NDK</a:t>
            </a:r>
            <a:r>
              <a:rPr lang="en-US" sz="2800" b="1" dirty="0">
                <a:latin typeface="Aparajita" pitchFamily="34" charset="0"/>
                <a:cs typeface="Aparajita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24393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37356" y="1035865"/>
            <a:ext cx="8229600" cy="44196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cs typeface="Aparajita" pitchFamily="34" charset="0"/>
              </a:rPr>
              <a:t>Module </a:t>
            </a:r>
            <a:r>
              <a:rPr lang="en-US" sz="2800" dirty="0" smtClean="0">
                <a:cs typeface="Aparajita" pitchFamily="34" charset="0"/>
              </a:rPr>
              <a:t>6: </a:t>
            </a:r>
            <a:r>
              <a:rPr lang="en-US" sz="2800" dirty="0" smtClean="0">
                <a:latin typeface="+mn-lt"/>
                <a:cs typeface="Aparajita" pitchFamily="34" charset="0"/>
              </a:rPr>
              <a:t>Cross </a:t>
            </a:r>
            <a:r>
              <a:rPr lang="en-US" sz="2800" dirty="0">
                <a:latin typeface="+mn-lt"/>
                <a:cs typeface="Aparajita" pitchFamily="34" charset="0"/>
              </a:rPr>
              <a:t>compiling </a:t>
            </a:r>
            <a:r>
              <a:rPr lang="en-US" sz="2800" dirty="0" err="1">
                <a:latin typeface="+mn-lt"/>
                <a:cs typeface="Aparajita" pitchFamily="34" charset="0"/>
              </a:rPr>
              <a:t>OpenSSL</a:t>
            </a:r>
            <a:r>
              <a:rPr lang="en-US" sz="2800" dirty="0">
                <a:latin typeface="+mn-lt"/>
                <a:cs typeface="Aparajita" pitchFamily="34" charset="0"/>
              </a:rPr>
              <a:t> library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+mn-lt"/>
                <a:cs typeface="Aparajita" pitchFamily="34" charset="0"/>
              </a:rPr>
              <a:t>Lab session </a:t>
            </a:r>
            <a:r>
              <a:rPr lang="en-US" sz="2800" dirty="0" smtClean="0">
                <a:latin typeface="+mn-lt"/>
                <a:cs typeface="Aparajita" pitchFamily="34" charset="0"/>
              </a:rPr>
              <a:t>4</a:t>
            </a:r>
            <a:endParaRPr lang="en-US" sz="2800" dirty="0">
              <a:latin typeface="+mn-lt"/>
              <a:cs typeface="Aparajita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cs typeface="Aparajita" pitchFamily="34" charset="0"/>
              </a:rPr>
              <a:t>Module </a:t>
            </a:r>
            <a:r>
              <a:rPr lang="en-US" sz="2800" dirty="0" smtClean="0">
                <a:cs typeface="Aparajita" pitchFamily="34" charset="0"/>
              </a:rPr>
              <a:t>7: </a:t>
            </a:r>
            <a:r>
              <a:rPr lang="en-US" sz="2800" dirty="0" smtClean="0">
                <a:latin typeface="+mn-lt"/>
                <a:cs typeface="Aparajita" pitchFamily="34" charset="0"/>
              </a:rPr>
              <a:t>Prebuilt </a:t>
            </a:r>
            <a:r>
              <a:rPr lang="en-US" sz="2800" dirty="0">
                <a:latin typeface="+mn-lt"/>
                <a:cs typeface="Aparajita" pitchFamily="34" charset="0"/>
              </a:rPr>
              <a:t>static/dynamic library(</a:t>
            </a:r>
            <a:r>
              <a:rPr lang="en-US" sz="2800" dirty="0" err="1">
                <a:latin typeface="+mn-lt"/>
                <a:cs typeface="Aparajita" pitchFamily="34" charset="0"/>
              </a:rPr>
              <a:t>OpenSSL</a:t>
            </a:r>
            <a:r>
              <a:rPr lang="en-US" sz="2800" dirty="0">
                <a:latin typeface="+mn-lt"/>
                <a:cs typeface="Aparajita" pitchFamily="34" charset="0"/>
              </a:rPr>
              <a:t> library) integration in NDK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+mn-lt"/>
                <a:cs typeface="Aparajita" pitchFamily="34" charset="0"/>
              </a:rPr>
              <a:t>Lab session </a:t>
            </a:r>
            <a:r>
              <a:rPr lang="en-US" sz="2800" dirty="0" smtClean="0">
                <a:latin typeface="+mn-lt"/>
                <a:cs typeface="Aparajita" pitchFamily="34" charset="0"/>
              </a:rPr>
              <a:t>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cs typeface="Aparajita" pitchFamily="34" charset="0"/>
              </a:rPr>
              <a:t>Lab session 6</a:t>
            </a:r>
            <a:endParaRPr lang="en-US" sz="2800" dirty="0">
              <a:latin typeface="+mn-lt"/>
              <a:cs typeface="Aparajita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cs typeface="Aparajita" pitchFamily="34" charset="0"/>
              </a:rPr>
              <a:t>Module </a:t>
            </a:r>
            <a:r>
              <a:rPr lang="en-US" sz="2800" dirty="0" smtClean="0">
                <a:cs typeface="Aparajita" pitchFamily="34" charset="0"/>
              </a:rPr>
              <a:t>8: </a:t>
            </a:r>
            <a:r>
              <a:rPr lang="en-US" sz="2800" dirty="0" smtClean="0">
                <a:latin typeface="+mn-lt"/>
                <a:cs typeface="Aparajita" pitchFamily="34" charset="0"/>
              </a:rPr>
              <a:t>Debugging</a:t>
            </a:r>
            <a:endParaRPr lang="en-US" sz="2800" dirty="0">
              <a:latin typeface="+mn-lt"/>
              <a:cs typeface="Aparajita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n-lt"/>
                <a:cs typeface="Aparajita" pitchFamily="34" charset="0"/>
              </a:rPr>
              <a:t>Wrap-up</a:t>
            </a:r>
            <a:endParaRPr lang="en-US" sz="2800" dirty="0">
              <a:latin typeface="+mn-lt"/>
              <a:cs typeface="Aparajit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117764"/>
            <a:ext cx="906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cs typeface="Aparajita" pitchFamily="34" charset="0"/>
              </a:rPr>
              <a:t>Training - Day </a:t>
            </a:r>
            <a:r>
              <a:rPr lang="en-US" sz="2800" b="1" dirty="0" smtClean="0">
                <a:solidFill>
                  <a:schemeClr val="tx1"/>
                </a:solidFill>
                <a:cs typeface="Aparajita" pitchFamily="34" charset="0"/>
              </a:rPr>
              <a:t>2 </a:t>
            </a:r>
            <a:r>
              <a:rPr lang="en-US" sz="2800" b="1" dirty="0">
                <a:latin typeface="Aparajita" pitchFamily="34" charset="0"/>
                <a:cs typeface="Aparajita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58127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37356" y="1035865"/>
            <a:ext cx="8229600" cy="44196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cs typeface="Aparajita" pitchFamily="34" charset="0"/>
              </a:rPr>
              <a:t>Module </a:t>
            </a:r>
            <a:r>
              <a:rPr lang="en-US" sz="2800" b="1" dirty="0" smtClean="0">
                <a:solidFill>
                  <a:schemeClr val="bg1"/>
                </a:solidFill>
                <a:cs typeface="Aparajita" pitchFamily="34" charset="0"/>
              </a:rPr>
              <a:t>6: </a:t>
            </a:r>
            <a:r>
              <a:rPr lang="en-US" sz="2800" b="1" dirty="0" smtClean="0">
                <a:solidFill>
                  <a:schemeClr val="bg1"/>
                </a:solidFill>
                <a:latin typeface="+mn-lt"/>
                <a:cs typeface="Aparajita" pitchFamily="34" charset="0"/>
              </a:rPr>
              <a:t>Cross </a:t>
            </a:r>
            <a:r>
              <a:rPr lang="en-US" sz="2800" b="1" dirty="0">
                <a:solidFill>
                  <a:schemeClr val="bg1"/>
                </a:solidFill>
                <a:latin typeface="+mn-lt"/>
                <a:cs typeface="Aparajita" pitchFamily="34" charset="0"/>
              </a:rPr>
              <a:t>compiling </a:t>
            </a:r>
            <a:r>
              <a:rPr lang="en-US" sz="2800" b="1" dirty="0" err="1">
                <a:solidFill>
                  <a:schemeClr val="bg1"/>
                </a:solidFill>
                <a:latin typeface="+mn-lt"/>
                <a:cs typeface="Aparajita" pitchFamily="34" charset="0"/>
              </a:rPr>
              <a:t>OpenSSL</a:t>
            </a:r>
            <a:r>
              <a:rPr lang="en-US" sz="2800" b="1" dirty="0">
                <a:solidFill>
                  <a:schemeClr val="bg1"/>
                </a:solidFill>
                <a:latin typeface="+mn-lt"/>
                <a:cs typeface="Aparajita" pitchFamily="34" charset="0"/>
              </a:rPr>
              <a:t> library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+mn-lt"/>
                <a:cs typeface="Aparajita" pitchFamily="34" charset="0"/>
              </a:rPr>
              <a:t>Lab session </a:t>
            </a:r>
            <a:r>
              <a:rPr lang="en-US" sz="2800" dirty="0" smtClean="0">
                <a:latin typeface="+mn-lt"/>
                <a:cs typeface="Aparajita" pitchFamily="34" charset="0"/>
              </a:rPr>
              <a:t>4</a:t>
            </a:r>
            <a:endParaRPr lang="en-US" sz="2800" dirty="0">
              <a:latin typeface="+mn-lt"/>
              <a:cs typeface="Aparajita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cs typeface="Aparajita" pitchFamily="34" charset="0"/>
              </a:rPr>
              <a:t>Module </a:t>
            </a:r>
            <a:r>
              <a:rPr lang="en-US" sz="2800" dirty="0" smtClean="0">
                <a:cs typeface="Aparajita" pitchFamily="34" charset="0"/>
              </a:rPr>
              <a:t>7: </a:t>
            </a:r>
            <a:r>
              <a:rPr lang="en-US" sz="2800" dirty="0" smtClean="0">
                <a:latin typeface="+mn-lt"/>
                <a:cs typeface="Aparajita" pitchFamily="34" charset="0"/>
              </a:rPr>
              <a:t>Prebuilt </a:t>
            </a:r>
            <a:r>
              <a:rPr lang="en-US" sz="2800" dirty="0">
                <a:latin typeface="+mn-lt"/>
                <a:cs typeface="Aparajita" pitchFamily="34" charset="0"/>
              </a:rPr>
              <a:t>static/dynamic library(</a:t>
            </a:r>
            <a:r>
              <a:rPr lang="en-US" sz="2800" dirty="0" err="1">
                <a:latin typeface="+mn-lt"/>
                <a:cs typeface="Aparajita" pitchFamily="34" charset="0"/>
              </a:rPr>
              <a:t>OpenSSL</a:t>
            </a:r>
            <a:r>
              <a:rPr lang="en-US" sz="2800" dirty="0">
                <a:latin typeface="+mn-lt"/>
                <a:cs typeface="Aparajita" pitchFamily="34" charset="0"/>
              </a:rPr>
              <a:t> library) integration in NDK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+mn-lt"/>
                <a:cs typeface="Aparajita" pitchFamily="34" charset="0"/>
              </a:rPr>
              <a:t>Lab session 5</a:t>
            </a:r>
            <a:endParaRPr lang="en-US" sz="2800" dirty="0" smtClean="0">
              <a:latin typeface="+mn-lt"/>
              <a:cs typeface="Aparajita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cs typeface="Aparajita" pitchFamily="34" charset="0"/>
              </a:rPr>
              <a:t>Lab session </a:t>
            </a:r>
            <a:r>
              <a:rPr lang="en-US" sz="2800" dirty="0" smtClean="0">
                <a:cs typeface="Aparajita" pitchFamily="34" charset="0"/>
              </a:rPr>
              <a:t>6</a:t>
            </a:r>
            <a:endParaRPr lang="en-US" sz="2800" dirty="0">
              <a:cs typeface="Aparajita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cs typeface="Aparajita" pitchFamily="34" charset="0"/>
              </a:rPr>
              <a:t>Module 8: </a:t>
            </a:r>
            <a:r>
              <a:rPr lang="en-US" sz="2800" dirty="0" smtClean="0">
                <a:latin typeface="+mn-lt"/>
                <a:cs typeface="Aparajita" pitchFamily="34" charset="0"/>
              </a:rPr>
              <a:t>Debugging</a:t>
            </a:r>
            <a:endParaRPr lang="en-US" sz="2800" dirty="0">
              <a:latin typeface="+mn-lt"/>
              <a:cs typeface="Aparajita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n-lt"/>
                <a:cs typeface="Aparajita" pitchFamily="34" charset="0"/>
              </a:rPr>
              <a:t>Wrap-up</a:t>
            </a:r>
            <a:endParaRPr lang="en-US" sz="2800" dirty="0">
              <a:latin typeface="+mn-lt"/>
              <a:cs typeface="Aparajit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117764"/>
            <a:ext cx="906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cs typeface="Aparajita" pitchFamily="34" charset="0"/>
              </a:rPr>
              <a:t>Training - Day </a:t>
            </a:r>
            <a:r>
              <a:rPr lang="en-US" sz="2800" b="1" dirty="0" smtClean="0">
                <a:solidFill>
                  <a:schemeClr val="tx1"/>
                </a:solidFill>
                <a:cs typeface="Aparajita" pitchFamily="34" charset="0"/>
              </a:rPr>
              <a:t>2 </a:t>
            </a:r>
            <a:r>
              <a:rPr lang="en-US" sz="2800" b="1" dirty="0">
                <a:latin typeface="Aparajita" pitchFamily="34" charset="0"/>
                <a:cs typeface="Aparajita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91687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826" y="5010150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52600" y="2057401"/>
            <a:ext cx="8610600" cy="2677656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  <a:p>
            <a:r>
              <a:rPr lang="en-US" sz="2800" b="1" dirty="0" smtClean="0">
                <a:solidFill>
                  <a:schemeClr val="bg1"/>
                </a:solidFill>
                <a:latin typeface="+mn-lt"/>
                <a:cs typeface="Aparajita" pitchFamily="34" charset="0"/>
              </a:rPr>
              <a:t>Cross compiling </a:t>
            </a:r>
            <a:r>
              <a:rPr lang="en-US" sz="2800" b="1" dirty="0" err="1" smtClean="0">
                <a:solidFill>
                  <a:schemeClr val="bg1"/>
                </a:solidFill>
                <a:latin typeface="+mn-lt"/>
                <a:cs typeface="Aparajita" pitchFamily="34" charset="0"/>
              </a:rPr>
              <a:t>OpenSSL</a:t>
            </a:r>
            <a:r>
              <a:rPr lang="en-US" sz="2800" b="1" dirty="0" smtClean="0">
                <a:solidFill>
                  <a:schemeClr val="bg1"/>
                </a:solidFill>
                <a:latin typeface="+mn-lt"/>
                <a:cs typeface="Aparajita" pitchFamily="34" charset="0"/>
              </a:rPr>
              <a:t> library</a:t>
            </a:r>
            <a:endParaRPr lang="en-US" sz="2800" dirty="0">
              <a:latin typeface="Aparajita" pitchFamily="34" charset="0"/>
              <a:cs typeface="Aparajita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28801" y="304801"/>
            <a:ext cx="2362200" cy="1687286"/>
            <a:chOff x="304801" y="304801"/>
            <a:chExt cx="2362200" cy="1687286"/>
          </a:xfrm>
        </p:grpSpPr>
        <p:pic>
          <p:nvPicPr>
            <p:cNvPr id="8" name="Picture 2" descr="Related imag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1" y="304801"/>
              <a:ext cx="2362200" cy="1687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1828800" y="838200"/>
              <a:ext cx="304800" cy="424190"/>
            </a:xfrm>
            <a:prstGeom prst="rect">
              <a:avLst/>
            </a:prstGeom>
            <a:solidFill>
              <a:srgbClr val="36A4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553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0" y="1524000"/>
            <a:ext cx="723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Forte" pitchFamily="66" charset="0"/>
              </a:rPr>
              <a:t>LAB </a:t>
            </a:r>
          </a:p>
          <a:p>
            <a:r>
              <a:rPr lang="en-US" sz="7200" dirty="0">
                <a:latin typeface="Forte" pitchFamily="66" charset="0"/>
              </a:rPr>
              <a:t>SESSION </a:t>
            </a:r>
            <a:r>
              <a:rPr lang="en-US" sz="7200" dirty="0" smtClean="0">
                <a:latin typeface="Forte" pitchFamily="66" charset="0"/>
              </a:rPr>
              <a:t>4</a:t>
            </a:r>
            <a:endParaRPr lang="en-US" sz="7200" dirty="0">
              <a:latin typeface="Forte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7000" y="4724400"/>
            <a:ext cx="662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+mj-lt"/>
                <a:ea typeface="+mj-ea"/>
                <a:cs typeface="Aparajita" pitchFamily="34" charset="0"/>
              </a:rPr>
              <a:t>OpenSSL</a:t>
            </a:r>
            <a:r>
              <a:rPr lang="en-US" sz="2800" dirty="0" smtClean="0">
                <a:latin typeface="+mj-lt"/>
                <a:ea typeface="+mj-ea"/>
                <a:cs typeface="Aparajita" pitchFamily="34" charset="0"/>
              </a:rPr>
              <a:t> cross </a:t>
            </a:r>
            <a:r>
              <a:rPr lang="en-US" sz="2800" dirty="0">
                <a:latin typeface="+mj-lt"/>
                <a:ea typeface="+mj-ea"/>
                <a:cs typeface="Aparajita" pitchFamily="34" charset="0"/>
              </a:rPr>
              <a:t>Compilation</a:t>
            </a:r>
          </a:p>
          <a:p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33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37356" y="1035865"/>
            <a:ext cx="8229600" cy="44196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+mn-lt"/>
                <a:cs typeface="Aparajita" pitchFamily="34" charset="0"/>
              </a:rPr>
              <a:t>Module 6: Cross compiling </a:t>
            </a:r>
            <a:r>
              <a:rPr lang="en-US" sz="2800" dirty="0" err="1">
                <a:latin typeface="+mn-lt"/>
                <a:cs typeface="Aparajita" pitchFamily="34" charset="0"/>
              </a:rPr>
              <a:t>OpenSSL</a:t>
            </a:r>
            <a:r>
              <a:rPr lang="en-US" sz="2800" dirty="0">
                <a:latin typeface="+mn-lt"/>
                <a:cs typeface="Aparajita" pitchFamily="34" charset="0"/>
              </a:rPr>
              <a:t> library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+mn-lt"/>
                <a:cs typeface="Aparajita" pitchFamily="34" charset="0"/>
              </a:rPr>
              <a:t>Lab session </a:t>
            </a:r>
            <a:r>
              <a:rPr lang="en-US" sz="2800" dirty="0" smtClean="0">
                <a:latin typeface="+mn-lt"/>
                <a:cs typeface="Aparajita" pitchFamily="34" charset="0"/>
              </a:rPr>
              <a:t>4</a:t>
            </a:r>
            <a:endParaRPr lang="en-US" sz="2800" dirty="0">
              <a:latin typeface="+mn-lt"/>
              <a:cs typeface="Aparajita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cs typeface="Aparajita" pitchFamily="34" charset="0"/>
              </a:rPr>
              <a:t>Module 7: Prebuilt static/dynamic library(</a:t>
            </a:r>
            <a:r>
              <a:rPr lang="en-US" sz="2800" b="1" dirty="0" err="1">
                <a:solidFill>
                  <a:schemeClr val="bg1"/>
                </a:solidFill>
                <a:cs typeface="Aparajita" pitchFamily="34" charset="0"/>
              </a:rPr>
              <a:t>OpenSSL</a:t>
            </a:r>
            <a:r>
              <a:rPr lang="en-US" sz="2800" b="1" dirty="0">
                <a:solidFill>
                  <a:schemeClr val="bg1"/>
                </a:solidFill>
                <a:cs typeface="Aparajita" pitchFamily="34" charset="0"/>
              </a:rPr>
              <a:t> library) integration in NDK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+mn-lt"/>
                <a:cs typeface="Aparajita" pitchFamily="34" charset="0"/>
              </a:rPr>
              <a:t>Lab session 5</a:t>
            </a:r>
            <a:endParaRPr lang="en-US" sz="2800" dirty="0" smtClean="0">
              <a:latin typeface="+mn-lt"/>
              <a:cs typeface="Aparajita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cs typeface="Aparajita" pitchFamily="34" charset="0"/>
              </a:rPr>
              <a:t>Lab session </a:t>
            </a:r>
            <a:r>
              <a:rPr lang="en-US" sz="2800" dirty="0" smtClean="0">
                <a:cs typeface="Aparajita" pitchFamily="34" charset="0"/>
              </a:rPr>
              <a:t>6</a:t>
            </a:r>
            <a:endParaRPr lang="en-US" sz="2800" dirty="0">
              <a:cs typeface="Aparajita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cs typeface="Aparajita" pitchFamily="34" charset="0"/>
              </a:rPr>
              <a:t>Module 8: </a:t>
            </a:r>
            <a:r>
              <a:rPr lang="en-US" sz="2800" dirty="0" smtClean="0">
                <a:latin typeface="+mn-lt"/>
                <a:cs typeface="Aparajita" pitchFamily="34" charset="0"/>
              </a:rPr>
              <a:t>Debugging</a:t>
            </a:r>
            <a:endParaRPr lang="en-US" sz="2800" dirty="0">
              <a:latin typeface="+mn-lt"/>
              <a:cs typeface="Aparajita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n-lt"/>
                <a:cs typeface="Aparajita" pitchFamily="34" charset="0"/>
              </a:rPr>
              <a:t>Wrap-up</a:t>
            </a:r>
            <a:endParaRPr lang="en-US" sz="2800" dirty="0">
              <a:latin typeface="+mn-lt"/>
              <a:cs typeface="Aparajit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117764"/>
            <a:ext cx="906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cs typeface="Aparajita" pitchFamily="34" charset="0"/>
              </a:rPr>
              <a:t>Training - Day </a:t>
            </a:r>
            <a:r>
              <a:rPr lang="en-US" sz="2800" b="1" dirty="0" smtClean="0">
                <a:solidFill>
                  <a:schemeClr val="tx1"/>
                </a:solidFill>
                <a:cs typeface="Aparajita" pitchFamily="34" charset="0"/>
              </a:rPr>
              <a:t>2 </a:t>
            </a:r>
            <a:r>
              <a:rPr lang="en-US" sz="2800" b="1" dirty="0">
                <a:latin typeface="Aparajita" pitchFamily="34" charset="0"/>
                <a:cs typeface="Aparajita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13576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826" y="5010150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07333" y="3219633"/>
            <a:ext cx="8610600" cy="954107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+mj-lt"/>
                <a:ea typeface="+mj-ea"/>
                <a:cs typeface="Aparajita" pitchFamily="34" charset="0"/>
              </a:rPr>
              <a:t>Prebuilt static/dynamic library(</a:t>
            </a:r>
            <a:r>
              <a:rPr lang="en-US" sz="2800" b="1" dirty="0" err="1">
                <a:solidFill>
                  <a:schemeClr val="bg1"/>
                </a:solidFill>
                <a:latin typeface="+mj-lt"/>
                <a:ea typeface="+mj-ea"/>
                <a:cs typeface="Aparajita" pitchFamily="34" charset="0"/>
              </a:rPr>
              <a:t>OpenSSL</a:t>
            </a:r>
            <a:r>
              <a:rPr lang="en-US" sz="2800" b="1" dirty="0">
                <a:solidFill>
                  <a:schemeClr val="bg1"/>
                </a:solidFill>
                <a:latin typeface="+mj-lt"/>
                <a:ea typeface="+mj-ea"/>
                <a:cs typeface="Aparajita" pitchFamily="34" charset="0"/>
              </a:rPr>
              <a:t> library) integration in NDK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828801" y="304801"/>
            <a:ext cx="2362200" cy="1687286"/>
            <a:chOff x="304801" y="304801"/>
            <a:chExt cx="2362200" cy="1687286"/>
          </a:xfrm>
        </p:grpSpPr>
        <p:pic>
          <p:nvPicPr>
            <p:cNvPr id="8" name="Picture 2" descr="Related imag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1" y="304801"/>
              <a:ext cx="2362200" cy="1687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1828800" y="838200"/>
              <a:ext cx="304800" cy="424190"/>
            </a:xfrm>
            <a:prstGeom prst="rect">
              <a:avLst/>
            </a:prstGeom>
            <a:solidFill>
              <a:srgbClr val="36A4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8410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0" y="1524000"/>
            <a:ext cx="723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Forte" pitchFamily="66" charset="0"/>
              </a:rPr>
              <a:t>LAB </a:t>
            </a:r>
          </a:p>
          <a:p>
            <a:r>
              <a:rPr lang="en-US" sz="7200" dirty="0">
                <a:latin typeface="Forte" pitchFamily="66" charset="0"/>
              </a:rPr>
              <a:t>SESSION </a:t>
            </a:r>
            <a:r>
              <a:rPr lang="en-US" sz="7200" dirty="0" smtClean="0">
                <a:latin typeface="Forte" pitchFamily="66" charset="0"/>
              </a:rPr>
              <a:t>5</a:t>
            </a:r>
            <a:endParaRPr lang="en-US" sz="7200" dirty="0">
              <a:latin typeface="Forte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5834" y="4622104"/>
            <a:ext cx="6637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entury Gothic" pitchFamily="34" charset="0"/>
              </a:rPr>
              <a:t>Gradle stable plugin</a:t>
            </a:r>
            <a:endParaRPr lang="en-US" sz="48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24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52400"/>
            <a:ext cx="906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  <a:ea typeface="+mj-ea"/>
                <a:cs typeface="Aparajita" pitchFamily="34" charset="0"/>
              </a:rPr>
              <a:t>Packages to be installed</a:t>
            </a:r>
            <a:endParaRPr lang="en-US" sz="2800" b="1" dirty="0">
              <a:solidFill>
                <a:schemeClr val="tx1"/>
              </a:solidFill>
              <a:latin typeface="+mj-lt"/>
              <a:ea typeface="+mj-ea"/>
              <a:cs typeface="Aparajita" pitchFamily="34" charset="0"/>
            </a:endParaRPr>
          </a:p>
        </p:txBody>
      </p:sp>
      <p:pic>
        <p:nvPicPr>
          <p:cNvPr id="18" name="Picture 4" descr="https://wizcorp.github.io/presentations/assets/image/ndk_beginner/ndk_dro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276" y="5181601"/>
            <a:ext cx="16097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797726"/>
            <a:ext cx="10327451" cy="5714321"/>
          </a:xfrm>
        </p:spPr>
        <p:txBody>
          <a:bodyPr>
            <a:noAutofit/>
          </a:bodyPr>
          <a:lstStyle/>
          <a:p>
            <a:r>
              <a:rPr lang="en-US" sz="1600" dirty="0"/>
              <a:t>Download and Install </a:t>
            </a:r>
            <a:r>
              <a:rPr lang="en-US" sz="1600" dirty="0" err="1" smtClean="0"/>
              <a:t>Java</a:t>
            </a:r>
            <a:r>
              <a:rPr lang="en-US" sz="1600" u="sng" dirty="0" err="1" smtClean="0">
                <a:hlinkClick r:id="rId3"/>
              </a:rPr>
              <a:t>http</a:t>
            </a:r>
            <a:r>
              <a:rPr lang="en-US" sz="1600" u="sng" dirty="0">
                <a:hlinkClick r:id="rId3"/>
              </a:rPr>
              <a:t>://www.oracle.com/technetwork/java/javase/downloads/jdk8-downloads-2133151.html</a:t>
            </a:r>
            <a:endParaRPr lang="en-US" sz="1600" u="sng" dirty="0">
              <a:hlinkClick r:id="rId3"/>
            </a:endParaRP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Download </a:t>
            </a:r>
            <a:r>
              <a:rPr lang="en-US" sz="1600" dirty="0"/>
              <a:t>JDK for Windows 64-bit (jdk-8u65-windows-x64.exe</a:t>
            </a:r>
            <a:r>
              <a:rPr lang="en-US" sz="1600" dirty="0" smtClean="0"/>
              <a:t>) Install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smtClean="0"/>
              <a:t>Download </a:t>
            </a:r>
            <a:r>
              <a:rPr lang="en-US" sz="1600" dirty="0"/>
              <a:t>and Install Android Studio for </a:t>
            </a:r>
            <a:r>
              <a:rPr lang="en-US" sz="1600" dirty="0" smtClean="0"/>
              <a:t>Windows</a:t>
            </a:r>
          </a:p>
          <a:p>
            <a:pPr marL="400050" lvl="1" indent="0">
              <a:buNone/>
            </a:pPr>
            <a:r>
              <a:rPr lang="en-US" sz="1600" u="sng" dirty="0" smtClean="0">
                <a:hlinkClick r:id="rId4"/>
              </a:rPr>
              <a:t>http</a:t>
            </a:r>
            <a:r>
              <a:rPr lang="en-US" sz="1600" u="sng" dirty="0">
                <a:hlinkClick r:id="rId4"/>
              </a:rPr>
              <a:t>://developer.android.com/sdk/index.html</a:t>
            </a:r>
            <a:endParaRPr lang="en-US" sz="1600" u="sng" dirty="0">
              <a:hlinkClick r:id="rId4"/>
            </a:endParaRP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 smtClean="0"/>
              <a:t>Install </a:t>
            </a:r>
            <a:r>
              <a:rPr lang="en-US" sz="1600" dirty="0"/>
              <a:t>Android </a:t>
            </a:r>
            <a:r>
              <a:rPr lang="en-US" sz="1600" dirty="0" smtClean="0"/>
              <a:t>NDK</a:t>
            </a:r>
          </a:p>
          <a:p>
            <a:pPr marL="457200" lvl="1" indent="0">
              <a:buNone/>
            </a:pPr>
            <a:r>
              <a:rPr lang="en-US" sz="1600" u="sng" dirty="0" smtClean="0">
                <a:hlinkClick r:id="rId5"/>
              </a:rPr>
              <a:t>http</a:t>
            </a:r>
            <a:r>
              <a:rPr lang="en-US" sz="1600" u="sng" dirty="0">
                <a:hlinkClick r:id="rId5"/>
              </a:rPr>
              <a:t>://developer.android.com/ndk/downloads/index.html#</a:t>
            </a:r>
            <a:r>
              <a:rPr lang="en-US" sz="1600" u="sng" dirty="0" smtClean="0">
                <a:hlinkClick r:id="rId5"/>
              </a:rPr>
              <a:t>download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Download </a:t>
            </a:r>
            <a:r>
              <a:rPr lang="en-US" sz="1600" dirty="0"/>
              <a:t>Android NDK: android-ndk-r10e-windows-x86_64.exe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 err="1" smtClean="0"/>
              <a:t>MinGW</a:t>
            </a:r>
            <a:endParaRPr lang="en-US" sz="1600" dirty="0"/>
          </a:p>
          <a:p>
            <a:pPr marL="400050" lvl="1" indent="0">
              <a:buNone/>
            </a:pPr>
            <a:r>
              <a:rPr lang="en-US" sz="1600" dirty="0" smtClean="0">
                <a:hlinkClick r:id="rId6"/>
              </a:rPr>
              <a:t>http</a:t>
            </a:r>
            <a:r>
              <a:rPr lang="en-US" sz="1600" dirty="0">
                <a:hlinkClick r:id="rId6"/>
              </a:rPr>
              <a:t>://www.mingw.org/wiki/</a:t>
            </a:r>
            <a:r>
              <a:rPr lang="en-US" sz="1600" dirty="0" smtClean="0">
                <a:hlinkClick r:id="rId6"/>
              </a:rPr>
              <a:t>Install_MinGW</a:t>
            </a:r>
            <a:endParaRPr lang="en-US" sz="1600" dirty="0" smtClean="0"/>
          </a:p>
          <a:p>
            <a:pPr marL="800100" lvl="2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17829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0" y="1524000"/>
            <a:ext cx="723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Forte" pitchFamily="66" charset="0"/>
              </a:rPr>
              <a:t>LAB </a:t>
            </a:r>
          </a:p>
          <a:p>
            <a:r>
              <a:rPr lang="en-US" sz="7200" dirty="0">
                <a:latin typeface="Forte" pitchFamily="66" charset="0"/>
              </a:rPr>
              <a:t>SESSION </a:t>
            </a:r>
            <a:r>
              <a:rPr lang="en-US" sz="7200" dirty="0" smtClean="0">
                <a:latin typeface="Forte" pitchFamily="66" charset="0"/>
              </a:rPr>
              <a:t>6</a:t>
            </a:r>
            <a:endParaRPr lang="en-US" sz="7200" dirty="0">
              <a:latin typeface="Forte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5834" y="4622104"/>
            <a:ext cx="8816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entury Gothic" pitchFamily="34" charset="0"/>
              </a:rPr>
              <a:t>Experimental stable plugin</a:t>
            </a:r>
            <a:endParaRPr lang="en-US" sz="48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898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37356" y="1035865"/>
            <a:ext cx="8229600" cy="44196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+mn-lt"/>
                <a:cs typeface="Aparajita" pitchFamily="34" charset="0"/>
              </a:rPr>
              <a:t>Module 6: Cross compiling </a:t>
            </a:r>
            <a:r>
              <a:rPr lang="en-US" sz="2800" dirty="0" err="1">
                <a:latin typeface="+mn-lt"/>
                <a:cs typeface="Aparajita" pitchFamily="34" charset="0"/>
              </a:rPr>
              <a:t>OpenSSL</a:t>
            </a:r>
            <a:r>
              <a:rPr lang="en-US" sz="2800" dirty="0">
                <a:latin typeface="+mn-lt"/>
                <a:cs typeface="Aparajita" pitchFamily="34" charset="0"/>
              </a:rPr>
              <a:t> library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+mn-lt"/>
                <a:cs typeface="Aparajita" pitchFamily="34" charset="0"/>
              </a:rPr>
              <a:t>Lab session </a:t>
            </a:r>
            <a:r>
              <a:rPr lang="en-US" sz="2800" dirty="0" smtClean="0">
                <a:latin typeface="+mn-lt"/>
                <a:cs typeface="Aparajita" pitchFamily="34" charset="0"/>
              </a:rPr>
              <a:t>4</a:t>
            </a:r>
            <a:endParaRPr lang="en-US" sz="2800" dirty="0">
              <a:latin typeface="+mn-lt"/>
              <a:cs typeface="Aparajita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+mn-lt"/>
                <a:cs typeface="Aparajita" pitchFamily="34" charset="0"/>
              </a:rPr>
              <a:t>Module 7: Prebuilt static/dynamic library(</a:t>
            </a:r>
            <a:r>
              <a:rPr lang="en-US" sz="2800" dirty="0" err="1">
                <a:latin typeface="+mn-lt"/>
                <a:cs typeface="Aparajita" pitchFamily="34" charset="0"/>
              </a:rPr>
              <a:t>OpenSSL</a:t>
            </a:r>
            <a:r>
              <a:rPr lang="en-US" sz="2800" dirty="0">
                <a:latin typeface="+mn-lt"/>
                <a:cs typeface="Aparajita" pitchFamily="34" charset="0"/>
              </a:rPr>
              <a:t> library) integration in NDK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+mn-lt"/>
                <a:cs typeface="Aparajita" pitchFamily="34" charset="0"/>
              </a:rPr>
              <a:t>Lab session </a:t>
            </a:r>
            <a:r>
              <a:rPr lang="en-US" sz="2800" dirty="0" smtClean="0">
                <a:latin typeface="+mn-lt"/>
                <a:cs typeface="Aparajita" pitchFamily="34" charset="0"/>
              </a:rPr>
              <a:t>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cs typeface="Aparajita" pitchFamily="34" charset="0"/>
              </a:rPr>
              <a:t>Lab session 6</a:t>
            </a:r>
            <a:endParaRPr lang="en-US" sz="2800" dirty="0">
              <a:latin typeface="+mn-lt"/>
              <a:cs typeface="Aparajita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cs typeface="Aparajita" pitchFamily="34" charset="0"/>
              </a:rPr>
              <a:t>Module 8: Debugging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n-lt"/>
                <a:cs typeface="Aparajita" pitchFamily="34" charset="0"/>
              </a:rPr>
              <a:t>Wrap-up</a:t>
            </a:r>
            <a:endParaRPr lang="en-US" sz="2800" dirty="0">
              <a:latin typeface="+mn-lt"/>
              <a:cs typeface="Aparajit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117764"/>
            <a:ext cx="906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cs typeface="Aparajita" pitchFamily="34" charset="0"/>
              </a:rPr>
              <a:t>Training - Day </a:t>
            </a:r>
            <a:r>
              <a:rPr lang="en-US" sz="2800" b="1" dirty="0" smtClean="0">
                <a:solidFill>
                  <a:schemeClr val="tx1"/>
                </a:solidFill>
                <a:cs typeface="Aparajita" pitchFamily="34" charset="0"/>
              </a:rPr>
              <a:t>2 </a:t>
            </a:r>
            <a:r>
              <a:rPr lang="en-US" sz="2800" b="1" dirty="0">
                <a:latin typeface="Aparajita" pitchFamily="34" charset="0"/>
                <a:cs typeface="Aparajita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33890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826" y="5010150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52600" y="2057400"/>
            <a:ext cx="8610600" cy="2677656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  <a:p>
            <a:r>
              <a:rPr lang="en-US" sz="2800" b="1" dirty="0" smtClean="0">
                <a:solidFill>
                  <a:schemeClr val="bg1"/>
                </a:solidFill>
                <a:cs typeface="Aparajita" pitchFamily="34" charset="0"/>
              </a:rPr>
              <a:t>Debugging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28801" y="304801"/>
            <a:ext cx="2362200" cy="1687286"/>
            <a:chOff x="304801" y="304801"/>
            <a:chExt cx="2362200" cy="1687286"/>
          </a:xfrm>
        </p:grpSpPr>
        <p:pic>
          <p:nvPicPr>
            <p:cNvPr id="8" name="Picture 2" descr="Related imag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1" y="304801"/>
              <a:ext cx="2362200" cy="1687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1828800" y="838200"/>
              <a:ext cx="304800" cy="424190"/>
            </a:xfrm>
            <a:prstGeom prst="rect">
              <a:avLst/>
            </a:prstGeom>
            <a:solidFill>
              <a:srgbClr val="36A4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0809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52400"/>
            <a:ext cx="906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prstClr val="white"/>
                </a:solidFill>
                <a:cs typeface="Aparajita" pitchFamily="34" charset="0"/>
              </a:rPr>
              <a:t>Debugging native code</a:t>
            </a:r>
            <a:endParaRPr lang="en-US" sz="2800" b="1" dirty="0">
              <a:solidFill>
                <a:prstClr val="white"/>
              </a:solidFill>
              <a:cs typeface="Aparajit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6926" y="685800"/>
            <a:ext cx="11047956" cy="3925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80000"/>
              </a:lnSpc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</a:pPr>
            <a:r>
              <a:rPr lang="en-US" sz="2400" dirty="0" smtClean="0">
                <a:solidFill>
                  <a:prstClr val="white"/>
                </a:solidFill>
                <a:cs typeface="Aparajita" pitchFamily="34" charset="0"/>
              </a:rPr>
              <a:t>Debugging with </a:t>
            </a:r>
            <a:r>
              <a:rPr lang="en-US" sz="2400" dirty="0" err="1" smtClean="0">
                <a:solidFill>
                  <a:prstClr val="white"/>
                </a:solidFill>
                <a:cs typeface="Aparajita" pitchFamily="34" charset="0"/>
              </a:rPr>
              <a:t>logcat</a:t>
            </a:r>
            <a:endParaRPr lang="en-US" sz="2400" dirty="0" smtClean="0">
              <a:solidFill>
                <a:prstClr val="white"/>
              </a:solidFill>
              <a:cs typeface="Aparajita" pitchFamily="34" charset="0"/>
            </a:endParaRPr>
          </a:p>
          <a:p>
            <a:pPr marL="342900" indent="-342900" defTabSz="457200">
              <a:lnSpc>
                <a:spcPct val="80000"/>
              </a:lnSpc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</a:pPr>
            <a:endParaRPr lang="en-US" sz="2400" dirty="0">
              <a:solidFill>
                <a:prstClr val="white"/>
              </a:solidFill>
              <a:cs typeface="Aparajita" pitchFamily="34" charset="0"/>
            </a:endParaRPr>
          </a:p>
          <a:p>
            <a:pPr marL="342900" indent="-342900" defTabSz="457200">
              <a:lnSpc>
                <a:spcPct val="80000"/>
              </a:lnSpc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</a:pPr>
            <a:r>
              <a:rPr lang="en-US" sz="2400" dirty="0" smtClean="0">
                <a:solidFill>
                  <a:prstClr val="white"/>
                </a:solidFill>
                <a:cs typeface="Aparajita" pitchFamily="34" charset="0"/>
              </a:rPr>
              <a:t>NDK provides log API in &lt;android/</a:t>
            </a:r>
            <a:r>
              <a:rPr lang="en-US" sz="2400" dirty="0" err="1" smtClean="0">
                <a:solidFill>
                  <a:prstClr val="white"/>
                </a:solidFill>
                <a:cs typeface="Aparajita" pitchFamily="34" charset="0"/>
              </a:rPr>
              <a:t>log.h</a:t>
            </a:r>
            <a:r>
              <a:rPr lang="en-US" sz="2400" dirty="0" smtClean="0">
                <a:solidFill>
                  <a:prstClr val="white"/>
                </a:solidFill>
                <a:cs typeface="Aparajita" pitchFamily="34" charset="0"/>
              </a:rPr>
              <a:t>&gt;:</a:t>
            </a:r>
          </a:p>
          <a:p>
            <a:pPr lvl="2" defTabSz="457200">
              <a:lnSpc>
                <a:spcPct val="80000"/>
              </a:lnSpc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</a:pPr>
            <a:r>
              <a:rPr lang="en-US" sz="2000" i="1" dirty="0">
                <a:solidFill>
                  <a:prstClr val="white"/>
                </a:solidFill>
                <a:cs typeface="Aparajita" pitchFamily="34" charset="0"/>
              </a:rPr>
              <a:t> </a:t>
            </a:r>
            <a:r>
              <a:rPr lang="en-US" sz="2000" i="1" dirty="0" smtClean="0">
                <a:solidFill>
                  <a:prstClr val="white"/>
                </a:solidFill>
                <a:cs typeface="Aparajita" pitchFamily="34" charset="0"/>
              </a:rPr>
              <a:t> int   __</a:t>
            </a:r>
            <a:r>
              <a:rPr lang="en-US" sz="2000" i="1" dirty="0" err="1" smtClean="0">
                <a:solidFill>
                  <a:prstClr val="white"/>
                </a:solidFill>
                <a:cs typeface="Aparajita" pitchFamily="34" charset="0"/>
              </a:rPr>
              <a:t>android_log_print</a:t>
            </a:r>
            <a:r>
              <a:rPr lang="en-US" sz="2000" i="1" dirty="0" smtClean="0">
                <a:solidFill>
                  <a:prstClr val="white"/>
                </a:solidFill>
                <a:cs typeface="Aparajita" pitchFamily="34" charset="0"/>
              </a:rPr>
              <a:t>(int </a:t>
            </a:r>
            <a:r>
              <a:rPr lang="en-US" sz="2000" i="1" dirty="0" err="1" smtClean="0">
                <a:solidFill>
                  <a:prstClr val="white"/>
                </a:solidFill>
                <a:cs typeface="Aparajita" pitchFamily="34" charset="0"/>
              </a:rPr>
              <a:t>prio</a:t>
            </a:r>
            <a:r>
              <a:rPr lang="en-US" sz="2000" i="1" dirty="0" smtClean="0">
                <a:solidFill>
                  <a:prstClr val="white"/>
                </a:solidFill>
                <a:cs typeface="Aparajita" pitchFamily="34" charset="0"/>
              </a:rPr>
              <a:t>, const char *tag, const char *</a:t>
            </a:r>
            <a:r>
              <a:rPr lang="en-US" sz="2000" i="1" dirty="0" err="1" smtClean="0">
                <a:solidFill>
                  <a:prstClr val="white"/>
                </a:solidFill>
                <a:cs typeface="Aparajita" pitchFamily="34" charset="0"/>
              </a:rPr>
              <a:t>fmt</a:t>
            </a:r>
            <a:r>
              <a:rPr lang="en-US" sz="2000" i="1" dirty="0" smtClean="0">
                <a:solidFill>
                  <a:prstClr val="white"/>
                </a:solidFill>
                <a:cs typeface="Aparajita" pitchFamily="34" charset="0"/>
              </a:rPr>
              <a:t>,…..)</a:t>
            </a:r>
          </a:p>
          <a:p>
            <a:pPr lvl="1" defTabSz="457200">
              <a:lnSpc>
                <a:spcPct val="80000"/>
              </a:lnSpc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</a:pPr>
            <a:endParaRPr lang="en-US" sz="2400" dirty="0" smtClean="0">
              <a:solidFill>
                <a:prstClr val="white"/>
              </a:solidFill>
              <a:cs typeface="Aparajita" pitchFamily="34" charset="0"/>
            </a:endParaRPr>
          </a:p>
          <a:p>
            <a:pPr lvl="1" defTabSz="457200">
              <a:lnSpc>
                <a:spcPct val="80000"/>
              </a:lnSpc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</a:pPr>
            <a:r>
              <a:rPr lang="en-US" sz="2400" dirty="0" smtClean="0">
                <a:solidFill>
                  <a:prstClr val="white"/>
                </a:solidFill>
                <a:cs typeface="Aparajita" pitchFamily="34" charset="0"/>
              </a:rPr>
              <a:t>Typically used as follows:</a:t>
            </a:r>
          </a:p>
          <a:p>
            <a:pPr lvl="2" defTabSz="457200">
              <a:lnSpc>
                <a:spcPct val="80000"/>
              </a:lnSpc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</a:pPr>
            <a:r>
              <a:rPr lang="en-US" sz="2000" i="1" dirty="0" smtClean="0">
                <a:solidFill>
                  <a:prstClr val="white"/>
                </a:solidFill>
                <a:cs typeface="Aparajita" pitchFamily="34" charset="0"/>
              </a:rPr>
              <a:t>#</a:t>
            </a:r>
            <a:r>
              <a:rPr lang="en-US" sz="2000" i="1" dirty="0">
                <a:solidFill>
                  <a:prstClr val="white"/>
                </a:solidFill>
                <a:cs typeface="Aparajita" pitchFamily="34" charset="0"/>
              </a:rPr>
              <a:t>define LOGI</a:t>
            </a:r>
            <a:r>
              <a:rPr lang="en-US" sz="2000" i="1" dirty="0" smtClean="0">
                <a:solidFill>
                  <a:prstClr val="white"/>
                </a:solidFill>
                <a:cs typeface="Aparajita" pitchFamily="34" charset="0"/>
              </a:rPr>
              <a:t>(…)  ((</a:t>
            </a:r>
            <a:r>
              <a:rPr lang="en-US" sz="2000" i="1" dirty="0">
                <a:solidFill>
                  <a:prstClr val="white"/>
                </a:solidFill>
                <a:cs typeface="Aparajita" pitchFamily="34" charset="0"/>
              </a:rPr>
              <a:t>void)__</a:t>
            </a:r>
            <a:r>
              <a:rPr lang="en-US" sz="2000" i="1" dirty="0" err="1" smtClean="0">
                <a:solidFill>
                  <a:prstClr val="white"/>
                </a:solidFill>
                <a:cs typeface="Aparajita" pitchFamily="34" charset="0"/>
              </a:rPr>
              <a:t>android_log_print</a:t>
            </a:r>
            <a:r>
              <a:rPr lang="en-US" sz="2000" i="1" dirty="0" smtClean="0">
                <a:solidFill>
                  <a:prstClr val="white"/>
                </a:solidFill>
                <a:cs typeface="Aparajita" pitchFamily="34" charset="0"/>
              </a:rPr>
              <a:t>(ANDROID_LOG_INFO</a:t>
            </a:r>
            <a:r>
              <a:rPr lang="en-US" sz="2000" i="1" dirty="0">
                <a:solidFill>
                  <a:prstClr val="white"/>
                </a:solidFill>
                <a:cs typeface="Aparajita" pitchFamily="34" charset="0"/>
              </a:rPr>
              <a:t>,”APPTAG</a:t>
            </a:r>
            <a:r>
              <a:rPr lang="en-US" sz="2000" i="1" dirty="0" smtClean="0">
                <a:solidFill>
                  <a:prstClr val="white"/>
                </a:solidFill>
                <a:cs typeface="Aparajita" pitchFamily="34" charset="0"/>
              </a:rPr>
              <a:t>”,__VA_ARGS__))</a:t>
            </a:r>
          </a:p>
          <a:p>
            <a:pPr lvl="1" defTabSz="457200">
              <a:lnSpc>
                <a:spcPct val="80000"/>
              </a:lnSpc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</a:pPr>
            <a:r>
              <a:rPr lang="en-US" sz="2400" dirty="0" smtClean="0">
                <a:solidFill>
                  <a:prstClr val="white"/>
                </a:solidFill>
                <a:cs typeface="Aparajita" pitchFamily="34" charset="0"/>
              </a:rPr>
              <a:t>Usage example: </a:t>
            </a:r>
          </a:p>
          <a:p>
            <a:pPr lvl="1" defTabSz="457200">
              <a:lnSpc>
                <a:spcPct val="80000"/>
              </a:lnSpc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</a:pPr>
            <a:r>
              <a:rPr lang="en-US" sz="2400" dirty="0">
                <a:solidFill>
                  <a:prstClr val="white"/>
                </a:solidFill>
                <a:cs typeface="Aparajita" pitchFamily="34" charset="0"/>
              </a:rPr>
              <a:t>	</a:t>
            </a:r>
            <a:r>
              <a:rPr lang="en-US" sz="2400" dirty="0" smtClean="0">
                <a:solidFill>
                  <a:prstClr val="white"/>
                </a:solidFill>
                <a:cs typeface="Aparajita" pitchFamily="34" charset="0"/>
              </a:rPr>
              <a:t>LOGI(“</a:t>
            </a:r>
            <a:r>
              <a:rPr lang="en-US" sz="2400" dirty="0" err="1" smtClean="0">
                <a:solidFill>
                  <a:prstClr val="white"/>
                </a:solidFill>
                <a:cs typeface="Aparajita" pitchFamily="34" charset="0"/>
              </a:rPr>
              <a:t>accelerometer:x</a:t>
            </a:r>
            <a:r>
              <a:rPr lang="en-US" sz="2400" dirty="0" smtClean="0">
                <a:solidFill>
                  <a:prstClr val="white"/>
                </a:solidFill>
                <a:cs typeface="Aparajita" pitchFamily="34" charset="0"/>
              </a:rPr>
              <a:t>=%f y=%f z=%f”,</a:t>
            </a:r>
            <a:r>
              <a:rPr lang="en-US" sz="2400" dirty="0" err="1" smtClean="0">
                <a:solidFill>
                  <a:prstClr val="white"/>
                </a:solidFill>
                <a:cs typeface="Aparajita" pitchFamily="34" charset="0"/>
              </a:rPr>
              <a:t>x,y,z</a:t>
            </a:r>
            <a:r>
              <a:rPr lang="en-US" sz="2400" dirty="0" smtClean="0">
                <a:solidFill>
                  <a:prstClr val="white"/>
                </a:solidFill>
                <a:cs typeface="Aparajita" pitchFamily="34" charset="0"/>
              </a:rPr>
              <a:t>);</a:t>
            </a:r>
            <a:endParaRPr lang="en-US" sz="2400" dirty="0">
              <a:solidFill>
                <a:prstClr val="white"/>
              </a:solidFill>
              <a:cs typeface="Aparajita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5" t="65968" r="19837" b="8861"/>
          <a:stretch/>
        </p:blipFill>
        <p:spPr bwMode="auto">
          <a:xfrm>
            <a:off x="1916482" y="4597052"/>
            <a:ext cx="8104340" cy="1841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7294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52400"/>
            <a:ext cx="906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prstClr val="white"/>
                </a:solidFill>
                <a:cs typeface="Aparajita" pitchFamily="34" charset="0"/>
              </a:rPr>
              <a:t>Debugging native code</a:t>
            </a:r>
            <a:endParaRPr lang="en-US" sz="2800" b="1" dirty="0">
              <a:solidFill>
                <a:prstClr val="white"/>
              </a:solidFill>
              <a:cs typeface="Aparajit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6926" y="685800"/>
            <a:ext cx="11047956" cy="5895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80000"/>
              </a:lnSpc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</a:pPr>
            <a:r>
              <a:rPr lang="en-US" sz="2400" dirty="0" smtClean="0">
                <a:solidFill>
                  <a:prstClr val="white"/>
                </a:solidFill>
                <a:cs typeface="Aparajita" pitchFamily="34" charset="0"/>
              </a:rPr>
              <a:t>Debugging with </a:t>
            </a:r>
            <a:r>
              <a:rPr lang="en-US" sz="2400" dirty="0" err="1" smtClean="0">
                <a:solidFill>
                  <a:prstClr val="white"/>
                </a:solidFill>
                <a:cs typeface="Aparajita" pitchFamily="34" charset="0"/>
              </a:rPr>
              <a:t>logcat</a:t>
            </a:r>
            <a:endParaRPr lang="en-US" sz="2400" dirty="0" smtClean="0">
              <a:solidFill>
                <a:prstClr val="white"/>
              </a:solidFill>
              <a:cs typeface="Aparajita" pitchFamily="34" charset="0"/>
            </a:endParaRPr>
          </a:p>
          <a:p>
            <a:pPr marL="342900" indent="-342900" defTabSz="457200">
              <a:lnSpc>
                <a:spcPct val="80000"/>
              </a:lnSpc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</a:pPr>
            <a:endParaRPr lang="en-US" sz="2400" dirty="0">
              <a:solidFill>
                <a:prstClr val="white"/>
              </a:solidFill>
              <a:cs typeface="Aparajita" pitchFamily="34" charset="0"/>
            </a:endParaRPr>
          </a:p>
          <a:p>
            <a:pPr marL="342900" indent="-342900" defTabSz="457200">
              <a:lnSpc>
                <a:spcPct val="80000"/>
              </a:lnSpc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</a:pPr>
            <a:r>
              <a:rPr lang="en-US" sz="2400" dirty="0" smtClean="0">
                <a:solidFill>
                  <a:prstClr val="white"/>
                </a:solidFill>
                <a:cs typeface="Aparajita" pitchFamily="34" charset="0"/>
              </a:rPr>
              <a:t>To get more information on native code execution:</a:t>
            </a:r>
          </a:p>
          <a:p>
            <a:pPr defTabSz="457200">
              <a:lnSpc>
                <a:spcPct val="80000"/>
              </a:lnSpc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</a:pPr>
            <a:r>
              <a:rPr lang="en-US" sz="2400" dirty="0">
                <a:solidFill>
                  <a:prstClr val="white"/>
                </a:solidFill>
                <a:cs typeface="Aparajita" pitchFamily="34" charset="0"/>
              </a:rPr>
              <a:t>	</a:t>
            </a:r>
            <a:r>
              <a:rPr lang="en-US" sz="2400" dirty="0" smtClean="0">
                <a:solidFill>
                  <a:prstClr val="white"/>
                </a:solidFill>
                <a:cs typeface="Aparajita" pitchFamily="34" charset="0"/>
              </a:rPr>
              <a:t>		</a:t>
            </a:r>
            <a:r>
              <a:rPr lang="en-US" sz="2000" i="1" dirty="0" err="1" smtClean="0">
                <a:solidFill>
                  <a:prstClr val="white"/>
                </a:solidFill>
                <a:cs typeface="Aparajita" pitchFamily="34" charset="0"/>
              </a:rPr>
              <a:t>adb</a:t>
            </a:r>
            <a:r>
              <a:rPr lang="en-US" sz="2000" i="1" dirty="0" smtClean="0">
                <a:solidFill>
                  <a:prstClr val="white"/>
                </a:solidFill>
                <a:cs typeface="Aparajita" pitchFamily="34" charset="0"/>
              </a:rPr>
              <a:t> </a:t>
            </a:r>
            <a:r>
              <a:rPr lang="en-US" sz="2000" i="1" dirty="0">
                <a:solidFill>
                  <a:prstClr val="white"/>
                </a:solidFill>
                <a:cs typeface="Aparajita" pitchFamily="34" charset="0"/>
              </a:rPr>
              <a:t>shell </a:t>
            </a:r>
            <a:r>
              <a:rPr lang="en-US" sz="2000" i="1" dirty="0" err="1">
                <a:solidFill>
                  <a:prstClr val="white"/>
                </a:solidFill>
                <a:cs typeface="Aparajita" pitchFamily="34" charset="0"/>
              </a:rPr>
              <a:t>setprop</a:t>
            </a:r>
            <a:r>
              <a:rPr lang="en-US" sz="2000" i="1" dirty="0">
                <a:solidFill>
                  <a:prstClr val="white"/>
                </a:solidFill>
                <a:cs typeface="Aparajita" pitchFamily="34" charset="0"/>
              </a:rPr>
              <a:t> </a:t>
            </a:r>
            <a:r>
              <a:rPr lang="en-US" sz="2000" i="1" dirty="0" err="1">
                <a:solidFill>
                  <a:prstClr val="white"/>
                </a:solidFill>
                <a:cs typeface="Aparajita" pitchFamily="34" charset="0"/>
              </a:rPr>
              <a:t>debug.checkjni</a:t>
            </a:r>
            <a:r>
              <a:rPr lang="en-US" sz="2000" i="1" dirty="0">
                <a:solidFill>
                  <a:prstClr val="white"/>
                </a:solidFill>
                <a:cs typeface="Aparajita" pitchFamily="34" charset="0"/>
              </a:rPr>
              <a:t> 1</a:t>
            </a:r>
          </a:p>
          <a:p>
            <a:pPr defTabSz="457200">
              <a:lnSpc>
                <a:spcPct val="80000"/>
              </a:lnSpc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</a:pPr>
            <a:r>
              <a:rPr lang="en-US" sz="2400" dirty="0" smtClean="0">
                <a:solidFill>
                  <a:prstClr val="white"/>
                </a:solidFill>
                <a:cs typeface="Aparajita" pitchFamily="34" charset="0"/>
              </a:rPr>
              <a:t>	    		</a:t>
            </a:r>
            <a:r>
              <a:rPr lang="en-US" dirty="0" smtClean="0">
                <a:solidFill>
                  <a:prstClr val="white"/>
                </a:solidFill>
                <a:cs typeface="Aparajita" pitchFamily="34" charset="0"/>
              </a:rPr>
              <a:t> (already enabled by default in emulator)</a:t>
            </a:r>
          </a:p>
          <a:p>
            <a:pPr defTabSz="457200">
              <a:lnSpc>
                <a:spcPct val="80000"/>
              </a:lnSpc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</a:pPr>
            <a:endParaRPr lang="en-US" sz="2400" dirty="0">
              <a:solidFill>
                <a:prstClr val="white"/>
              </a:solidFill>
              <a:cs typeface="Aparajita" pitchFamily="34" charset="0"/>
            </a:endParaRPr>
          </a:p>
          <a:p>
            <a:pPr defTabSz="457200">
              <a:lnSpc>
                <a:spcPct val="80000"/>
              </a:lnSpc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</a:pPr>
            <a:r>
              <a:rPr lang="en-US" sz="2400" dirty="0" smtClean="0">
                <a:solidFill>
                  <a:prstClr val="white"/>
                </a:solidFill>
                <a:cs typeface="Aparajita" pitchFamily="34" charset="0"/>
              </a:rPr>
              <a:t>	And to get memory debug information (root only):</a:t>
            </a:r>
          </a:p>
          <a:p>
            <a:pPr defTabSz="457200">
              <a:lnSpc>
                <a:spcPct val="80000"/>
              </a:lnSpc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</a:pPr>
            <a:r>
              <a:rPr lang="en-US" sz="2400" dirty="0" smtClean="0">
                <a:solidFill>
                  <a:prstClr val="white"/>
                </a:solidFill>
                <a:cs typeface="Aparajita" pitchFamily="34" charset="0"/>
              </a:rPr>
              <a:t>			 </a:t>
            </a:r>
            <a:r>
              <a:rPr lang="en-US" sz="2000" i="1" dirty="0" err="1" smtClean="0">
                <a:solidFill>
                  <a:prstClr val="white"/>
                </a:solidFill>
                <a:cs typeface="Aparajita" pitchFamily="34" charset="0"/>
              </a:rPr>
              <a:t>adb</a:t>
            </a:r>
            <a:r>
              <a:rPr lang="en-US" sz="2000" i="1" dirty="0" smtClean="0">
                <a:solidFill>
                  <a:prstClr val="white"/>
                </a:solidFill>
                <a:cs typeface="Aparajita" pitchFamily="34" charset="0"/>
              </a:rPr>
              <a:t> shell </a:t>
            </a:r>
            <a:r>
              <a:rPr lang="en-US" sz="2000" i="1" dirty="0" err="1" smtClean="0">
                <a:solidFill>
                  <a:prstClr val="white"/>
                </a:solidFill>
                <a:cs typeface="Aparajita" pitchFamily="34" charset="0"/>
              </a:rPr>
              <a:t>setprop</a:t>
            </a:r>
            <a:r>
              <a:rPr lang="en-US" sz="2000" i="1" dirty="0" smtClean="0">
                <a:solidFill>
                  <a:prstClr val="white"/>
                </a:solidFill>
                <a:cs typeface="Aparajita" pitchFamily="34" charset="0"/>
              </a:rPr>
              <a:t> </a:t>
            </a:r>
            <a:r>
              <a:rPr lang="en-US" sz="2000" i="1" dirty="0" err="1" smtClean="0">
                <a:solidFill>
                  <a:prstClr val="white"/>
                </a:solidFill>
                <a:cs typeface="Aparajita" pitchFamily="34" charset="0"/>
              </a:rPr>
              <a:t>libc.debug.malloc</a:t>
            </a:r>
            <a:r>
              <a:rPr lang="en-US" sz="2000" i="1" dirty="0" smtClean="0">
                <a:solidFill>
                  <a:prstClr val="white"/>
                </a:solidFill>
                <a:cs typeface="Aparajita" pitchFamily="34" charset="0"/>
              </a:rPr>
              <a:t> 1</a:t>
            </a:r>
            <a:endParaRPr lang="en-US" sz="2000" i="1" dirty="0">
              <a:solidFill>
                <a:prstClr val="white"/>
              </a:solidFill>
              <a:cs typeface="Aparajita" pitchFamily="34" charset="0"/>
            </a:endParaRPr>
          </a:p>
          <a:p>
            <a:pPr defTabSz="457200">
              <a:lnSpc>
                <a:spcPct val="80000"/>
              </a:lnSpc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</a:pPr>
            <a:r>
              <a:rPr lang="en-US" sz="2400" dirty="0">
                <a:solidFill>
                  <a:prstClr val="white"/>
                </a:solidFill>
                <a:cs typeface="Aparajita" pitchFamily="34" charset="0"/>
              </a:rPr>
              <a:t>	</a:t>
            </a:r>
            <a:r>
              <a:rPr lang="en-US" sz="2400" dirty="0" smtClean="0">
                <a:solidFill>
                  <a:prstClr val="white"/>
                </a:solidFill>
                <a:cs typeface="Aparajita" pitchFamily="34" charset="0"/>
              </a:rPr>
              <a:t>-&gt;leak detection</a:t>
            </a:r>
          </a:p>
          <a:p>
            <a:pPr defTabSz="457200">
              <a:lnSpc>
                <a:spcPct val="80000"/>
              </a:lnSpc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</a:pPr>
            <a:r>
              <a:rPr lang="en-US" sz="2400" dirty="0" smtClean="0">
                <a:solidFill>
                  <a:prstClr val="white"/>
                </a:solidFill>
                <a:cs typeface="Aparajita" pitchFamily="34" charset="0"/>
              </a:rPr>
              <a:t>	 		</a:t>
            </a:r>
            <a:r>
              <a:rPr lang="en-US" sz="2000" i="1" dirty="0" err="1" smtClean="0">
                <a:solidFill>
                  <a:prstClr val="white"/>
                </a:solidFill>
                <a:cs typeface="Aparajita" pitchFamily="34" charset="0"/>
              </a:rPr>
              <a:t>adb</a:t>
            </a:r>
            <a:r>
              <a:rPr lang="en-US" sz="2000" i="1" dirty="0" smtClean="0">
                <a:solidFill>
                  <a:prstClr val="white"/>
                </a:solidFill>
                <a:cs typeface="Aparajita" pitchFamily="34" charset="0"/>
              </a:rPr>
              <a:t> </a:t>
            </a:r>
            <a:r>
              <a:rPr lang="en-US" sz="2000" i="1" dirty="0">
                <a:solidFill>
                  <a:prstClr val="white"/>
                </a:solidFill>
                <a:cs typeface="Aparajita" pitchFamily="34" charset="0"/>
              </a:rPr>
              <a:t>shell </a:t>
            </a:r>
            <a:r>
              <a:rPr lang="en-US" sz="2000" i="1" dirty="0" err="1">
                <a:solidFill>
                  <a:prstClr val="white"/>
                </a:solidFill>
                <a:cs typeface="Aparajita" pitchFamily="34" charset="0"/>
              </a:rPr>
              <a:t>setprop</a:t>
            </a:r>
            <a:r>
              <a:rPr lang="en-US" sz="2000" i="1" dirty="0">
                <a:solidFill>
                  <a:prstClr val="white"/>
                </a:solidFill>
                <a:cs typeface="Aparajita" pitchFamily="34" charset="0"/>
              </a:rPr>
              <a:t> </a:t>
            </a:r>
            <a:r>
              <a:rPr lang="en-US" sz="2000" i="1" dirty="0" err="1">
                <a:solidFill>
                  <a:prstClr val="white"/>
                </a:solidFill>
                <a:cs typeface="Aparajita" pitchFamily="34" charset="0"/>
              </a:rPr>
              <a:t>libc.debug.malloc</a:t>
            </a:r>
            <a:r>
              <a:rPr lang="en-US" sz="2000" i="1" dirty="0">
                <a:solidFill>
                  <a:prstClr val="white"/>
                </a:solidFill>
                <a:cs typeface="Aparajita" pitchFamily="34" charset="0"/>
              </a:rPr>
              <a:t> 10</a:t>
            </a:r>
          </a:p>
          <a:p>
            <a:pPr defTabSz="457200">
              <a:lnSpc>
                <a:spcPct val="80000"/>
              </a:lnSpc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</a:pPr>
            <a:r>
              <a:rPr lang="en-US" sz="2400" dirty="0" smtClean="0">
                <a:solidFill>
                  <a:prstClr val="white"/>
                </a:solidFill>
                <a:cs typeface="Aparajita" pitchFamily="34" charset="0"/>
              </a:rPr>
              <a:t>	-&gt;overruns detection</a:t>
            </a:r>
          </a:p>
          <a:p>
            <a:pPr defTabSz="457200">
              <a:lnSpc>
                <a:spcPct val="80000"/>
              </a:lnSpc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</a:pPr>
            <a:r>
              <a:rPr lang="en-US" sz="2400" dirty="0" smtClean="0">
                <a:solidFill>
                  <a:prstClr val="white"/>
                </a:solidFill>
                <a:cs typeface="Aparajita" pitchFamily="34" charset="0"/>
              </a:rPr>
              <a:t>			 </a:t>
            </a:r>
            <a:r>
              <a:rPr lang="en-US" sz="2000" i="1" dirty="0" err="1">
                <a:solidFill>
                  <a:prstClr val="white"/>
                </a:solidFill>
                <a:cs typeface="Aparajita" pitchFamily="34" charset="0"/>
              </a:rPr>
              <a:t>adb</a:t>
            </a:r>
            <a:r>
              <a:rPr lang="en-US" sz="2000" i="1" dirty="0">
                <a:solidFill>
                  <a:prstClr val="white"/>
                </a:solidFill>
                <a:cs typeface="Aparajita" pitchFamily="34" charset="0"/>
              </a:rPr>
              <a:t> shell start/stop-&gt;reload environment</a:t>
            </a:r>
          </a:p>
          <a:p>
            <a:pPr defTabSz="457200">
              <a:lnSpc>
                <a:spcPct val="80000"/>
              </a:lnSpc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</a:pPr>
            <a:endParaRPr lang="en-US" sz="2400" dirty="0" smtClean="0">
              <a:solidFill>
                <a:prstClr val="white"/>
              </a:solidFill>
              <a:cs typeface="Aparajita" pitchFamily="34" charset="0"/>
            </a:endParaRPr>
          </a:p>
          <a:p>
            <a:pPr defTabSz="457200">
              <a:lnSpc>
                <a:spcPct val="80000"/>
              </a:lnSpc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</a:pPr>
            <a:endParaRPr lang="en-US" sz="2400" dirty="0">
              <a:solidFill>
                <a:prstClr val="white"/>
              </a:solidFill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398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78517" y="2537989"/>
            <a:ext cx="3914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Forte" pitchFamily="66" charset="0"/>
              </a:rPr>
              <a:t>Wrap-up</a:t>
            </a:r>
            <a:endParaRPr lang="en-US" sz="7200" dirty="0">
              <a:latin typeface="Forte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648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64881" y="1222976"/>
            <a:ext cx="8229600" cy="4495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1800" b="1" dirty="0" smtClean="0">
                <a:solidFill>
                  <a:schemeClr val="bg1"/>
                </a:solidFill>
              </a:rPr>
              <a:t>Objective1: How </a:t>
            </a:r>
            <a:r>
              <a:rPr lang="en-IN" sz="1800" b="1" dirty="0">
                <a:solidFill>
                  <a:schemeClr val="bg1"/>
                </a:solidFill>
              </a:rPr>
              <a:t>to integrate and use C/C++ Source Code in NDK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600" b="1" dirty="0">
                <a:solidFill>
                  <a:schemeClr val="bg1"/>
                </a:solidFill>
              </a:rPr>
              <a:t>Android NDK sample is developed from scratch using </a:t>
            </a:r>
            <a:r>
              <a:rPr lang="en-IN" sz="1600" b="1" dirty="0" err="1">
                <a:solidFill>
                  <a:schemeClr val="bg1"/>
                </a:solidFill>
              </a:rPr>
              <a:t>gradle</a:t>
            </a:r>
            <a:r>
              <a:rPr lang="en-IN" sz="1600" b="1" dirty="0">
                <a:solidFill>
                  <a:schemeClr val="bg1"/>
                </a:solidFill>
              </a:rPr>
              <a:t>-stable and </a:t>
            </a:r>
            <a:r>
              <a:rPr lang="en-IN" sz="1600" b="1" dirty="0" err="1">
                <a:solidFill>
                  <a:schemeClr val="bg1"/>
                </a:solidFill>
              </a:rPr>
              <a:t>gradle</a:t>
            </a:r>
            <a:r>
              <a:rPr lang="en-IN" sz="1600" b="1" dirty="0">
                <a:solidFill>
                  <a:schemeClr val="bg1"/>
                </a:solidFill>
              </a:rPr>
              <a:t>-experimental plugin</a:t>
            </a:r>
          </a:p>
          <a:p>
            <a:endParaRPr lang="en-IN" sz="1800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b="1" dirty="0">
                <a:solidFill>
                  <a:schemeClr val="bg1"/>
                </a:solidFill>
              </a:rPr>
              <a:t>Objective 2: How to use already existing pre-build C/C++ libraries (cross compiled for ARM Android) in NDK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</a:rPr>
              <a:t>Encryption/Decryption demo example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</a:rPr>
              <a:t>OpenGL demo example</a:t>
            </a:r>
          </a:p>
          <a:p>
            <a:endParaRPr lang="en-IN" sz="18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IN" sz="1800" b="1" dirty="0">
                <a:solidFill>
                  <a:schemeClr val="bg1"/>
                </a:solidFill>
              </a:rPr>
              <a:t>Objective 3: How to cross-compile C/C++ libraries and generate binaries for NDK integration in above Step 2.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b="1" dirty="0" err="1">
                <a:solidFill>
                  <a:schemeClr val="bg1"/>
                </a:solidFill>
              </a:rPr>
              <a:t>openssl</a:t>
            </a:r>
            <a:r>
              <a:rPr lang="en-IN" b="1" dirty="0">
                <a:solidFill>
                  <a:schemeClr val="bg1"/>
                </a:solidFill>
              </a:rPr>
              <a:t> library is cross-compiled for armeabi-v7a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1800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b="1" dirty="0">
                <a:solidFill>
                  <a:schemeClr val="bg1"/>
                </a:solidFill>
              </a:rPr>
              <a:t>Objective 4: Debugging C/C++ application in android studio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117764"/>
            <a:ext cx="906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Objective </a:t>
            </a:r>
            <a:r>
              <a:rPr lang="en-IN" sz="2800" b="1" dirty="0" smtClean="0"/>
              <a:t>- Programming </a:t>
            </a:r>
            <a:r>
              <a:rPr lang="en-IN" sz="2800" b="1" dirty="0"/>
              <a:t>in Android NDK</a:t>
            </a:r>
            <a:r>
              <a:rPr lang="en-US" sz="2800" b="1" dirty="0">
                <a:latin typeface="Aparajita" pitchFamily="34" charset="0"/>
                <a:cs typeface="Aparajita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70727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35926" y="2662018"/>
            <a:ext cx="2943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Forte" pitchFamily="66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861118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52400"/>
            <a:ext cx="906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prstClr val="white"/>
                </a:solidFill>
                <a:cs typeface="Aparajita" pitchFamily="34" charset="0"/>
              </a:rPr>
              <a:t>References</a:t>
            </a:r>
            <a:endParaRPr lang="en-US" sz="2800" b="1" dirty="0">
              <a:solidFill>
                <a:prstClr val="white"/>
              </a:solidFill>
              <a:cs typeface="Aparajit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6595" y="1449886"/>
            <a:ext cx="11047956" cy="2506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457200">
              <a:lnSpc>
                <a:spcPct val="80000"/>
              </a:lnSpc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defRPr sz="2400">
                <a:solidFill>
                  <a:prstClr val="white"/>
                </a:solidFill>
                <a:cs typeface="Aparajita" pitchFamily="34" charset="0"/>
              </a:defRPr>
            </a:lvl1pPr>
          </a:lstStyle>
          <a:p>
            <a:r>
              <a:rPr lang="en-US" dirty="0" smtClean="0"/>
              <a:t>https</a:t>
            </a:r>
            <a:r>
              <a:rPr lang="en-US" dirty="0"/>
              <a:t>://github.com/googlesamples/android-ndk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http://developer.android.com/tools/sdk/ndk/index.html#choosing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07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complexneeds.ca/wordpress/wp-content/uploads/2015/02/Module-1-200x14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346" y="228600"/>
            <a:ext cx="260465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025" y="5010150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06236" y="1783798"/>
            <a:ext cx="8915400" cy="4462760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+mn-lt"/>
                <a:cs typeface="Aparajita" pitchFamily="34" charset="0"/>
              </a:rPr>
              <a:t>Android NDK overview</a:t>
            </a:r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Introduction</a:t>
            </a:r>
            <a:endParaRPr lang="en-US" sz="3200" dirty="0">
              <a:latin typeface="Aparajita" pitchFamily="34" charset="0"/>
              <a:cs typeface="Aparajita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Why to use </a:t>
            </a:r>
            <a:r>
              <a:rPr lang="en-US" sz="3200" dirty="0">
                <a:latin typeface="Aparajita" pitchFamily="34" charset="0"/>
                <a:cs typeface="Aparajita" pitchFamily="34" charset="0"/>
              </a:rPr>
              <a:t>native code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>
                <a:latin typeface="Aparajita" pitchFamily="34" charset="0"/>
                <a:cs typeface="Aparajita" pitchFamily="34" charset="0"/>
              </a:rPr>
              <a:t>What is android </a:t>
            </a: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NDK?</a:t>
            </a:r>
            <a:endParaRPr lang="en-US" sz="3200" dirty="0">
              <a:latin typeface="Aparajita" pitchFamily="34" charset="0"/>
              <a:cs typeface="Aparajita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>
                <a:latin typeface="Aparajita" pitchFamily="34" charset="0"/>
                <a:cs typeface="Aparajita" pitchFamily="34" charset="0"/>
              </a:rPr>
              <a:t>Contents of NDK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>
                <a:latin typeface="Aparajita" pitchFamily="34" charset="0"/>
                <a:cs typeface="Aparajita" pitchFamily="34" charset="0"/>
              </a:rPr>
              <a:t>List of APIs supported by NDK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How </a:t>
            </a:r>
            <a:r>
              <a:rPr lang="en-US" sz="3200" dirty="0">
                <a:latin typeface="Aparajita" pitchFamily="34" charset="0"/>
                <a:cs typeface="Aparajita" pitchFamily="34" charset="0"/>
              </a:rPr>
              <a:t>to use NDK in android framework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>
                <a:latin typeface="Aparajita" pitchFamily="34" charset="0"/>
                <a:cs typeface="Aparajita" pitchFamily="34" charset="0"/>
              </a:rPr>
              <a:t>About libraries</a:t>
            </a:r>
          </a:p>
          <a:p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455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838200"/>
            <a:ext cx="8153400" cy="545287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  <a:cs typeface="Aparajita" pitchFamily="34" charset="0"/>
              </a:rPr>
              <a:t>Android </a:t>
            </a:r>
            <a:r>
              <a:rPr lang="en-US" sz="2800" dirty="0" smtClean="0">
                <a:latin typeface="+mn-lt"/>
                <a:cs typeface="Aparajita" pitchFamily="34" charset="0"/>
              </a:rPr>
              <a:t>applications </a:t>
            </a:r>
            <a:r>
              <a:rPr lang="en-US" sz="2800" dirty="0">
                <a:latin typeface="+mn-lt"/>
                <a:cs typeface="Aparajita" pitchFamily="34" charset="0"/>
              </a:rPr>
              <a:t>are typically written in </a:t>
            </a:r>
            <a:r>
              <a:rPr lang="en-US" sz="2800" dirty="0" smtClean="0">
                <a:latin typeface="+mn-lt"/>
                <a:cs typeface="Aparajita" pitchFamily="34" charset="0"/>
              </a:rPr>
              <a:t>Java with its </a:t>
            </a:r>
            <a:r>
              <a:rPr lang="en-US" sz="2800" dirty="0">
                <a:latin typeface="+mn-lt"/>
                <a:cs typeface="Aparajita" pitchFamily="34" charset="0"/>
              </a:rPr>
              <a:t>elegant object-oriented design</a:t>
            </a:r>
            <a:r>
              <a:rPr lang="en-US" sz="2800" dirty="0" smtClean="0">
                <a:latin typeface="+mn-lt"/>
                <a:cs typeface="Aparajita" pitchFamily="34" charset="0"/>
              </a:rPr>
              <a:t>.</a:t>
            </a:r>
          </a:p>
          <a:p>
            <a:endParaRPr lang="en-US" sz="2800" dirty="0" smtClean="0">
              <a:latin typeface="+mn-lt"/>
              <a:cs typeface="Aparajita" pitchFamily="34" charset="0"/>
            </a:endParaRPr>
          </a:p>
          <a:p>
            <a:r>
              <a:rPr lang="en-US" sz="2800" dirty="0" smtClean="0">
                <a:latin typeface="+mn-lt"/>
                <a:cs typeface="Aparajita" pitchFamily="34" charset="0"/>
              </a:rPr>
              <a:t>At </a:t>
            </a:r>
            <a:r>
              <a:rPr lang="en-US" sz="2800" dirty="0">
                <a:latin typeface="+mn-lt"/>
                <a:cs typeface="Aparajita" pitchFamily="34" charset="0"/>
              </a:rPr>
              <a:t>times, </a:t>
            </a:r>
            <a:r>
              <a:rPr lang="en-US" sz="2800" dirty="0" smtClean="0">
                <a:latin typeface="+mn-lt"/>
                <a:cs typeface="Aparajita" pitchFamily="34" charset="0"/>
              </a:rPr>
              <a:t>there is a need to </a:t>
            </a:r>
            <a:r>
              <a:rPr lang="en-US" sz="2800" dirty="0">
                <a:latin typeface="+mn-lt"/>
                <a:cs typeface="Aparajita" pitchFamily="34" charset="0"/>
              </a:rPr>
              <a:t>overcome the limitations of Java, such as memory management and performance, by programming directly into Android native interface. </a:t>
            </a:r>
          </a:p>
          <a:p>
            <a:pPr marL="285750" indent="-285750"/>
            <a:endParaRPr lang="en-US" sz="2800" dirty="0">
              <a:latin typeface="Aparajita" pitchFamily="34" charset="0"/>
              <a:cs typeface="Aparajita" pitchFamily="34" charset="0"/>
            </a:endParaRPr>
          </a:p>
          <a:p>
            <a:pPr marL="457200" lvl="1" indent="0"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4000" y="152400"/>
            <a:ext cx="906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  <a:ea typeface="+mj-ea"/>
                <a:cs typeface="Aparajita" pitchFamily="34" charset="0"/>
              </a:rPr>
              <a:t>Introduction</a:t>
            </a:r>
          </a:p>
        </p:txBody>
      </p:sp>
      <p:pic>
        <p:nvPicPr>
          <p:cNvPr id="18" name="Picture 4" descr="https://wizcorp.github.io/presentations/assets/image/ndk_beginner/ndk_dro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276" y="5181601"/>
            <a:ext cx="16097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113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666</TotalTime>
  <Words>3771</Words>
  <Application>Microsoft Macintosh PowerPoint</Application>
  <PresentationFormat>Custom</PresentationFormat>
  <Paragraphs>713</Paragraphs>
  <Slides>78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79" baseType="lpstr">
      <vt:lpstr>Ion</vt:lpstr>
      <vt:lpstr>Programming in Android NDK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Android NDK</dc:title>
  <dc:creator>jain laptop</dc:creator>
  <cp:lastModifiedBy>Dheeraj Kaushik</cp:lastModifiedBy>
  <cp:revision>156</cp:revision>
  <dcterms:created xsi:type="dcterms:W3CDTF">2016-01-12T11:06:30Z</dcterms:created>
  <dcterms:modified xsi:type="dcterms:W3CDTF">2016-01-14T10:03:20Z</dcterms:modified>
</cp:coreProperties>
</file>