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4" r:id="rId1"/>
  </p:sldMasterIdLst>
  <p:sldIdLst>
    <p:sldId id="256" r:id="rId2"/>
    <p:sldId id="259" r:id="rId3"/>
    <p:sldId id="260" r:id="rId4"/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8D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5752A-EA90-4AB2-982F-8F22CA50FA2A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413E8-D146-4913-853B-6962D49B4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105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5752A-EA90-4AB2-982F-8F22CA50FA2A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413E8-D146-4913-853B-6962D49B4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70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5752A-EA90-4AB2-982F-8F22CA50FA2A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413E8-D146-4913-853B-6962D49B4C8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443016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5752A-EA90-4AB2-982F-8F22CA50FA2A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413E8-D146-4913-853B-6962D49B4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0953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5752A-EA90-4AB2-982F-8F22CA50FA2A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413E8-D146-4913-853B-6962D49B4C8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401289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5752A-EA90-4AB2-982F-8F22CA50FA2A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413E8-D146-4913-853B-6962D49B4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0847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5752A-EA90-4AB2-982F-8F22CA50FA2A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413E8-D146-4913-853B-6962D49B4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5307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5752A-EA90-4AB2-982F-8F22CA50FA2A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413E8-D146-4913-853B-6962D49B4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20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5752A-EA90-4AB2-982F-8F22CA50FA2A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413E8-D146-4913-853B-6962D49B4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081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5752A-EA90-4AB2-982F-8F22CA50FA2A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413E8-D146-4913-853B-6962D49B4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8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5752A-EA90-4AB2-982F-8F22CA50FA2A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413E8-D146-4913-853B-6962D49B4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376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5752A-EA90-4AB2-982F-8F22CA50FA2A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413E8-D146-4913-853B-6962D49B4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350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5752A-EA90-4AB2-982F-8F22CA50FA2A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413E8-D146-4913-853B-6962D49B4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346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5752A-EA90-4AB2-982F-8F22CA50FA2A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413E8-D146-4913-853B-6962D49B4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683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5752A-EA90-4AB2-982F-8F22CA50FA2A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413E8-D146-4913-853B-6962D49B4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59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5752A-EA90-4AB2-982F-8F22CA50FA2A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413E8-D146-4913-853B-6962D49B4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560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D5752A-EA90-4AB2-982F-8F22CA50FA2A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96413E8-D146-4913-853B-6962D49B4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962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  <p:sldLayoutId id="2147483796" r:id="rId12"/>
    <p:sldLayoutId id="2147483797" r:id="rId13"/>
    <p:sldLayoutId id="2147483798" r:id="rId14"/>
    <p:sldLayoutId id="2147483799" r:id="rId15"/>
    <p:sldLayoutId id="21474838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0170" y="371942"/>
            <a:ext cx="8915399" cy="2262781"/>
          </a:xfrm>
        </p:spPr>
        <p:txBody>
          <a:bodyPr>
            <a:norm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eCFD DA Hadoop Challenges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40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Key Challenges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39372"/>
            <a:ext cx="8596668" cy="3880773"/>
          </a:xfrm>
        </p:spPr>
        <p:txBody>
          <a:bodyPr>
            <a:normAutofit fontScale="92500" lnSpcReduction="20000"/>
          </a:bodyPr>
          <a:lstStyle/>
          <a:p>
            <a:r>
              <a:rPr lang="en-IN" dirty="0" smtClean="0"/>
              <a:t>No standard process of migration between different Hadoop setups.</a:t>
            </a:r>
          </a:p>
          <a:p>
            <a:pPr lvl="1"/>
            <a:r>
              <a:rPr lang="en-IN" dirty="0" smtClean="0"/>
              <a:t>Access Policies are handled manually</a:t>
            </a:r>
          </a:p>
          <a:p>
            <a:pPr lvl="1"/>
            <a:r>
              <a:rPr lang="en-IN" dirty="0" smtClean="0"/>
              <a:t>Details regarding how to do standardize the process have been shared already</a:t>
            </a:r>
          </a:p>
          <a:p>
            <a:r>
              <a:rPr lang="en-IN" dirty="0" smtClean="0"/>
              <a:t>Communications regarding updates to the system do not often contain key pieces of information </a:t>
            </a:r>
            <a:r>
              <a:rPr lang="en-IN" dirty="0" smtClean="0"/>
              <a:t>like namespace changes or any specific changes</a:t>
            </a:r>
            <a:endParaRPr lang="en-IN" dirty="0" smtClean="0"/>
          </a:p>
          <a:p>
            <a:pPr lvl="1"/>
            <a:r>
              <a:rPr lang="en-IN" dirty="0" smtClean="0"/>
              <a:t>Multiple escalations were made for this. </a:t>
            </a:r>
          </a:p>
          <a:p>
            <a:r>
              <a:rPr lang="en-IN" dirty="0" smtClean="0"/>
              <a:t>The issues and gaps are often unearthed during deployment and testing of code.</a:t>
            </a:r>
          </a:p>
          <a:p>
            <a:pPr lvl="1"/>
            <a:r>
              <a:rPr lang="en-IN" dirty="0" smtClean="0"/>
              <a:t>The errors are reflected in logs making sense of which requires painstaking work and long hours which could have been prevented if good practices are </a:t>
            </a:r>
            <a:r>
              <a:rPr lang="en-IN" dirty="0" smtClean="0"/>
              <a:t>followed like pre-installation checklist </a:t>
            </a:r>
            <a:endParaRPr lang="en-IN" dirty="0" smtClean="0"/>
          </a:p>
          <a:p>
            <a:r>
              <a:rPr lang="en-IN" dirty="0" smtClean="0"/>
              <a:t>Configurations are still handled using properties files. </a:t>
            </a:r>
          </a:p>
          <a:p>
            <a:pPr lvl="1"/>
            <a:r>
              <a:rPr lang="en-IN" dirty="0" smtClean="0"/>
              <a:t>The automated process of loading them from the environment (Ambari) is going to be deployed </a:t>
            </a:r>
            <a:r>
              <a:rPr lang="en-IN" dirty="0" smtClean="0"/>
              <a:t>soon. It Will help to reduce manual errors 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95727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5688169"/>
          </a:xfrm>
        </p:spPr>
        <p:txBody>
          <a:bodyPr/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Sequence of Events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121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6374" y="312420"/>
            <a:ext cx="8596668" cy="396240"/>
          </a:xfrm>
        </p:spPr>
        <p:txBody>
          <a:bodyPr>
            <a:noAutofit/>
          </a:bodyPr>
          <a:lstStyle/>
          <a:p>
            <a:r>
              <a:rPr lang="en-US" sz="2400" b="1" u="sng" dirty="0" err="1" smtClean="0"/>
              <a:t>eCFD</a:t>
            </a:r>
            <a:r>
              <a:rPr lang="en-US" sz="2400" b="1" u="sng" dirty="0" smtClean="0"/>
              <a:t> Deployment Setup</a:t>
            </a:r>
            <a:endParaRPr lang="en-US" sz="2400" b="1" u="sng" dirty="0"/>
          </a:p>
        </p:txBody>
      </p:sp>
      <p:sp>
        <p:nvSpPr>
          <p:cNvPr id="4" name="Rectangle 3"/>
          <p:cNvSpPr/>
          <p:nvPr/>
        </p:nvSpPr>
        <p:spPr>
          <a:xfrm>
            <a:off x="616374" y="1135379"/>
            <a:ext cx="2888826" cy="190821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6374" y="1135380"/>
            <a:ext cx="256116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Pre-requisite Setup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/>
              <a:t>Mount point at </a:t>
            </a:r>
            <a:r>
              <a:rPr lang="en-US" sz="1000" dirty="0"/>
              <a:t>/data/home/</a:t>
            </a:r>
            <a:r>
              <a:rPr lang="en-US" sz="1000" dirty="0" err="1"/>
              <a:t>svchdpdevecfd</a:t>
            </a:r>
            <a:r>
              <a:rPr lang="en-US" sz="1000" dirty="0"/>
              <a:t>/</a:t>
            </a:r>
            <a:r>
              <a:rPr lang="en-US" sz="1000" dirty="0" err="1"/>
              <a:t>boeing</a:t>
            </a:r>
            <a:r>
              <a:rPr lang="en-US" sz="1000" dirty="0"/>
              <a:t>/</a:t>
            </a:r>
            <a:r>
              <a:rPr lang="en-US" sz="1000" dirty="0" err="1"/>
              <a:t>sw</a:t>
            </a:r>
            <a:r>
              <a:rPr lang="en-US" sz="1000" dirty="0"/>
              <a:t>/flume/</a:t>
            </a:r>
            <a:r>
              <a:rPr lang="en-US" sz="1000" dirty="0" err="1"/>
              <a:t>ecfd</a:t>
            </a:r>
            <a:r>
              <a:rPr lang="en-US" sz="1000" dirty="0"/>
              <a:t>/data</a:t>
            </a:r>
            <a:r>
              <a:rPr lang="en-US" sz="1000" dirty="0" smtClean="0"/>
              <a:t>/ or  </a:t>
            </a:r>
            <a:r>
              <a:rPr lang="en-US" sz="1000" dirty="0"/>
              <a:t>/</a:t>
            </a:r>
            <a:r>
              <a:rPr lang="en-US" sz="1000" dirty="0" smtClean="0"/>
              <a:t>data/home/</a:t>
            </a:r>
            <a:r>
              <a:rPr lang="en-US" sz="1000" dirty="0" err="1" smtClean="0"/>
              <a:t>svchdpdevecfd</a:t>
            </a:r>
            <a:r>
              <a:rPr lang="en-US" sz="1000" dirty="0" smtClean="0"/>
              <a:t>/</a:t>
            </a:r>
            <a:r>
              <a:rPr lang="en-US" sz="1000" dirty="0" err="1" smtClean="0"/>
              <a:t>boeing</a:t>
            </a:r>
            <a:r>
              <a:rPr lang="en-US" sz="1000" dirty="0" smtClean="0"/>
              <a:t>/</a:t>
            </a:r>
            <a:r>
              <a:rPr lang="en-US" sz="1000" dirty="0" err="1" smtClean="0"/>
              <a:t>sw</a:t>
            </a:r>
            <a:r>
              <a:rPr lang="en-US" sz="1000" dirty="0" smtClean="0"/>
              <a:t>/</a:t>
            </a:r>
            <a:r>
              <a:rPr lang="en-US" sz="1000" dirty="0" err="1" smtClean="0"/>
              <a:t>FromHPC</a:t>
            </a: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Have R/W </a:t>
            </a:r>
            <a:r>
              <a:rPr lang="en-US" sz="1000" dirty="0" smtClean="0"/>
              <a:t>permissions on </a:t>
            </a:r>
            <a:r>
              <a:rPr lang="en-US" sz="1000" dirty="0" err="1" smtClean="0"/>
              <a:t>MountPoint</a:t>
            </a:r>
            <a:endParaRPr lang="en-US" sz="1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/>
              <a:t>Have R permission to access Hadoop </a:t>
            </a:r>
            <a:r>
              <a:rPr lang="en-US" sz="1000" dirty="0" err="1" smtClean="0"/>
              <a:t>env</a:t>
            </a:r>
            <a:r>
              <a:rPr lang="en-US" sz="1000" dirty="0" smtClean="0"/>
              <a:t> libraries through code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 smtClean="0"/>
              <a:t>Oozie</a:t>
            </a:r>
            <a:r>
              <a:rPr lang="en-US" sz="1000" dirty="0" smtClean="0"/>
              <a:t> configuration in </a:t>
            </a:r>
            <a:r>
              <a:rPr lang="en-US" sz="1000" dirty="0" err="1" smtClean="0"/>
              <a:t>Ambari</a:t>
            </a:r>
            <a:r>
              <a:rPr lang="en-US" sz="1000" dirty="0" smtClean="0"/>
              <a:t> UI for </a:t>
            </a:r>
            <a:r>
              <a:rPr lang="en-US" sz="1000" dirty="0" err="1" smtClean="0"/>
              <a:t>Hbase</a:t>
            </a:r>
            <a:r>
              <a:rPr lang="en-US" sz="1000" dirty="0" smtClean="0"/>
              <a:t> connectivity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/>
          </a:p>
        </p:txBody>
      </p:sp>
      <p:sp>
        <p:nvSpPr>
          <p:cNvPr id="6" name="Rectangle 5"/>
          <p:cNvSpPr/>
          <p:nvPr/>
        </p:nvSpPr>
        <p:spPr>
          <a:xfrm>
            <a:off x="4732020" y="1135380"/>
            <a:ext cx="4397202" cy="6515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1. Run HBase Utility to test the DB connection from eCFD Box to Hadoop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732020" y="2034540"/>
            <a:ext cx="4397202" cy="6515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2.Copy the latest DA jar and configuration files in Hadoop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732020" y="3043594"/>
            <a:ext cx="4397202" cy="6515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3.Backend Testing –Test the DA jar in Hadoop using various commands.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732020" y="3988474"/>
            <a:ext cx="4397202" cy="6515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r>
              <a:rPr lang="en-US" dirty="0" smtClean="0"/>
              <a:t>.Frontend Testing- Test the </a:t>
            </a:r>
            <a:r>
              <a:rPr lang="en-US" dirty="0" err="1" smtClean="0"/>
              <a:t>eCFD</a:t>
            </a:r>
            <a:r>
              <a:rPr lang="en-US" dirty="0" smtClean="0"/>
              <a:t> Conductor application with DA app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732020" y="4933354"/>
            <a:ext cx="4397202" cy="6515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5.Release the </a:t>
            </a:r>
            <a:r>
              <a:rPr lang="en-US" dirty="0" err="1" smtClean="0"/>
              <a:t>eCFD</a:t>
            </a:r>
            <a:r>
              <a:rPr lang="en-US" dirty="0" smtClean="0"/>
              <a:t> Conductor URL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16374" y="1524001"/>
            <a:ext cx="8893386" cy="4060863"/>
          </a:xfrm>
          <a:prstGeom prst="rect">
            <a:avLst/>
          </a:prstGeom>
          <a:solidFill>
            <a:srgbClr val="B38DBD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13130" y="1661695"/>
            <a:ext cx="843661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u="sng" dirty="0" smtClean="0"/>
          </a:p>
          <a:p>
            <a:r>
              <a:rPr lang="en-US" sz="2400" b="1" u="sng" dirty="0" smtClean="0"/>
              <a:t>Challenges/Issues faced</a:t>
            </a:r>
          </a:p>
          <a:p>
            <a:endParaRPr lang="en-US" sz="1400" b="1" u="sng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400" dirty="0" smtClean="0"/>
              <a:t>Knox gateway password getting changed without any prior notice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400" dirty="0" smtClean="0"/>
              <a:t>Ranger Policies R/W permission changed without any prior notice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5944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6374" y="312420"/>
            <a:ext cx="8596668" cy="396240"/>
          </a:xfrm>
        </p:spPr>
        <p:txBody>
          <a:bodyPr>
            <a:noAutofit/>
          </a:bodyPr>
          <a:lstStyle/>
          <a:p>
            <a:r>
              <a:rPr lang="en-US" sz="2400" b="1" u="sng" dirty="0" smtClean="0"/>
              <a:t>HDO5 </a:t>
            </a:r>
            <a:r>
              <a:rPr lang="en-US" sz="2400" b="1" u="sng" dirty="0" smtClean="0"/>
              <a:t>Setup Learning in </a:t>
            </a:r>
            <a:r>
              <a:rPr lang="en-US" sz="2400" b="1" u="sng" dirty="0" err="1" smtClean="0"/>
              <a:t>eCFD</a:t>
            </a:r>
            <a:endParaRPr lang="en-US" sz="2400" b="1" u="sng" dirty="0"/>
          </a:p>
        </p:txBody>
      </p:sp>
      <p:grpSp>
        <p:nvGrpSpPr>
          <p:cNvPr id="34" name="Group 33"/>
          <p:cNvGrpSpPr/>
          <p:nvPr/>
        </p:nvGrpSpPr>
        <p:grpSpPr>
          <a:xfrm>
            <a:off x="616374" y="1135379"/>
            <a:ext cx="2888826" cy="1908215"/>
            <a:chOff x="616374" y="1135379"/>
            <a:chExt cx="2888826" cy="1908215"/>
          </a:xfrm>
        </p:grpSpPr>
        <p:sp>
          <p:nvSpPr>
            <p:cNvPr id="4" name="Rectangle 3"/>
            <p:cNvSpPr/>
            <p:nvPr/>
          </p:nvSpPr>
          <p:spPr>
            <a:xfrm>
              <a:off x="616374" y="1135379"/>
              <a:ext cx="2888826" cy="190821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6374" y="1135380"/>
              <a:ext cx="2561166" cy="1785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u="sng" dirty="0" smtClean="0"/>
                <a:t>Pre-requisite Setup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sz="1000" dirty="0" smtClean="0"/>
            </a:p>
            <a:p>
              <a:r>
                <a:rPr lang="en-US" sz="7200" dirty="0" smtClean="0">
                  <a:solidFill>
                    <a:srgbClr val="FF0000"/>
                  </a:solidFill>
                </a:rPr>
                <a:t>    X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sz="1000" dirty="0"/>
            </a:p>
          </p:txBody>
        </p:sp>
      </p:grpSp>
      <p:sp>
        <p:nvSpPr>
          <p:cNvPr id="6" name="Rectangle 5"/>
          <p:cNvSpPr/>
          <p:nvPr/>
        </p:nvSpPr>
        <p:spPr>
          <a:xfrm>
            <a:off x="4732020" y="1921549"/>
            <a:ext cx="4397202" cy="6515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r>
              <a:rPr lang="en-US" dirty="0" smtClean="0"/>
              <a:t>. Run </a:t>
            </a:r>
            <a:r>
              <a:rPr lang="en-US" dirty="0" err="1" smtClean="0"/>
              <a:t>Hbase</a:t>
            </a:r>
            <a:r>
              <a:rPr lang="en-US" dirty="0" smtClean="0"/>
              <a:t> Utility to test the DB connection from </a:t>
            </a:r>
            <a:r>
              <a:rPr lang="en-US" dirty="0" err="1" smtClean="0"/>
              <a:t>eCFD</a:t>
            </a:r>
            <a:r>
              <a:rPr lang="en-US" dirty="0" smtClean="0"/>
              <a:t> Box to Hadoop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732020" y="3302673"/>
            <a:ext cx="4397202" cy="6515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r>
              <a:rPr lang="en-US" dirty="0" smtClean="0"/>
              <a:t>.Copy the latest DA jar and configuration files in Hadoop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778202" y="5196437"/>
            <a:ext cx="4397202" cy="6515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r>
              <a:rPr lang="en-US" dirty="0" smtClean="0"/>
              <a:t>.Backend Testing –Test the DA jar in Hadoop using various commands.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732020" y="809624"/>
            <a:ext cx="4397202" cy="6515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r>
              <a:rPr lang="en-US" dirty="0" smtClean="0"/>
              <a:t>.New </a:t>
            </a:r>
            <a:r>
              <a:rPr lang="en-US" dirty="0" err="1" smtClean="0"/>
              <a:t>MountPoint</a:t>
            </a:r>
            <a:r>
              <a:rPr lang="en-US" dirty="0" smtClean="0"/>
              <a:t> setup at /</a:t>
            </a:r>
            <a:r>
              <a:rPr lang="en-US" dirty="0" err="1" smtClean="0"/>
              <a:t>mnt</a:t>
            </a:r>
            <a:r>
              <a:rPr lang="en-US" dirty="0" smtClean="0"/>
              <a:t>/</a:t>
            </a:r>
            <a:r>
              <a:rPr lang="en-US" dirty="0" err="1" smtClean="0"/>
              <a:t>boeing</a:t>
            </a:r>
            <a:r>
              <a:rPr lang="en-US" dirty="0" smtClean="0"/>
              <a:t>/</a:t>
            </a:r>
            <a:r>
              <a:rPr lang="en-US" dirty="0" err="1" smtClean="0"/>
              <a:t>sw</a:t>
            </a:r>
            <a:r>
              <a:rPr lang="en-US" dirty="0" smtClean="0"/>
              <a:t>/</a:t>
            </a:r>
            <a:r>
              <a:rPr lang="en-US" dirty="0" err="1" smtClean="0"/>
              <a:t>ecfdda</a:t>
            </a:r>
            <a:r>
              <a:rPr lang="en-US" dirty="0" smtClean="0"/>
              <a:t>/</a:t>
            </a:r>
            <a:r>
              <a:rPr lang="en-US" dirty="0" err="1" smtClean="0"/>
              <a:t>hpcdata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Oval Callout 2"/>
          <p:cNvSpPr/>
          <p:nvPr/>
        </p:nvSpPr>
        <p:spPr>
          <a:xfrm>
            <a:off x="5212080" y="-60960"/>
            <a:ext cx="3764280" cy="938063"/>
          </a:xfrm>
          <a:prstGeom prst="wedgeEllipseCallout">
            <a:avLst>
              <a:gd name="adj1" fmla="val -10442"/>
              <a:gd name="adj2" fmla="val 101463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Raised a remedy and Josef worked with Dan to set it up</a:t>
            </a:r>
            <a:endParaRPr lang="en-US" dirty="0"/>
          </a:p>
        </p:txBody>
      </p:sp>
      <p:sp>
        <p:nvSpPr>
          <p:cNvPr id="13" name="Oval Callout 12"/>
          <p:cNvSpPr/>
          <p:nvPr/>
        </p:nvSpPr>
        <p:spPr>
          <a:xfrm>
            <a:off x="6012180" y="708661"/>
            <a:ext cx="5463540" cy="1275248"/>
          </a:xfrm>
          <a:prstGeom prst="wedgeEllipseCallout">
            <a:avLst>
              <a:gd name="adj1" fmla="val -11000"/>
              <a:gd name="adj2" fmla="val 94293"/>
            </a:avLst>
          </a:prstGeom>
          <a:gradFill>
            <a:gsLst>
              <a:gs pos="52000">
                <a:srgbClr val="FF0000"/>
              </a:gs>
              <a:gs pos="86000">
                <a:schemeClr val="accent1">
                  <a:shade val="94000"/>
                  <a:lumMod val="94000"/>
                </a:schemeClr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After checking with Calvin got to know that a new namespace mechanism has been introduced in HDO5</a:t>
            </a:r>
            <a:endParaRPr lang="en-US" dirty="0"/>
          </a:p>
        </p:txBody>
      </p:sp>
      <p:sp>
        <p:nvSpPr>
          <p:cNvPr id="11" name="Explosion 1 10"/>
          <p:cNvSpPr/>
          <p:nvPr/>
        </p:nvSpPr>
        <p:spPr>
          <a:xfrm>
            <a:off x="5212080" y="1461135"/>
            <a:ext cx="792480" cy="628352"/>
          </a:xfrm>
          <a:prstGeom prst="irregularSeal1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Callout 14"/>
          <p:cNvSpPr/>
          <p:nvPr/>
        </p:nvSpPr>
        <p:spPr>
          <a:xfrm>
            <a:off x="6004560" y="706991"/>
            <a:ext cx="5463540" cy="1275248"/>
          </a:xfrm>
          <a:prstGeom prst="wedgeEllipseCallout">
            <a:avLst>
              <a:gd name="adj1" fmla="val -11000"/>
              <a:gd name="adj2" fmla="val 94293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 passed the namespace parameter in Utility command and it worked.</a:t>
            </a:r>
            <a:endParaRPr lang="en-US" dirty="0"/>
          </a:p>
        </p:txBody>
      </p:sp>
      <p:sp>
        <p:nvSpPr>
          <p:cNvPr id="16" name="Explosion 1 15"/>
          <p:cNvSpPr/>
          <p:nvPr/>
        </p:nvSpPr>
        <p:spPr>
          <a:xfrm>
            <a:off x="5212080" y="2878158"/>
            <a:ext cx="792480" cy="628352"/>
          </a:xfrm>
          <a:prstGeom prst="irregularSeal1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Callout 16"/>
          <p:cNvSpPr/>
          <p:nvPr/>
        </p:nvSpPr>
        <p:spPr>
          <a:xfrm>
            <a:off x="5795010" y="2154950"/>
            <a:ext cx="6362700" cy="1275248"/>
          </a:xfrm>
          <a:prstGeom prst="wedgeEllipseCallout">
            <a:avLst>
              <a:gd name="adj1" fmla="val -11000"/>
              <a:gd name="adj2" fmla="val 94293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When we ran our setup script that creates application specific folders in Hadoop it failed as Service User had no permission to create folder on Hadoop</a:t>
            </a:r>
            <a:endParaRPr lang="en-US" dirty="0"/>
          </a:p>
        </p:txBody>
      </p:sp>
      <p:sp>
        <p:nvSpPr>
          <p:cNvPr id="18" name="Oval Callout 17"/>
          <p:cNvSpPr/>
          <p:nvPr/>
        </p:nvSpPr>
        <p:spPr>
          <a:xfrm>
            <a:off x="8040024" y="2384464"/>
            <a:ext cx="1569258" cy="938063"/>
          </a:xfrm>
          <a:prstGeom prst="wedgeEllipseCallout">
            <a:avLst>
              <a:gd name="adj1" fmla="val -10442"/>
              <a:gd name="adj2" fmla="val 101463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Raised a remedy</a:t>
            </a:r>
            <a:endParaRPr lang="en-US" dirty="0"/>
          </a:p>
        </p:txBody>
      </p:sp>
      <p:sp>
        <p:nvSpPr>
          <p:cNvPr id="20" name="Oval Callout 19"/>
          <p:cNvSpPr/>
          <p:nvPr/>
        </p:nvSpPr>
        <p:spPr>
          <a:xfrm>
            <a:off x="1318508" y="3798379"/>
            <a:ext cx="6362700" cy="1275248"/>
          </a:xfrm>
          <a:prstGeom prst="wedgeEllipseCallout">
            <a:avLst>
              <a:gd name="adj1" fmla="val 19898"/>
              <a:gd name="adj2" fmla="val 79355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Ran </a:t>
            </a:r>
            <a:r>
              <a:rPr lang="en-US" dirty="0" err="1" smtClean="0"/>
              <a:t>Oozie</a:t>
            </a:r>
            <a:r>
              <a:rPr lang="en-US" dirty="0" smtClean="0"/>
              <a:t> job command to begin the </a:t>
            </a:r>
            <a:r>
              <a:rPr lang="en-US" dirty="0" err="1" smtClean="0"/>
              <a:t>test.It</a:t>
            </a:r>
            <a:r>
              <a:rPr lang="en-US" dirty="0" smtClean="0"/>
              <a:t> failed as there was no Read permission to access Hadoop </a:t>
            </a:r>
            <a:r>
              <a:rPr lang="en-US" dirty="0" err="1" smtClean="0"/>
              <a:t>env</a:t>
            </a:r>
            <a:r>
              <a:rPr lang="en-US" dirty="0" smtClean="0"/>
              <a:t> library.</a:t>
            </a:r>
            <a:endParaRPr lang="en-US" dirty="0"/>
          </a:p>
        </p:txBody>
      </p:sp>
      <p:sp>
        <p:nvSpPr>
          <p:cNvPr id="21" name="Explosion 1 20"/>
          <p:cNvSpPr/>
          <p:nvPr/>
        </p:nvSpPr>
        <p:spPr>
          <a:xfrm>
            <a:off x="6534381" y="4751219"/>
            <a:ext cx="792480" cy="628352"/>
          </a:xfrm>
          <a:prstGeom prst="irregularSeal1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Callout 21"/>
          <p:cNvSpPr/>
          <p:nvPr/>
        </p:nvSpPr>
        <p:spPr>
          <a:xfrm>
            <a:off x="4766665" y="3798379"/>
            <a:ext cx="1569258" cy="938063"/>
          </a:xfrm>
          <a:prstGeom prst="wedgeEllipseCallout">
            <a:avLst>
              <a:gd name="adj1" fmla="val -10442"/>
              <a:gd name="adj2" fmla="val 101463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Raised a remedy</a:t>
            </a:r>
            <a:endParaRPr lang="en-US" dirty="0"/>
          </a:p>
        </p:txBody>
      </p:sp>
      <p:sp>
        <p:nvSpPr>
          <p:cNvPr id="24" name="Oval Callout 23"/>
          <p:cNvSpPr/>
          <p:nvPr/>
        </p:nvSpPr>
        <p:spPr>
          <a:xfrm>
            <a:off x="1836420" y="-251996"/>
            <a:ext cx="3740958" cy="1275248"/>
          </a:xfrm>
          <a:prstGeom prst="wedgeEllipseCallout">
            <a:avLst>
              <a:gd name="adj1" fmla="val 31101"/>
              <a:gd name="adj2" fmla="val 64417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 write permission on </a:t>
            </a:r>
            <a:r>
              <a:rPr lang="en-US" dirty="0" err="1" smtClean="0"/>
              <a:t>mountpoint</a:t>
            </a:r>
            <a:r>
              <a:rPr lang="en-US" dirty="0" smtClean="0"/>
              <a:t> to create a plan directory</a:t>
            </a:r>
            <a:endParaRPr lang="en-US" dirty="0"/>
          </a:p>
        </p:txBody>
      </p:sp>
      <p:sp>
        <p:nvSpPr>
          <p:cNvPr id="25" name="Oval Callout 24"/>
          <p:cNvSpPr/>
          <p:nvPr/>
        </p:nvSpPr>
        <p:spPr>
          <a:xfrm>
            <a:off x="5177328" y="-77283"/>
            <a:ext cx="1569258" cy="938063"/>
          </a:xfrm>
          <a:prstGeom prst="wedgeEllipseCallout">
            <a:avLst>
              <a:gd name="adj1" fmla="val -10442"/>
              <a:gd name="adj2" fmla="val 101463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Reopen the </a:t>
            </a:r>
            <a:r>
              <a:rPr lang="en-US" dirty="0" smtClean="0"/>
              <a:t>Ticket</a:t>
            </a:r>
            <a:endParaRPr lang="en-US" dirty="0"/>
          </a:p>
        </p:txBody>
      </p:sp>
      <p:sp>
        <p:nvSpPr>
          <p:cNvPr id="26" name="Oval Callout 25"/>
          <p:cNvSpPr/>
          <p:nvPr/>
        </p:nvSpPr>
        <p:spPr>
          <a:xfrm>
            <a:off x="5406142" y="2932511"/>
            <a:ext cx="6362700" cy="1275248"/>
          </a:xfrm>
          <a:prstGeom prst="wedgeEllipseCallout">
            <a:avLst>
              <a:gd name="adj1" fmla="val 8880"/>
              <a:gd name="adj2" fmla="val 127755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Continue running </a:t>
            </a:r>
            <a:r>
              <a:rPr lang="en-US" dirty="0" err="1" smtClean="0"/>
              <a:t>Oozie</a:t>
            </a:r>
            <a:r>
              <a:rPr lang="en-US" dirty="0" smtClean="0"/>
              <a:t> job command then found that </a:t>
            </a:r>
            <a:r>
              <a:rPr lang="en-US" dirty="0" err="1" smtClean="0"/>
              <a:t>Oozie</a:t>
            </a:r>
            <a:r>
              <a:rPr lang="en-US" dirty="0" smtClean="0"/>
              <a:t> configuration in </a:t>
            </a:r>
            <a:r>
              <a:rPr lang="en-US" dirty="0" err="1" smtClean="0"/>
              <a:t>Ambari</a:t>
            </a:r>
            <a:r>
              <a:rPr lang="en-US" dirty="0" smtClean="0"/>
              <a:t> is not there to connect to </a:t>
            </a:r>
            <a:r>
              <a:rPr lang="en-US" dirty="0" err="1" smtClean="0"/>
              <a:t>Hbase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7" name="Oval Callout 26"/>
          <p:cNvSpPr/>
          <p:nvPr/>
        </p:nvSpPr>
        <p:spPr>
          <a:xfrm>
            <a:off x="7407102" y="3109215"/>
            <a:ext cx="1569258" cy="938063"/>
          </a:xfrm>
          <a:prstGeom prst="wedgeEllipseCallout">
            <a:avLst>
              <a:gd name="adj1" fmla="val -10442"/>
              <a:gd name="adj2" fmla="val 101463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Raised a remedy</a:t>
            </a:r>
            <a:endParaRPr lang="en-US" dirty="0"/>
          </a:p>
        </p:txBody>
      </p:sp>
      <p:sp>
        <p:nvSpPr>
          <p:cNvPr id="28" name="Explosion 1 27"/>
          <p:cNvSpPr/>
          <p:nvPr/>
        </p:nvSpPr>
        <p:spPr>
          <a:xfrm>
            <a:off x="7612735" y="4759451"/>
            <a:ext cx="792480" cy="628352"/>
          </a:xfrm>
          <a:prstGeom prst="irregularSeal1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Callout 28"/>
          <p:cNvSpPr/>
          <p:nvPr/>
        </p:nvSpPr>
        <p:spPr>
          <a:xfrm>
            <a:off x="8064665" y="3133864"/>
            <a:ext cx="1569258" cy="938063"/>
          </a:xfrm>
          <a:prstGeom prst="wedgeEllipseCallout">
            <a:avLst>
              <a:gd name="adj1" fmla="val -10442"/>
              <a:gd name="adj2" fmla="val 101463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Remedy got Closed</a:t>
            </a:r>
            <a:endParaRPr lang="en-US" dirty="0"/>
          </a:p>
        </p:txBody>
      </p:sp>
      <p:sp>
        <p:nvSpPr>
          <p:cNvPr id="30" name="Oval Callout 29"/>
          <p:cNvSpPr/>
          <p:nvPr/>
        </p:nvSpPr>
        <p:spPr>
          <a:xfrm>
            <a:off x="8011083" y="3119229"/>
            <a:ext cx="1819410" cy="938063"/>
          </a:xfrm>
          <a:prstGeom prst="wedgeEllipseCallout">
            <a:avLst>
              <a:gd name="adj1" fmla="val -23425"/>
              <a:gd name="adj2" fmla="val 104712"/>
            </a:avLst>
          </a:prstGeom>
          <a:gradFill>
            <a:gsLst>
              <a:gs pos="0">
                <a:srgbClr val="FF0000"/>
              </a:gs>
              <a:gs pos="78000">
                <a:schemeClr val="accent1">
                  <a:shade val="94000"/>
                  <a:lumMod val="94000"/>
                </a:schemeClr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Reopened the remedy</a:t>
            </a:r>
            <a:endParaRPr lang="en-US" dirty="0"/>
          </a:p>
        </p:txBody>
      </p:sp>
      <p:sp>
        <p:nvSpPr>
          <p:cNvPr id="31" name="Oval Callout 30"/>
          <p:cNvSpPr/>
          <p:nvPr/>
        </p:nvSpPr>
        <p:spPr>
          <a:xfrm>
            <a:off x="3362325" y="3526927"/>
            <a:ext cx="6362700" cy="1275248"/>
          </a:xfrm>
          <a:prstGeom prst="wedgeEllipseCallout">
            <a:avLst>
              <a:gd name="adj1" fmla="val 19898"/>
              <a:gd name="adj2" fmla="val 79355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Hadoop user Proxy setup issue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Hadoop HA setting not done properly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Ranger UI policy issue</a:t>
            </a:r>
          </a:p>
          <a:p>
            <a:pPr algn="ctr"/>
            <a:endParaRPr lang="en-US" dirty="0"/>
          </a:p>
        </p:txBody>
      </p:sp>
      <p:sp>
        <p:nvSpPr>
          <p:cNvPr id="33" name="Right Arrow 32"/>
          <p:cNvSpPr/>
          <p:nvPr/>
        </p:nvSpPr>
        <p:spPr>
          <a:xfrm>
            <a:off x="617721" y="1063686"/>
            <a:ext cx="3512358" cy="21652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Got Go Ahead from Cole/Malay to setup DA on HDO5</a:t>
            </a:r>
            <a:endParaRPr lang="en-US" dirty="0"/>
          </a:p>
        </p:txBody>
      </p:sp>
      <p:sp>
        <p:nvSpPr>
          <p:cNvPr id="35" name="Explosion 1 34"/>
          <p:cNvSpPr/>
          <p:nvPr/>
        </p:nvSpPr>
        <p:spPr>
          <a:xfrm>
            <a:off x="6198639" y="310330"/>
            <a:ext cx="792480" cy="628352"/>
          </a:xfrm>
          <a:prstGeom prst="irregularSeal1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616374" y="1524001"/>
            <a:ext cx="8893386" cy="3854528"/>
            <a:chOff x="616374" y="1524001"/>
            <a:chExt cx="8893386" cy="3854528"/>
          </a:xfrm>
        </p:grpSpPr>
        <p:sp>
          <p:nvSpPr>
            <p:cNvPr id="36" name="Rectangle 35"/>
            <p:cNvSpPr/>
            <p:nvPr/>
          </p:nvSpPr>
          <p:spPr>
            <a:xfrm>
              <a:off x="616374" y="1524001"/>
              <a:ext cx="8893386" cy="3854528"/>
            </a:xfrm>
            <a:prstGeom prst="rect">
              <a:avLst/>
            </a:prstGeom>
            <a:solidFill>
              <a:srgbClr val="B38DBD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913130" y="1661695"/>
              <a:ext cx="8436610" cy="3231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u="sng" dirty="0" smtClean="0"/>
                <a:t>GAPS</a:t>
              </a:r>
            </a:p>
            <a:p>
              <a:endParaRPr lang="en-US" sz="2000" b="1" u="sng" dirty="0" smtClean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2000" dirty="0" smtClean="0"/>
                <a:t>Go ahead give for setup without Read/Write permission on the HDO5 Hadoop environment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2000" dirty="0" smtClean="0"/>
                <a:t>No communication about Namespace on HDO5 was passed on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2000" dirty="0" err="1" smtClean="0"/>
                <a:t>Oozie</a:t>
              </a:r>
              <a:r>
                <a:rPr lang="en-US" sz="2000" dirty="0" smtClean="0"/>
                <a:t> configurations from HD01 was not exported to HDO5 as expected.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2000" dirty="0" err="1" smtClean="0"/>
                <a:t>Oozie</a:t>
              </a:r>
              <a:r>
                <a:rPr lang="en-US" sz="2000" dirty="0" smtClean="0"/>
                <a:t> configuration remedy ticket marked as closed without any action 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2000" dirty="0" smtClean="0"/>
                <a:t>Proxy user setting and HA setup not done as per requirement on HDO5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03921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3" grpId="0" animBg="1"/>
      <p:bldP spid="13" grpId="0" animBg="1"/>
      <p:bldP spid="11" grpId="0" animBg="1"/>
      <p:bldP spid="15" grpId="0" animBg="1"/>
      <p:bldP spid="16" grpId="0" animBg="1"/>
      <p:bldP spid="17" grpId="0" animBg="1"/>
      <p:bldP spid="18" grpId="0" animBg="1"/>
      <p:bldP spid="20" grpId="0" animBg="1"/>
      <p:bldP spid="21" grpId="0" animBg="1"/>
      <p:bldP spid="22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3" grpId="0" animBg="1"/>
      <p:bldP spid="35" grpId="0" animBg="1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255</TotalTime>
  <Words>516</Words>
  <Application>Microsoft Office PowerPoint</Application>
  <PresentationFormat>Widescreen</PresentationFormat>
  <Paragraphs>60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 eCFD DA Hadoop Challenges</vt:lpstr>
      <vt:lpstr>Key Challenges</vt:lpstr>
      <vt:lpstr>     Sequence of Events</vt:lpstr>
      <vt:lpstr>eCFD Deployment Setup</vt:lpstr>
      <vt:lpstr>HDO5 Setup Learning in eCFD</vt:lpstr>
    </vt:vector>
  </TitlesOfParts>
  <Company>The Boeing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EXI-Handa, Shelly</dc:creator>
  <cp:lastModifiedBy>EXI-Handa, Shelly</cp:lastModifiedBy>
  <cp:revision>82</cp:revision>
  <dcterms:created xsi:type="dcterms:W3CDTF">2017-05-09T23:42:24Z</dcterms:created>
  <dcterms:modified xsi:type="dcterms:W3CDTF">2017-05-10T15:33:10Z</dcterms:modified>
</cp:coreProperties>
</file>