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57" r:id="rId3"/>
    <p:sldId id="266" r:id="rId4"/>
    <p:sldId id="270" r:id="rId5"/>
    <p:sldId id="262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42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32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A781-D2DF-469F-820F-733D45569FF3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A9426-AE19-4C1F-91A0-02D9677A6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345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A781-D2DF-469F-820F-733D45569FF3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A9426-AE19-4C1F-91A0-02D9677A6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44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A781-D2DF-469F-820F-733D45569FF3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A9426-AE19-4C1F-91A0-02D9677A6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66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A781-D2DF-469F-820F-733D45569FF3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A9426-AE19-4C1F-91A0-02D9677A6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48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A781-D2DF-469F-820F-733D45569FF3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A9426-AE19-4C1F-91A0-02D9677A6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36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A781-D2DF-469F-820F-733D45569FF3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A9426-AE19-4C1F-91A0-02D9677A6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45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A781-D2DF-469F-820F-733D45569FF3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A9426-AE19-4C1F-91A0-02D9677A6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255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A781-D2DF-469F-820F-733D45569FF3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A9426-AE19-4C1F-91A0-02D9677A6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45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A781-D2DF-469F-820F-733D45569FF3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A9426-AE19-4C1F-91A0-02D9677A6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3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A781-D2DF-469F-820F-733D45569FF3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A9426-AE19-4C1F-91A0-02D9677A6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9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A781-D2DF-469F-820F-733D45569FF3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A9426-AE19-4C1F-91A0-02D9677A6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2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9A781-D2DF-469F-820F-733D45569FF3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A9426-AE19-4C1F-91A0-02D9677A6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258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eCFD Performance Matrix for WT Campaign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Details on Approaches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3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Performance Testing scope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Transfer of data from HDO4 to Charon and Charon to HDO4.</a:t>
            </a:r>
          </a:p>
          <a:p>
            <a:r>
              <a:rPr lang="en-US" dirty="0" smtClean="0"/>
              <a:t>Size of dummy data 600MB,1GB,12GB,100GB</a:t>
            </a:r>
          </a:p>
          <a:p>
            <a:r>
              <a:rPr lang="en-US" dirty="0" smtClean="0"/>
              <a:t>Size of WT sample data is 3.7 GB 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817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Performance Testing Approaches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WebHDFS</a:t>
            </a:r>
            <a:r>
              <a:rPr lang="en-US" dirty="0" smtClean="0"/>
              <a:t> </a:t>
            </a:r>
          </a:p>
          <a:p>
            <a:r>
              <a:rPr lang="en-US" dirty="0" smtClean="0"/>
              <a:t>SSH</a:t>
            </a:r>
          </a:p>
          <a:p>
            <a:r>
              <a:rPr lang="en-US" dirty="0" smtClean="0"/>
              <a:t>SFTP</a:t>
            </a:r>
          </a:p>
          <a:p>
            <a:r>
              <a:rPr lang="en-US" dirty="0" err="1" smtClean="0"/>
              <a:t>Rsync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511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Results </a:t>
            </a:r>
            <a:endParaRPr lang="en-US" b="1" u="sng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2679086"/>
              </p:ext>
            </p:extLst>
          </p:nvPr>
        </p:nvGraphicFramePr>
        <p:xfrm>
          <a:off x="1039813" y="1266825"/>
          <a:ext cx="10112375" cy="432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Worksheet" r:id="rId3" imgW="10111832" imgH="4320648" progId="Excel.Sheet.12">
                  <p:embed/>
                </p:oleObj>
              </mc:Choice>
              <mc:Fallback>
                <p:oleObj name="Worksheet" r:id="rId3" imgW="10111832" imgH="432064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39813" y="1266825"/>
                        <a:ext cx="10112375" cy="4321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Oval Callout 8"/>
          <p:cNvSpPr/>
          <p:nvPr/>
        </p:nvSpPr>
        <p:spPr>
          <a:xfrm>
            <a:off x="10193547" y="618151"/>
            <a:ext cx="2320506" cy="819510"/>
          </a:xfrm>
          <a:prstGeom prst="wedgeEllipseCallout">
            <a:avLst/>
          </a:prstGeom>
          <a:solidFill>
            <a:srgbClr val="92D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Recommended </a:t>
            </a:r>
            <a:endParaRPr lang="en-US" dirty="0"/>
          </a:p>
        </p:txBody>
      </p:sp>
      <p:sp>
        <p:nvSpPr>
          <p:cNvPr id="10" name="Oval Callout 9"/>
          <p:cNvSpPr/>
          <p:nvPr/>
        </p:nvSpPr>
        <p:spPr>
          <a:xfrm>
            <a:off x="2918603" y="5739202"/>
            <a:ext cx="2320506" cy="819510"/>
          </a:xfrm>
          <a:prstGeom prst="wedgeEllipseCallout">
            <a:avLst>
              <a:gd name="adj1" fmla="val -26037"/>
              <a:gd name="adj2" fmla="val -66974"/>
            </a:avLst>
          </a:prstGeom>
          <a:solidFill>
            <a:srgbClr val="92D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Recommended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21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430" y="6971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u="sng" dirty="0" smtClean="0"/>
              <a:t>Approach 1- </a:t>
            </a:r>
            <a:r>
              <a:rPr lang="en-US" sz="3200" b="1" u="sng" dirty="0" err="1" smtClean="0"/>
              <a:t>Oozie</a:t>
            </a:r>
            <a:r>
              <a:rPr lang="en-US" sz="3200" b="1" u="sng" dirty="0" smtClean="0"/>
              <a:t> SSH approach with </a:t>
            </a:r>
            <a:r>
              <a:rPr lang="en-US" sz="3200" b="1" u="sng" dirty="0" err="1" smtClean="0"/>
              <a:t>gzip</a:t>
            </a:r>
            <a:r>
              <a:rPr lang="en-US" sz="3200" b="1" u="sng" dirty="0" smtClean="0"/>
              <a:t> </a:t>
            </a:r>
            <a:r>
              <a:rPr lang="en-US" sz="3200" b="1" i="1" u="sng" dirty="0" smtClean="0">
                <a:solidFill>
                  <a:srgbClr val="00B050"/>
                </a:solidFill>
              </a:rPr>
              <a:t>(Recommended)</a:t>
            </a:r>
            <a:endParaRPr lang="en-US" sz="3200" b="1" i="1" u="sng" dirty="0">
              <a:solidFill>
                <a:srgbClr val="00B05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914400" y="1975449"/>
            <a:ext cx="2648309" cy="17252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Magnetic Disk 4"/>
          <p:cNvSpPr/>
          <p:nvPr/>
        </p:nvSpPr>
        <p:spPr>
          <a:xfrm>
            <a:off x="6633714" y="1748063"/>
            <a:ext cx="2061714" cy="1897811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71599" y="2028864"/>
            <a:ext cx="194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WT Storage Area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22228" y="2423126"/>
            <a:ext cx="23550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/opt/data/user-data/</a:t>
            </a:r>
            <a:endParaRPr 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7169353" y="1854901"/>
            <a:ext cx="1035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Analytx</a:t>
            </a:r>
            <a:endParaRPr lang="en-US" dirty="0"/>
          </a:p>
        </p:txBody>
      </p:sp>
      <p:sp>
        <p:nvSpPr>
          <p:cNvPr id="9" name="Vertical Scroll 8"/>
          <p:cNvSpPr/>
          <p:nvPr/>
        </p:nvSpPr>
        <p:spPr>
          <a:xfrm>
            <a:off x="2346384" y="2507838"/>
            <a:ext cx="189781" cy="116651"/>
          </a:xfrm>
          <a:prstGeom prst="verticalScrol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Callout 2"/>
          <p:cNvSpPr/>
          <p:nvPr/>
        </p:nvSpPr>
        <p:spPr>
          <a:xfrm>
            <a:off x="3084258" y="2624489"/>
            <a:ext cx="353683" cy="189781"/>
          </a:xfrm>
          <a:prstGeom prst="rightArrowCallou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877224" y="2780224"/>
            <a:ext cx="11214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Public key</a:t>
            </a:r>
            <a:endParaRPr lang="en-US" sz="1000" b="1" dirty="0"/>
          </a:p>
        </p:txBody>
      </p:sp>
      <p:sp>
        <p:nvSpPr>
          <p:cNvPr id="11" name="Left Arrow Callout 10"/>
          <p:cNvSpPr/>
          <p:nvPr/>
        </p:nvSpPr>
        <p:spPr>
          <a:xfrm>
            <a:off x="6732290" y="2566163"/>
            <a:ext cx="353683" cy="196349"/>
          </a:xfrm>
          <a:prstGeom prst="leftArrowCallou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609992" y="2760672"/>
            <a:ext cx="11214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Private key</a:t>
            </a:r>
            <a:endParaRPr lang="en-US" sz="1000" b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8191" y="2540301"/>
            <a:ext cx="1181843" cy="23992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H="1">
            <a:off x="3562708" y="2696970"/>
            <a:ext cx="3071007" cy="25693"/>
          </a:xfrm>
          <a:prstGeom prst="straightConnector1">
            <a:avLst/>
          </a:prstGeom>
          <a:ln w="66675" cmpd="sng"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079112" y="2757779"/>
            <a:ext cx="6696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JSCH API</a:t>
            </a:r>
            <a:endParaRPr 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4252637" y="2340484"/>
            <a:ext cx="2010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SSH </a:t>
            </a:r>
            <a:r>
              <a:rPr lang="en-US" dirty="0" smtClean="0"/>
              <a:t>Connectivity using </a:t>
            </a:r>
            <a:r>
              <a:rPr lang="en-US" dirty="0" err="1" smtClean="0"/>
              <a:t>Oozie</a:t>
            </a:r>
            <a:r>
              <a:rPr lang="en-US" dirty="0" smtClean="0"/>
              <a:t> Shell Action</a:t>
            </a:r>
            <a:endParaRPr lang="en-US" dirty="0"/>
          </a:p>
        </p:txBody>
      </p:sp>
      <p:sp>
        <p:nvSpPr>
          <p:cNvPr id="20" name="Frame 19"/>
          <p:cNvSpPr/>
          <p:nvPr/>
        </p:nvSpPr>
        <p:spPr>
          <a:xfrm>
            <a:off x="9933475" y="1924719"/>
            <a:ext cx="1476555" cy="1595888"/>
          </a:xfrm>
          <a:prstGeom prst="fram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8698136" y="2683758"/>
            <a:ext cx="1238046" cy="28486"/>
          </a:xfrm>
          <a:prstGeom prst="straightConnector1">
            <a:avLst/>
          </a:prstGeom>
          <a:ln w="66675" cmpd="sng"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110157" y="2203781"/>
            <a:ext cx="113868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eCFD GUI Triggering </a:t>
            </a:r>
            <a:r>
              <a:rPr lang="en-US" sz="1100" dirty="0" err="1" smtClean="0"/>
              <a:t>Oozie</a:t>
            </a:r>
            <a:r>
              <a:rPr lang="en-US" sz="1100" dirty="0" smtClean="0"/>
              <a:t> once user approves the transfer</a:t>
            </a:r>
            <a:endParaRPr lang="en-US" sz="1100" dirty="0"/>
          </a:p>
        </p:txBody>
      </p:sp>
      <p:sp>
        <p:nvSpPr>
          <p:cNvPr id="29" name="TextBox 28"/>
          <p:cNvSpPr txBox="1"/>
          <p:nvPr/>
        </p:nvSpPr>
        <p:spPr>
          <a:xfrm>
            <a:off x="977835" y="4237171"/>
            <a:ext cx="1063332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Details: </a:t>
            </a:r>
            <a:r>
              <a:rPr lang="en-US" sz="1400" dirty="0" smtClean="0"/>
              <a:t>This approach runs the tar command on the WT folder and then runs </a:t>
            </a:r>
            <a:r>
              <a:rPr lang="en-US" sz="1400" dirty="0" err="1" smtClean="0"/>
              <a:t>gzip</a:t>
            </a:r>
            <a:r>
              <a:rPr lang="en-US" sz="1400" dirty="0" smtClean="0"/>
              <a:t> commands on the resultant tar </a:t>
            </a:r>
            <a:r>
              <a:rPr lang="en-US" sz="1400" dirty="0" err="1" smtClean="0"/>
              <a:t>file.This</a:t>
            </a:r>
            <a:r>
              <a:rPr lang="en-US" sz="1400" dirty="0" smtClean="0"/>
              <a:t> .</a:t>
            </a:r>
            <a:r>
              <a:rPr lang="en-US" sz="1400" dirty="0" err="1" smtClean="0"/>
              <a:t>gz</a:t>
            </a:r>
            <a:r>
              <a:rPr lang="en-US" sz="1400" dirty="0" smtClean="0"/>
              <a:t> file is copied on the network </a:t>
            </a:r>
            <a:r>
              <a:rPr lang="en-US" sz="1400" dirty="0" smtClean="0"/>
              <a:t>using </a:t>
            </a:r>
            <a:r>
              <a:rPr lang="en-US" sz="1400" dirty="0" err="1" smtClean="0"/>
              <a:t>Oozie</a:t>
            </a:r>
            <a:r>
              <a:rPr lang="en-US" sz="1400" dirty="0" smtClean="0"/>
              <a:t> shell action with SSH call to </a:t>
            </a:r>
            <a:r>
              <a:rPr lang="en-US" sz="1400" dirty="0" err="1" smtClean="0"/>
              <a:t>AnalytX</a:t>
            </a:r>
            <a:r>
              <a:rPr lang="en-US" sz="1400" dirty="0" smtClean="0"/>
              <a:t> platform inside HDFS directly.</a:t>
            </a:r>
            <a:endParaRPr lang="en-US" sz="1400" dirty="0"/>
          </a:p>
          <a:p>
            <a:r>
              <a:rPr lang="en-US" sz="2400" u="sng" dirty="0" smtClean="0"/>
              <a:t>Pros &amp; Cons of this approach:</a:t>
            </a:r>
          </a:p>
          <a:p>
            <a:r>
              <a:rPr lang="en-US" dirty="0" smtClean="0"/>
              <a:t>Pros: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This is a very simple and fast data transfer approach.</a:t>
            </a:r>
          </a:p>
          <a:p>
            <a:r>
              <a:rPr lang="en-US" dirty="0" smtClean="0"/>
              <a:t>Cons: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Need to implement acknowledgement mechanism to check if the data is transferred partially or completely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Total data transfer time also comprises the time  to tar and </a:t>
            </a:r>
            <a:r>
              <a:rPr lang="en-US" sz="1400" dirty="0" err="1" smtClean="0"/>
              <a:t>gzip</a:t>
            </a:r>
            <a:r>
              <a:rPr lang="en-US" sz="1400" dirty="0" smtClean="0"/>
              <a:t> the file along with the </a:t>
            </a:r>
            <a:r>
              <a:rPr lang="en-US" sz="1400" dirty="0" err="1" smtClean="0"/>
              <a:t>gunzip</a:t>
            </a:r>
            <a:r>
              <a:rPr lang="en-US" sz="1400" dirty="0" smtClean="0"/>
              <a:t> and </a:t>
            </a:r>
            <a:r>
              <a:rPr lang="en-US" sz="1400" dirty="0" err="1" smtClean="0"/>
              <a:t>untar</a:t>
            </a:r>
            <a:r>
              <a:rPr lang="en-US" sz="1400" dirty="0" smtClean="0"/>
              <a:t> time. </a:t>
            </a:r>
            <a:endParaRPr lang="en-US" sz="1400" dirty="0"/>
          </a:p>
          <a:p>
            <a:endParaRPr lang="en-US" dirty="0"/>
          </a:p>
        </p:txBody>
      </p:sp>
      <p:cxnSp>
        <p:nvCxnSpPr>
          <p:cNvPr id="21" name="Straight Arrow Connector 20"/>
          <p:cNvCxnSpPr>
            <a:stCxn id="9" idx="3"/>
          </p:cNvCxnSpPr>
          <p:nvPr/>
        </p:nvCxnSpPr>
        <p:spPr>
          <a:xfrm flipV="1">
            <a:off x="2521584" y="2562811"/>
            <a:ext cx="179598" cy="3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756768" y="2470457"/>
            <a:ext cx="257822" cy="21330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01182" y="2425272"/>
            <a:ext cx="460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.</a:t>
            </a:r>
            <a:r>
              <a:rPr lang="en-US" sz="1200" dirty="0" err="1" smtClean="0"/>
              <a:t>gz</a:t>
            </a:r>
            <a:endParaRPr lang="en-US" sz="1200" dirty="0"/>
          </a:p>
        </p:txBody>
      </p:sp>
      <p:sp>
        <p:nvSpPr>
          <p:cNvPr id="26" name="Oval 25"/>
          <p:cNvSpPr/>
          <p:nvPr/>
        </p:nvSpPr>
        <p:spPr>
          <a:xfrm>
            <a:off x="6847932" y="3079433"/>
            <a:ext cx="222129" cy="22902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779291" y="3040758"/>
            <a:ext cx="460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.</a:t>
            </a:r>
            <a:r>
              <a:rPr lang="en-US" sz="1200" dirty="0" err="1" smtClean="0"/>
              <a:t>gz</a:t>
            </a:r>
            <a:endParaRPr lang="en-US" sz="1200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7093783" y="3179257"/>
            <a:ext cx="179598" cy="3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Vertical Scroll 32"/>
          <p:cNvSpPr/>
          <p:nvPr/>
        </p:nvSpPr>
        <p:spPr>
          <a:xfrm>
            <a:off x="7290752" y="3126144"/>
            <a:ext cx="189781" cy="116651"/>
          </a:xfrm>
          <a:prstGeom prst="verticalScrol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027016" y="3276833"/>
            <a:ext cx="23550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/</a:t>
            </a:r>
            <a:r>
              <a:rPr lang="en-US" sz="1100" dirty="0" err="1" smtClean="0"/>
              <a:t>ecfd</a:t>
            </a:r>
            <a:r>
              <a:rPr lang="en-US" sz="1100" dirty="0" smtClean="0"/>
              <a:t>/&lt;</a:t>
            </a:r>
            <a:r>
              <a:rPr lang="en-US" sz="1100" dirty="0" err="1" smtClean="0"/>
              <a:t>env</a:t>
            </a:r>
            <a:r>
              <a:rPr lang="en-US" sz="1100" dirty="0" smtClean="0"/>
              <a:t>&gt;/data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561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879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u="sng" dirty="0" smtClean="0"/>
              <a:t>Approach </a:t>
            </a:r>
            <a:r>
              <a:rPr lang="en-US" sz="3200" b="1" u="sng" dirty="0" smtClean="0"/>
              <a:t>2- </a:t>
            </a:r>
            <a:r>
              <a:rPr lang="en-US" sz="3200" b="1" u="sng" dirty="0" smtClean="0"/>
              <a:t>Kafka &amp; Spark </a:t>
            </a:r>
            <a:r>
              <a:rPr lang="en-US" sz="3200" b="1" u="sng" dirty="0"/>
              <a:t>approach</a:t>
            </a:r>
            <a:r>
              <a:rPr lang="en-US" sz="3200" b="1" i="1" u="sng" dirty="0">
                <a:solidFill>
                  <a:srgbClr val="00B050"/>
                </a:solidFill>
              </a:rPr>
              <a:t>(Futuristic approach)</a:t>
            </a:r>
            <a:endParaRPr lang="en-US" sz="3200" b="1" i="1" u="sng" dirty="0">
              <a:solidFill>
                <a:srgbClr val="00B05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544124" y="1725292"/>
            <a:ext cx="2648309" cy="17252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Magnetic Disk 4"/>
          <p:cNvSpPr/>
          <p:nvPr/>
        </p:nvSpPr>
        <p:spPr>
          <a:xfrm>
            <a:off x="7156402" y="1586002"/>
            <a:ext cx="2061714" cy="1897811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01323" y="1778707"/>
            <a:ext cx="194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WT Storage Area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51952" y="2172969"/>
            <a:ext cx="23550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/opt/data/user-data/</a:t>
            </a:r>
            <a:endParaRPr 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7799077" y="1604744"/>
            <a:ext cx="1035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Analytx</a:t>
            </a:r>
            <a:endParaRPr lang="en-US" dirty="0"/>
          </a:p>
        </p:txBody>
      </p:sp>
      <p:sp>
        <p:nvSpPr>
          <p:cNvPr id="9" name="Vertical Scroll 8"/>
          <p:cNvSpPr/>
          <p:nvPr/>
        </p:nvSpPr>
        <p:spPr>
          <a:xfrm>
            <a:off x="2976108" y="2257681"/>
            <a:ext cx="189781" cy="116651"/>
          </a:xfrm>
          <a:prstGeom prst="verticalScrol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192432" y="2446813"/>
            <a:ext cx="3071007" cy="25693"/>
          </a:xfrm>
          <a:prstGeom prst="straightConnector1">
            <a:avLst/>
          </a:prstGeom>
          <a:ln w="66675" cmpd="sng"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882361" y="2090327"/>
            <a:ext cx="2010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Transfer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08823" y="4151164"/>
            <a:ext cx="106333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Pros &amp; Cons of this approach:</a:t>
            </a:r>
          </a:p>
          <a:p>
            <a:r>
              <a:rPr lang="en-US" dirty="0" smtClean="0"/>
              <a:t>Pros: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Reliable Data transfer and provides Streaming feature along with messaging.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If HDOx is down then the message will remain in the Kafka topic and transfer will triggered once HDOx is up and running.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Kafka and Spark communication is safe due to SSL/TTL encryption is inbuilt in the APIs.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Fault tolerant approach due to the replication factor mechanism in Kafka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Fast due to in-memory data processing  feature of Spark.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Dedicatedly designed for automating the movement of data between disparate systems.</a:t>
            </a:r>
          </a:p>
          <a:p>
            <a:r>
              <a:rPr lang="en-US" dirty="0" smtClean="0"/>
              <a:t>Cons: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Dependency on Kafka Topic If Topic is down no data transfer will take place.</a:t>
            </a:r>
          </a:p>
          <a:p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717" y="2534908"/>
            <a:ext cx="848815" cy="39508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193" y="2288042"/>
            <a:ext cx="1174558" cy="40502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7793" y="2998331"/>
            <a:ext cx="955829" cy="294654"/>
          </a:xfrm>
          <a:prstGeom prst="rect">
            <a:avLst/>
          </a:prstGeom>
        </p:spPr>
      </p:pic>
      <p:cxnSp>
        <p:nvCxnSpPr>
          <p:cNvPr id="31" name="Straight Arrow Connector 30"/>
          <p:cNvCxnSpPr>
            <a:endCxn id="27" idx="0"/>
          </p:cNvCxnSpPr>
          <p:nvPr/>
        </p:nvCxnSpPr>
        <p:spPr>
          <a:xfrm>
            <a:off x="8025707" y="2711846"/>
            <a:ext cx="1" cy="2864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8117993" y="2679616"/>
            <a:ext cx="982258" cy="26762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3439" y="2660836"/>
            <a:ext cx="669086" cy="327425"/>
          </a:xfrm>
          <a:prstGeom prst="rect">
            <a:avLst/>
          </a:prstGeom>
        </p:spPr>
      </p:pic>
      <p:cxnSp>
        <p:nvCxnSpPr>
          <p:cNvPr id="23" name="Straight Connector 22"/>
          <p:cNvCxnSpPr/>
          <p:nvPr/>
        </p:nvCxnSpPr>
        <p:spPr>
          <a:xfrm>
            <a:off x="7971352" y="2824549"/>
            <a:ext cx="934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7932525" y="2822041"/>
            <a:ext cx="185468" cy="115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30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879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u="sng" dirty="0" smtClean="0"/>
              <a:t>Approach </a:t>
            </a:r>
            <a:r>
              <a:rPr lang="en-US" sz="3200" b="1" u="sng" dirty="0" smtClean="0"/>
              <a:t>3- </a:t>
            </a:r>
            <a:r>
              <a:rPr lang="en-US" sz="3200" b="1" u="sng" dirty="0" err="1" smtClean="0"/>
              <a:t>WebHDFS</a:t>
            </a:r>
            <a:r>
              <a:rPr lang="en-US" sz="3200" b="1" u="sng" dirty="0" smtClean="0"/>
              <a:t> approach with </a:t>
            </a:r>
            <a:r>
              <a:rPr lang="en-US" sz="3200" b="1" u="sng" dirty="0" err="1" smtClean="0"/>
              <a:t>gzip</a:t>
            </a:r>
            <a:endParaRPr lang="en-US" sz="3200" b="1" u="sng" dirty="0"/>
          </a:p>
        </p:txBody>
      </p:sp>
      <p:sp>
        <p:nvSpPr>
          <p:cNvPr id="4" name="Rounded Rectangle 3"/>
          <p:cNvSpPr/>
          <p:nvPr/>
        </p:nvSpPr>
        <p:spPr>
          <a:xfrm>
            <a:off x="1561377" y="1725292"/>
            <a:ext cx="2648309" cy="17252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Magnetic Disk 4"/>
          <p:cNvSpPr/>
          <p:nvPr/>
        </p:nvSpPr>
        <p:spPr>
          <a:xfrm>
            <a:off x="7280692" y="1604744"/>
            <a:ext cx="2061714" cy="1897811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18576" y="1778707"/>
            <a:ext cx="194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WT Storage Area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69205" y="2172969"/>
            <a:ext cx="23550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/opt/data/user-data/</a:t>
            </a:r>
            <a:endParaRPr 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7897481" y="1725292"/>
            <a:ext cx="1035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Analytx</a:t>
            </a:r>
            <a:endParaRPr lang="en-US" dirty="0"/>
          </a:p>
        </p:txBody>
      </p:sp>
      <p:sp>
        <p:nvSpPr>
          <p:cNvPr id="9" name="Vertical Scroll 8"/>
          <p:cNvSpPr/>
          <p:nvPr/>
        </p:nvSpPr>
        <p:spPr>
          <a:xfrm>
            <a:off x="2993361" y="2257681"/>
            <a:ext cx="189781" cy="116651"/>
          </a:xfrm>
          <a:prstGeom prst="verticalScrol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209685" y="2446813"/>
            <a:ext cx="3071007" cy="25693"/>
          </a:xfrm>
          <a:prstGeom prst="straightConnector1">
            <a:avLst/>
          </a:prstGeom>
          <a:ln w="66675" cmpd="sng"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899614" y="2090327"/>
            <a:ext cx="2010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Transfer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08823" y="4151164"/>
            <a:ext cx="1063332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Pros &amp; Cons of this approach:</a:t>
            </a:r>
          </a:p>
          <a:p>
            <a:r>
              <a:rPr lang="en-US" dirty="0" smtClean="0"/>
              <a:t>Pros: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Very simple HTTP based API can be used with the CURL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Already tested this API call for 100 GB of data from Charon to HDO4.</a:t>
            </a:r>
          </a:p>
          <a:p>
            <a:r>
              <a:rPr lang="en-US" dirty="0" smtClean="0"/>
              <a:t>Cons: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Need to test if this approach is fine from JBOSS</a:t>
            </a:r>
          </a:p>
          <a:p>
            <a:r>
              <a:rPr lang="en-US" sz="1400" dirty="0" smtClean="0"/>
              <a:t>.</a:t>
            </a:r>
            <a:endParaRPr lang="en-US" sz="14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8066866" y="2483628"/>
            <a:ext cx="934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6-Point Star 10"/>
          <p:cNvSpPr/>
          <p:nvPr/>
        </p:nvSpPr>
        <p:spPr>
          <a:xfrm>
            <a:off x="7291999" y="2117491"/>
            <a:ext cx="944594" cy="670930"/>
          </a:xfrm>
          <a:prstGeom prst="star6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520437" y="2354370"/>
            <a:ext cx="5782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HDFS</a:t>
            </a:r>
            <a:endParaRPr lang="en-US" sz="1000" dirty="0"/>
          </a:p>
        </p:txBody>
      </p:sp>
      <p:sp>
        <p:nvSpPr>
          <p:cNvPr id="17" name="Folded Corner 16"/>
          <p:cNvSpPr/>
          <p:nvPr/>
        </p:nvSpPr>
        <p:spPr>
          <a:xfrm>
            <a:off x="2536166" y="2442406"/>
            <a:ext cx="1630398" cy="757993"/>
          </a:xfrm>
          <a:prstGeom prst="foldedCorner">
            <a:avLst/>
          </a:prstGeom>
          <a:solidFill>
            <a:srgbClr val="9842BE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631052" y="2411372"/>
            <a:ext cx="16864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Java Agent/ </a:t>
            </a:r>
            <a:r>
              <a:rPr lang="en-US" sz="1000" dirty="0" err="1" smtClean="0"/>
              <a:t>Cron</a:t>
            </a:r>
            <a:r>
              <a:rPr lang="en-US" sz="1000" dirty="0" smtClean="0"/>
              <a:t> Job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3243532" y="2880184"/>
            <a:ext cx="780685" cy="263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WebHdfs</a:t>
            </a:r>
            <a:r>
              <a:rPr lang="en-US" sz="800" dirty="0" smtClean="0"/>
              <a:t> Call</a:t>
            </a:r>
            <a:endParaRPr lang="en-US" sz="800" dirty="0"/>
          </a:p>
        </p:txBody>
      </p:sp>
      <p:sp>
        <p:nvSpPr>
          <p:cNvPr id="27" name="Rounded Rectangle 26"/>
          <p:cNvSpPr/>
          <p:nvPr/>
        </p:nvSpPr>
        <p:spPr>
          <a:xfrm>
            <a:off x="2631053" y="2680802"/>
            <a:ext cx="724613" cy="1761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Data Lookup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825902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4827</TotalTime>
  <Words>400</Words>
  <Application>Microsoft Office PowerPoint</Application>
  <PresentationFormat>Widescreen</PresentationFormat>
  <Paragraphs>64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Microsoft Excel Worksheet</vt:lpstr>
      <vt:lpstr>eCFD Performance Matrix for WT Campaign Data</vt:lpstr>
      <vt:lpstr>Performance Testing scope</vt:lpstr>
      <vt:lpstr>Performance Testing Approaches</vt:lpstr>
      <vt:lpstr>Results </vt:lpstr>
      <vt:lpstr>Approach 1- Oozie SSH approach with gzip (Recommended)</vt:lpstr>
      <vt:lpstr>Approach 2- Kafka &amp; Spark approach(Futuristic approach)</vt:lpstr>
      <vt:lpstr>Approach 3- WebHDFS approach with gzip</vt:lpstr>
    </vt:vector>
  </TitlesOfParts>
  <Company>The Boeing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WT solution Approaches</dc:title>
  <dc:creator>EXI-Handa, Shelly</dc:creator>
  <cp:lastModifiedBy>EXI-Handa, Shelly</cp:lastModifiedBy>
  <cp:revision>103</cp:revision>
  <dcterms:created xsi:type="dcterms:W3CDTF">2018-07-16T05:13:58Z</dcterms:created>
  <dcterms:modified xsi:type="dcterms:W3CDTF">2018-10-10T22:04:01Z</dcterms:modified>
</cp:coreProperties>
</file>