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 roundtripDataSignature="AMtx7mjj0FPEWw0fil6avvqqx/NqJsE+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c43dd339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9c43dd339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d31ac07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9d31ac072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2.png"/><Relationship Id="rId13" Type="http://schemas.openxmlformats.org/officeDocument/2006/relationships/image" Target="../media/image7.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3.png"/><Relationship Id="rId1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14.png"/></Relationships>
</file>

<file path=ppt/slides/_rels/slide2.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10.png"/><Relationship Id="rId13" Type="http://schemas.openxmlformats.org/officeDocument/2006/relationships/image" Target="../media/image13.png"/><Relationship Id="rId12"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2.png"/><Relationship Id="rId1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14.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83" name="Shape 83"/>
        <p:cNvGrpSpPr/>
        <p:nvPr/>
      </p:nvGrpSpPr>
      <p:grpSpPr>
        <a:xfrm>
          <a:off x="0" y="0"/>
          <a:ext cx="0" cy="0"/>
          <a:chOff x="0" y="0"/>
          <a:chExt cx="0" cy="0"/>
        </a:xfrm>
      </p:grpSpPr>
      <p:sp>
        <p:nvSpPr>
          <p:cNvPr id="84" name="Google Shape;84;p1"/>
          <p:cNvSpPr txBox="1"/>
          <p:nvPr/>
        </p:nvSpPr>
        <p:spPr>
          <a:xfrm flipH="1">
            <a:off x="123825" y="156225"/>
            <a:ext cx="6148200" cy="344400"/>
          </a:xfrm>
          <a:prstGeom prst="rect">
            <a:avLst/>
          </a:prstGeom>
          <a:solidFill>
            <a:srgbClr val="BED2FA">
              <a:alpha val="89803"/>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latin typeface="Calibri"/>
                <a:ea typeface="Calibri"/>
                <a:cs typeface="Calibri"/>
                <a:sym typeface="Calibri"/>
              </a:rPr>
              <a:t>Can we really earn “tendies” from WallStreetBets? </a:t>
            </a:r>
            <a:endParaRPr sz="1800">
              <a:solidFill>
                <a:schemeClr val="dk1"/>
              </a:solidFill>
              <a:latin typeface="Calibri"/>
              <a:ea typeface="Calibri"/>
              <a:cs typeface="Calibri"/>
              <a:sym typeface="Calibri"/>
            </a:endParaRPr>
          </a:p>
        </p:txBody>
      </p:sp>
      <p:sp>
        <p:nvSpPr>
          <p:cNvPr id="85" name="Google Shape;85;p1"/>
          <p:cNvSpPr txBox="1"/>
          <p:nvPr/>
        </p:nvSpPr>
        <p:spPr>
          <a:xfrm flipH="1">
            <a:off x="123950" y="736425"/>
            <a:ext cx="6148200" cy="1202100"/>
          </a:xfrm>
          <a:prstGeom prst="rect">
            <a:avLst/>
          </a:prstGeom>
          <a:solidFill>
            <a:srgbClr val="BED2FA">
              <a:alpha val="89803"/>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Background</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R</a:t>
            </a:r>
            <a:r>
              <a:rPr lang="en-US" sz="1100">
                <a:solidFill>
                  <a:schemeClr val="dk1"/>
                </a:solidFill>
                <a:latin typeface="Calibri"/>
                <a:ea typeface="Calibri"/>
                <a:cs typeface="Calibri"/>
                <a:sym typeface="Calibri"/>
              </a:rPr>
              <a:t>ecent years</a:t>
            </a:r>
            <a:r>
              <a:rPr lang="en-US" sz="1100">
                <a:solidFill>
                  <a:schemeClr val="dk1"/>
                </a:solidFill>
                <a:latin typeface="Calibri"/>
                <a:ea typeface="Calibri"/>
                <a:cs typeface="Calibri"/>
                <a:sym typeface="Calibri"/>
              </a:rPr>
              <a:t>, retail investors have become more engaged in stock trading due to the rise in apps like </a:t>
            </a:r>
            <a:r>
              <a:rPr b="1" lang="en-US" sz="1100">
                <a:solidFill>
                  <a:schemeClr val="dk1"/>
                </a:solidFill>
                <a:latin typeface="Calibri"/>
                <a:ea typeface="Calibri"/>
                <a:cs typeface="Calibri"/>
                <a:sym typeface="Calibri"/>
              </a:rPr>
              <a:t>Robinhood</a:t>
            </a:r>
            <a:r>
              <a:rPr lang="en-US" sz="1100">
                <a:solidFill>
                  <a:schemeClr val="dk1"/>
                </a:solidFill>
                <a:latin typeface="Calibri"/>
                <a:ea typeface="Calibri"/>
                <a:cs typeface="Calibri"/>
                <a:sym typeface="Calibri"/>
              </a:rPr>
              <a:t>. This has lead to communities on social networking sites like </a:t>
            </a:r>
            <a:r>
              <a:rPr b="1" lang="en-US" sz="1100">
                <a:solidFill>
                  <a:schemeClr val="dk1"/>
                </a:solidFill>
                <a:latin typeface="Calibri"/>
                <a:ea typeface="Calibri"/>
                <a:cs typeface="Calibri"/>
                <a:sym typeface="Calibri"/>
              </a:rPr>
              <a:t>r/wallstreetbets (WSB)</a:t>
            </a:r>
            <a:r>
              <a:rPr lang="en-US" sz="1100">
                <a:solidFill>
                  <a:schemeClr val="dk1"/>
                </a:solidFill>
                <a:latin typeface="Calibri"/>
                <a:ea typeface="Calibri"/>
                <a:cs typeface="Calibri"/>
                <a:sym typeface="Calibri"/>
              </a:rPr>
              <a:t>, a subreddit where users can freely post their trading plans and results, while others comment. The goal of our project is to analyze some of these comments </a:t>
            </a:r>
            <a:r>
              <a:rPr b="1" lang="en-US" sz="1100">
                <a:solidFill>
                  <a:schemeClr val="dk1"/>
                </a:solidFill>
                <a:latin typeface="Calibri"/>
                <a:ea typeface="Calibri"/>
                <a:cs typeface="Calibri"/>
                <a:sym typeface="Calibri"/>
              </a:rPr>
              <a:t>using sentiment analysis </a:t>
            </a:r>
            <a:r>
              <a:rPr lang="en-US" sz="1100">
                <a:solidFill>
                  <a:schemeClr val="dk1"/>
                </a:solidFill>
                <a:latin typeface="Calibri"/>
                <a:ea typeface="Calibri"/>
                <a:cs typeface="Calibri"/>
                <a:sym typeface="Calibri"/>
              </a:rPr>
              <a:t>to see if they can be used to predict the next day’s movement of a stock</a:t>
            </a:r>
            <a:endParaRPr sz="1300"/>
          </a:p>
        </p:txBody>
      </p:sp>
      <p:sp>
        <p:nvSpPr>
          <p:cNvPr id="86" name="Google Shape;86;p1"/>
          <p:cNvSpPr txBox="1"/>
          <p:nvPr/>
        </p:nvSpPr>
        <p:spPr>
          <a:xfrm>
            <a:off x="123825" y="500625"/>
            <a:ext cx="6148200" cy="159600"/>
          </a:xfrm>
          <a:prstGeom prst="rect">
            <a:avLst/>
          </a:prstGeom>
          <a:solidFill>
            <a:srgbClr val="AEC3EB"/>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900">
                <a:solidFill>
                  <a:schemeClr val="dk1"/>
                </a:solidFill>
                <a:latin typeface="Calibri"/>
                <a:ea typeface="Calibri"/>
                <a:cs typeface="Calibri"/>
                <a:sym typeface="Calibri"/>
              </a:rPr>
              <a:t>Phyllis Yang, </a:t>
            </a:r>
            <a:r>
              <a:rPr lang="en-US" sz="900">
                <a:solidFill>
                  <a:schemeClr val="dk1"/>
                </a:solidFill>
                <a:latin typeface="Calibri"/>
                <a:ea typeface="Calibri"/>
                <a:cs typeface="Calibri"/>
                <a:sym typeface="Calibri"/>
              </a:rPr>
              <a:t>Shelly Wang, </a:t>
            </a:r>
            <a:r>
              <a:rPr lang="en-US" sz="900">
                <a:solidFill>
                  <a:schemeClr val="dk1"/>
                </a:solidFill>
                <a:latin typeface="Calibri"/>
                <a:ea typeface="Calibri"/>
                <a:cs typeface="Calibri"/>
                <a:sym typeface="Calibri"/>
              </a:rPr>
              <a:t>Christina Jin, </a:t>
            </a:r>
            <a:r>
              <a:rPr lang="en-US" sz="900">
                <a:solidFill>
                  <a:schemeClr val="dk1"/>
                </a:solidFill>
                <a:latin typeface="Calibri"/>
                <a:ea typeface="Calibri"/>
                <a:cs typeface="Calibri"/>
                <a:sym typeface="Calibri"/>
              </a:rPr>
              <a:t>Katherine Engelman, Melody Lui</a:t>
            </a:r>
            <a:endParaRPr sz="1100">
              <a:latin typeface="Calibri"/>
              <a:ea typeface="Calibri"/>
              <a:cs typeface="Calibri"/>
              <a:sym typeface="Calibri"/>
            </a:endParaRPr>
          </a:p>
        </p:txBody>
      </p:sp>
      <p:sp>
        <p:nvSpPr>
          <p:cNvPr id="87" name="Google Shape;87;p1"/>
          <p:cNvSpPr txBox="1"/>
          <p:nvPr/>
        </p:nvSpPr>
        <p:spPr>
          <a:xfrm>
            <a:off x="123825" y="2008024"/>
            <a:ext cx="6148200" cy="2280000"/>
          </a:xfrm>
          <a:prstGeom prst="rect">
            <a:avLst/>
          </a:prstGeom>
          <a:solidFill>
            <a:srgbClr val="BED2FA">
              <a:alpha val="89803"/>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Data Sets and Preprocessing</a:t>
            </a:r>
            <a:endParaRPr sz="1100">
              <a:solidFill>
                <a:schemeClr val="dk1"/>
              </a:solidFill>
              <a:latin typeface="Calibri"/>
              <a:ea typeface="Calibri"/>
              <a:cs typeface="Calibri"/>
              <a:sym typeface="Calibri"/>
            </a:endParaRPr>
          </a:p>
          <a:p>
            <a:pPr indent="-165100" lvl="0" marL="171450" marR="0" rtl="0" algn="l">
              <a:lnSpc>
                <a:spcPct val="115000"/>
              </a:lnSpc>
              <a:spcBef>
                <a:spcPts val="0"/>
              </a:spcBef>
              <a:spcAft>
                <a:spcPts val="0"/>
              </a:spcAft>
              <a:buClr>
                <a:schemeClr val="dk1"/>
              </a:buClr>
              <a:buSzPts val="1100"/>
              <a:buFont typeface="Arial"/>
              <a:buChar char="•"/>
            </a:pPr>
            <a:r>
              <a:rPr b="1" lang="en-US" sz="1100">
                <a:solidFill>
                  <a:schemeClr val="dk1"/>
                </a:solidFill>
                <a:latin typeface="Calibri"/>
                <a:ea typeface="Calibri"/>
                <a:cs typeface="Calibri"/>
                <a:sym typeface="Calibri"/>
              </a:rPr>
              <a:t>WSB</a:t>
            </a:r>
            <a:r>
              <a:rPr b="1" lang="en-US" sz="1100">
                <a:solidFill>
                  <a:schemeClr val="dk1"/>
                </a:solidFill>
                <a:latin typeface="Calibri"/>
                <a:ea typeface="Calibri"/>
                <a:cs typeface="Calibri"/>
                <a:sym typeface="Calibri"/>
              </a:rPr>
              <a:t> comments and posts : </a:t>
            </a:r>
            <a:r>
              <a:rPr lang="en-US" sz="1100">
                <a:solidFill>
                  <a:schemeClr val="dk1"/>
                </a:solidFill>
                <a:latin typeface="Calibri"/>
                <a:ea typeface="Calibri"/>
                <a:cs typeface="Calibri"/>
                <a:sym typeface="Calibri"/>
              </a:rPr>
              <a:t>we use Python API to extract the best 500 comments from Daily Discussion posts; we also get a dataset of WSB posts from Kaggle </a:t>
            </a:r>
            <a:endParaRPr sz="1300"/>
          </a:p>
          <a:p>
            <a:pPr indent="-165100" lvl="0" marL="171450" marR="0" rtl="0" algn="l">
              <a:lnSpc>
                <a:spcPct val="115000"/>
              </a:lnSpc>
              <a:spcBef>
                <a:spcPts val="0"/>
              </a:spcBef>
              <a:spcAft>
                <a:spcPts val="0"/>
              </a:spcAft>
              <a:buClr>
                <a:schemeClr val="dk1"/>
              </a:buClr>
              <a:buSzPts val="1100"/>
              <a:buFont typeface="Arial"/>
              <a:buChar char="•"/>
            </a:pPr>
            <a:r>
              <a:rPr b="1" lang="en-US" sz="1100">
                <a:solidFill>
                  <a:schemeClr val="dk1"/>
                </a:solidFill>
                <a:latin typeface="Calibri"/>
                <a:ea typeface="Calibri"/>
                <a:cs typeface="Calibri"/>
                <a:sym typeface="Calibri"/>
              </a:rPr>
              <a:t>Robinhood stock popularity : </a:t>
            </a:r>
            <a:r>
              <a:rPr lang="en-US" sz="1100">
                <a:solidFill>
                  <a:schemeClr val="dk1"/>
                </a:solidFill>
                <a:latin typeface="Calibri"/>
                <a:ea typeface="Calibri"/>
                <a:cs typeface="Calibri"/>
                <a:sym typeface="Calibri"/>
              </a:rPr>
              <a:t>we get the data on Robinhood users’ holding on each stock from Kaggle</a:t>
            </a:r>
            <a:endParaRPr sz="1300"/>
          </a:p>
          <a:p>
            <a:pPr indent="-165100" lvl="0" marL="171450" marR="0" rtl="0" algn="l">
              <a:lnSpc>
                <a:spcPct val="115000"/>
              </a:lnSpc>
              <a:spcBef>
                <a:spcPts val="0"/>
              </a:spcBef>
              <a:spcAft>
                <a:spcPts val="0"/>
              </a:spcAft>
              <a:buClr>
                <a:schemeClr val="dk1"/>
              </a:buClr>
              <a:buSzPts val="1100"/>
              <a:buFont typeface="Arial"/>
              <a:buChar char="•"/>
            </a:pPr>
            <a:r>
              <a:rPr b="1" lang="en-US" sz="1100">
                <a:solidFill>
                  <a:schemeClr val="dk1"/>
                </a:solidFill>
                <a:latin typeface="Calibri"/>
                <a:ea typeface="Calibri"/>
                <a:cs typeface="Calibri"/>
                <a:sym typeface="Calibri"/>
              </a:rPr>
              <a:t>Stock Close Price and </a:t>
            </a:r>
            <a:r>
              <a:rPr b="1" lang="en-US" sz="1100">
                <a:solidFill>
                  <a:schemeClr val="dk1"/>
                </a:solidFill>
                <a:latin typeface="Calibri"/>
                <a:ea typeface="Calibri"/>
                <a:cs typeface="Calibri"/>
                <a:sym typeface="Calibri"/>
              </a:rPr>
              <a:t>CBOE Volatility Index (VIX) from YAHOO FInance</a:t>
            </a:r>
            <a:endParaRPr b="1" sz="11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b="1" lang="en-US" sz="1100">
                <a:solidFill>
                  <a:schemeClr val="dk1"/>
                </a:solidFill>
                <a:latin typeface="Calibri"/>
                <a:ea typeface="Calibri"/>
                <a:cs typeface="Calibri"/>
                <a:sym typeface="Calibri"/>
              </a:rPr>
              <a:t>Sentiment Score </a:t>
            </a:r>
            <a:endParaRPr b="1" sz="11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1100">
                <a:solidFill>
                  <a:schemeClr val="dk1"/>
                </a:solidFill>
                <a:latin typeface="Calibri"/>
                <a:ea typeface="Calibri"/>
                <a:cs typeface="Calibri"/>
                <a:sym typeface="Calibri"/>
              </a:rPr>
              <a:t>We use </a:t>
            </a:r>
            <a:r>
              <a:rPr b="1" lang="en-US" sz="1100">
                <a:solidFill>
                  <a:schemeClr val="dk1"/>
                </a:solidFill>
                <a:latin typeface="Calibri"/>
                <a:ea typeface="Calibri"/>
                <a:cs typeface="Calibri"/>
                <a:sym typeface="Calibri"/>
              </a:rPr>
              <a:t>Vader</a:t>
            </a:r>
            <a:r>
              <a:rPr lang="en-US" sz="1100">
                <a:solidFill>
                  <a:schemeClr val="dk1"/>
                </a:solidFill>
                <a:latin typeface="Calibri"/>
                <a:ea typeface="Calibri"/>
                <a:cs typeface="Calibri"/>
                <a:sym typeface="Calibri"/>
              </a:rPr>
              <a:t>, a lexicon that performs exceptionally on social media posts, to provide us with a base sentiment score for each comment, we then use different metrics such as average of compound, positive comment count, etc. to measure the over sentiment for each day. </a:t>
            </a:r>
            <a:endParaRPr sz="11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1100">
                <a:solidFill>
                  <a:schemeClr val="dk1"/>
                </a:solidFill>
                <a:latin typeface="Calibri"/>
                <a:ea typeface="Calibri"/>
                <a:cs typeface="Calibri"/>
                <a:sym typeface="Calibri"/>
              </a:rPr>
              <a:t>We also modified the Lexicon to include </a:t>
            </a:r>
            <a:r>
              <a:rPr b="1" lang="en-US" sz="1100">
                <a:solidFill>
                  <a:schemeClr val="dk1"/>
                </a:solidFill>
                <a:latin typeface="Calibri"/>
                <a:ea typeface="Calibri"/>
                <a:cs typeface="Calibri"/>
                <a:sym typeface="Calibri"/>
              </a:rPr>
              <a:t>slang terms  frequently used by WSB users</a:t>
            </a:r>
            <a:r>
              <a:rPr lang="en-US" sz="1100">
                <a:solidFill>
                  <a:schemeClr val="dk1"/>
                </a:solidFill>
                <a:latin typeface="Calibri"/>
                <a:ea typeface="Calibri"/>
                <a:cs typeface="Calibri"/>
                <a:sym typeface="Calibri"/>
              </a:rPr>
              <a:t> such as “go to the moon”, “drill”, “printer”, etc. </a:t>
            </a:r>
            <a:endParaRPr sz="1100">
              <a:solidFill>
                <a:schemeClr val="dk1"/>
              </a:solidFill>
              <a:latin typeface="Calibri"/>
              <a:ea typeface="Calibri"/>
              <a:cs typeface="Calibri"/>
              <a:sym typeface="Calibri"/>
            </a:endParaRPr>
          </a:p>
        </p:txBody>
      </p:sp>
      <p:sp>
        <p:nvSpPr>
          <p:cNvPr id="88" name="Google Shape;88;p1"/>
          <p:cNvSpPr txBox="1"/>
          <p:nvPr/>
        </p:nvSpPr>
        <p:spPr>
          <a:xfrm>
            <a:off x="6318100" y="151625"/>
            <a:ext cx="5750100" cy="2559300"/>
          </a:xfrm>
          <a:prstGeom prst="rect">
            <a:avLst/>
          </a:prstGeom>
          <a:solidFill>
            <a:srgbClr val="BED2FA">
              <a:alpha val="89803"/>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Exploratory Data Analysis</a:t>
            </a:r>
            <a:endParaRPr b="1" sz="1100">
              <a:solidFill>
                <a:srgbClr val="E69138"/>
              </a:solidFill>
            </a:endParaRPr>
          </a:p>
          <a:p>
            <a:pPr indent="0" lvl="0" marL="0" marR="0" rtl="0" algn="l">
              <a:spcBef>
                <a:spcPts val="0"/>
              </a:spcBef>
              <a:spcAft>
                <a:spcPts val="0"/>
              </a:spcAft>
              <a:buNone/>
            </a:pPr>
            <a:r>
              <a:t/>
            </a:r>
            <a:endParaRPr b="1" sz="1100">
              <a:solidFill>
                <a:srgbClr val="E69138"/>
              </a:solidFill>
            </a:endParaRPr>
          </a:p>
          <a:p>
            <a:pPr indent="0" lvl="0" marL="0" marR="0" rtl="0" algn="l">
              <a:spcBef>
                <a:spcPts val="0"/>
              </a:spcBef>
              <a:spcAft>
                <a:spcPts val="0"/>
              </a:spcAft>
              <a:buNone/>
            </a:pPr>
            <a:br>
              <a:rPr lang="en-US"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 </a:t>
            </a:r>
            <a:endParaRPr/>
          </a:p>
        </p:txBody>
      </p:sp>
      <p:sp>
        <p:nvSpPr>
          <p:cNvPr id="89" name="Google Shape;89;p1"/>
          <p:cNvSpPr txBox="1"/>
          <p:nvPr/>
        </p:nvSpPr>
        <p:spPr>
          <a:xfrm>
            <a:off x="6322675" y="5219075"/>
            <a:ext cx="5750100" cy="1582200"/>
          </a:xfrm>
          <a:prstGeom prst="rect">
            <a:avLst/>
          </a:prstGeom>
          <a:solidFill>
            <a:srgbClr val="AEC3E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Conclusion &amp; Future Work</a:t>
            </a:r>
            <a:endParaRPr>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Though we have seen correlations between stock price and WSB sentiments for some stocks, the models we have tried on only have slightly better performance than random guesses. We have summarized the following ways to improve the mode: </a:t>
            </a:r>
            <a:endParaRPr sz="1100">
              <a:latin typeface="Calibri"/>
              <a:ea typeface="Calibri"/>
              <a:cs typeface="Calibri"/>
              <a:sym typeface="Calibri"/>
            </a:endParaRPr>
          </a:p>
          <a:p>
            <a:pPr indent="-298450" lvl="0" marL="457200" marR="0" rtl="0" algn="l">
              <a:spcBef>
                <a:spcPts val="0"/>
              </a:spcBef>
              <a:spcAft>
                <a:spcPts val="0"/>
              </a:spcAft>
              <a:buSzPts val="1100"/>
              <a:buChar char="●"/>
            </a:pPr>
            <a:r>
              <a:rPr b="1" lang="en-US" sz="1100">
                <a:latin typeface="Calibri"/>
                <a:ea typeface="Calibri"/>
                <a:cs typeface="Calibri"/>
                <a:sym typeface="Calibri"/>
              </a:rPr>
              <a:t>Improve Dataset Quality</a:t>
            </a:r>
            <a:r>
              <a:rPr lang="en-US" sz="1100">
                <a:latin typeface="Calibri"/>
                <a:ea typeface="Calibri"/>
                <a:cs typeface="Calibri"/>
                <a:sym typeface="Calibri"/>
              </a:rPr>
              <a:t>: expand the dataset to include longer period; select a subset of high quality WSB posts through flair, upvote ratio, etc.  </a:t>
            </a:r>
            <a:endParaRPr sz="1100">
              <a:latin typeface="Calibri"/>
              <a:ea typeface="Calibri"/>
              <a:cs typeface="Calibri"/>
              <a:sym typeface="Calibri"/>
            </a:endParaRPr>
          </a:p>
          <a:p>
            <a:pPr indent="-298450" lvl="0" marL="457200" marR="0" rtl="0" algn="l">
              <a:spcBef>
                <a:spcPts val="0"/>
              </a:spcBef>
              <a:spcAft>
                <a:spcPts val="0"/>
              </a:spcAft>
              <a:buSzPts val="1100"/>
              <a:buChar char="●"/>
            </a:pPr>
            <a:r>
              <a:rPr b="1" lang="en-US" sz="1100">
                <a:latin typeface="Calibri"/>
                <a:ea typeface="Calibri"/>
                <a:cs typeface="Calibri"/>
                <a:sym typeface="Calibri"/>
              </a:rPr>
              <a:t>Improve Modelling</a:t>
            </a:r>
            <a:r>
              <a:rPr lang="en-US" sz="1100">
                <a:latin typeface="Calibri"/>
                <a:ea typeface="Calibri"/>
                <a:cs typeface="Calibri"/>
                <a:sym typeface="Calibri"/>
              </a:rPr>
              <a:t>: more rule-based sentiment scores tailed to WSB, use advanced models such as BERT to predict the sentiment score </a:t>
            </a:r>
            <a:endParaRPr sz="1200">
              <a:solidFill>
                <a:schemeClr val="dk1"/>
              </a:solidFill>
              <a:latin typeface="Calibri"/>
              <a:ea typeface="Calibri"/>
              <a:cs typeface="Calibri"/>
              <a:sym typeface="Calibri"/>
            </a:endParaRPr>
          </a:p>
        </p:txBody>
      </p:sp>
      <p:sp>
        <p:nvSpPr>
          <p:cNvPr id="90" name="Google Shape;90;p1"/>
          <p:cNvSpPr txBox="1"/>
          <p:nvPr/>
        </p:nvSpPr>
        <p:spPr>
          <a:xfrm>
            <a:off x="6318100" y="2780625"/>
            <a:ext cx="3959400" cy="2381700"/>
          </a:xfrm>
          <a:prstGeom prst="rect">
            <a:avLst/>
          </a:prstGeom>
          <a:solidFill>
            <a:srgbClr val="BED2FA">
              <a:alpha val="89803"/>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Modeling</a:t>
            </a:r>
            <a:endParaRPr>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1100">
              <a:solidFill>
                <a:schemeClr val="accent2"/>
              </a:solidFill>
              <a:latin typeface="Calibri"/>
              <a:ea typeface="Calibri"/>
              <a:cs typeface="Calibri"/>
              <a:sym typeface="Calibri"/>
            </a:endParaRPr>
          </a:p>
          <a:p>
            <a:pPr indent="0" lvl="0" marL="0" rtl="0" algn="just">
              <a:lnSpc>
                <a:spcPct val="100000"/>
              </a:lnSpc>
              <a:spcBef>
                <a:spcPts val="0"/>
              </a:spcBef>
              <a:spcAft>
                <a:spcPts val="0"/>
              </a:spcAft>
              <a:buSzPts val="1100"/>
              <a:buNone/>
            </a:pPr>
            <a:r>
              <a:rPr b="1" lang="en-US" sz="1100">
                <a:solidFill>
                  <a:srgbClr val="B45F06"/>
                </a:solidFill>
                <a:latin typeface="Calibri"/>
                <a:ea typeface="Calibri"/>
                <a:cs typeface="Calibri"/>
                <a:sym typeface="Calibri"/>
              </a:rPr>
              <a:t>Logistic Regression: </a:t>
            </a:r>
            <a:r>
              <a:rPr lang="en-US" sz="1100">
                <a:solidFill>
                  <a:schemeClr val="dk1"/>
                </a:solidFill>
                <a:latin typeface="Calibri"/>
                <a:ea typeface="Calibri"/>
                <a:cs typeface="Calibri"/>
                <a:sym typeface="Calibri"/>
              </a:rPr>
              <a:t>we identify the important features to be market volatility, sentiment, and previous 1-day return. After fitting a model. Achieve 0.61 accuracy score for TSLA.</a:t>
            </a:r>
            <a:endParaRPr sz="1100">
              <a:solidFill>
                <a:schemeClr val="dk1"/>
              </a:solidFill>
              <a:latin typeface="Calibri"/>
              <a:ea typeface="Calibri"/>
              <a:cs typeface="Calibri"/>
              <a:sym typeface="Calibri"/>
            </a:endParaRPr>
          </a:p>
          <a:p>
            <a:pPr indent="0" lvl="0" marL="0" rtl="0" algn="just">
              <a:lnSpc>
                <a:spcPct val="100000"/>
              </a:lnSpc>
              <a:spcBef>
                <a:spcPts val="0"/>
              </a:spcBef>
              <a:spcAft>
                <a:spcPts val="0"/>
              </a:spcAft>
              <a:buSzPts val="1100"/>
              <a:buNone/>
            </a:pPr>
            <a:r>
              <a:rPr b="1" lang="en-US" sz="1100">
                <a:solidFill>
                  <a:srgbClr val="B45F06"/>
                </a:solidFill>
                <a:latin typeface="Calibri"/>
                <a:ea typeface="Calibri"/>
                <a:cs typeface="Calibri"/>
                <a:sym typeface="Calibri"/>
              </a:rPr>
              <a:t>MLP:</a:t>
            </a:r>
            <a:r>
              <a:rPr b="1"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After GridSearch, trained 16 features through a network of (32,16,8). Model suffers from overfitting as testing results stick around 0.58 for 80% split; 0.6 for 90%. </a:t>
            </a:r>
            <a:endParaRPr b="1" sz="1100">
              <a:solidFill>
                <a:schemeClr val="dk1"/>
              </a:solidFill>
              <a:latin typeface="Calibri"/>
              <a:ea typeface="Calibri"/>
              <a:cs typeface="Calibri"/>
              <a:sym typeface="Calibri"/>
            </a:endParaRPr>
          </a:p>
          <a:p>
            <a:pPr indent="0" lvl="0" marL="0" rtl="0" algn="just">
              <a:lnSpc>
                <a:spcPct val="100000"/>
              </a:lnSpc>
              <a:spcBef>
                <a:spcPts val="0"/>
              </a:spcBef>
              <a:spcAft>
                <a:spcPts val="0"/>
              </a:spcAft>
              <a:buSzPts val="1100"/>
              <a:buNone/>
            </a:pPr>
            <a:r>
              <a:rPr b="1" lang="en-US" sz="1100">
                <a:solidFill>
                  <a:srgbClr val="B45F06"/>
                </a:solidFill>
                <a:latin typeface="Calibri"/>
                <a:ea typeface="Calibri"/>
                <a:cs typeface="Calibri"/>
                <a:sym typeface="Calibri"/>
              </a:rPr>
              <a:t>Decision Tree: </a:t>
            </a:r>
            <a:r>
              <a:rPr lang="en-US" sz="1100">
                <a:solidFill>
                  <a:schemeClr val="dk1"/>
                </a:solidFill>
                <a:latin typeface="Calibri"/>
                <a:ea typeface="Calibri"/>
                <a:cs typeface="Calibri"/>
                <a:sym typeface="Calibri"/>
              </a:rPr>
              <a:t>Trained and CVed with 80% split.  In general, the model achieved an accuracy of 0.54. The important features identified in the model are VIX and sentiment.</a:t>
            </a:r>
            <a:endParaRPr sz="1100">
              <a:solidFill>
                <a:schemeClr val="dk1"/>
              </a:solidFill>
              <a:latin typeface="Calibri"/>
              <a:ea typeface="Calibri"/>
              <a:cs typeface="Calibri"/>
              <a:sym typeface="Calibri"/>
            </a:endParaRPr>
          </a:p>
          <a:p>
            <a:pPr indent="0" lvl="0" marL="0" rtl="0" algn="just">
              <a:lnSpc>
                <a:spcPct val="100000"/>
              </a:lnSpc>
              <a:spcBef>
                <a:spcPts val="0"/>
              </a:spcBef>
              <a:spcAft>
                <a:spcPts val="0"/>
              </a:spcAft>
              <a:buSzPts val="1100"/>
              <a:buNone/>
            </a:pPr>
            <a:r>
              <a:rPr b="1" lang="en-US" sz="1100">
                <a:solidFill>
                  <a:srgbClr val="B45F06"/>
                </a:solidFill>
                <a:latin typeface="Calibri"/>
                <a:ea typeface="Calibri"/>
                <a:cs typeface="Calibri"/>
                <a:sym typeface="Calibri"/>
              </a:rPr>
              <a:t>Random Forest: </a:t>
            </a:r>
            <a:r>
              <a:rPr lang="en-US" sz="1100">
                <a:solidFill>
                  <a:schemeClr val="dk1"/>
                </a:solidFill>
                <a:latin typeface="Calibri"/>
                <a:ea typeface="Calibri"/>
                <a:cs typeface="Calibri"/>
                <a:sym typeface="Calibri"/>
              </a:rPr>
              <a:t>All scores around ~50% with a variety of thresholds for classification and number of trees. </a:t>
            </a:r>
            <a:endParaRPr sz="1100">
              <a:solidFill>
                <a:schemeClr val="dk1"/>
              </a:solidFill>
              <a:latin typeface="Calibri"/>
              <a:ea typeface="Calibri"/>
              <a:cs typeface="Calibri"/>
              <a:sym typeface="Calibri"/>
            </a:endParaRPr>
          </a:p>
          <a:p>
            <a:pPr indent="0" lvl="0" marL="0" rtl="0" algn="just">
              <a:spcBef>
                <a:spcPts val="0"/>
              </a:spcBef>
              <a:spcAft>
                <a:spcPts val="0"/>
              </a:spcAft>
              <a:buSzPts val="1100"/>
              <a:buNone/>
            </a:pPr>
            <a:r>
              <a:t/>
            </a:r>
            <a:endParaRPr b="1" sz="1100">
              <a:solidFill>
                <a:srgbClr val="B45F06"/>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p:txBody>
      </p:sp>
      <p:pic>
        <p:nvPicPr>
          <p:cNvPr id="91" name="Google Shape;91;p1"/>
          <p:cNvPicPr preferRelativeResize="0"/>
          <p:nvPr/>
        </p:nvPicPr>
        <p:blipFill>
          <a:blip r:embed="rId3">
            <a:alphaModFix/>
          </a:blip>
          <a:stretch>
            <a:fillRect/>
          </a:stretch>
        </p:blipFill>
        <p:spPr>
          <a:xfrm>
            <a:off x="5811975" y="255075"/>
            <a:ext cx="298200" cy="298200"/>
          </a:xfrm>
          <a:prstGeom prst="rect">
            <a:avLst/>
          </a:prstGeom>
          <a:noFill/>
          <a:ln>
            <a:noFill/>
          </a:ln>
        </p:spPr>
      </p:pic>
      <p:sp>
        <p:nvSpPr>
          <p:cNvPr id="92" name="Google Shape;92;p1"/>
          <p:cNvSpPr txBox="1"/>
          <p:nvPr/>
        </p:nvSpPr>
        <p:spPr>
          <a:xfrm>
            <a:off x="123950" y="4357525"/>
            <a:ext cx="6148200" cy="2443800"/>
          </a:xfrm>
          <a:prstGeom prst="rect">
            <a:avLst/>
          </a:prstGeom>
          <a:solidFill>
            <a:srgbClr val="BED2FA">
              <a:alpha val="898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Exploratory Data Analysis</a:t>
            </a:r>
            <a:endParaRPr/>
          </a:p>
          <a:p>
            <a:pPr indent="0" lvl="0" marL="0" marR="0" rtl="0" algn="l">
              <a:spcBef>
                <a:spcPts val="0"/>
              </a:spcBef>
              <a:spcAft>
                <a:spcPts val="0"/>
              </a:spcAft>
              <a:buNone/>
            </a:pPr>
            <a:r>
              <a:rPr b="1" lang="en-US" sz="1100">
                <a:solidFill>
                  <a:srgbClr val="B45F06"/>
                </a:solidFill>
              </a:rPr>
              <a:t>Retail Investors’ Engagement</a:t>
            </a:r>
            <a:endParaRPr b="1" sz="1100">
              <a:solidFill>
                <a:srgbClr val="B45F06"/>
              </a:solidFill>
            </a:endParaRPr>
          </a:p>
          <a:p>
            <a:pPr indent="0" lvl="0" marL="0" marR="0" rtl="0" algn="l">
              <a:spcBef>
                <a:spcPts val="0"/>
              </a:spcBef>
              <a:spcAft>
                <a:spcPts val="0"/>
              </a:spcAft>
              <a:buNone/>
            </a:pPr>
            <a:r>
              <a:t/>
            </a:r>
            <a:endParaRPr b="1" sz="1100">
              <a:solidFill>
                <a:schemeClr val="accent1"/>
              </a:solidFill>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t/>
            </a:r>
            <a:endParaRPr sz="1100"/>
          </a:p>
        </p:txBody>
      </p:sp>
      <p:pic>
        <p:nvPicPr>
          <p:cNvPr id="93" name="Google Shape;93;p1"/>
          <p:cNvPicPr preferRelativeResize="0"/>
          <p:nvPr/>
        </p:nvPicPr>
        <p:blipFill>
          <a:blip r:embed="rId4">
            <a:alphaModFix/>
          </a:blip>
          <a:stretch>
            <a:fillRect/>
          </a:stretch>
        </p:blipFill>
        <p:spPr>
          <a:xfrm>
            <a:off x="184825" y="5053750"/>
            <a:ext cx="1902799" cy="1623349"/>
          </a:xfrm>
          <a:prstGeom prst="rect">
            <a:avLst/>
          </a:prstGeom>
          <a:noFill/>
          <a:ln>
            <a:noFill/>
          </a:ln>
        </p:spPr>
      </p:pic>
      <p:pic>
        <p:nvPicPr>
          <p:cNvPr id="94" name="Google Shape;94;p1"/>
          <p:cNvPicPr preferRelativeResize="0"/>
          <p:nvPr/>
        </p:nvPicPr>
        <p:blipFill rotWithShape="1">
          <a:blip r:embed="rId5">
            <a:alphaModFix/>
          </a:blip>
          <a:srcRect b="0" l="0" r="0" t="0"/>
          <a:stretch/>
        </p:blipFill>
        <p:spPr>
          <a:xfrm>
            <a:off x="2144175" y="5053750"/>
            <a:ext cx="1993300" cy="1623350"/>
          </a:xfrm>
          <a:prstGeom prst="rect">
            <a:avLst/>
          </a:prstGeom>
          <a:noFill/>
          <a:ln>
            <a:noFill/>
          </a:ln>
        </p:spPr>
      </p:pic>
      <p:sp>
        <p:nvSpPr>
          <p:cNvPr id="95" name="Google Shape;95;p1"/>
          <p:cNvSpPr txBox="1"/>
          <p:nvPr/>
        </p:nvSpPr>
        <p:spPr>
          <a:xfrm>
            <a:off x="4137475" y="4372375"/>
            <a:ext cx="2087700" cy="2443800"/>
          </a:xfrm>
          <a:prstGeom prst="rect">
            <a:avLst/>
          </a:prstGeom>
          <a:solidFill>
            <a:srgbClr val="AEC3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latin typeface="Calibri"/>
                <a:ea typeface="Calibri"/>
                <a:cs typeface="Calibri"/>
                <a:sym typeface="Calibri"/>
              </a:rPr>
              <a:t>We select the </a:t>
            </a:r>
            <a:r>
              <a:rPr b="1" lang="en-US" sz="1100">
                <a:latin typeface="Calibri"/>
                <a:ea typeface="Calibri"/>
                <a:cs typeface="Calibri"/>
                <a:sym typeface="Calibri"/>
              </a:rPr>
              <a:t>most popular 30 stocks</a:t>
            </a:r>
            <a:r>
              <a:rPr lang="en-US" sz="1100">
                <a:latin typeface="Calibri"/>
                <a:ea typeface="Calibri"/>
                <a:cs typeface="Calibri"/>
                <a:sym typeface="Calibri"/>
              </a:rPr>
              <a:t> from the Robinhood dataset and see a huge increase in users’ holdings in stocks since from this year such as ACB, AMZN, TSLA, etc. The surge in retail investors’ engagement is also more prominent in technology and consumer cyclical sector. A potential drawback of this conclusion is that the stocks varied from penny stocks to over three thousand dollars, making it difficult to compare.</a:t>
            </a:r>
            <a:endParaRPr sz="1100">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t/>
            </a:r>
            <a:endParaRPr sz="1100">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p:txBody>
      </p:sp>
      <p:pic>
        <p:nvPicPr>
          <p:cNvPr id="96" name="Google Shape;96;p1"/>
          <p:cNvPicPr preferRelativeResize="0"/>
          <p:nvPr/>
        </p:nvPicPr>
        <p:blipFill>
          <a:blip r:embed="rId6">
            <a:alphaModFix/>
          </a:blip>
          <a:stretch>
            <a:fillRect/>
          </a:stretch>
        </p:blipFill>
        <p:spPr>
          <a:xfrm>
            <a:off x="2926450" y="4415700"/>
            <a:ext cx="1211025" cy="591150"/>
          </a:xfrm>
          <a:prstGeom prst="rect">
            <a:avLst/>
          </a:prstGeom>
          <a:noFill/>
          <a:ln>
            <a:noFill/>
          </a:ln>
        </p:spPr>
      </p:pic>
      <p:pic>
        <p:nvPicPr>
          <p:cNvPr id="97" name="Google Shape;97;p1"/>
          <p:cNvPicPr preferRelativeResize="0"/>
          <p:nvPr/>
        </p:nvPicPr>
        <p:blipFill>
          <a:blip r:embed="rId7">
            <a:alphaModFix/>
          </a:blip>
          <a:stretch>
            <a:fillRect/>
          </a:stretch>
        </p:blipFill>
        <p:spPr>
          <a:xfrm>
            <a:off x="9613050" y="1375075"/>
            <a:ext cx="2380150" cy="1275663"/>
          </a:xfrm>
          <a:prstGeom prst="rect">
            <a:avLst/>
          </a:prstGeom>
          <a:noFill/>
          <a:ln>
            <a:noFill/>
          </a:ln>
        </p:spPr>
      </p:pic>
      <p:pic>
        <p:nvPicPr>
          <p:cNvPr id="98" name="Google Shape;98;p1"/>
          <p:cNvPicPr preferRelativeResize="0"/>
          <p:nvPr/>
        </p:nvPicPr>
        <p:blipFill rotWithShape="1">
          <a:blip r:embed="rId8">
            <a:alphaModFix/>
          </a:blip>
          <a:srcRect b="6463" l="0" r="0" t="0"/>
          <a:stretch/>
        </p:blipFill>
        <p:spPr>
          <a:xfrm>
            <a:off x="9613050" y="172975"/>
            <a:ext cx="2380150" cy="1132550"/>
          </a:xfrm>
          <a:prstGeom prst="rect">
            <a:avLst/>
          </a:prstGeom>
          <a:noFill/>
          <a:ln>
            <a:noFill/>
          </a:ln>
        </p:spPr>
      </p:pic>
      <p:pic>
        <p:nvPicPr>
          <p:cNvPr id="99" name="Google Shape;99;p1"/>
          <p:cNvPicPr preferRelativeResize="0"/>
          <p:nvPr/>
        </p:nvPicPr>
        <p:blipFill>
          <a:blip r:embed="rId9">
            <a:alphaModFix/>
          </a:blip>
          <a:stretch>
            <a:fillRect/>
          </a:stretch>
        </p:blipFill>
        <p:spPr>
          <a:xfrm>
            <a:off x="8686899" y="2897172"/>
            <a:ext cx="298200" cy="298214"/>
          </a:xfrm>
          <a:prstGeom prst="rect">
            <a:avLst/>
          </a:prstGeom>
          <a:noFill/>
          <a:ln>
            <a:noFill/>
          </a:ln>
        </p:spPr>
      </p:pic>
      <p:pic>
        <p:nvPicPr>
          <p:cNvPr id="100" name="Google Shape;100;p1"/>
          <p:cNvPicPr preferRelativeResize="0"/>
          <p:nvPr/>
        </p:nvPicPr>
        <p:blipFill>
          <a:blip r:embed="rId10">
            <a:alphaModFix/>
          </a:blip>
          <a:stretch>
            <a:fillRect/>
          </a:stretch>
        </p:blipFill>
        <p:spPr>
          <a:xfrm>
            <a:off x="9053713" y="2897162"/>
            <a:ext cx="298200" cy="298225"/>
          </a:xfrm>
          <a:prstGeom prst="rect">
            <a:avLst/>
          </a:prstGeom>
          <a:noFill/>
          <a:ln>
            <a:noFill/>
          </a:ln>
        </p:spPr>
      </p:pic>
      <p:pic>
        <p:nvPicPr>
          <p:cNvPr id="101" name="Google Shape;101;p1"/>
          <p:cNvPicPr preferRelativeResize="0"/>
          <p:nvPr/>
        </p:nvPicPr>
        <p:blipFill>
          <a:blip r:embed="rId11">
            <a:alphaModFix/>
          </a:blip>
          <a:stretch>
            <a:fillRect/>
          </a:stretch>
        </p:blipFill>
        <p:spPr>
          <a:xfrm>
            <a:off x="9420545" y="2897168"/>
            <a:ext cx="298200" cy="298214"/>
          </a:xfrm>
          <a:prstGeom prst="rect">
            <a:avLst/>
          </a:prstGeom>
          <a:noFill/>
          <a:ln>
            <a:noFill/>
          </a:ln>
        </p:spPr>
      </p:pic>
      <p:pic>
        <p:nvPicPr>
          <p:cNvPr id="102" name="Google Shape;102;p1"/>
          <p:cNvPicPr preferRelativeResize="0"/>
          <p:nvPr/>
        </p:nvPicPr>
        <p:blipFill>
          <a:blip r:embed="rId12">
            <a:alphaModFix/>
          </a:blip>
          <a:stretch>
            <a:fillRect/>
          </a:stretch>
        </p:blipFill>
        <p:spPr>
          <a:xfrm>
            <a:off x="9787375" y="2897150"/>
            <a:ext cx="347216" cy="298225"/>
          </a:xfrm>
          <a:prstGeom prst="rect">
            <a:avLst/>
          </a:prstGeom>
          <a:noFill/>
          <a:ln>
            <a:noFill/>
          </a:ln>
        </p:spPr>
      </p:pic>
      <p:pic>
        <p:nvPicPr>
          <p:cNvPr id="103" name="Google Shape;103;p1"/>
          <p:cNvPicPr preferRelativeResize="0"/>
          <p:nvPr/>
        </p:nvPicPr>
        <p:blipFill>
          <a:blip r:embed="rId13">
            <a:alphaModFix/>
          </a:blip>
          <a:stretch>
            <a:fillRect/>
          </a:stretch>
        </p:blipFill>
        <p:spPr>
          <a:xfrm>
            <a:off x="10323575" y="2801225"/>
            <a:ext cx="1767101" cy="1202100"/>
          </a:xfrm>
          <a:prstGeom prst="rect">
            <a:avLst/>
          </a:prstGeom>
          <a:noFill/>
          <a:ln>
            <a:noFill/>
          </a:ln>
        </p:spPr>
      </p:pic>
      <p:pic>
        <p:nvPicPr>
          <p:cNvPr id="104" name="Google Shape;104;p1"/>
          <p:cNvPicPr preferRelativeResize="0"/>
          <p:nvPr/>
        </p:nvPicPr>
        <p:blipFill>
          <a:blip r:embed="rId14">
            <a:alphaModFix/>
          </a:blip>
          <a:stretch>
            <a:fillRect/>
          </a:stretch>
        </p:blipFill>
        <p:spPr>
          <a:xfrm>
            <a:off x="10323450" y="4084250"/>
            <a:ext cx="1767100" cy="1078200"/>
          </a:xfrm>
          <a:prstGeom prst="rect">
            <a:avLst/>
          </a:prstGeom>
          <a:noFill/>
          <a:ln>
            <a:noFill/>
          </a:ln>
        </p:spPr>
      </p:pic>
      <p:sp>
        <p:nvSpPr>
          <p:cNvPr id="105" name="Google Shape;105;p1"/>
          <p:cNvSpPr txBox="1"/>
          <p:nvPr/>
        </p:nvSpPr>
        <p:spPr>
          <a:xfrm>
            <a:off x="7612425" y="2780621"/>
            <a:ext cx="10263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latin typeface="Calibri"/>
                <a:ea typeface="Calibri"/>
                <a:cs typeface="Calibri"/>
                <a:sym typeface="Calibri"/>
              </a:rPr>
              <a:t>Top Performed </a:t>
            </a:r>
            <a:endParaRPr sz="1100">
              <a:latin typeface="Calibri"/>
              <a:ea typeface="Calibri"/>
              <a:cs typeface="Calibri"/>
              <a:sym typeface="Calibri"/>
            </a:endParaRPr>
          </a:p>
          <a:p>
            <a:pPr indent="0" lvl="0" marL="0" rtl="0" algn="l">
              <a:spcBef>
                <a:spcPts val="0"/>
              </a:spcBef>
              <a:spcAft>
                <a:spcPts val="0"/>
              </a:spcAft>
              <a:buNone/>
            </a:pPr>
            <a:r>
              <a:rPr lang="en-US" sz="1100">
                <a:latin typeface="Calibri"/>
                <a:ea typeface="Calibri"/>
                <a:cs typeface="Calibri"/>
                <a:sym typeface="Calibri"/>
              </a:rPr>
              <a:t>Stocks</a:t>
            </a:r>
            <a:endParaRPr sz="1100">
              <a:latin typeface="Calibri"/>
              <a:ea typeface="Calibri"/>
              <a:cs typeface="Calibri"/>
              <a:sym typeface="Calibri"/>
            </a:endParaRPr>
          </a:p>
        </p:txBody>
      </p:sp>
      <p:sp>
        <p:nvSpPr>
          <p:cNvPr id="106" name="Google Shape;106;p1"/>
          <p:cNvSpPr txBox="1"/>
          <p:nvPr/>
        </p:nvSpPr>
        <p:spPr>
          <a:xfrm>
            <a:off x="6322675" y="500625"/>
            <a:ext cx="3034200" cy="22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B45F06"/>
                </a:solidFill>
              </a:rPr>
              <a:t>Example: TSLA </a:t>
            </a:r>
            <a:endParaRPr b="1" sz="1800">
              <a:solidFill>
                <a:srgbClr val="B45F06"/>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We create a pairwise correlation map between our chosen variables for Tesla stock. There is a positive correlation between the stock return and the comment count, and negative correlation between the return and negative sentiment score calculated.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The plot on the right is the fourier transform of positive and negative sentiment scores against the stock close prices, we see a more prominent correlation since this year.</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110" name="Shape 110"/>
        <p:cNvGrpSpPr/>
        <p:nvPr/>
      </p:nvGrpSpPr>
      <p:grpSpPr>
        <a:xfrm>
          <a:off x="0" y="0"/>
          <a:ext cx="0" cy="0"/>
          <a:chOff x="0" y="0"/>
          <a:chExt cx="0" cy="0"/>
        </a:xfrm>
      </p:grpSpPr>
      <p:sp>
        <p:nvSpPr>
          <p:cNvPr id="111" name="Google Shape;111;g9c43dd3396_0_2"/>
          <p:cNvSpPr txBox="1"/>
          <p:nvPr/>
        </p:nvSpPr>
        <p:spPr>
          <a:xfrm flipH="1">
            <a:off x="123825" y="156225"/>
            <a:ext cx="6148200" cy="344400"/>
          </a:xfrm>
          <a:prstGeom prst="rect">
            <a:avLst/>
          </a:prstGeom>
          <a:solidFill>
            <a:srgbClr val="BED2FA">
              <a:alpha val="898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latin typeface="Calibri"/>
                <a:ea typeface="Calibri"/>
                <a:cs typeface="Calibri"/>
                <a:sym typeface="Calibri"/>
              </a:rPr>
              <a:t>Can we really earn “tendies” from WallStreetBets? </a:t>
            </a:r>
            <a:endParaRPr sz="1800">
              <a:solidFill>
                <a:schemeClr val="dk1"/>
              </a:solidFill>
              <a:latin typeface="Calibri"/>
              <a:ea typeface="Calibri"/>
              <a:cs typeface="Calibri"/>
              <a:sym typeface="Calibri"/>
            </a:endParaRPr>
          </a:p>
        </p:txBody>
      </p:sp>
      <p:sp>
        <p:nvSpPr>
          <p:cNvPr id="112" name="Google Shape;112;g9c43dd3396_0_2"/>
          <p:cNvSpPr txBox="1"/>
          <p:nvPr/>
        </p:nvSpPr>
        <p:spPr>
          <a:xfrm flipH="1">
            <a:off x="123950" y="736425"/>
            <a:ext cx="6148200" cy="1202100"/>
          </a:xfrm>
          <a:prstGeom prst="rect">
            <a:avLst/>
          </a:prstGeom>
          <a:solidFill>
            <a:srgbClr val="BED2FA">
              <a:alpha val="898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Background</a:t>
            </a:r>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Recent years, retail investors have become more engaged in stock trading due to the rise in apps like </a:t>
            </a:r>
            <a:r>
              <a:rPr b="1" lang="en-US" sz="1100">
                <a:solidFill>
                  <a:schemeClr val="dk1"/>
                </a:solidFill>
                <a:latin typeface="Calibri"/>
                <a:ea typeface="Calibri"/>
                <a:cs typeface="Calibri"/>
                <a:sym typeface="Calibri"/>
              </a:rPr>
              <a:t>Robinhood</a:t>
            </a:r>
            <a:r>
              <a:rPr lang="en-US" sz="1100">
                <a:solidFill>
                  <a:schemeClr val="dk1"/>
                </a:solidFill>
                <a:latin typeface="Calibri"/>
                <a:ea typeface="Calibri"/>
                <a:cs typeface="Calibri"/>
                <a:sym typeface="Calibri"/>
              </a:rPr>
              <a:t>. This has lead to communities on social networking sites like </a:t>
            </a:r>
            <a:r>
              <a:rPr b="1" lang="en-US" sz="1100">
                <a:solidFill>
                  <a:schemeClr val="dk1"/>
                </a:solidFill>
                <a:latin typeface="Calibri"/>
                <a:ea typeface="Calibri"/>
                <a:cs typeface="Calibri"/>
                <a:sym typeface="Calibri"/>
              </a:rPr>
              <a:t>r/wallstreetbets (WSB)</a:t>
            </a:r>
            <a:r>
              <a:rPr lang="en-US" sz="1100">
                <a:solidFill>
                  <a:schemeClr val="dk1"/>
                </a:solidFill>
                <a:latin typeface="Calibri"/>
                <a:ea typeface="Calibri"/>
                <a:cs typeface="Calibri"/>
                <a:sym typeface="Calibri"/>
              </a:rPr>
              <a:t>, a subreddit where users can freely post their trading plans and results, while others comment. The goal of our project is to analyze some of these comments </a:t>
            </a:r>
            <a:r>
              <a:rPr b="1" lang="en-US" sz="1100">
                <a:solidFill>
                  <a:schemeClr val="dk1"/>
                </a:solidFill>
                <a:latin typeface="Calibri"/>
                <a:ea typeface="Calibri"/>
                <a:cs typeface="Calibri"/>
                <a:sym typeface="Calibri"/>
              </a:rPr>
              <a:t>using Sentiment Analysis </a:t>
            </a:r>
            <a:r>
              <a:rPr lang="en-US" sz="1100">
                <a:solidFill>
                  <a:schemeClr val="dk1"/>
                </a:solidFill>
                <a:latin typeface="Calibri"/>
                <a:ea typeface="Calibri"/>
                <a:cs typeface="Calibri"/>
                <a:sym typeface="Calibri"/>
              </a:rPr>
              <a:t>to see if they can be used to predict the next day’s movement of a stock</a:t>
            </a:r>
            <a:endParaRPr sz="1300"/>
          </a:p>
        </p:txBody>
      </p:sp>
      <p:sp>
        <p:nvSpPr>
          <p:cNvPr id="113" name="Google Shape;113;g9c43dd3396_0_2"/>
          <p:cNvSpPr txBox="1"/>
          <p:nvPr/>
        </p:nvSpPr>
        <p:spPr>
          <a:xfrm>
            <a:off x="123825" y="500625"/>
            <a:ext cx="6148200" cy="159600"/>
          </a:xfrm>
          <a:prstGeom prst="rect">
            <a:avLst/>
          </a:prstGeom>
          <a:solidFill>
            <a:srgbClr val="AEC3EB"/>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900">
                <a:solidFill>
                  <a:schemeClr val="dk1"/>
                </a:solidFill>
                <a:latin typeface="Calibri"/>
                <a:ea typeface="Calibri"/>
                <a:cs typeface="Calibri"/>
                <a:sym typeface="Calibri"/>
              </a:rPr>
              <a:t>Phyllis Yang, Shelly Wang, Christina Jin</a:t>
            </a:r>
            <a:r>
              <a:rPr lang="en-US" sz="900">
                <a:solidFill>
                  <a:schemeClr val="dk1"/>
                </a:solidFill>
                <a:latin typeface="Calibri"/>
                <a:ea typeface="Calibri"/>
                <a:cs typeface="Calibri"/>
                <a:sym typeface="Calibri"/>
              </a:rPr>
              <a:t>, Katherine Engelman, Melody Lui</a:t>
            </a:r>
            <a:endParaRPr sz="1100">
              <a:latin typeface="Calibri"/>
              <a:ea typeface="Calibri"/>
              <a:cs typeface="Calibri"/>
              <a:sym typeface="Calibri"/>
            </a:endParaRPr>
          </a:p>
        </p:txBody>
      </p:sp>
      <p:sp>
        <p:nvSpPr>
          <p:cNvPr id="114" name="Google Shape;114;g9c43dd3396_0_2"/>
          <p:cNvSpPr txBox="1"/>
          <p:nvPr/>
        </p:nvSpPr>
        <p:spPr>
          <a:xfrm>
            <a:off x="123825" y="2008024"/>
            <a:ext cx="6148200" cy="2280000"/>
          </a:xfrm>
          <a:prstGeom prst="rect">
            <a:avLst/>
          </a:prstGeom>
          <a:solidFill>
            <a:srgbClr val="BED2FA">
              <a:alpha val="898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Data Sets and Preprocessing</a:t>
            </a:r>
            <a:endParaRPr sz="18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100">
              <a:solidFill>
                <a:schemeClr val="dk1"/>
              </a:solidFill>
              <a:latin typeface="Calibri"/>
              <a:ea typeface="Calibri"/>
              <a:cs typeface="Calibri"/>
              <a:sym typeface="Calibri"/>
            </a:endParaRPr>
          </a:p>
        </p:txBody>
      </p:sp>
      <p:sp>
        <p:nvSpPr>
          <p:cNvPr id="115" name="Google Shape;115;g9c43dd3396_0_2"/>
          <p:cNvSpPr txBox="1"/>
          <p:nvPr/>
        </p:nvSpPr>
        <p:spPr>
          <a:xfrm>
            <a:off x="6318100" y="151625"/>
            <a:ext cx="5750100" cy="2559300"/>
          </a:xfrm>
          <a:prstGeom prst="rect">
            <a:avLst/>
          </a:prstGeom>
          <a:solidFill>
            <a:srgbClr val="BED2FA">
              <a:alpha val="898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Exploratory Data Analysis</a:t>
            </a:r>
            <a:endParaRPr b="1" sz="1100">
              <a:solidFill>
                <a:srgbClr val="E69138"/>
              </a:solidFill>
            </a:endParaRPr>
          </a:p>
          <a:p>
            <a:pPr indent="0" lvl="0" marL="0" marR="0" rtl="0" algn="l">
              <a:spcBef>
                <a:spcPts val="0"/>
              </a:spcBef>
              <a:spcAft>
                <a:spcPts val="0"/>
              </a:spcAft>
              <a:buNone/>
            </a:pPr>
            <a:r>
              <a:t/>
            </a:r>
            <a:endParaRPr b="1" sz="1100">
              <a:solidFill>
                <a:srgbClr val="E69138"/>
              </a:solidFill>
            </a:endParaRPr>
          </a:p>
          <a:p>
            <a:pPr indent="0" lvl="0" marL="0" marR="0" rtl="0" algn="l">
              <a:spcBef>
                <a:spcPts val="0"/>
              </a:spcBef>
              <a:spcAft>
                <a:spcPts val="0"/>
              </a:spcAft>
              <a:buNone/>
            </a:pPr>
            <a:br>
              <a:rPr lang="en-US"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a:p>
            <a:pPr indent="0" lvl="0" marL="0" marR="0" rtl="0" algn="l">
              <a:spcBef>
                <a:spcPts val="0"/>
              </a:spcBef>
              <a:spcAft>
                <a:spcPts val="0"/>
              </a:spcAft>
              <a:buNone/>
            </a:pPr>
            <a:r>
              <a:rPr lang="en-US" sz="1200">
                <a:solidFill>
                  <a:srgbClr val="000000"/>
                </a:solidFill>
                <a:latin typeface="Calibri"/>
                <a:ea typeface="Calibri"/>
                <a:cs typeface="Calibri"/>
                <a:sym typeface="Calibri"/>
              </a:rPr>
              <a:t> </a:t>
            </a:r>
            <a:endParaRPr/>
          </a:p>
        </p:txBody>
      </p:sp>
      <p:sp>
        <p:nvSpPr>
          <p:cNvPr id="116" name="Google Shape;116;g9c43dd3396_0_2"/>
          <p:cNvSpPr txBox="1"/>
          <p:nvPr/>
        </p:nvSpPr>
        <p:spPr>
          <a:xfrm>
            <a:off x="6322675" y="5219075"/>
            <a:ext cx="5750100" cy="1582200"/>
          </a:xfrm>
          <a:prstGeom prst="rect">
            <a:avLst/>
          </a:prstGeom>
          <a:solidFill>
            <a:srgbClr val="AEC3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Conclusion &amp; Future Work</a:t>
            </a:r>
            <a:endParaRPr>
              <a:latin typeface="Calibri"/>
              <a:ea typeface="Calibri"/>
              <a:cs typeface="Calibri"/>
              <a:sym typeface="Calibri"/>
            </a:endParaRPr>
          </a:p>
          <a:p>
            <a:pPr indent="0" lvl="0" marL="0" marR="0" rtl="0" algn="l">
              <a:spcBef>
                <a:spcPts val="0"/>
              </a:spcBef>
              <a:spcAft>
                <a:spcPts val="0"/>
              </a:spcAft>
              <a:buNone/>
            </a:pPr>
            <a:r>
              <a:rPr lang="en-US" sz="1100">
                <a:latin typeface="Calibri"/>
                <a:ea typeface="Calibri"/>
                <a:cs typeface="Calibri"/>
                <a:sym typeface="Calibri"/>
              </a:rPr>
              <a:t>Though we have seen correlations between stock price and WSB sentiments for some stocks, the models we have tried on only have slightly better performance than random guesses. We have summarized the following ways to improve the mode: </a:t>
            </a:r>
            <a:endParaRPr sz="1100">
              <a:latin typeface="Calibri"/>
              <a:ea typeface="Calibri"/>
              <a:cs typeface="Calibri"/>
              <a:sym typeface="Calibri"/>
            </a:endParaRPr>
          </a:p>
          <a:p>
            <a:pPr indent="-298450" lvl="0" marL="457200" marR="0" rtl="0" algn="l">
              <a:spcBef>
                <a:spcPts val="0"/>
              </a:spcBef>
              <a:spcAft>
                <a:spcPts val="0"/>
              </a:spcAft>
              <a:buSzPts val="1100"/>
              <a:buChar char="●"/>
            </a:pPr>
            <a:r>
              <a:rPr b="1" lang="en-US" sz="1100">
                <a:latin typeface="Calibri"/>
                <a:ea typeface="Calibri"/>
                <a:cs typeface="Calibri"/>
                <a:sym typeface="Calibri"/>
              </a:rPr>
              <a:t>Improve Dataset Quality</a:t>
            </a:r>
            <a:r>
              <a:rPr lang="en-US" sz="1100">
                <a:latin typeface="Calibri"/>
                <a:ea typeface="Calibri"/>
                <a:cs typeface="Calibri"/>
                <a:sym typeface="Calibri"/>
              </a:rPr>
              <a:t>: expand the dataset to include longer period; select a subset of high quality WSB posts through flair, upvote ratio, etc.  </a:t>
            </a:r>
            <a:endParaRPr sz="1100">
              <a:latin typeface="Calibri"/>
              <a:ea typeface="Calibri"/>
              <a:cs typeface="Calibri"/>
              <a:sym typeface="Calibri"/>
            </a:endParaRPr>
          </a:p>
          <a:p>
            <a:pPr indent="-298450" lvl="0" marL="457200" marR="0" rtl="0" algn="l">
              <a:spcBef>
                <a:spcPts val="0"/>
              </a:spcBef>
              <a:spcAft>
                <a:spcPts val="0"/>
              </a:spcAft>
              <a:buSzPts val="1100"/>
              <a:buChar char="●"/>
            </a:pPr>
            <a:r>
              <a:rPr b="1" lang="en-US" sz="1100">
                <a:latin typeface="Calibri"/>
                <a:ea typeface="Calibri"/>
                <a:cs typeface="Calibri"/>
                <a:sym typeface="Calibri"/>
              </a:rPr>
              <a:t>Improve Modelling</a:t>
            </a:r>
            <a:r>
              <a:rPr lang="en-US" sz="1100">
                <a:latin typeface="Calibri"/>
                <a:ea typeface="Calibri"/>
                <a:cs typeface="Calibri"/>
                <a:sym typeface="Calibri"/>
              </a:rPr>
              <a:t>: more rule-based sentiment scores tailed to WSB, use advanced models such as BERT to predict the sentiment score </a:t>
            </a:r>
            <a:endParaRPr sz="1200">
              <a:solidFill>
                <a:schemeClr val="dk1"/>
              </a:solidFill>
              <a:latin typeface="Calibri"/>
              <a:ea typeface="Calibri"/>
              <a:cs typeface="Calibri"/>
              <a:sym typeface="Calibri"/>
            </a:endParaRPr>
          </a:p>
        </p:txBody>
      </p:sp>
      <p:sp>
        <p:nvSpPr>
          <p:cNvPr id="117" name="Google Shape;117;g9c43dd3396_0_2"/>
          <p:cNvSpPr txBox="1"/>
          <p:nvPr/>
        </p:nvSpPr>
        <p:spPr>
          <a:xfrm>
            <a:off x="6318100" y="2780625"/>
            <a:ext cx="3959400" cy="2381700"/>
          </a:xfrm>
          <a:prstGeom prst="rect">
            <a:avLst/>
          </a:prstGeom>
          <a:solidFill>
            <a:srgbClr val="BED2FA">
              <a:alpha val="898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Modeling</a:t>
            </a:r>
            <a:endParaRPr>
              <a:latin typeface="Calibri"/>
              <a:ea typeface="Calibri"/>
              <a:cs typeface="Calibri"/>
              <a:sym typeface="Calibri"/>
            </a:endParaRPr>
          </a:p>
          <a:p>
            <a:pPr indent="0" lvl="0" marL="0" rtl="0" algn="l">
              <a:lnSpc>
                <a:spcPct val="115000"/>
              </a:lnSpc>
              <a:spcBef>
                <a:spcPts val="0"/>
              </a:spcBef>
              <a:spcAft>
                <a:spcPts val="0"/>
              </a:spcAft>
              <a:buSzPts val="1100"/>
              <a:buNone/>
            </a:pPr>
            <a:r>
              <a:t/>
            </a:r>
            <a:endParaRPr b="1" sz="1100">
              <a:solidFill>
                <a:schemeClr val="accent2"/>
              </a:solidFill>
              <a:latin typeface="Calibri"/>
              <a:ea typeface="Calibri"/>
              <a:cs typeface="Calibri"/>
              <a:sym typeface="Calibri"/>
            </a:endParaRPr>
          </a:p>
          <a:p>
            <a:pPr indent="0" lvl="0" marL="0" rtl="0" algn="just">
              <a:lnSpc>
                <a:spcPct val="100000"/>
              </a:lnSpc>
              <a:spcBef>
                <a:spcPts val="0"/>
              </a:spcBef>
              <a:spcAft>
                <a:spcPts val="0"/>
              </a:spcAft>
              <a:buSzPts val="1100"/>
              <a:buNone/>
            </a:pPr>
            <a:r>
              <a:rPr b="1" lang="en-US" sz="1100">
                <a:solidFill>
                  <a:srgbClr val="B45F06"/>
                </a:solidFill>
                <a:latin typeface="Calibri"/>
                <a:ea typeface="Calibri"/>
                <a:cs typeface="Calibri"/>
                <a:sym typeface="Calibri"/>
              </a:rPr>
              <a:t>Logistic Regression: </a:t>
            </a:r>
            <a:r>
              <a:rPr lang="en-US" sz="1100">
                <a:solidFill>
                  <a:schemeClr val="dk1"/>
                </a:solidFill>
                <a:latin typeface="Calibri"/>
                <a:ea typeface="Calibri"/>
                <a:cs typeface="Calibri"/>
                <a:sym typeface="Calibri"/>
              </a:rPr>
              <a:t>we identify the important features to be market volatility, sentiment, and previous 1-day return. After fitting a model. Achieve 0.61 accuracy score for TSLA.</a:t>
            </a:r>
            <a:endParaRPr sz="1100">
              <a:solidFill>
                <a:schemeClr val="dk1"/>
              </a:solidFill>
              <a:latin typeface="Calibri"/>
              <a:ea typeface="Calibri"/>
              <a:cs typeface="Calibri"/>
              <a:sym typeface="Calibri"/>
            </a:endParaRPr>
          </a:p>
          <a:p>
            <a:pPr indent="0" lvl="0" marL="0" rtl="0" algn="just">
              <a:lnSpc>
                <a:spcPct val="100000"/>
              </a:lnSpc>
              <a:spcBef>
                <a:spcPts val="0"/>
              </a:spcBef>
              <a:spcAft>
                <a:spcPts val="0"/>
              </a:spcAft>
              <a:buSzPts val="1100"/>
              <a:buNone/>
            </a:pPr>
            <a:r>
              <a:rPr b="1" lang="en-US" sz="1100">
                <a:solidFill>
                  <a:srgbClr val="B45F06"/>
                </a:solidFill>
                <a:latin typeface="Calibri"/>
                <a:ea typeface="Calibri"/>
                <a:cs typeface="Calibri"/>
                <a:sym typeface="Calibri"/>
              </a:rPr>
              <a:t>MLP:</a:t>
            </a:r>
            <a:r>
              <a:rPr b="1"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After GridSearch, trained 16 features through a network of (32,16,8). Model suffers from overfitting as testing results stick around 0.58 for 80% split; 0.6 for 90%. </a:t>
            </a:r>
            <a:endParaRPr b="1" sz="1100">
              <a:solidFill>
                <a:schemeClr val="dk1"/>
              </a:solidFill>
              <a:latin typeface="Calibri"/>
              <a:ea typeface="Calibri"/>
              <a:cs typeface="Calibri"/>
              <a:sym typeface="Calibri"/>
            </a:endParaRPr>
          </a:p>
          <a:p>
            <a:pPr indent="0" lvl="0" marL="0" rtl="0" algn="just">
              <a:lnSpc>
                <a:spcPct val="100000"/>
              </a:lnSpc>
              <a:spcBef>
                <a:spcPts val="0"/>
              </a:spcBef>
              <a:spcAft>
                <a:spcPts val="0"/>
              </a:spcAft>
              <a:buSzPts val="1100"/>
              <a:buNone/>
            </a:pPr>
            <a:r>
              <a:rPr b="1" lang="en-US" sz="1100">
                <a:solidFill>
                  <a:srgbClr val="B45F06"/>
                </a:solidFill>
                <a:latin typeface="Calibri"/>
                <a:ea typeface="Calibri"/>
                <a:cs typeface="Calibri"/>
                <a:sym typeface="Calibri"/>
              </a:rPr>
              <a:t>Decision Tree: </a:t>
            </a:r>
            <a:r>
              <a:rPr lang="en-US" sz="1100">
                <a:solidFill>
                  <a:schemeClr val="dk1"/>
                </a:solidFill>
                <a:latin typeface="Calibri"/>
                <a:ea typeface="Calibri"/>
                <a:cs typeface="Calibri"/>
                <a:sym typeface="Calibri"/>
              </a:rPr>
              <a:t>Trained and CVed with 80% split.  In general, the model achieved an accuracy of 0.54. The important features identified in the model are VIX and sentiment.</a:t>
            </a:r>
            <a:endParaRPr sz="1100">
              <a:solidFill>
                <a:schemeClr val="dk1"/>
              </a:solidFill>
              <a:latin typeface="Calibri"/>
              <a:ea typeface="Calibri"/>
              <a:cs typeface="Calibri"/>
              <a:sym typeface="Calibri"/>
            </a:endParaRPr>
          </a:p>
          <a:p>
            <a:pPr indent="0" lvl="0" marL="0" rtl="0" algn="just">
              <a:lnSpc>
                <a:spcPct val="100000"/>
              </a:lnSpc>
              <a:spcBef>
                <a:spcPts val="0"/>
              </a:spcBef>
              <a:spcAft>
                <a:spcPts val="0"/>
              </a:spcAft>
              <a:buSzPts val="1100"/>
              <a:buNone/>
            </a:pPr>
            <a:r>
              <a:rPr b="1" lang="en-US" sz="1100">
                <a:solidFill>
                  <a:srgbClr val="B45F06"/>
                </a:solidFill>
                <a:latin typeface="Calibri"/>
                <a:ea typeface="Calibri"/>
                <a:cs typeface="Calibri"/>
                <a:sym typeface="Calibri"/>
              </a:rPr>
              <a:t>Random Forest: </a:t>
            </a:r>
            <a:r>
              <a:rPr lang="en-US" sz="1100">
                <a:solidFill>
                  <a:schemeClr val="dk1"/>
                </a:solidFill>
                <a:latin typeface="Calibri"/>
                <a:ea typeface="Calibri"/>
                <a:cs typeface="Calibri"/>
                <a:sym typeface="Calibri"/>
              </a:rPr>
              <a:t>All scores around ~50% with a variety of thresholds for classification and number of trees. </a:t>
            </a:r>
            <a:endParaRPr sz="1100">
              <a:solidFill>
                <a:schemeClr val="dk1"/>
              </a:solidFill>
              <a:latin typeface="Calibri"/>
              <a:ea typeface="Calibri"/>
              <a:cs typeface="Calibri"/>
              <a:sym typeface="Calibri"/>
            </a:endParaRPr>
          </a:p>
          <a:p>
            <a:pPr indent="0" lvl="0" marL="0" rtl="0" algn="just">
              <a:spcBef>
                <a:spcPts val="0"/>
              </a:spcBef>
              <a:spcAft>
                <a:spcPts val="0"/>
              </a:spcAft>
              <a:buSzPts val="1100"/>
              <a:buNone/>
            </a:pPr>
            <a:r>
              <a:t/>
            </a:r>
            <a:endParaRPr b="1" sz="1100">
              <a:solidFill>
                <a:srgbClr val="B45F06"/>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p:txBody>
      </p:sp>
      <p:pic>
        <p:nvPicPr>
          <p:cNvPr id="118" name="Google Shape;118;g9c43dd3396_0_2"/>
          <p:cNvPicPr preferRelativeResize="0"/>
          <p:nvPr/>
        </p:nvPicPr>
        <p:blipFill>
          <a:blip r:embed="rId3">
            <a:alphaModFix/>
          </a:blip>
          <a:stretch>
            <a:fillRect/>
          </a:stretch>
        </p:blipFill>
        <p:spPr>
          <a:xfrm>
            <a:off x="5811975" y="255075"/>
            <a:ext cx="298200" cy="298200"/>
          </a:xfrm>
          <a:prstGeom prst="rect">
            <a:avLst/>
          </a:prstGeom>
          <a:noFill/>
          <a:ln>
            <a:noFill/>
          </a:ln>
        </p:spPr>
      </p:pic>
      <p:sp>
        <p:nvSpPr>
          <p:cNvPr id="119" name="Google Shape;119;g9c43dd3396_0_2"/>
          <p:cNvSpPr txBox="1"/>
          <p:nvPr/>
        </p:nvSpPr>
        <p:spPr>
          <a:xfrm>
            <a:off x="123950" y="4357525"/>
            <a:ext cx="6148200" cy="2443800"/>
          </a:xfrm>
          <a:prstGeom prst="rect">
            <a:avLst/>
          </a:prstGeom>
          <a:solidFill>
            <a:srgbClr val="BED2FA">
              <a:alpha val="898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Exploratory Data Analysis</a:t>
            </a:r>
            <a:endParaRPr/>
          </a:p>
          <a:p>
            <a:pPr indent="0" lvl="0" marL="0" marR="0" rtl="0" algn="l">
              <a:spcBef>
                <a:spcPts val="0"/>
              </a:spcBef>
              <a:spcAft>
                <a:spcPts val="0"/>
              </a:spcAft>
              <a:buNone/>
            </a:pPr>
            <a:r>
              <a:rPr b="1" lang="en-US" sz="1100">
                <a:solidFill>
                  <a:srgbClr val="B45F06"/>
                </a:solidFill>
              </a:rPr>
              <a:t>Retail Investors’ Engagement</a:t>
            </a:r>
            <a:endParaRPr b="1" sz="1100">
              <a:solidFill>
                <a:srgbClr val="B45F06"/>
              </a:solidFill>
            </a:endParaRPr>
          </a:p>
          <a:p>
            <a:pPr indent="0" lvl="0" marL="0" marR="0" rtl="0" algn="l">
              <a:spcBef>
                <a:spcPts val="0"/>
              </a:spcBef>
              <a:spcAft>
                <a:spcPts val="0"/>
              </a:spcAft>
              <a:buNone/>
            </a:pPr>
            <a:r>
              <a:t/>
            </a:r>
            <a:endParaRPr b="1" sz="1100">
              <a:solidFill>
                <a:schemeClr val="accent1"/>
              </a:solidFill>
            </a:endParaRPr>
          </a:p>
          <a:p>
            <a:pPr indent="0" lvl="0" marL="0" marR="0" rtl="0" algn="l">
              <a:spcBef>
                <a:spcPts val="0"/>
              </a:spcBef>
              <a:spcAft>
                <a:spcPts val="0"/>
              </a:spcAft>
              <a:buNone/>
            </a:pPr>
            <a:r>
              <a:t/>
            </a:r>
            <a:endParaRPr sz="1100"/>
          </a:p>
          <a:p>
            <a:pPr indent="0" lvl="0" marL="0" marR="0" rtl="0" algn="l">
              <a:spcBef>
                <a:spcPts val="0"/>
              </a:spcBef>
              <a:spcAft>
                <a:spcPts val="0"/>
              </a:spcAft>
              <a:buNone/>
            </a:pPr>
            <a:r>
              <a:t/>
            </a:r>
            <a:endParaRPr sz="1100"/>
          </a:p>
          <a:p>
            <a:pPr indent="0" lvl="0" marL="0" marR="0" rtl="0" algn="l">
              <a:spcBef>
                <a:spcPts val="0"/>
              </a:spcBef>
              <a:spcAft>
                <a:spcPts val="0"/>
              </a:spcAft>
              <a:buNone/>
            </a:pPr>
            <a:r>
              <a:t/>
            </a:r>
            <a:endParaRPr sz="1100"/>
          </a:p>
        </p:txBody>
      </p:sp>
      <p:pic>
        <p:nvPicPr>
          <p:cNvPr id="120" name="Google Shape;120;g9c43dd3396_0_2"/>
          <p:cNvPicPr preferRelativeResize="0"/>
          <p:nvPr/>
        </p:nvPicPr>
        <p:blipFill rotWithShape="1">
          <a:blip r:embed="rId4">
            <a:alphaModFix/>
          </a:blip>
          <a:srcRect b="0" l="0" r="0" t="0"/>
          <a:stretch/>
        </p:blipFill>
        <p:spPr>
          <a:xfrm>
            <a:off x="2087500" y="5011250"/>
            <a:ext cx="2121560" cy="1727825"/>
          </a:xfrm>
          <a:prstGeom prst="rect">
            <a:avLst/>
          </a:prstGeom>
          <a:noFill/>
          <a:ln>
            <a:noFill/>
          </a:ln>
        </p:spPr>
      </p:pic>
      <p:sp>
        <p:nvSpPr>
          <p:cNvPr id="121" name="Google Shape;121;g9c43dd3396_0_2"/>
          <p:cNvSpPr txBox="1"/>
          <p:nvPr/>
        </p:nvSpPr>
        <p:spPr>
          <a:xfrm>
            <a:off x="4137475" y="4372375"/>
            <a:ext cx="2121600" cy="2381700"/>
          </a:xfrm>
          <a:prstGeom prst="rect">
            <a:avLst/>
          </a:prstGeom>
          <a:solidFill>
            <a:srgbClr val="AEC3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latin typeface="Calibri"/>
                <a:ea typeface="Calibri"/>
                <a:cs typeface="Calibri"/>
                <a:sym typeface="Calibri"/>
              </a:rPr>
              <a:t>We select the </a:t>
            </a:r>
            <a:r>
              <a:rPr b="1" lang="en-US" sz="1100">
                <a:latin typeface="Calibri"/>
                <a:ea typeface="Calibri"/>
                <a:cs typeface="Calibri"/>
                <a:sym typeface="Calibri"/>
              </a:rPr>
              <a:t>most popular 30 stocks</a:t>
            </a:r>
            <a:r>
              <a:rPr lang="en-US" sz="1100">
                <a:latin typeface="Calibri"/>
                <a:ea typeface="Calibri"/>
                <a:cs typeface="Calibri"/>
                <a:sym typeface="Calibri"/>
              </a:rPr>
              <a:t> from the Robinhood dataset and see a </a:t>
            </a:r>
            <a:r>
              <a:rPr b="1" lang="en-US" sz="1100">
                <a:latin typeface="Calibri"/>
                <a:ea typeface="Calibri"/>
                <a:cs typeface="Calibri"/>
                <a:sym typeface="Calibri"/>
              </a:rPr>
              <a:t>huge increase </a:t>
            </a:r>
            <a:r>
              <a:rPr lang="en-US" sz="1100">
                <a:latin typeface="Calibri"/>
                <a:ea typeface="Calibri"/>
                <a:cs typeface="Calibri"/>
                <a:sym typeface="Calibri"/>
              </a:rPr>
              <a:t>in users’ holdings in stocks </a:t>
            </a:r>
            <a:r>
              <a:rPr b="1" lang="en-US" sz="1100">
                <a:latin typeface="Calibri"/>
                <a:ea typeface="Calibri"/>
                <a:cs typeface="Calibri"/>
                <a:sym typeface="Calibri"/>
              </a:rPr>
              <a:t>since this year</a:t>
            </a:r>
            <a:r>
              <a:rPr lang="en-US" sz="1100">
                <a:latin typeface="Calibri"/>
                <a:ea typeface="Calibri"/>
                <a:cs typeface="Calibri"/>
                <a:sym typeface="Calibri"/>
              </a:rPr>
              <a:t> such as ACB, AMZN, TSLA, etc. The surge in retail investors’ engagement is also </a:t>
            </a:r>
            <a:r>
              <a:rPr b="1" lang="en-US" sz="1100">
                <a:latin typeface="Calibri"/>
                <a:ea typeface="Calibri"/>
                <a:cs typeface="Calibri"/>
                <a:sym typeface="Calibri"/>
              </a:rPr>
              <a:t>more prominent in technology and consumer cyclical sector.</a:t>
            </a:r>
            <a:r>
              <a:rPr lang="en-US" sz="1100">
                <a:latin typeface="Calibri"/>
                <a:ea typeface="Calibri"/>
                <a:cs typeface="Calibri"/>
                <a:sym typeface="Calibri"/>
              </a:rPr>
              <a:t> A potential drawback of this conclusion is that the stocks varied from penny stocks to over three thousand dollars, making it difficult to compare.</a:t>
            </a:r>
            <a:endParaRPr sz="1200">
              <a:solidFill>
                <a:srgbClr val="000000"/>
              </a:solidFill>
              <a:latin typeface="Calibri"/>
              <a:ea typeface="Calibri"/>
              <a:cs typeface="Calibri"/>
              <a:sym typeface="Calibri"/>
            </a:endParaRPr>
          </a:p>
        </p:txBody>
      </p:sp>
      <p:pic>
        <p:nvPicPr>
          <p:cNvPr id="122" name="Google Shape;122;g9c43dd3396_0_2"/>
          <p:cNvPicPr preferRelativeResize="0"/>
          <p:nvPr/>
        </p:nvPicPr>
        <p:blipFill>
          <a:blip r:embed="rId5">
            <a:alphaModFix/>
          </a:blip>
          <a:stretch>
            <a:fillRect/>
          </a:stretch>
        </p:blipFill>
        <p:spPr>
          <a:xfrm>
            <a:off x="2926450" y="4420100"/>
            <a:ext cx="1211025" cy="591150"/>
          </a:xfrm>
          <a:prstGeom prst="rect">
            <a:avLst/>
          </a:prstGeom>
          <a:noFill/>
          <a:ln>
            <a:noFill/>
          </a:ln>
        </p:spPr>
      </p:pic>
      <p:pic>
        <p:nvPicPr>
          <p:cNvPr id="123" name="Google Shape;123;g9c43dd3396_0_2"/>
          <p:cNvPicPr preferRelativeResize="0"/>
          <p:nvPr/>
        </p:nvPicPr>
        <p:blipFill>
          <a:blip r:embed="rId6">
            <a:alphaModFix/>
          </a:blip>
          <a:stretch>
            <a:fillRect/>
          </a:stretch>
        </p:blipFill>
        <p:spPr>
          <a:xfrm>
            <a:off x="9613050" y="1375075"/>
            <a:ext cx="2380150" cy="1275663"/>
          </a:xfrm>
          <a:prstGeom prst="rect">
            <a:avLst/>
          </a:prstGeom>
          <a:noFill/>
          <a:ln>
            <a:noFill/>
          </a:ln>
        </p:spPr>
      </p:pic>
      <p:pic>
        <p:nvPicPr>
          <p:cNvPr id="124" name="Google Shape;124;g9c43dd3396_0_2"/>
          <p:cNvPicPr preferRelativeResize="0"/>
          <p:nvPr/>
        </p:nvPicPr>
        <p:blipFill rotWithShape="1">
          <a:blip r:embed="rId7">
            <a:alphaModFix/>
          </a:blip>
          <a:srcRect b="6463" l="0" r="0" t="0"/>
          <a:stretch/>
        </p:blipFill>
        <p:spPr>
          <a:xfrm>
            <a:off x="9613050" y="172975"/>
            <a:ext cx="2380150" cy="1132550"/>
          </a:xfrm>
          <a:prstGeom prst="rect">
            <a:avLst/>
          </a:prstGeom>
          <a:noFill/>
          <a:ln>
            <a:noFill/>
          </a:ln>
        </p:spPr>
      </p:pic>
      <p:pic>
        <p:nvPicPr>
          <p:cNvPr id="125" name="Google Shape;125;g9c43dd3396_0_2"/>
          <p:cNvPicPr preferRelativeResize="0"/>
          <p:nvPr/>
        </p:nvPicPr>
        <p:blipFill>
          <a:blip r:embed="rId8">
            <a:alphaModFix/>
          </a:blip>
          <a:stretch>
            <a:fillRect/>
          </a:stretch>
        </p:blipFill>
        <p:spPr>
          <a:xfrm>
            <a:off x="8686899" y="2897172"/>
            <a:ext cx="298200" cy="298214"/>
          </a:xfrm>
          <a:prstGeom prst="rect">
            <a:avLst/>
          </a:prstGeom>
          <a:noFill/>
          <a:ln>
            <a:noFill/>
          </a:ln>
        </p:spPr>
      </p:pic>
      <p:pic>
        <p:nvPicPr>
          <p:cNvPr id="126" name="Google Shape;126;g9c43dd3396_0_2"/>
          <p:cNvPicPr preferRelativeResize="0"/>
          <p:nvPr/>
        </p:nvPicPr>
        <p:blipFill>
          <a:blip r:embed="rId9">
            <a:alphaModFix/>
          </a:blip>
          <a:stretch>
            <a:fillRect/>
          </a:stretch>
        </p:blipFill>
        <p:spPr>
          <a:xfrm>
            <a:off x="9053713" y="2897162"/>
            <a:ext cx="298200" cy="298225"/>
          </a:xfrm>
          <a:prstGeom prst="rect">
            <a:avLst/>
          </a:prstGeom>
          <a:noFill/>
          <a:ln>
            <a:noFill/>
          </a:ln>
        </p:spPr>
      </p:pic>
      <p:pic>
        <p:nvPicPr>
          <p:cNvPr id="127" name="Google Shape;127;g9c43dd3396_0_2"/>
          <p:cNvPicPr preferRelativeResize="0"/>
          <p:nvPr/>
        </p:nvPicPr>
        <p:blipFill>
          <a:blip r:embed="rId10">
            <a:alphaModFix/>
          </a:blip>
          <a:stretch>
            <a:fillRect/>
          </a:stretch>
        </p:blipFill>
        <p:spPr>
          <a:xfrm>
            <a:off x="9420545" y="2897168"/>
            <a:ext cx="298200" cy="298214"/>
          </a:xfrm>
          <a:prstGeom prst="rect">
            <a:avLst/>
          </a:prstGeom>
          <a:noFill/>
          <a:ln>
            <a:noFill/>
          </a:ln>
        </p:spPr>
      </p:pic>
      <p:pic>
        <p:nvPicPr>
          <p:cNvPr id="128" name="Google Shape;128;g9c43dd3396_0_2"/>
          <p:cNvPicPr preferRelativeResize="0"/>
          <p:nvPr/>
        </p:nvPicPr>
        <p:blipFill>
          <a:blip r:embed="rId11">
            <a:alphaModFix/>
          </a:blip>
          <a:stretch>
            <a:fillRect/>
          </a:stretch>
        </p:blipFill>
        <p:spPr>
          <a:xfrm>
            <a:off x="9787375" y="2897150"/>
            <a:ext cx="347216" cy="298225"/>
          </a:xfrm>
          <a:prstGeom prst="rect">
            <a:avLst/>
          </a:prstGeom>
          <a:noFill/>
          <a:ln>
            <a:noFill/>
          </a:ln>
        </p:spPr>
      </p:pic>
      <p:sp>
        <p:nvSpPr>
          <p:cNvPr id="129" name="Google Shape;129;g9c43dd3396_0_2"/>
          <p:cNvSpPr txBox="1"/>
          <p:nvPr/>
        </p:nvSpPr>
        <p:spPr>
          <a:xfrm>
            <a:off x="7612425" y="2780621"/>
            <a:ext cx="10263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latin typeface="Calibri"/>
                <a:ea typeface="Calibri"/>
                <a:cs typeface="Calibri"/>
                <a:sym typeface="Calibri"/>
              </a:rPr>
              <a:t>Top Performed </a:t>
            </a:r>
            <a:endParaRPr sz="1100">
              <a:latin typeface="Calibri"/>
              <a:ea typeface="Calibri"/>
              <a:cs typeface="Calibri"/>
              <a:sym typeface="Calibri"/>
            </a:endParaRPr>
          </a:p>
          <a:p>
            <a:pPr indent="0" lvl="0" marL="0" rtl="0" algn="l">
              <a:spcBef>
                <a:spcPts val="0"/>
              </a:spcBef>
              <a:spcAft>
                <a:spcPts val="0"/>
              </a:spcAft>
              <a:buNone/>
            </a:pPr>
            <a:r>
              <a:rPr lang="en-US" sz="1100">
                <a:latin typeface="Calibri"/>
                <a:ea typeface="Calibri"/>
                <a:cs typeface="Calibri"/>
                <a:sym typeface="Calibri"/>
              </a:rPr>
              <a:t>Stocks</a:t>
            </a:r>
            <a:endParaRPr sz="1100">
              <a:latin typeface="Calibri"/>
              <a:ea typeface="Calibri"/>
              <a:cs typeface="Calibri"/>
              <a:sym typeface="Calibri"/>
            </a:endParaRPr>
          </a:p>
        </p:txBody>
      </p:sp>
      <p:sp>
        <p:nvSpPr>
          <p:cNvPr id="130" name="Google Shape;130;g9c43dd3396_0_2"/>
          <p:cNvSpPr txBox="1"/>
          <p:nvPr/>
        </p:nvSpPr>
        <p:spPr>
          <a:xfrm>
            <a:off x="6322675" y="500625"/>
            <a:ext cx="3290400" cy="22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B45F06"/>
                </a:solidFill>
              </a:rPr>
              <a:t>TSLA (Top 1 in WSB Count, +49% than 2nd) </a:t>
            </a:r>
            <a:endParaRPr b="1" sz="1800">
              <a:solidFill>
                <a:srgbClr val="B45F06"/>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We create a pairwise correlation map between our chosen variables for Tesla stock. There is a positive correlation between the stock return and the comment count, and negative correlation between the return and negative sentiment score calculated.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plot on the right is the fourier transform of positive and negative sentiment scores against the stock close prices, we see a more prominent correlation since this year.</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31" name="Google Shape;131;g9c43dd3396_0_2"/>
          <p:cNvPicPr preferRelativeResize="0"/>
          <p:nvPr/>
        </p:nvPicPr>
        <p:blipFill>
          <a:blip r:embed="rId12">
            <a:alphaModFix/>
          </a:blip>
          <a:stretch>
            <a:fillRect/>
          </a:stretch>
        </p:blipFill>
        <p:spPr>
          <a:xfrm>
            <a:off x="192950" y="2295474"/>
            <a:ext cx="6009952" cy="1939000"/>
          </a:xfrm>
          <a:prstGeom prst="rect">
            <a:avLst/>
          </a:prstGeom>
          <a:noFill/>
          <a:ln>
            <a:noFill/>
          </a:ln>
        </p:spPr>
      </p:pic>
      <p:pic>
        <p:nvPicPr>
          <p:cNvPr id="132" name="Google Shape;132;g9c43dd3396_0_2"/>
          <p:cNvPicPr preferRelativeResize="0"/>
          <p:nvPr/>
        </p:nvPicPr>
        <p:blipFill>
          <a:blip r:embed="rId13">
            <a:alphaModFix/>
          </a:blip>
          <a:stretch>
            <a:fillRect/>
          </a:stretch>
        </p:blipFill>
        <p:spPr>
          <a:xfrm>
            <a:off x="158000" y="5011250"/>
            <a:ext cx="1929500" cy="1727826"/>
          </a:xfrm>
          <a:prstGeom prst="rect">
            <a:avLst/>
          </a:prstGeom>
          <a:noFill/>
          <a:ln>
            <a:noFill/>
          </a:ln>
        </p:spPr>
      </p:pic>
      <p:pic>
        <p:nvPicPr>
          <p:cNvPr id="133" name="Google Shape;133;g9c43dd3396_0_2"/>
          <p:cNvPicPr preferRelativeResize="0"/>
          <p:nvPr/>
        </p:nvPicPr>
        <p:blipFill>
          <a:blip r:embed="rId14">
            <a:alphaModFix/>
          </a:blip>
          <a:stretch>
            <a:fillRect/>
          </a:stretch>
        </p:blipFill>
        <p:spPr>
          <a:xfrm>
            <a:off x="10336525" y="2780625"/>
            <a:ext cx="1736250" cy="238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137" name="Shape 137"/>
        <p:cNvGrpSpPr/>
        <p:nvPr/>
      </p:nvGrpSpPr>
      <p:grpSpPr>
        <a:xfrm>
          <a:off x="0" y="0"/>
          <a:ext cx="0" cy="0"/>
          <a:chOff x="0" y="0"/>
          <a:chExt cx="0" cy="0"/>
        </a:xfrm>
      </p:grpSpPr>
      <p:sp>
        <p:nvSpPr>
          <p:cNvPr id="138" name="Google Shape;138;g9d31ac072a_0_5"/>
          <p:cNvSpPr txBox="1"/>
          <p:nvPr>
            <p:ph type="ctrTitle"/>
          </p:nvPr>
        </p:nvSpPr>
        <p:spPr>
          <a:xfrm>
            <a:off x="1524000" y="1122363"/>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US">
                <a:solidFill>
                  <a:srgbClr val="BED2FA"/>
                </a:solidFill>
              </a:rPr>
              <a:t>Thank You!</a:t>
            </a:r>
            <a:endParaRPr b="1">
              <a:solidFill>
                <a:srgbClr val="BED2FA"/>
              </a:solidFill>
            </a:endParaRPr>
          </a:p>
        </p:txBody>
      </p:sp>
      <p:sp>
        <p:nvSpPr>
          <p:cNvPr id="139" name="Google Shape;139;g9d31ac072a_0_5"/>
          <p:cNvSpPr txBox="1"/>
          <p:nvPr>
            <p:ph idx="1" type="subTitle"/>
          </p:nvPr>
        </p:nvSpPr>
        <p:spPr>
          <a:xfrm>
            <a:off x="1524000" y="3602052"/>
            <a:ext cx="9144000" cy="1954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n-US">
                <a:solidFill>
                  <a:srgbClr val="BED2FA"/>
                </a:solidFill>
              </a:rPr>
              <a:t>e</a:t>
            </a:r>
            <a:r>
              <a:rPr b="1" lang="en-US">
                <a:solidFill>
                  <a:srgbClr val="BED2FA"/>
                </a:solidFill>
              </a:rPr>
              <a:t>specially to</a:t>
            </a:r>
            <a:endParaRPr b="1">
              <a:solidFill>
                <a:srgbClr val="BED2FA"/>
              </a:solidFill>
            </a:endParaRPr>
          </a:p>
          <a:p>
            <a:pPr indent="0" lvl="0" marL="0" rtl="0" algn="ctr">
              <a:spcBef>
                <a:spcPts val="1000"/>
              </a:spcBef>
              <a:spcAft>
                <a:spcPts val="0"/>
              </a:spcAft>
              <a:buNone/>
            </a:pPr>
            <a:r>
              <a:rPr b="1" lang="en-US">
                <a:solidFill>
                  <a:srgbClr val="BED2FA"/>
                </a:solidFill>
              </a:rPr>
              <a:t>Elaine Wah,</a:t>
            </a:r>
            <a:endParaRPr b="1">
              <a:solidFill>
                <a:srgbClr val="BED2FA"/>
              </a:solidFill>
            </a:endParaRPr>
          </a:p>
          <a:p>
            <a:pPr indent="0" lvl="0" marL="0" rtl="0" algn="ctr">
              <a:spcBef>
                <a:spcPts val="1000"/>
              </a:spcBef>
              <a:spcAft>
                <a:spcPts val="0"/>
              </a:spcAft>
              <a:buNone/>
            </a:pPr>
            <a:r>
              <a:rPr b="1" lang="en-US">
                <a:solidFill>
                  <a:srgbClr val="BED2FA"/>
                </a:solidFill>
              </a:rPr>
              <a:t>Kessie Zhang,</a:t>
            </a:r>
            <a:endParaRPr b="1">
              <a:solidFill>
                <a:srgbClr val="BED2FA"/>
              </a:solidFill>
            </a:endParaRPr>
          </a:p>
          <a:p>
            <a:pPr indent="0" lvl="0" marL="0" rtl="0" algn="ctr">
              <a:spcBef>
                <a:spcPts val="1000"/>
              </a:spcBef>
              <a:spcAft>
                <a:spcPts val="0"/>
              </a:spcAft>
              <a:buNone/>
            </a:pPr>
            <a:r>
              <a:rPr b="1" lang="en-US">
                <a:solidFill>
                  <a:srgbClr val="BED2FA"/>
                </a:solidFill>
              </a:rPr>
              <a:t>and everyone at Correlation-One that made this happen</a:t>
            </a:r>
            <a:endParaRPr b="1">
              <a:solidFill>
                <a:srgbClr val="BED2FA"/>
              </a:solidFill>
            </a:endParaRPr>
          </a:p>
        </p:txBody>
      </p:sp>
      <p:pic>
        <p:nvPicPr>
          <p:cNvPr id="140" name="Google Shape;140;g9d31ac072a_0_5"/>
          <p:cNvPicPr preferRelativeResize="0"/>
          <p:nvPr/>
        </p:nvPicPr>
        <p:blipFill>
          <a:blip r:embed="rId3">
            <a:alphaModFix/>
          </a:blip>
          <a:stretch>
            <a:fillRect/>
          </a:stretch>
        </p:blipFill>
        <p:spPr>
          <a:xfrm>
            <a:off x="5449250" y="1122375"/>
            <a:ext cx="1293500" cy="129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2020-10-12T23:25:19Z</dcterms:created>
  <dc:creator>Katherine Engelman</dc:creator>
</cp:coreProperties>
</file>