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E1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5E53-EF91-FF9F-D9FF-59E69458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E9581-1DE4-4028-88C7-E5A202EB0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8D46-AA7C-7FB2-928F-6C86A41D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75BD-FF91-D93B-2850-E006757B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511F-AEB1-1A4C-B364-6062566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4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5F0-2200-4080-5F24-8380B26B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E413E-7D17-527C-5E23-192AEAF1C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70B2-46E1-C0C1-2ED3-63A9591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6349-34DB-FBF3-D61E-0BA285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A9DE-66C8-BB0C-1714-6EC39EA3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4A910-4FE3-892C-9DF0-2F14B7D0A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8BDE-7336-35FE-7BED-0657A401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23CB-3C4C-7EAB-69A4-84E9B502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8531-A8F4-6D98-8208-2AC20D38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EE01-4616-80FE-C8B3-AE341D5C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1C41-8CAC-15EF-ED0C-48C41AF3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50AE-6F06-EB91-E322-CD993C60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EDA9-5580-6AA8-9A68-FDBE6B1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A9AE-E2A6-9895-66C4-1A92E164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4507-889A-99F6-91E5-48742E0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D55D-6777-6919-EE40-C066B9B0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CE5A-9ED8-5C45-EDCE-56A4BE78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70FA-209B-2381-6899-1EA6FF73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04BC-7508-FB98-FE76-0E57FA12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AE43-8E0A-D112-C02E-95F7C51E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6C62-C3C0-5E65-D7FF-820C5C03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FAFC-F37F-BF5B-EFEC-A09067D07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C1CC-AEE1-00BE-A2A0-3AA8B9528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6EC6-B2FE-9375-453B-964CEBBC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5121-D4B0-56A9-E0F6-3B4D03A2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68A1-2782-9D66-46BC-47F80CDE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9DED-404F-CC71-AA57-1A2C5CAC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84C2-A94F-2AD3-95B3-6B60005C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B864F-E231-C16A-CB42-8FF529968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AD2FE-2C64-6729-9D8A-23E69A7E7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4B80-499E-28AD-402F-31D22E332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242E6-D5AA-CF79-6186-7BC1E718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AD844-96B9-2454-B255-ED9A81A5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C6C99-7761-474B-0344-DBBAAB85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9675-204B-10F9-9F2B-18689245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5EF4E-33E4-DD56-4FB3-162D947F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F95-BEBA-43CA-0374-1C1476B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6A5BD-C823-DCC9-AD97-0F4D8572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81B51-EAE3-583E-B6D0-048725F6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F55F0-B0C7-5D6D-AD6D-752E286F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9B98-094B-64DD-D89A-B5D7459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139C-62E7-BA70-48E9-CEC547BB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4159-BF21-A41F-398A-AD92C436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84B11-ADCB-B2A9-35D4-045211A8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F3D4E-8240-E6D7-0DC5-FCAAA32F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E200-4741-C14B-DBFC-95D369B3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AEFD8-3923-ECD0-A1B9-1BF038F7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488-F164-3376-9B39-034F4E8D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D4960-34FD-D513-43CB-DA6993E65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91F94-990B-75F2-725D-BAD67E45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7506-9C3A-8590-C324-29145AB6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CDB48-7FBB-AC29-10CF-80913E95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7688-750E-F806-4748-B547BBBF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2571-9C45-2340-F2FA-F4506B74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372E-BC54-1532-B363-B5DA5FB8B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D502-1570-83EE-CBA9-804AB19A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9852-7463-443B-B278-E0B2176853F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F59B-BC4A-5F0C-046C-87786D62C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AA48-69BE-1A44-40E8-C42FEA0C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A0F6-1BF2-41D1-A69F-5ED49874D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E61682-E9A0-DD72-FCC7-895E9C898B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76593-9360-3596-2399-430864381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1" t="27019" r="15793" b="36630"/>
          <a:stretch/>
        </p:blipFill>
        <p:spPr>
          <a:xfrm>
            <a:off x="2898669" y="1724298"/>
            <a:ext cx="6394663" cy="2557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FAD21-8E66-3D8A-EFCE-65DA3CC417A9}"/>
              </a:ext>
            </a:extLst>
          </p:cNvPr>
          <p:cNvSpPr txBox="1"/>
          <p:nvPr/>
        </p:nvSpPr>
        <p:spPr>
          <a:xfrm>
            <a:off x="3392528" y="4525629"/>
            <a:ext cx="8624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מגישות:</a:t>
            </a:r>
            <a:r>
              <a:rPr lang="he-IL" sz="3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שלי שפריצר, דנית לוטם, מור צמח</a:t>
            </a:r>
          </a:p>
          <a:p>
            <a:pPr algn="r" rtl="1"/>
            <a:r>
              <a:rPr lang="he-IL" sz="3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מנחה:</a:t>
            </a:r>
            <a:r>
              <a:rPr lang="he-IL" sz="3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מר אמיר קירש</a:t>
            </a:r>
          </a:p>
          <a:p>
            <a:pPr algn="r" rtl="1"/>
            <a:r>
              <a:rPr lang="he-IL" sz="3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סדנה: </a:t>
            </a:r>
            <a:r>
              <a:rPr lang="he-IL" sz="3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יישומי רשת</a:t>
            </a:r>
            <a:endParaRPr lang="en-US" sz="3600" b="1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DFEC8-F20C-6614-4D24-39EE60275785}"/>
              </a:ext>
            </a:extLst>
          </p:cNvPr>
          <p:cNvSpPr txBox="1"/>
          <p:nvPr/>
        </p:nvSpPr>
        <p:spPr>
          <a:xfrm>
            <a:off x="-4312107" y="6067745"/>
            <a:ext cx="862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מספר פרויקט:</a:t>
            </a:r>
            <a:r>
              <a:rPr lang="he-IL" sz="3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Assistant" pitchFamily="2" charset="-79"/>
                <a:cs typeface="Assistant" pitchFamily="2" charset="-79"/>
              </a:rPr>
              <a:t>220603</a:t>
            </a:r>
            <a:endParaRPr lang="en-US" sz="36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692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D5493C-D4E6-4B4B-D572-B88D2A9536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94275-49AE-7330-12B3-6AC9114C543C}"/>
              </a:ext>
            </a:extLst>
          </p:cNvPr>
          <p:cNvSpPr txBox="1"/>
          <p:nvPr/>
        </p:nvSpPr>
        <p:spPr>
          <a:xfrm>
            <a:off x="239486" y="362539"/>
            <a:ext cx="11843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400" dirty="0">
                <a:solidFill>
                  <a:schemeClr val="accent1"/>
                </a:solidFill>
                <a:latin typeface="Assistant ExtraBold" pitchFamily="2" charset="-79"/>
                <a:cs typeface="Assistant ExtraBold" pitchFamily="2" charset="-79"/>
              </a:rPr>
              <a:t>כמה פעמים יצא לכם להגיע למקום חדש ולא להכיר אנשים בסביבה?</a:t>
            </a:r>
          </a:p>
          <a:p>
            <a:pPr algn="r" rtl="1"/>
            <a:endParaRPr lang="he-IL" sz="3200" dirty="0">
              <a:solidFill>
                <a:schemeClr val="accent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43258-0E22-C638-A77D-8E9F12D82074}"/>
              </a:ext>
            </a:extLst>
          </p:cNvPr>
          <p:cNvSpPr txBox="1"/>
          <p:nvPr/>
        </p:nvSpPr>
        <p:spPr>
          <a:xfrm>
            <a:off x="478971" y="2023821"/>
            <a:ext cx="11364686" cy="499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3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בשנתיים האחרונות התרגלנו לתקשר עם אנשים בעיקר באופן מקוון, ומעטות החוויות שיכולנו לחוות יחד.</a:t>
            </a:r>
          </a:p>
          <a:p>
            <a:pPr algn="ctr" rtl="1">
              <a:lnSpc>
                <a:spcPct val="150000"/>
              </a:lnSpc>
            </a:pPr>
            <a:r>
              <a:rPr lang="he-IL" sz="3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לרוב המפגשים שיכולנו לקבוע היו ספונטניים, והרבה פעמים התבטלו בגלל המציאות העמוסה שלנו ולבסוף נשארנו בבית</a:t>
            </a:r>
          </a:p>
          <a:p>
            <a:pPr algn="ctr" rtl="1">
              <a:lnSpc>
                <a:spcPct val="150000"/>
              </a:lnSpc>
            </a:pPr>
            <a:endParaRPr lang="he-IL" sz="36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CED4D6-563E-3CA9-0C76-609AAC22C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1" t="27019" r="15793" b="36630"/>
          <a:stretch/>
        </p:blipFill>
        <p:spPr>
          <a:xfrm>
            <a:off x="130628" y="6297877"/>
            <a:ext cx="987879" cy="3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7AB520-97FD-11B6-04A1-AF03E54035DE}"/>
              </a:ext>
            </a:extLst>
          </p:cNvPr>
          <p:cNvSpPr/>
          <p:nvPr/>
        </p:nvSpPr>
        <p:spPr>
          <a:xfrm>
            <a:off x="4535602" y="0"/>
            <a:ext cx="765639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n in black leather jacket beside woman in black and white stripe shirt">
            <a:extLst>
              <a:ext uri="{FF2B5EF4-FFF2-40B4-BE49-F238E27FC236}">
                <a16:creationId xmlns:a16="http://schemas.microsoft.com/office/drawing/2014/main" id="{0B768EF3-F3BD-4585-890E-B276EF1B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35EDD-091A-D8D5-B677-B3F9B02F7B45}"/>
              </a:ext>
            </a:extLst>
          </p:cNvPr>
          <p:cNvSpPr txBox="1"/>
          <p:nvPr/>
        </p:nvSpPr>
        <p:spPr>
          <a:xfrm>
            <a:off x="7750629" y="261257"/>
            <a:ext cx="424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אז מה זה</a:t>
            </a:r>
            <a:r>
              <a:rPr lang="en-US" sz="36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              </a:t>
            </a:r>
            <a:r>
              <a:rPr lang="he-IL" sz="36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?</a:t>
            </a:r>
            <a:endParaRPr lang="en-US" sz="3600" dirty="0">
              <a:solidFill>
                <a:schemeClr val="bg1"/>
              </a:solidFill>
              <a:latin typeface="Assistant ExtraBold" pitchFamily="2" charset="-79"/>
              <a:cs typeface="Assistant ExtraBold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679A6-D1CD-5943-E88F-9F40E07677AE}"/>
              </a:ext>
            </a:extLst>
          </p:cNvPr>
          <p:cNvSpPr txBox="1"/>
          <p:nvPr/>
        </p:nvSpPr>
        <p:spPr>
          <a:xfrm>
            <a:off x="4502331" y="1037774"/>
            <a:ext cx="74697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b="1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Let’s</a:t>
            </a:r>
            <a:r>
              <a:rPr lang="he-IL" sz="24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כאן כדי לעזור לאנשים שרוצים לצאת מהמסכים ולהתחיל להיפגש ולחוות חוויות משותפות ביחד</a:t>
            </a:r>
            <a:r>
              <a:rPr lang="en-US" sz="24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!</a:t>
            </a:r>
            <a:endParaRPr lang="he-IL" sz="24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  <a:p>
            <a:pPr algn="r" rtl="1"/>
            <a:br>
              <a:rPr lang="en-US" sz="24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</a:br>
            <a:endParaRPr lang="he-IL" sz="24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  <a:p>
            <a:pPr algn="r" rtl="1"/>
            <a:r>
              <a:rPr lang="en-US" sz="2400" b="1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Let’s</a:t>
            </a:r>
            <a:r>
              <a:rPr lang="he-IL" sz="24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תאפשר לך להיות ספונטני, לחוות חוויות שונות גם אם אתה לא יודע בדיוק מה בא לך – את כל זה תוכל לעשות עם אנשים שונים על בסיס מאפיינים משותפים אותם תבחר כמו גיל, תחביבים, מגדר..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he-IL" sz="2400" dirty="0">
              <a:solidFill>
                <a:schemeClr val="bg1"/>
              </a:solidFill>
            </a:endParaRPr>
          </a:p>
          <a:p>
            <a:pPr algn="ctr" rtl="1"/>
            <a:r>
              <a:rPr lang="en-US" sz="44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So Let’s…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743E2-FD05-8A6B-DDEB-BF847576D738}"/>
              </a:ext>
            </a:extLst>
          </p:cNvPr>
          <p:cNvSpPr txBox="1"/>
          <p:nvPr/>
        </p:nvSpPr>
        <p:spPr>
          <a:xfrm>
            <a:off x="10600508" y="4988232"/>
            <a:ext cx="1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ssistant ExtraBold" pitchFamily="2" charset="-79"/>
                <a:cs typeface="Assistant ExtraBold" pitchFamily="2" charset="-79"/>
              </a:rPr>
              <a:t>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D69DB-4BF6-DBA1-C196-F06938F66869}"/>
              </a:ext>
            </a:extLst>
          </p:cNvPr>
          <p:cNvSpPr txBox="1"/>
          <p:nvPr/>
        </p:nvSpPr>
        <p:spPr>
          <a:xfrm>
            <a:off x="7620002" y="4988232"/>
            <a:ext cx="173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ssistant ExtraBold" pitchFamily="2" charset="-79"/>
                <a:cs typeface="Assistant ExtraBold" pitchFamily="2" charset="-79"/>
              </a:rPr>
              <a:t>Workout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77E7F-C6A9-E1DD-51BA-0528B47395FC}"/>
              </a:ext>
            </a:extLst>
          </p:cNvPr>
          <p:cNvSpPr txBox="1"/>
          <p:nvPr/>
        </p:nvSpPr>
        <p:spPr>
          <a:xfrm>
            <a:off x="4770121" y="4989130"/>
            <a:ext cx="221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ssistant ExtraBold" pitchFamily="2" charset="-79"/>
                <a:cs typeface="Assistant ExtraBold" pitchFamily="2" charset="-79"/>
              </a:rPr>
              <a:t>Grab A Bite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148A0-75AF-FE96-0771-7D86B7D51B26}"/>
              </a:ext>
            </a:extLst>
          </p:cNvPr>
          <p:cNvSpPr txBox="1"/>
          <p:nvPr/>
        </p:nvSpPr>
        <p:spPr>
          <a:xfrm>
            <a:off x="4304210" y="33195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ExtraBold" pitchFamily="2" charset="-79"/>
                <a:cs typeface="Assistant ExtraBold" pitchFamily="2" charset="-79"/>
              </a:rPr>
              <a:t>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CC0AE-2979-9B88-E870-A4EA0218C9C7}"/>
              </a:ext>
            </a:extLst>
          </p:cNvPr>
          <p:cNvSpPr txBox="1"/>
          <p:nvPr/>
        </p:nvSpPr>
        <p:spPr>
          <a:xfrm>
            <a:off x="10527211" y="575112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ssistant ExtraBold" pitchFamily="2" charset="-79"/>
                <a:cs typeface="Assistant ExtraBold" pitchFamily="2" charset="-79"/>
              </a:rPr>
              <a:t>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77946-B9FD-C769-60BF-01960ECFEAFE}"/>
              </a:ext>
            </a:extLst>
          </p:cNvPr>
          <p:cNvSpPr txBox="1"/>
          <p:nvPr/>
        </p:nvSpPr>
        <p:spPr>
          <a:xfrm>
            <a:off x="7923406" y="575112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ssistant ExtraBold" pitchFamily="2" charset="-79"/>
                <a:cs typeface="Assistant ExtraBold" pitchFamily="2" charset="-79"/>
              </a:rPr>
              <a:t>Chill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C93A0-01A7-112A-A2AA-668F68F2AA03}"/>
              </a:ext>
            </a:extLst>
          </p:cNvPr>
          <p:cNvSpPr txBox="1"/>
          <p:nvPr/>
        </p:nvSpPr>
        <p:spPr>
          <a:xfrm>
            <a:off x="5334697" y="575112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ssistant ExtraBold" pitchFamily="2" charset="-79"/>
                <a:cs typeface="Assistant ExtraBold" pitchFamily="2" charset="-79"/>
              </a:rPr>
              <a:t>Jam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8C9D5-FFF5-7DFD-9599-0D8B087A8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71" t="27019" r="15793" b="36630"/>
          <a:stretch/>
        </p:blipFill>
        <p:spPr>
          <a:xfrm>
            <a:off x="9035143" y="325622"/>
            <a:ext cx="1126196" cy="450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DDA226-492C-D192-A3F2-A1B436476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71" t="27019" r="15793" b="36630"/>
          <a:stretch/>
        </p:blipFill>
        <p:spPr>
          <a:xfrm>
            <a:off x="130628" y="6297877"/>
            <a:ext cx="987879" cy="3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CC73E4-2325-A29F-32E2-0E1137F3DB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C594A9-4C36-8914-0274-BB00E7821B7B}"/>
              </a:ext>
            </a:extLst>
          </p:cNvPr>
          <p:cNvSpPr/>
          <p:nvPr/>
        </p:nvSpPr>
        <p:spPr>
          <a:xfrm>
            <a:off x="1185916" y="2957686"/>
            <a:ext cx="1785612" cy="3480345"/>
          </a:xfrm>
          <a:prstGeom prst="roundRect">
            <a:avLst>
              <a:gd name="adj" fmla="val 52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5EDD-091A-D8D5-B677-B3F9B02F7B45}"/>
              </a:ext>
            </a:extLst>
          </p:cNvPr>
          <p:cNvSpPr txBox="1"/>
          <p:nvPr/>
        </p:nvSpPr>
        <p:spPr>
          <a:xfrm>
            <a:off x="7750629" y="261257"/>
            <a:ext cx="424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איך משתמשים בפלטפורמה?</a:t>
            </a:r>
            <a:endParaRPr lang="en-US" sz="2800" dirty="0">
              <a:solidFill>
                <a:schemeClr val="bg1"/>
              </a:solidFill>
              <a:latin typeface="Assistant ExtraBold" pitchFamily="2" charset="-79"/>
              <a:cs typeface="Assistant ExtraBold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CCBCA6-8BC9-62DF-8A92-5F7A770A8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1" t="27019" r="15793" b="36630"/>
          <a:stretch/>
        </p:blipFill>
        <p:spPr>
          <a:xfrm>
            <a:off x="130628" y="6297877"/>
            <a:ext cx="987879" cy="395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DC642-4B9D-9E1D-D18C-27B4732DB97D}"/>
              </a:ext>
            </a:extLst>
          </p:cNvPr>
          <p:cNvSpPr txBox="1"/>
          <p:nvPr/>
        </p:nvSpPr>
        <p:spPr>
          <a:xfrm>
            <a:off x="789365" y="1214278"/>
            <a:ext cx="2616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המשתמש יכול לבחור בין </a:t>
            </a:r>
            <a:r>
              <a:rPr lang="he-IL" sz="1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מגוון חוויות </a:t>
            </a:r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כמו </a:t>
            </a:r>
            <a:r>
              <a:rPr lang="en-US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workout, gaming, Chill..</a:t>
            </a:r>
            <a:br>
              <a:rPr lang="en-US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</a:br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ולראות מראש </a:t>
            </a:r>
            <a:r>
              <a:rPr lang="he-IL" sz="1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כמה אנשים בסביבה</a:t>
            </a:r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מחפשים אותו דבר</a:t>
            </a:r>
            <a:endParaRPr lang="en-US" sz="16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27D712-F5CA-D701-66B4-0F91ABD0162E}"/>
              </a:ext>
            </a:extLst>
          </p:cNvPr>
          <p:cNvSpPr txBox="1"/>
          <p:nvPr/>
        </p:nvSpPr>
        <p:spPr>
          <a:xfrm>
            <a:off x="4302239" y="1084065"/>
            <a:ext cx="3269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לאחר שהמשתמש בוחר את החוויה שהוא מעוניין בה, הוא יוכל לראות </a:t>
            </a:r>
            <a:r>
              <a:rPr lang="he-IL" sz="1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מי סביבו </a:t>
            </a:r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ולהגדיר </a:t>
            </a:r>
            <a:r>
              <a:rPr lang="he-IL" sz="1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פילטרים</a:t>
            </a:r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מתאימים כדי למצוא את האנשים הטובים ביותר למפגש </a:t>
            </a:r>
            <a:r>
              <a:rPr lang="he-IL" sz="1600" dirty="0" err="1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איתו</a:t>
            </a:r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.</a:t>
            </a:r>
          </a:p>
          <a:p>
            <a:pPr algn="ctr" rtl="1"/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בנוסף, המשתמש יוכל לשלוח </a:t>
            </a:r>
            <a:r>
              <a:rPr lang="he-IL" sz="16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בקשות חברות </a:t>
            </a:r>
            <a:r>
              <a:rPr lang="he-IL" sz="16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לאנשים שהוא מעוניין להיפגש איתם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EA19E-1448-B65D-174F-BD900EEC61E5}"/>
              </a:ext>
            </a:extLst>
          </p:cNvPr>
          <p:cNvSpPr txBox="1"/>
          <p:nvPr/>
        </p:nvSpPr>
        <p:spPr>
          <a:xfrm>
            <a:off x="8678091" y="1350364"/>
            <a:ext cx="239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לאחר ששני המשתמשים יצרו חברות ביניהם, יוכלו </a:t>
            </a:r>
            <a:r>
              <a:rPr lang="he-IL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להתכתב בצ'אט </a:t>
            </a:r>
            <a:r>
              <a:rPr lang="he-IL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ולקבוע מתי ואיפה להיפגש</a:t>
            </a:r>
            <a:endParaRPr lang="en-US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D7BCB-7544-1581-F11B-BA09A53CFCA6}"/>
              </a:ext>
            </a:extLst>
          </p:cNvPr>
          <p:cNvGrpSpPr/>
          <p:nvPr/>
        </p:nvGrpSpPr>
        <p:grpSpPr>
          <a:xfrm>
            <a:off x="1204802" y="2981499"/>
            <a:ext cx="1762550" cy="3456000"/>
            <a:chOff x="2975039" y="11615447"/>
            <a:chExt cx="4306080" cy="8453654"/>
          </a:xfrm>
        </p:grpSpPr>
        <p:pic>
          <p:nvPicPr>
            <p:cNvPr id="5" name="תמונה 8" descr="תמונה שמכילה טקסט, צג, אלקטרוניקה, הגדר&#10;&#10;התיאור נוצר באופן אוטומטי">
              <a:extLst>
                <a:ext uri="{FF2B5EF4-FFF2-40B4-BE49-F238E27FC236}">
                  <a16:creationId xmlns:a16="http://schemas.microsoft.com/office/drawing/2014/main" id="{A498EFB3-B3C4-DDE1-E8EB-29D2B71C8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039" y="11615447"/>
              <a:ext cx="4306080" cy="8453654"/>
            </a:xfrm>
            <a:prstGeom prst="rect">
              <a:avLst/>
            </a:prstGeom>
          </p:spPr>
        </p:pic>
        <p:pic>
          <p:nvPicPr>
            <p:cNvPr id="6" name="תמונה 22" descr="תמונה שמכילה טקסט, דשא, סוס&#10;&#10;התיאור נוצר באופן אוטומטי">
              <a:extLst>
                <a:ext uri="{FF2B5EF4-FFF2-40B4-BE49-F238E27FC236}">
                  <a16:creationId xmlns:a16="http://schemas.microsoft.com/office/drawing/2014/main" id="{5205012C-E79C-690E-4C06-5B039AF1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032" y="11884068"/>
              <a:ext cx="3992917" cy="7970473"/>
            </a:xfrm>
            <a:prstGeom prst="roundRect">
              <a:avLst>
                <a:gd name="adj" fmla="val 7538"/>
              </a:avLst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03A0D1-D23A-1AEB-87EE-20DB68467564}"/>
              </a:ext>
            </a:extLst>
          </p:cNvPr>
          <p:cNvSpPr/>
          <p:nvPr/>
        </p:nvSpPr>
        <p:spPr>
          <a:xfrm>
            <a:off x="5019785" y="2924378"/>
            <a:ext cx="1785612" cy="3480345"/>
          </a:xfrm>
          <a:prstGeom prst="roundRect">
            <a:avLst>
              <a:gd name="adj" fmla="val 52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3D34B0-879D-EE0E-E33B-73A0B88CFA6E}"/>
              </a:ext>
            </a:extLst>
          </p:cNvPr>
          <p:cNvGrpSpPr/>
          <p:nvPr/>
        </p:nvGrpSpPr>
        <p:grpSpPr>
          <a:xfrm>
            <a:off x="5041397" y="2938636"/>
            <a:ext cx="1764000" cy="3456000"/>
            <a:chOff x="7303509" y="11613326"/>
            <a:chExt cx="4355410" cy="8550499"/>
          </a:xfrm>
        </p:grpSpPr>
        <p:pic>
          <p:nvPicPr>
            <p:cNvPr id="8" name="תמונה 9" descr="תמונה שמכילה טקסט, צג, אלקטרוניקה, הגדר&#10;&#10;התיאור נוצר באופן אוטומטי">
              <a:extLst>
                <a:ext uri="{FF2B5EF4-FFF2-40B4-BE49-F238E27FC236}">
                  <a16:creationId xmlns:a16="http://schemas.microsoft.com/office/drawing/2014/main" id="{6801EED7-3D9B-A944-BB8E-6507985D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509" y="11613326"/>
              <a:ext cx="4355410" cy="8550499"/>
            </a:xfrm>
            <a:prstGeom prst="rect">
              <a:avLst/>
            </a:prstGeom>
          </p:spPr>
        </p:pic>
        <p:pic>
          <p:nvPicPr>
            <p:cNvPr id="9" name="תמונה 26" descr="תמונה שמכילה טקסט&#10;&#10;התיאור נוצר באופן אוטומטי">
              <a:extLst>
                <a:ext uri="{FF2B5EF4-FFF2-40B4-BE49-F238E27FC236}">
                  <a16:creationId xmlns:a16="http://schemas.microsoft.com/office/drawing/2014/main" id="{97E906AB-2A89-FB04-CF6C-4D982FD39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7" b="5614"/>
            <a:stretch/>
          </p:blipFill>
          <p:spPr>
            <a:xfrm>
              <a:off x="7510185" y="11832271"/>
              <a:ext cx="4008643" cy="8095042"/>
            </a:xfrm>
            <a:prstGeom prst="roundRect">
              <a:avLst>
                <a:gd name="adj" fmla="val 7261"/>
              </a:avLst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328015-AEE4-1307-8E8B-E4B99C5B6543}"/>
              </a:ext>
            </a:extLst>
          </p:cNvPr>
          <p:cNvSpPr/>
          <p:nvPr/>
        </p:nvSpPr>
        <p:spPr>
          <a:xfrm>
            <a:off x="8972320" y="2912488"/>
            <a:ext cx="1785612" cy="3480345"/>
          </a:xfrm>
          <a:prstGeom prst="roundRect">
            <a:avLst>
              <a:gd name="adj" fmla="val 52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59409A-C27C-3DEE-C123-81A9E1CCC04E}"/>
              </a:ext>
            </a:extLst>
          </p:cNvPr>
          <p:cNvGrpSpPr/>
          <p:nvPr/>
        </p:nvGrpSpPr>
        <p:grpSpPr>
          <a:xfrm>
            <a:off x="8983128" y="2933903"/>
            <a:ext cx="1764000" cy="3456566"/>
            <a:chOff x="13895433" y="15106086"/>
            <a:chExt cx="1650375" cy="3240000"/>
          </a:xfrm>
        </p:grpSpPr>
        <p:pic>
          <p:nvPicPr>
            <p:cNvPr id="11" name="תמונה 10" descr="תמונה שמכילה טקסט, צג, אלקטרוניקה, הגדר&#10;&#10;התיאור נוצר באופן אוטומטי">
              <a:extLst>
                <a:ext uri="{FF2B5EF4-FFF2-40B4-BE49-F238E27FC236}">
                  <a16:creationId xmlns:a16="http://schemas.microsoft.com/office/drawing/2014/main" id="{5C57AA47-812E-4DD6-3744-4A628F0B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5433" y="15106086"/>
              <a:ext cx="1650375" cy="3240000"/>
            </a:xfrm>
            <a:prstGeom prst="rect">
              <a:avLst/>
            </a:prstGeom>
          </p:spPr>
        </p:pic>
        <p:pic>
          <p:nvPicPr>
            <p:cNvPr id="12" name="תמונה 24" descr="תמונה שמכילה טקסט&#10;&#10;התיאור נוצר באופן אוטומטי">
              <a:extLst>
                <a:ext uri="{FF2B5EF4-FFF2-40B4-BE49-F238E27FC236}">
                  <a16:creationId xmlns:a16="http://schemas.microsoft.com/office/drawing/2014/main" id="{EDA1FB27-F304-084F-164A-BF5945BE7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2" b="28097"/>
            <a:stretch/>
          </p:blipFill>
          <p:spPr>
            <a:xfrm>
              <a:off x="13968179" y="15173655"/>
              <a:ext cx="1514708" cy="2359601"/>
            </a:xfrm>
            <a:prstGeom prst="roundRect">
              <a:avLst>
                <a:gd name="adj" fmla="val 7300"/>
              </a:avLst>
            </a:prstGeom>
          </p:spPr>
        </p:pic>
        <p:pic>
          <p:nvPicPr>
            <p:cNvPr id="13" name="תמונה 27" descr="תמונה שמכילה טקסט&#10;&#10;התיאור נוצר באופן אוטומטי">
              <a:extLst>
                <a:ext uri="{FF2B5EF4-FFF2-40B4-BE49-F238E27FC236}">
                  <a16:creationId xmlns:a16="http://schemas.microsoft.com/office/drawing/2014/main" id="{B20EF429-7F06-A1FC-AA12-E7F27B47F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1" r="-12"/>
            <a:stretch/>
          </p:blipFill>
          <p:spPr>
            <a:xfrm>
              <a:off x="13958504" y="17152318"/>
              <a:ext cx="1524232" cy="1066789"/>
            </a:xfrm>
            <a:prstGeom prst="roundRect">
              <a:avLst>
                <a:gd name="adj" fmla="val 73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41875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C6B928-1406-0032-46F8-B2DBEEB433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211E39B5-3962-C1CA-54FC-E11D8FC80F92}"/>
              </a:ext>
            </a:extLst>
          </p:cNvPr>
          <p:cNvSpPr/>
          <p:nvPr/>
        </p:nvSpPr>
        <p:spPr>
          <a:xfrm>
            <a:off x="342901" y="1628775"/>
            <a:ext cx="8002270" cy="41553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080" name="Picture 8" descr="websocket icon">
            <a:extLst>
              <a:ext uri="{FF2B5EF4-FFF2-40B4-BE49-F238E27FC236}">
                <a16:creationId xmlns:a16="http://schemas.microsoft.com/office/drawing/2014/main" id="{262CBF7B-5824-38B6-D0ED-89BF9779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36" y="4665211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35EDD-091A-D8D5-B677-B3F9B02F7B45}"/>
              </a:ext>
            </a:extLst>
          </p:cNvPr>
          <p:cNvSpPr txBox="1"/>
          <p:nvPr/>
        </p:nvSpPr>
        <p:spPr>
          <a:xfrm>
            <a:off x="6932023" y="261257"/>
            <a:ext cx="506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איך זה נראה מאחורי הקלעים?</a:t>
            </a:r>
            <a:endParaRPr lang="en-US" sz="3200" dirty="0">
              <a:solidFill>
                <a:schemeClr val="bg1"/>
              </a:solidFill>
              <a:latin typeface="Assistant ExtraBold" pitchFamily="2" charset="-79"/>
              <a:cs typeface="Assistant ExtraBold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F3A42-DA7A-E7C4-2359-9CFEDBF26E27}"/>
              </a:ext>
            </a:extLst>
          </p:cNvPr>
          <p:cNvSpPr txBox="1"/>
          <p:nvPr/>
        </p:nvSpPr>
        <p:spPr>
          <a:xfrm>
            <a:off x="3859068" y="2442812"/>
            <a:ext cx="27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latin typeface="Assistant" pitchFamily="2" charset="-79"/>
                <a:cs typeface="Assistant" pitchFamily="2" charset="-79"/>
              </a:rPr>
            </a:br>
            <a:r>
              <a:rPr lang="en-US" sz="1400" b="1" dirty="0">
                <a:latin typeface="Assistant" pitchFamily="2" charset="-79"/>
                <a:cs typeface="Assistant" pitchFamily="2" charset="-79"/>
              </a:rPr>
              <a:t>REST API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0FD10-C99F-BF3A-9796-71D4C1DCFD1A}"/>
              </a:ext>
            </a:extLst>
          </p:cNvPr>
          <p:cNvSpPr txBox="1"/>
          <p:nvPr/>
        </p:nvSpPr>
        <p:spPr>
          <a:xfrm>
            <a:off x="8994540" y="2179172"/>
            <a:ext cx="197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Center Messaging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B968B-9DB8-BE04-1DBB-073D40F2B851}"/>
              </a:ext>
            </a:extLst>
          </p:cNvPr>
          <p:cNvSpPr txBox="1"/>
          <p:nvPr/>
        </p:nvSpPr>
        <p:spPr>
          <a:xfrm>
            <a:off x="4421564" y="4342570"/>
            <a:ext cx="197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ssistant" pitchFamily="2" charset="-79"/>
                <a:cs typeface="Assistant" pitchFamily="2" charset="-79"/>
              </a:rPr>
              <a:t>Websocket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6242A-762B-F86C-37C3-D1C2043D08C6}"/>
              </a:ext>
            </a:extLst>
          </p:cNvPr>
          <p:cNvSpPr txBox="1"/>
          <p:nvPr/>
        </p:nvSpPr>
        <p:spPr>
          <a:xfrm>
            <a:off x="8528788" y="4619871"/>
            <a:ext cx="1971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React Native Client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1F71A9-56C1-DF1F-45CB-39284EBA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47" y="2575751"/>
            <a:ext cx="418462" cy="6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Icon Free PNG Image｜Illustoon">
            <a:extLst>
              <a:ext uri="{FF2B5EF4-FFF2-40B4-BE49-F238E27FC236}">
                <a16:creationId xmlns:a16="http://schemas.microsoft.com/office/drawing/2014/main" id="{5A57833C-EBA7-9F51-630B-2D62212C7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11454" r="14081" b="11536"/>
          <a:stretch/>
        </p:blipFill>
        <p:spPr bwMode="auto">
          <a:xfrm>
            <a:off x="1454576" y="3506896"/>
            <a:ext cx="443097" cy="4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You too, embrace cross-platform development with React Native">
            <a:extLst>
              <a:ext uri="{FF2B5EF4-FFF2-40B4-BE49-F238E27FC236}">
                <a16:creationId xmlns:a16="http://schemas.microsoft.com/office/drawing/2014/main" id="{C5E00C81-E41F-9713-C039-5163C2057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58" y="5132519"/>
            <a:ext cx="56207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Node.js – ויקיפדיה">
            <a:extLst>
              <a:ext uri="{FF2B5EF4-FFF2-40B4-BE49-F238E27FC236}">
                <a16:creationId xmlns:a16="http://schemas.microsoft.com/office/drawing/2014/main" id="{3909266B-C556-64A0-688D-28191D15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1" y="2434464"/>
            <a:ext cx="56068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ySQL – ויקיפדיה">
            <a:extLst>
              <a:ext uri="{FF2B5EF4-FFF2-40B4-BE49-F238E27FC236}">
                <a16:creationId xmlns:a16="http://schemas.microsoft.com/office/drawing/2014/main" id="{CA1AA02A-7B7F-F19E-E708-65618269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41" y="3400595"/>
            <a:ext cx="937264" cy="4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B8F730D0-CF5C-3B17-4F30-3C980811B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2641" r="7778" b="12641"/>
          <a:stretch/>
        </p:blipFill>
        <p:spPr bwMode="auto">
          <a:xfrm>
            <a:off x="9682443" y="1791808"/>
            <a:ext cx="1521844" cy="46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mazon Web Services - Wikipedia">
            <a:extLst>
              <a:ext uri="{FF2B5EF4-FFF2-40B4-BE49-F238E27FC236}">
                <a16:creationId xmlns:a16="http://schemas.microsoft.com/office/drawing/2014/main" id="{CBC96FBB-7F18-65DF-AFE3-73A5FBAE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42" y="2219408"/>
            <a:ext cx="808775" cy="4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Tful API Documentation: Swagger | by Suneet Bansal | JavaScript in Plain  English">
            <a:extLst>
              <a:ext uri="{FF2B5EF4-FFF2-40B4-BE49-F238E27FC236}">
                <a16:creationId xmlns:a16="http://schemas.microsoft.com/office/drawing/2014/main" id="{06B9A6ED-50EC-D393-2173-589A5AD3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47" b="89796" l="71" r="95143">
                        <a14:foregroundMark x1="7714" y1="31633" x2="5000" y2="49235"/>
                        <a14:foregroundMark x1="5000" y1="49235" x2="5000" y2="50510"/>
                        <a14:foregroundMark x1="11571" y1="13010" x2="13214" y2="5612"/>
                        <a14:foregroundMark x1="2500" y1="44643" x2="1571" y2="44643"/>
                        <a14:foregroundMark x1="11786" y1="87500" x2="12214" y2="90816"/>
                        <a14:foregroundMark x1="26429" y1="43878" x2="27000" y2="51531"/>
                        <a14:foregroundMark x1="34143" y1="33418" x2="34357" y2="39541"/>
                        <a14:foregroundMark x1="34429" y1="39541" x2="36571" y2="47194"/>
                        <a14:foregroundMark x1="42714" y1="43367" x2="43929" y2="55612"/>
                        <a14:foregroundMark x1="46714" y1="48469" x2="46143" y2="58673"/>
                        <a14:foregroundMark x1="56643" y1="39796" x2="57389" y2="40047"/>
                        <a14:foregroundMark x1="60429" y1="41071" x2="60571" y2="41582"/>
                        <a14:foregroundMark x1="64500" y1="41837" x2="64429" y2="49745"/>
                        <a14:foregroundMark x1="82571" y1="46173" x2="82071" y2="54592"/>
                        <a14:foregroundMark x1="91143" y1="44133" x2="92143" y2="55612"/>
                        <a14:foregroundMark x1="92714" y1="41582" x2="95143" y2="36735"/>
                        <a14:foregroundMark x1="79143" y1="46939" x2="79357" y2="51276"/>
                        <a14:foregroundMark x1="500" y1="45918" x2="357" y2="50255"/>
                        <a14:foregroundMark x1="643" y1="52806" x2="143" y2="56378"/>
                        <a14:foregroundMark x1="357" y1="55612" x2="71" y2="52806"/>
                        <a14:foregroundMark x1="214" y1="48980" x2="143" y2="54337"/>
                        <a14:foregroundMark x1="214" y1="54847" x2="214" y2="56324"/>
                        <a14:backgroundMark x1="37286" y1="31122" x2="36786" y2="31122"/>
                        <a14:backgroundMark x1="37357" y1="31633" x2="36143" y2="32908"/>
                        <a14:backgroundMark x1="36429" y1="31888" x2="35786" y2="33418"/>
                        <a14:backgroundMark x1="35857" y1="32398" x2="35571" y2="32908"/>
                        <a14:backgroundMark x1="37286" y1="31888" x2="38786" y2="31888"/>
                        <a14:backgroundMark x1="37571" y1="29847" x2="37571" y2="30357"/>
                        <a14:backgroundMark x1="38214" y1="30867" x2="39214" y2="31633"/>
                        <a14:backgroundMark x1="37286" y1="31378" x2="37786" y2="31633"/>
                        <a14:backgroundMark x1="36000" y1="31378" x2="35357" y2="34694"/>
                        <a14:backgroundMark x1="37429" y1="31378" x2="37857" y2="31633"/>
                        <a14:backgroundMark x1="37643" y1="30867" x2="37000" y2="30867"/>
                        <a14:backgroundMark x1="58643" y1="41327" x2="59357" y2="41837"/>
                        <a14:backgroundMark x1="58786" y1="41327" x2="57929" y2="41327"/>
                        <a14:backgroundMark x1="59143" y1="40561" x2="57929" y2="40561"/>
                        <a14:backgroundMark x1="59214" y1="40306" x2="59929" y2="42347"/>
                        <a14:backgroundMark x1="57857" y1="41071" x2="57571" y2="41071"/>
                        <a14:backgroundMark x1="74429" y1="48980" x2="75000" y2="50510"/>
                        <a14:backgroundMark x1="74571" y1="48724" x2="74286" y2="47194"/>
                        <a14:backgroundMark x1="92429" y1="55357" x2="92500" y2="57398"/>
                        <a14:backgroundMark x1="92500" y1="55867" x2="92214" y2="53061"/>
                        <a14:backgroundMark x1="92500" y1="57653" x2="92286" y2="54592"/>
                        <a14:backgroundMark x1="143" y1="61224" x2="71" y2="60204"/>
                        <a14:backgroundMark x1="71" y1="56378" x2="214" y2="61224"/>
                        <a14:backgroundMark x1="143" y1="58418" x2="71" y2="56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369" y="2917066"/>
            <a:ext cx="1096957" cy="3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4F34975F-CC7D-CF19-F0FF-6C8DE249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03" y="4186083"/>
            <a:ext cx="418462" cy="6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E6416-479D-9BC9-F5C8-FD8D66678310}"/>
              </a:ext>
            </a:extLst>
          </p:cNvPr>
          <p:cNvCxnSpPr>
            <a:cxnSpLocks/>
          </p:cNvCxnSpPr>
          <p:nvPr/>
        </p:nvCxnSpPr>
        <p:spPr>
          <a:xfrm flipV="1">
            <a:off x="3013050" y="2953329"/>
            <a:ext cx="895257" cy="570706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09CE6C-10CF-DAC1-DADA-7578517ADCBB}"/>
              </a:ext>
            </a:extLst>
          </p:cNvPr>
          <p:cNvCxnSpPr>
            <a:cxnSpLocks/>
          </p:cNvCxnSpPr>
          <p:nvPr/>
        </p:nvCxnSpPr>
        <p:spPr>
          <a:xfrm>
            <a:off x="5123798" y="3007370"/>
            <a:ext cx="0" cy="13352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6125BE7-E956-9C96-12C0-C3A3D12A6341}"/>
              </a:ext>
            </a:extLst>
          </p:cNvPr>
          <p:cNvCxnSpPr>
            <a:cxnSpLocks/>
            <a:stCxn id="3074" idx="0"/>
            <a:endCxn id="15" idx="1"/>
          </p:cNvCxnSpPr>
          <p:nvPr/>
        </p:nvCxnSpPr>
        <p:spPr>
          <a:xfrm rot="5400000" flipH="1" flipV="1">
            <a:off x="6653211" y="-453480"/>
            <a:ext cx="552498" cy="5505965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7F80CA9-9AEF-0FC0-0067-88D55FD73C51}"/>
              </a:ext>
            </a:extLst>
          </p:cNvPr>
          <p:cNvCxnSpPr>
            <a:cxnSpLocks/>
            <a:stCxn id="13" idx="0"/>
            <a:endCxn id="8" idx="0"/>
          </p:cNvCxnSpPr>
          <p:nvPr/>
        </p:nvCxnSpPr>
        <p:spPr>
          <a:xfrm rot="16200000" flipH="1">
            <a:off x="6240796" y="1346041"/>
            <a:ext cx="2185407" cy="4362252"/>
          </a:xfrm>
          <a:prstGeom prst="curvedConnector3">
            <a:avLst>
              <a:gd name="adj1" fmla="val -21618"/>
            </a:avLst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7AB21E7-1484-A451-9740-934AC634C08C}"/>
              </a:ext>
            </a:extLst>
          </p:cNvPr>
          <p:cNvSpPr txBox="1"/>
          <p:nvPr/>
        </p:nvSpPr>
        <p:spPr>
          <a:xfrm>
            <a:off x="6841857" y="3136146"/>
            <a:ext cx="942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ssistant" pitchFamily="2" charset="-79"/>
                <a:cs typeface="Assistant" pitchFamily="2" charset="-79"/>
              </a:rPr>
              <a:t>API Doc</a:t>
            </a:r>
          </a:p>
        </p:txBody>
      </p:sp>
      <p:cxnSp>
        <p:nvCxnSpPr>
          <p:cNvPr id="3072" name="Connector: Curved 3071">
            <a:extLst>
              <a:ext uri="{FF2B5EF4-FFF2-40B4-BE49-F238E27FC236}">
                <a16:creationId xmlns:a16="http://schemas.microsoft.com/office/drawing/2014/main" id="{B452245A-72CD-7307-62AE-EBBE3CB3B5BA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7322364" y="2735385"/>
            <a:ext cx="277301" cy="4107224"/>
          </a:xfrm>
          <a:prstGeom prst="curvedConnector3">
            <a:avLst>
              <a:gd name="adj1" fmla="val 182437"/>
            </a:avLst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7A31FE-AB86-3473-F73D-5DC0D64790A9}"/>
              </a:ext>
            </a:extLst>
          </p:cNvPr>
          <p:cNvSpPr/>
          <p:nvPr/>
        </p:nvSpPr>
        <p:spPr>
          <a:xfrm>
            <a:off x="10467895" y="4143466"/>
            <a:ext cx="797702" cy="1358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Download Png File 512 X - Android Phone Icon Vector - Free Transparent PNG  Clipart Images Download">
            <a:extLst>
              <a:ext uri="{FF2B5EF4-FFF2-40B4-BE49-F238E27FC236}">
                <a16:creationId xmlns:a16="http://schemas.microsoft.com/office/drawing/2014/main" id="{669997AE-9C53-7786-B828-F71B4C62F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095" y1="10788" x2="46905" y2="9932"/>
                        <a14:foregroundMark x1="51429" y1="88527" x2="50119" y2="88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43" t="5761" r="32752" b="5370"/>
          <a:stretch/>
        </p:blipFill>
        <p:spPr bwMode="auto">
          <a:xfrm>
            <a:off x="10489223" y="4155506"/>
            <a:ext cx="756403" cy="13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174068F-AF13-9F14-B0DA-63055B4CDA6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8655089" y="3346487"/>
            <a:ext cx="2132922" cy="41384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523E55F-B889-623C-3AE5-2951B023ADC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8971" t="27019" r="15793" b="36630"/>
          <a:stretch/>
        </p:blipFill>
        <p:spPr>
          <a:xfrm>
            <a:off x="130628" y="6297877"/>
            <a:ext cx="987879" cy="3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1EB829C-BE5D-DF2C-6353-2CFE834C76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5EDD-091A-D8D5-B677-B3F9B02F7B45}"/>
              </a:ext>
            </a:extLst>
          </p:cNvPr>
          <p:cNvSpPr txBox="1"/>
          <p:nvPr/>
        </p:nvSpPr>
        <p:spPr>
          <a:xfrm>
            <a:off x="7324725" y="261257"/>
            <a:ext cx="467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באיזה טכנולוגיות השתמשנו?</a:t>
            </a:r>
            <a:endParaRPr lang="en-US" sz="2800" dirty="0">
              <a:solidFill>
                <a:schemeClr val="bg1"/>
              </a:solidFill>
              <a:latin typeface="Assistant ExtraBold" pitchFamily="2" charset="-79"/>
              <a:cs typeface="Assistant ExtraBold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F4E7D-2189-AA27-0A78-E93F4C44D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1" t="27019" r="15793" b="36630"/>
          <a:stretch/>
        </p:blipFill>
        <p:spPr>
          <a:xfrm>
            <a:off x="130628" y="6297877"/>
            <a:ext cx="987879" cy="39516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073B-A9FC-4982-4CF4-80E5679DD498}"/>
              </a:ext>
            </a:extLst>
          </p:cNvPr>
          <p:cNvCxnSpPr/>
          <p:nvPr/>
        </p:nvCxnSpPr>
        <p:spPr>
          <a:xfrm>
            <a:off x="3667125" y="1181100"/>
            <a:ext cx="0" cy="531436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FC116C-5CF1-4616-34DB-409049B31BDB}"/>
              </a:ext>
            </a:extLst>
          </p:cNvPr>
          <p:cNvSpPr/>
          <p:nvPr/>
        </p:nvSpPr>
        <p:spPr>
          <a:xfrm>
            <a:off x="4058905" y="1395666"/>
            <a:ext cx="7762875" cy="36385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Node.js – ויקיפדיה">
            <a:extLst>
              <a:ext uri="{FF2B5EF4-FFF2-40B4-BE49-F238E27FC236}">
                <a16:creationId xmlns:a16="http://schemas.microsoft.com/office/drawing/2014/main" id="{83466663-6066-290E-7377-DA548CCB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82" y="1798819"/>
            <a:ext cx="1081672" cy="66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ySQL – ויקיפדיה">
            <a:extLst>
              <a:ext uri="{FF2B5EF4-FFF2-40B4-BE49-F238E27FC236}">
                <a16:creationId xmlns:a16="http://schemas.microsoft.com/office/drawing/2014/main" id="{A3CF4B43-86B6-DD8F-9F2C-405CA7EA6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112" y="1798819"/>
            <a:ext cx="1012684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4582258-245D-6FFB-9854-6A8BE7056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2641" r="7778" b="12641"/>
          <a:stretch/>
        </p:blipFill>
        <p:spPr bwMode="auto">
          <a:xfrm>
            <a:off x="4504180" y="1867441"/>
            <a:ext cx="1494586" cy="4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mazon Web Services - Wikipedia">
            <a:extLst>
              <a:ext uri="{FF2B5EF4-FFF2-40B4-BE49-F238E27FC236}">
                <a16:creationId xmlns:a16="http://schemas.microsoft.com/office/drawing/2014/main" id="{68043372-408B-D934-FE95-3A4E6CBA3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44" y="3868673"/>
            <a:ext cx="771050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803B6-663D-B3B0-AF36-51BAE9D961F6}"/>
              </a:ext>
            </a:extLst>
          </p:cNvPr>
          <p:cNvSpPr txBox="1"/>
          <p:nvPr/>
        </p:nvSpPr>
        <p:spPr>
          <a:xfrm>
            <a:off x="6836148" y="2392684"/>
            <a:ext cx="25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latin typeface="Dosis" pitchFamily="2" charset="0"/>
                <a:ea typeface="Roboto" panose="02000000000000000000" pitchFamily="2" charset="0"/>
              </a:rPr>
              <a:t>Open-source, cross-platform, back-end JavaScript runtime environment</a:t>
            </a:r>
            <a:endParaRPr lang="he-IL" sz="1200" dirty="0">
              <a:latin typeface="Dosis" pitchFamily="2" charset="0"/>
              <a:ea typeface="Roboto" panose="02000000000000000000" pitchFamily="2" charset="0"/>
            </a:endParaRPr>
          </a:p>
          <a:p>
            <a:pPr algn="ctr"/>
            <a:endParaRPr lang="en-US" sz="1200" dirty="0">
              <a:latin typeface="Dosi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5C6D8-5DD2-63D9-1185-8AC652C9AF3A}"/>
              </a:ext>
            </a:extLst>
          </p:cNvPr>
          <p:cNvSpPr txBox="1"/>
          <p:nvPr/>
        </p:nvSpPr>
        <p:spPr>
          <a:xfrm>
            <a:off x="9573736" y="2385136"/>
            <a:ext cx="227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latin typeface="Dosis" pitchFamily="2" charset="0"/>
                <a:ea typeface="Roboto" panose="02000000000000000000" pitchFamily="2" charset="0"/>
              </a:rPr>
              <a:t>Open-source relational database management system</a:t>
            </a:r>
            <a:endParaRPr lang="he-IL" sz="1200" dirty="0">
              <a:latin typeface="Dosis" pitchFamily="2" charset="0"/>
              <a:ea typeface="Roboto" panose="02000000000000000000" pitchFamily="2" charset="0"/>
            </a:endParaRPr>
          </a:p>
          <a:p>
            <a:pPr algn="ctr"/>
            <a:endParaRPr lang="en-US" sz="1200" dirty="0">
              <a:latin typeface="Dosi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BA99B-DBDE-63A2-0185-F1A3E8F99075}"/>
              </a:ext>
            </a:extLst>
          </p:cNvPr>
          <p:cNvSpPr txBox="1"/>
          <p:nvPr/>
        </p:nvSpPr>
        <p:spPr>
          <a:xfrm>
            <a:off x="4154645" y="2383944"/>
            <a:ext cx="242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200" dirty="0">
                <a:latin typeface="Dosis" pitchFamily="2" charset="0"/>
                <a:ea typeface="Roboto" panose="02000000000000000000" pitchFamily="2" charset="0"/>
              </a:rPr>
              <a:t>Firebase Cloud Messaging gives you infrastructure to send messages across devices</a:t>
            </a:r>
            <a:endParaRPr lang="he-IL" sz="1200" dirty="0">
              <a:latin typeface="Dosis" pitchFamily="2" charset="0"/>
              <a:ea typeface="Roboto" panose="02000000000000000000" pitchFamily="2" charset="0"/>
            </a:endParaRPr>
          </a:p>
          <a:p>
            <a:pPr algn="ctr"/>
            <a:endParaRPr lang="en-US" sz="1200" dirty="0">
              <a:latin typeface="Dosi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B1E14-BC46-8A88-8BB4-FCB815109CBF}"/>
              </a:ext>
            </a:extLst>
          </p:cNvPr>
          <p:cNvSpPr txBox="1"/>
          <p:nvPr/>
        </p:nvSpPr>
        <p:spPr>
          <a:xfrm>
            <a:off x="5424995" y="4416389"/>
            <a:ext cx="251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osis" pitchFamily="2" charset="0"/>
                <a:ea typeface="Roboto" panose="02000000000000000000" pitchFamily="2" charset="0"/>
              </a:rPr>
              <a:t>provides on-demand cloud computing platforms</a:t>
            </a:r>
          </a:p>
        </p:txBody>
      </p:sp>
      <p:pic>
        <p:nvPicPr>
          <p:cNvPr id="15" name="Picture 2" descr="RESTful API Documentation: Swagger | by Suneet Bansal | JavaScript in Plain  English">
            <a:extLst>
              <a:ext uri="{FF2B5EF4-FFF2-40B4-BE49-F238E27FC236}">
                <a16:creationId xmlns:a16="http://schemas.microsoft.com/office/drawing/2014/main" id="{A1F51EFC-073A-C5A1-8386-A8F4BCD2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47" b="89796" l="71" r="95143">
                        <a14:foregroundMark x1="7714" y1="31633" x2="5000" y2="49235"/>
                        <a14:foregroundMark x1="5000" y1="49235" x2="5000" y2="50510"/>
                        <a14:foregroundMark x1="11571" y1="13010" x2="13214" y2="5612"/>
                        <a14:foregroundMark x1="2500" y1="44643" x2="1571" y2="44643"/>
                        <a14:foregroundMark x1="11786" y1="87500" x2="12214" y2="90816"/>
                        <a14:foregroundMark x1="26429" y1="43878" x2="27000" y2="51531"/>
                        <a14:foregroundMark x1="34143" y1="33418" x2="34357" y2="39541"/>
                        <a14:foregroundMark x1="34429" y1="39541" x2="36571" y2="47194"/>
                        <a14:foregroundMark x1="42714" y1="43367" x2="43929" y2="55612"/>
                        <a14:foregroundMark x1="46714" y1="48469" x2="46143" y2="58673"/>
                        <a14:foregroundMark x1="56643" y1="39796" x2="57389" y2="40047"/>
                        <a14:foregroundMark x1="60429" y1="41071" x2="60571" y2="41582"/>
                        <a14:foregroundMark x1="64500" y1="41837" x2="64429" y2="49745"/>
                        <a14:foregroundMark x1="82571" y1="46173" x2="82071" y2="54592"/>
                        <a14:foregroundMark x1="91143" y1="44133" x2="92143" y2="55612"/>
                        <a14:foregroundMark x1="92714" y1="41582" x2="95143" y2="36735"/>
                        <a14:foregroundMark x1="79143" y1="46939" x2="79357" y2="51276"/>
                        <a14:foregroundMark x1="500" y1="45918" x2="357" y2="50255"/>
                        <a14:foregroundMark x1="643" y1="52806" x2="143" y2="56378"/>
                        <a14:foregroundMark x1="357" y1="55612" x2="71" y2="52806"/>
                        <a14:foregroundMark x1="214" y1="48980" x2="143" y2="54337"/>
                        <a14:foregroundMark x1="214" y1="54847" x2="214" y2="56324"/>
                        <a14:backgroundMark x1="37286" y1="31122" x2="36786" y2="31122"/>
                        <a14:backgroundMark x1="37357" y1="31633" x2="36143" y2="32908"/>
                        <a14:backgroundMark x1="36429" y1="31888" x2="35786" y2="33418"/>
                        <a14:backgroundMark x1="35857" y1="32398" x2="35571" y2="32908"/>
                        <a14:backgroundMark x1="37286" y1="31888" x2="38786" y2="31888"/>
                        <a14:backgroundMark x1="37571" y1="29847" x2="37571" y2="30357"/>
                        <a14:backgroundMark x1="38214" y1="30867" x2="39214" y2="31633"/>
                        <a14:backgroundMark x1="37286" y1="31378" x2="37786" y2="31633"/>
                        <a14:backgroundMark x1="36000" y1="31378" x2="35357" y2="34694"/>
                        <a14:backgroundMark x1="37429" y1="31378" x2="37857" y2="31633"/>
                        <a14:backgroundMark x1="37643" y1="30867" x2="37000" y2="30867"/>
                        <a14:backgroundMark x1="58643" y1="41327" x2="59357" y2="41837"/>
                        <a14:backgroundMark x1="58786" y1="41327" x2="57929" y2="41327"/>
                        <a14:backgroundMark x1="59143" y1="40561" x2="57929" y2="40561"/>
                        <a14:backgroundMark x1="59214" y1="40306" x2="59929" y2="42347"/>
                        <a14:backgroundMark x1="57857" y1="41071" x2="57571" y2="41071"/>
                        <a14:backgroundMark x1="74429" y1="48980" x2="75000" y2="50510"/>
                        <a14:backgroundMark x1="74571" y1="48724" x2="74286" y2="47194"/>
                        <a14:backgroundMark x1="92429" y1="55357" x2="92500" y2="57398"/>
                        <a14:backgroundMark x1="92500" y1="55867" x2="92214" y2="53061"/>
                        <a14:backgroundMark x1="92500" y1="57653" x2="92286" y2="54592"/>
                        <a14:backgroundMark x1="143" y1="61224" x2="71" y2="60204"/>
                        <a14:backgroundMark x1="71" y1="56378" x2="214" y2="61224"/>
                        <a14:backgroundMark x1="143" y1="58418" x2="71" y2="56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34" y="3806272"/>
            <a:ext cx="164880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A6F447-DA71-FE75-5DEB-76242314900D}"/>
              </a:ext>
            </a:extLst>
          </p:cNvPr>
          <p:cNvSpPr txBox="1"/>
          <p:nvPr/>
        </p:nvSpPr>
        <p:spPr>
          <a:xfrm>
            <a:off x="6836148" y="4416389"/>
            <a:ext cx="5514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12529"/>
                </a:solidFill>
                <a:effectLst/>
                <a:latin typeface="Dosis" pitchFamily="2" charset="0"/>
              </a:rPr>
              <a:t>API documentation</a:t>
            </a:r>
            <a:endParaRPr lang="en-US" sz="1200" dirty="0">
              <a:latin typeface="Dosis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C67022-0E37-7976-A514-4BCCE4249927}"/>
              </a:ext>
            </a:extLst>
          </p:cNvPr>
          <p:cNvSpPr/>
          <p:nvPr/>
        </p:nvSpPr>
        <p:spPr>
          <a:xfrm>
            <a:off x="442182" y="1395666"/>
            <a:ext cx="2937113" cy="2465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You too, embrace cross-platform development with React Native">
            <a:extLst>
              <a:ext uri="{FF2B5EF4-FFF2-40B4-BE49-F238E27FC236}">
                <a16:creationId xmlns:a16="http://schemas.microsoft.com/office/drawing/2014/main" id="{6D3E6722-36F3-AFA7-CA09-BE90BFBA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81" y="1867441"/>
            <a:ext cx="1082175" cy="7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C11FB-C919-06D9-1187-7FAEFFBCB099}"/>
              </a:ext>
            </a:extLst>
          </p:cNvPr>
          <p:cNvSpPr txBox="1"/>
          <p:nvPr/>
        </p:nvSpPr>
        <p:spPr>
          <a:xfrm>
            <a:off x="912961" y="2683426"/>
            <a:ext cx="210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osis" pitchFamily="2" charset="0"/>
                <a:ea typeface="Roboto" panose="02000000000000000000" pitchFamily="2" charset="0"/>
              </a:rPr>
              <a:t>Open-source UI software framework</a:t>
            </a:r>
            <a:endParaRPr lang="he-IL" sz="1200" dirty="0">
              <a:latin typeface="Dosis" pitchFamily="2" charset="0"/>
              <a:ea typeface="Roboto" panose="02000000000000000000" pitchFamily="2" charset="0"/>
            </a:endParaRPr>
          </a:p>
          <a:p>
            <a:pPr algn="ctr"/>
            <a:endParaRPr lang="en-US" sz="1200" dirty="0">
              <a:latin typeface="Dosis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991FFD-2576-241A-029F-43C5A39B7E26}"/>
              </a:ext>
            </a:extLst>
          </p:cNvPr>
          <p:cNvSpPr txBox="1"/>
          <p:nvPr/>
        </p:nvSpPr>
        <p:spPr>
          <a:xfrm>
            <a:off x="697640" y="944522"/>
            <a:ext cx="169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Front-End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590744-A863-66B9-CE73-A2DF50F9AE91}"/>
              </a:ext>
            </a:extLst>
          </p:cNvPr>
          <p:cNvSpPr txBox="1"/>
          <p:nvPr/>
        </p:nvSpPr>
        <p:spPr>
          <a:xfrm>
            <a:off x="4525466" y="944522"/>
            <a:ext cx="169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465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814A32-B631-2E2B-C8CA-C62808EF34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5EDD-091A-D8D5-B677-B3F9B02F7B45}"/>
              </a:ext>
            </a:extLst>
          </p:cNvPr>
          <p:cNvSpPr txBox="1"/>
          <p:nvPr/>
        </p:nvSpPr>
        <p:spPr>
          <a:xfrm>
            <a:off x="1457325" y="261257"/>
            <a:ext cx="1054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6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פתרונות נוספים לבעיה</a:t>
            </a:r>
            <a:endParaRPr lang="en-US" sz="3600" dirty="0">
              <a:solidFill>
                <a:schemeClr val="bg1"/>
              </a:solidFill>
              <a:latin typeface="Assistant ExtraBold" pitchFamily="2" charset="-79"/>
              <a:cs typeface="Assistant ExtraBold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141DA-DE02-ED2A-7B95-108E4A7A3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1" t="27019" r="15793" b="36630"/>
          <a:stretch/>
        </p:blipFill>
        <p:spPr>
          <a:xfrm>
            <a:off x="130628" y="6297877"/>
            <a:ext cx="987879" cy="395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3C89E-3E0D-B2D5-04D6-8AC300BE6C0A}"/>
              </a:ext>
            </a:extLst>
          </p:cNvPr>
          <p:cNvSpPr txBox="1"/>
          <p:nvPr/>
        </p:nvSpPr>
        <p:spPr>
          <a:xfrm>
            <a:off x="676275" y="1120259"/>
            <a:ext cx="11229975" cy="584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כיום כאשר אנשים מנסים להכיר אנשים חדשים כדי לחוות חוויות משותפות, הם מצטרפים לקבוצות </a:t>
            </a:r>
            <a:r>
              <a:rPr lang="en-US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Facebook</a:t>
            </a: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נושאיות, מצטרפים לקבוצות </a:t>
            </a:r>
            <a:r>
              <a:rPr lang="en-US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WhatsApp</a:t>
            </a: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חדשות וכו'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כל אחד מהפתרונות האלו לא מציב את החוויה</a:t>
            </a:r>
            <a:r>
              <a:rPr lang="en-US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</a:t>
            </a: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והבילוי במרכז – ישנן קבוצות ספציפיות לכל נושא תוכן/חוויה/בילוי, ומשתמש צריך להצטרף לכל אחת מהן בנפרד כדי לנסות לעקוב אחר אירועים שמתקיימים ולהכיר אנשים חדשים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8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800" dirty="0">
                <a:solidFill>
                  <a:srgbClr val="0070C0"/>
                </a:solidFill>
                <a:latin typeface="Assistant ExtraBold" pitchFamily="2" charset="-79"/>
                <a:cs typeface="Assistant ExtraBold" pitchFamily="2" charset="-79"/>
              </a:rPr>
              <a:t>היתרון היחסי </a:t>
            </a: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של אפליקציית </a:t>
            </a:r>
            <a:r>
              <a:rPr lang="en-US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Let’s</a:t>
            </a: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 לעומת פתרונות אחרים בשוק הוא </a:t>
            </a:r>
            <a:r>
              <a:rPr lang="he-IL" sz="2800" dirty="0">
                <a:solidFill>
                  <a:srgbClr val="0070C0"/>
                </a:solidFill>
                <a:latin typeface="Assistant ExtraBold" pitchFamily="2" charset="-79"/>
                <a:cs typeface="Assistant ExtraBold" pitchFamily="2" charset="-79"/>
              </a:rPr>
              <a:t>המיקוד בחוויה </a:t>
            </a: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אותה המשתמש רוצה לחוות וריכוז כלל החוויות והמשתמשים במקום אחד</a:t>
            </a:r>
          </a:p>
          <a:p>
            <a:pPr algn="r" rtl="1">
              <a:lnSpc>
                <a:spcPct val="150000"/>
              </a:lnSpc>
            </a:pPr>
            <a:endParaRPr lang="he-IL" sz="2800" dirty="0">
              <a:solidFill>
                <a:schemeClr val="bg1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184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814A32-B631-2E2B-C8CA-C62808EF34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5EDD-091A-D8D5-B677-B3F9B02F7B45}"/>
              </a:ext>
            </a:extLst>
          </p:cNvPr>
          <p:cNvSpPr txBox="1"/>
          <p:nvPr/>
        </p:nvSpPr>
        <p:spPr>
          <a:xfrm>
            <a:off x="1457325" y="261257"/>
            <a:ext cx="1054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600" dirty="0">
                <a:solidFill>
                  <a:schemeClr val="bg1"/>
                </a:solidFill>
                <a:latin typeface="Assistant ExtraBold" pitchFamily="2" charset="-79"/>
                <a:cs typeface="Assistant ExtraBold" pitchFamily="2" charset="-79"/>
              </a:rPr>
              <a:t>סיכום ומסקנות</a:t>
            </a:r>
            <a:endParaRPr lang="en-US" sz="3600" dirty="0">
              <a:solidFill>
                <a:schemeClr val="bg1"/>
              </a:solidFill>
              <a:latin typeface="Assistant ExtraBold" pitchFamily="2" charset="-79"/>
              <a:cs typeface="Assistant ExtraBold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3C89E-3E0D-B2D5-04D6-8AC300BE6C0A}"/>
              </a:ext>
            </a:extLst>
          </p:cNvPr>
          <p:cNvSpPr txBox="1"/>
          <p:nvPr/>
        </p:nvSpPr>
        <p:spPr>
          <a:xfrm>
            <a:off x="676275" y="1120259"/>
            <a:ext cx="11229975" cy="325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לכל אחד מאיתנו יצא להגיע למקום חדש בחיים – מעבר לעיר אחרת, התחלת תפקיד במקום עבודה חדש או סתם חופשה בחו"ל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כשמגיעים למקום חדש, קשה לנו להכיר אנשים בעלי תחביבים ורצונות דומים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chemeClr val="bg1"/>
                </a:solidFill>
                <a:latin typeface="Assistant" pitchFamily="2" charset="-79"/>
                <a:cs typeface="Assistant" pitchFamily="2" charset="-79"/>
              </a:rPr>
              <a:t>האפליקציה שלנו עוזרת להיות ספונטניים, להכיר אנשים חדשים, לחוות חוויות חדשות ולא לחשוש יותר להגיע למקום חדש לבד ולא להכיר אף אחד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D2C73-1249-E3A7-5A7D-1270F658E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3" b="7658"/>
          <a:stretch/>
        </p:blipFill>
        <p:spPr>
          <a:xfrm>
            <a:off x="4486275" y="4486276"/>
            <a:ext cx="3409451" cy="21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426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Assistant</vt:lpstr>
      <vt:lpstr>Assistant ExtraBold</vt:lpstr>
      <vt:lpstr>Calibri</vt:lpstr>
      <vt:lpstr>Calibri Light</vt:lpstr>
      <vt:lpstr>Dosis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Spritzer</dc:creator>
  <cp:lastModifiedBy>Shelly Spritzer</cp:lastModifiedBy>
  <cp:revision>21</cp:revision>
  <dcterms:created xsi:type="dcterms:W3CDTF">2022-09-11T16:50:59Z</dcterms:created>
  <dcterms:modified xsi:type="dcterms:W3CDTF">2022-09-12T19:11:00Z</dcterms:modified>
</cp:coreProperties>
</file>