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AFF"/>
    <a:srgbClr val="3909FF"/>
    <a:srgbClr val="FFF352"/>
    <a:srgbClr val="FF4BF3"/>
    <a:srgbClr val="5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98"/>
  </p:normalViewPr>
  <p:slideViewPr>
    <p:cSldViewPr snapToGrid="0" snapToObjects="1" showGuides="1">
      <p:cViewPr>
        <p:scale>
          <a:sx n="78" d="100"/>
          <a:sy n="78" d="100"/>
        </p:scale>
        <p:origin x="10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0014-CF74-7643-AA68-7FF97B097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157E-EE92-C040-8AD2-6D987DEC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E61D-7861-9C49-A8EF-DA99A054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61D6-3185-2F42-B251-C89AD29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FAC7-FE2C-DA48-A094-15FAA9F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B23D-4DA5-9F4A-AFC1-E315695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3895-3773-FA45-820B-28B72597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8916-419E-F34F-8CA1-BEFB3DF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0D48-5911-0F4D-ADFB-8EE09AB0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808D-E6C7-3247-81FB-B506463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7BC45-AF9C-F744-966E-4E8AEB25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EED-EF1E-FB45-B2C2-E0FB208E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4D0E-E19B-B54A-84EB-EEDA124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16F5-88FC-C74A-85D8-26B1E41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CA69-9DC9-C646-AE73-06E685E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2C36-3FB1-A74B-830A-66CB1DDF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3DA6-4F9F-FC4E-B67F-3EE547D9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DF0A-4B26-E043-9DF8-7B9E2B5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3D55-6FA9-7A4C-8BF6-A8C48522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A38E-9411-7149-9845-001FEDA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CD3E-160A-F74B-8422-E2EFBCEB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BBDB-1BC3-544E-B540-A4682F15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3727-83C7-044E-9B2A-66EDAD0A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56FB-0099-264A-A167-2B0C00C0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303-2F21-534D-9EEC-D4BEA8D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F0D7-7A1D-B84B-8E4A-CE08F3F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EEB2-8392-1B4C-ADB1-FFAC289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6697-C95A-524C-AA96-0D2A8959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3E4D-8130-2248-AF97-BE720283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9E2E-AA8D-2648-AF44-2C00C55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AB12-C1A8-124E-8E49-A7E93C56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8B4D-1C78-B448-B482-163C830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C1A9-1045-A446-95CB-838D19B6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1DFF-F522-7642-BFF5-928E888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2A46-4A02-4A44-AAF1-36AE70597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42B13-D52A-EB46-B3C3-C20EBA54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4B1E1-A281-1C41-A5C7-AA742166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D5134-2323-2D4D-BB60-4FDBC594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8186-078D-6E41-8790-4CC9CE8A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BD7-1A4A-9B48-B59F-993A8AD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6A793-FF0A-3C44-89A6-0C103CEB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8BE1-2BBD-7B49-9530-6E9CDE0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69479-62E9-C748-B5EB-D11B8727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B3705-8862-C242-8D7D-84A6332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C9E1D-7BE0-A647-BF9A-E439EA6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5463-B9DB-E348-BFD3-71F4907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D9F-F868-1848-915E-689E512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36C8-93BD-C642-B346-B7FB7E37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3B2-4909-004A-8B04-B0C2951C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4DD1-0B75-E946-BA70-C025BD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855D-EDB8-BD46-9D43-A4C45D8C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AD6A-AA2D-8C47-A646-B864B16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574E-A663-724E-9134-B38D095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AF9BA-504C-764E-BE98-886A5BD5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35E6E-434A-AF47-8472-309E51EA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709B-54F9-F542-8206-F5D83E89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DDC2-0985-2046-A507-65F4506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8F3F-6851-7449-9801-6CED8E5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E4E8-E1AA-8A4E-AC04-8243CCB5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E1E0-0B23-154F-991A-D4FC8D89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C972-30B1-8A4A-8DA7-E92978D8F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9C46-BD77-9342-9387-3AA41F68BEF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C592-7274-8845-8650-772910A1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EA4C-86A1-1E41-9323-12137CE7F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A7605-6BB6-9349-A95C-2C7F9D2D4151}"/>
              </a:ext>
            </a:extLst>
          </p:cNvPr>
          <p:cNvSpPr txBox="1"/>
          <p:nvPr/>
        </p:nvSpPr>
        <p:spPr>
          <a:xfrm>
            <a:off x="-10350" y="65787"/>
            <a:ext cx="7182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BROODSTOCK CONDITIONING AND REPRODUCTIVE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14A95-E062-724C-878B-EC3F938EAE66}"/>
              </a:ext>
            </a:extLst>
          </p:cNvPr>
          <p:cNvSpPr txBox="1"/>
          <p:nvPr/>
        </p:nvSpPr>
        <p:spPr>
          <a:xfrm>
            <a:off x="231392" y="1240351"/>
            <a:ext cx="1632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Fall 2018 – Spring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A6DB-E4E6-364C-A9DB-C27EE2F05327}"/>
              </a:ext>
            </a:extLst>
          </p:cNvPr>
          <p:cNvSpPr txBox="1"/>
          <p:nvPr/>
        </p:nvSpPr>
        <p:spPr>
          <a:xfrm>
            <a:off x="114300" y="1072643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pic>
        <p:nvPicPr>
          <p:cNvPr id="1026" name="Picture 2" descr="Image result for geoduck broodstock drawing">
            <a:extLst>
              <a:ext uri="{FF2B5EF4-FFF2-40B4-BE49-F238E27FC236}">
                <a16:creationId xmlns:a16="http://schemas.microsoft.com/office/drawing/2014/main" id="{3F220520-4BC0-9748-9774-E8D2B390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31573" r="10354" b="32829"/>
          <a:stretch/>
        </p:blipFill>
        <p:spPr bwMode="auto">
          <a:xfrm rot="5141038">
            <a:off x="-241706" y="2247464"/>
            <a:ext cx="1346395" cy="6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80E43-BD60-EB47-8630-C886445BBF45}"/>
              </a:ext>
            </a:extLst>
          </p:cNvPr>
          <p:cNvSpPr txBox="1"/>
          <p:nvPr/>
        </p:nvSpPr>
        <p:spPr>
          <a:xfrm>
            <a:off x="57899" y="3420334"/>
            <a:ext cx="62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12</a:t>
            </a:r>
          </a:p>
          <a:p>
            <a:r>
              <a:rPr lang="en-US" sz="1200" dirty="0"/>
              <a:t>Day 1</a:t>
            </a:r>
          </a:p>
          <a:p>
            <a:r>
              <a:rPr lang="en-US" sz="1200" b="1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3C093-B585-A443-929A-C51238C09C50}"/>
              </a:ext>
            </a:extLst>
          </p:cNvPr>
          <p:cNvCxnSpPr>
            <a:cxnSpLocks/>
          </p:cNvCxnSpPr>
          <p:nvPr/>
        </p:nvCxnSpPr>
        <p:spPr>
          <a:xfrm>
            <a:off x="400799" y="3412681"/>
            <a:ext cx="816625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2A3150-0B17-CF43-9BFA-FC1E9F96A9C4}"/>
              </a:ext>
            </a:extLst>
          </p:cNvPr>
          <p:cNvSpPr txBox="1"/>
          <p:nvPr/>
        </p:nvSpPr>
        <p:spPr>
          <a:xfrm>
            <a:off x="8198258" y="3432143"/>
            <a:ext cx="61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13</a:t>
            </a:r>
          </a:p>
          <a:p>
            <a:r>
              <a:rPr lang="en-US" sz="1200" dirty="0"/>
              <a:t>Day 93</a:t>
            </a:r>
          </a:p>
          <a:p>
            <a:r>
              <a:rPr lang="en-US" sz="1200" b="1" dirty="0"/>
              <a:t>STOP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A0E-F3FD-6349-899D-B0A35D1BBF57}"/>
              </a:ext>
            </a:extLst>
          </p:cNvPr>
          <p:cNvSpPr txBox="1"/>
          <p:nvPr/>
        </p:nvSpPr>
        <p:spPr>
          <a:xfrm>
            <a:off x="1528773" y="3379770"/>
            <a:ext cx="62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19</a:t>
            </a:r>
          </a:p>
          <a:p>
            <a:r>
              <a:rPr lang="en-US" sz="1200" dirty="0"/>
              <a:t>Day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5ED140-C2A4-5F40-8AED-63777083A969}"/>
              </a:ext>
            </a:extLst>
          </p:cNvPr>
          <p:cNvCxnSpPr/>
          <p:nvPr/>
        </p:nvCxnSpPr>
        <p:spPr>
          <a:xfrm flipV="1">
            <a:off x="1841968" y="2511883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EC676-67DF-774F-9830-570E5CA5E6CD}"/>
              </a:ext>
            </a:extLst>
          </p:cNvPr>
          <p:cNvSpPr/>
          <p:nvPr/>
        </p:nvSpPr>
        <p:spPr>
          <a:xfrm>
            <a:off x="1472411" y="19312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42520-6913-1940-9E96-31DE97A2620F}"/>
              </a:ext>
            </a:extLst>
          </p:cNvPr>
          <p:cNvSpPr txBox="1"/>
          <p:nvPr/>
        </p:nvSpPr>
        <p:spPr>
          <a:xfrm>
            <a:off x="4763858" y="3400281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4</a:t>
            </a:r>
          </a:p>
          <a:p>
            <a:r>
              <a:rPr lang="en-US" sz="1200" dirty="0"/>
              <a:t>Day 53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350BC-1320-154A-AC23-9046CF1F243D}"/>
              </a:ext>
            </a:extLst>
          </p:cNvPr>
          <p:cNvSpPr/>
          <p:nvPr/>
        </p:nvSpPr>
        <p:spPr>
          <a:xfrm>
            <a:off x="4607727" y="1951791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131CBB-C04D-4141-8CEC-C21B6B78E3E0}"/>
              </a:ext>
            </a:extLst>
          </p:cNvPr>
          <p:cNvCxnSpPr/>
          <p:nvPr/>
        </p:nvCxnSpPr>
        <p:spPr>
          <a:xfrm flipV="1">
            <a:off x="4955694" y="2524741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B76573-193C-F345-836A-3D2BC7E66A3C}"/>
              </a:ext>
            </a:extLst>
          </p:cNvPr>
          <p:cNvSpPr txBox="1"/>
          <p:nvPr/>
        </p:nvSpPr>
        <p:spPr>
          <a:xfrm>
            <a:off x="6320627" y="3359716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23</a:t>
            </a:r>
          </a:p>
          <a:p>
            <a:r>
              <a:rPr lang="en-US" sz="1200" dirty="0"/>
              <a:t>Day 72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9B2FA-1D7E-3843-A3B1-1CCFF50D44D2}"/>
              </a:ext>
            </a:extLst>
          </p:cNvPr>
          <p:cNvCxnSpPr/>
          <p:nvPr/>
        </p:nvCxnSpPr>
        <p:spPr>
          <a:xfrm flipV="1">
            <a:off x="6449576" y="2484176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A2F60-6A27-3642-81E2-D049A7EADA96}"/>
              </a:ext>
            </a:extLst>
          </p:cNvPr>
          <p:cNvSpPr/>
          <p:nvPr/>
        </p:nvSpPr>
        <p:spPr>
          <a:xfrm>
            <a:off x="5980922" y="1932965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865DF5-B1D4-674D-983F-817CA2DB650B}"/>
              </a:ext>
            </a:extLst>
          </p:cNvPr>
          <p:cNvGrpSpPr/>
          <p:nvPr/>
        </p:nvGrpSpPr>
        <p:grpSpPr>
          <a:xfrm>
            <a:off x="5901737" y="1157978"/>
            <a:ext cx="1712068" cy="722022"/>
            <a:chOff x="6643548" y="765829"/>
            <a:chExt cx="1712068" cy="7220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3DED23-2F3D-CC4A-B204-2A1777454411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10x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10x 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77F0A-91AC-854D-BD06-F6766946569F}"/>
                </a:ext>
              </a:extLst>
            </p:cNvPr>
            <p:cNvSpPr txBox="1"/>
            <p:nvPr/>
          </p:nvSpPr>
          <p:spPr>
            <a:xfrm>
              <a:off x="6643548" y="765829"/>
              <a:ext cx="1415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2955B3-1748-F04E-A233-6083212018BB}"/>
              </a:ext>
            </a:extLst>
          </p:cNvPr>
          <p:cNvCxnSpPr>
            <a:cxnSpLocks/>
          </p:cNvCxnSpPr>
          <p:nvPr/>
        </p:nvCxnSpPr>
        <p:spPr>
          <a:xfrm flipV="1">
            <a:off x="6578526" y="1560420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4E1A807-8CBE-8743-AAEF-E7A96A86D43F}"/>
              </a:ext>
            </a:extLst>
          </p:cNvPr>
          <p:cNvSpPr/>
          <p:nvPr/>
        </p:nvSpPr>
        <p:spPr>
          <a:xfrm>
            <a:off x="6640946" y="643574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0BCA1-D943-2D4D-AFB4-1D40741F8859}"/>
              </a:ext>
            </a:extLst>
          </p:cNvPr>
          <p:cNvCxnSpPr>
            <a:cxnSpLocks/>
          </p:cNvCxnSpPr>
          <p:nvPr/>
        </p:nvCxnSpPr>
        <p:spPr>
          <a:xfrm flipV="1">
            <a:off x="6688808" y="708516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10C8A6-0EED-954A-9F29-1E7862CBFAA8}"/>
              </a:ext>
            </a:extLst>
          </p:cNvPr>
          <p:cNvCxnSpPr>
            <a:cxnSpLocks/>
          </p:cNvCxnSpPr>
          <p:nvPr/>
        </p:nvCxnSpPr>
        <p:spPr>
          <a:xfrm flipV="1">
            <a:off x="8567057" y="3393220"/>
            <a:ext cx="93482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02BB4-48F0-5640-AF08-83C29710405C}"/>
              </a:ext>
            </a:extLst>
          </p:cNvPr>
          <p:cNvSpPr txBox="1"/>
          <p:nvPr/>
        </p:nvSpPr>
        <p:spPr>
          <a:xfrm>
            <a:off x="9317060" y="3412681"/>
            <a:ext cx="68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21</a:t>
            </a:r>
          </a:p>
          <a:p>
            <a:r>
              <a:rPr lang="en-US" sz="1200" dirty="0"/>
              <a:t>Day 101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0F36B7-1106-174C-A050-8E511E5F00ED}"/>
              </a:ext>
            </a:extLst>
          </p:cNvPr>
          <p:cNvCxnSpPr/>
          <p:nvPr/>
        </p:nvCxnSpPr>
        <p:spPr>
          <a:xfrm flipV="1">
            <a:off x="9513708" y="2451265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0A703-ABBD-B447-848D-4F1F0D2D6DC4}"/>
              </a:ext>
            </a:extLst>
          </p:cNvPr>
          <p:cNvSpPr/>
          <p:nvPr/>
        </p:nvSpPr>
        <p:spPr>
          <a:xfrm>
            <a:off x="9045054" y="1900054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4552FC-A046-A946-8472-9242F77B29E0}"/>
              </a:ext>
            </a:extLst>
          </p:cNvPr>
          <p:cNvGrpSpPr/>
          <p:nvPr/>
        </p:nvGrpSpPr>
        <p:grpSpPr>
          <a:xfrm>
            <a:off x="9045054" y="1041865"/>
            <a:ext cx="1943161" cy="805224"/>
            <a:chOff x="6722733" y="682627"/>
            <a:chExt cx="1943161" cy="8052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528B63-F249-0C48-B655-2FB09C2BE274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12x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12x Low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C789B7-8121-3A49-8ADD-75D52B5FF5C5}"/>
                </a:ext>
              </a:extLst>
            </p:cNvPr>
            <p:cNvSpPr txBox="1"/>
            <p:nvPr/>
          </p:nvSpPr>
          <p:spPr>
            <a:xfrm>
              <a:off x="6722733" y="682627"/>
              <a:ext cx="19431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 + </a:t>
              </a:r>
              <a:r>
                <a:rPr lang="en-US" sz="1100" dirty="0" err="1"/>
                <a:t>glyoxyl</a:t>
              </a:r>
              <a:endParaRPr lang="en-US" sz="11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1F22B6-2A51-0549-A425-0D16E90939DF}"/>
              </a:ext>
            </a:extLst>
          </p:cNvPr>
          <p:cNvCxnSpPr>
            <a:cxnSpLocks/>
          </p:cNvCxnSpPr>
          <p:nvPr/>
        </p:nvCxnSpPr>
        <p:spPr>
          <a:xfrm flipV="1">
            <a:off x="9642658" y="1527509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A65BA-B6DF-2B47-A1DF-EFFC0246F4AB}"/>
              </a:ext>
            </a:extLst>
          </p:cNvPr>
          <p:cNvSpPr/>
          <p:nvPr/>
        </p:nvSpPr>
        <p:spPr>
          <a:xfrm>
            <a:off x="9677580" y="440392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AA5E4A-96D6-BD4C-8676-B5AA0E1C5426}"/>
              </a:ext>
            </a:extLst>
          </p:cNvPr>
          <p:cNvCxnSpPr>
            <a:cxnSpLocks/>
          </p:cNvCxnSpPr>
          <p:nvPr/>
        </p:nvCxnSpPr>
        <p:spPr>
          <a:xfrm flipV="1">
            <a:off x="9752940" y="675605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B217F3-D3C5-C841-94CC-79826A4E309B}"/>
              </a:ext>
            </a:extLst>
          </p:cNvPr>
          <p:cNvSpPr txBox="1"/>
          <p:nvPr/>
        </p:nvSpPr>
        <p:spPr>
          <a:xfrm>
            <a:off x="5310539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6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55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6B22D1-E637-5A43-989E-E77345D9F6C6}"/>
              </a:ext>
            </a:extLst>
          </p:cNvPr>
          <p:cNvSpPr txBox="1"/>
          <p:nvPr/>
        </p:nvSpPr>
        <p:spPr>
          <a:xfrm>
            <a:off x="5834240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22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71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4B212-33D6-D243-A313-4D965D651704}"/>
              </a:ext>
            </a:extLst>
          </p:cNvPr>
          <p:cNvSpPr txBox="1"/>
          <p:nvPr/>
        </p:nvSpPr>
        <p:spPr>
          <a:xfrm>
            <a:off x="7023920" y="3379178"/>
            <a:ext cx="1214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31</a:t>
            </a:r>
          </a:p>
          <a:p>
            <a:r>
              <a:rPr lang="en-US" sz="1200" dirty="0"/>
              <a:t>Day 80</a:t>
            </a:r>
          </a:p>
          <a:p>
            <a:r>
              <a:rPr lang="en-US" sz="1200" dirty="0"/>
              <a:t>Volitional spawn</a:t>
            </a:r>
          </a:p>
          <a:p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6D280-9AB4-5844-BBD5-DA906ED7A0C6}"/>
              </a:ext>
            </a:extLst>
          </p:cNvPr>
          <p:cNvSpPr txBox="1"/>
          <p:nvPr/>
        </p:nvSpPr>
        <p:spPr>
          <a:xfrm>
            <a:off x="113443" y="5619851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4225-77E9-2E43-A033-BE063DB4F8C9}"/>
              </a:ext>
            </a:extLst>
          </p:cNvPr>
          <p:cNvSpPr txBox="1"/>
          <p:nvPr/>
        </p:nvSpPr>
        <p:spPr>
          <a:xfrm>
            <a:off x="756568" y="5619850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</a:t>
            </a:r>
          </a:p>
          <a:p>
            <a:r>
              <a:rPr lang="en-US" sz="1200" dirty="0"/>
              <a:t>Day 2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DA582-FA18-774A-80B0-0613D8C6964E}"/>
              </a:ext>
            </a:extLst>
          </p:cNvPr>
          <p:cNvSpPr txBox="1"/>
          <p:nvPr/>
        </p:nvSpPr>
        <p:spPr>
          <a:xfrm>
            <a:off x="1948816" y="56415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4</a:t>
            </a:r>
          </a:p>
          <a:p>
            <a:r>
              <a:rPr lang="en-US" sz="1200" dirty="0"/>
              <a:t>Day 4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5D398-2327-C64F-B3C6-44B0A0E24231}"/>
              </a:ext>
            </a:extLst>
          </p:cNvPr>
          <p:cNvSpPr txBox="1"/>
          <p:nvPr/>
        </p:nvSpPr>
        <p:spPr>
          <a:xfrm>
            <a:off x="2591941" y="5640644"/>
            <a:ext cx="5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5</a:t>
            </a:r>
          </a:p>
          <a:p>
            <a:r>
              <a:rPr lang="en-US" sz="1200" dirty="0"/>
              <a:t>Day 5</a:t>
            </a:r>
          </a:p>
          <a:p>
            <a:r>
              <a:rPr lang="en-US" sz="1200" dirty="0"/>
              <a:t>4x 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C253DB-5FE7-1A41-827F-6A06BCF83466}"/>
              </a:ext>
            </a:extLst>
          </p:cNvPr>
          <p:cNvSpPr txBox="1"/>
          <p:nvPr/>
        </p:nvSpPr>
        <p:spPr>
          <a:xfrm>
            <a:off x="3141064" y="560282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7</a:t>
            </a:r>
          </a:p>
          <a:p>
            <a:r>
              <a:rPr lang="en-US" sz="1200" dirty="0"/>
              <a:t>Day 7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F4503D-E456-7F40-9C5E-0396B233F2C7}"/>
              </a:ext>
            </a:extLst>
          </p:cNvPr>
          <p:cNvSpPr txBox="1"/>
          <p:nvPr/>
        </p:nvSpPr>
        <p:spPr>
          <a:xfrm>
            <a:off x="1219321" y="6552049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Glyoxyl</a:t>
            </a:r>
            <a:r>
              <a:rPr lang="en-US" sz="1100" dirty="0"/>
              <a:t> + DNA/RNA shield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6C6455-C1B8-9B4C-9603-CF977024E2B7}"/>
              </a:ext>
            </a:extLst>
          </p:cNvPr>
          <p:cNvSpPr txBox="1"/>
          <p:nvPr/>
        </p:nvSpPr>
        <p:spPr>
          <a:xfrm>
            <a:off x="25784" y="4654818"/>
            <a:ext cx="194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LARVAE QUALITY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205FF-2506-A843-A36D-C09EB8CB5EC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9767" y="5599055"/>
            <a:ext cx="3102860" cy="376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CFD438-6E43-7C4C-972E-C0319EB88355}"/>
              </a:ext>
            </a:extLst>
          </p:cNvPr>
          <p:cNvSpPr txBox="1"/>
          <p:nvPr/>
        </p:nvSpPr>
        <p:spPr>
          <a:xfrm>
            <a:off x="126182" y="5026204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16F220-C6DB-EB47-B085-39B9CCAA08BF}"/>
              </a:ext>
            </a:extLst>
          </p:cNvPr>
          <p:cNvSpPr txBox="1"/>
          <p:nvPr/>
        </p:nvSpPr>
        <p:spPr>
          <a:xfrm>
            <a:off x="1341287" y="5640644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3</a:t>
            </a:r>
          </a:p>
          <a:p>
            <a:r>
              <a:rPr lang="en-US" sz="1200" dirty="0"/>
              <a:t>Day 3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EA7D72-3E02-1C4E-9C05-DA663DC13CD8}"/>
              </a:ext>
            </a:extLst>
          </p:cNvPr>
          <p:cNvSpPr/>
          <p:nvPr/>
        </p:nvSpPr>
        <p:spPr>
          <a:xfrm>
            <a:off x="9034471" y="4323166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Sperm</a:t>
            </a:r>
          </a:p>
          <a:p>
            <a:r>
              <a:rPr lang="en-US" sz="1100" dirty="0"/>
              <a:t>3x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5x 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9EBFFD-B656-7042-8056-65E7B4FC1F49}"/>
              </a:ext>
            </a:extLst>
          </p:cNvPr>
          <p:cNvSpPr/>
          <p:nvPr/>
        </p:nvSpPr>
        <p:spPr>
          <a:xfrm>
            <a:off x="9600059" y="43160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FF"/>
                </a:highlight>
              </a:rPr>
              <a:t>Eggs</a:t>
            </a:r>
          </a:p>
          <a:p>
            <a:r>
              <a:rPr lang="en-US" sz="1100" dirty="0"/>
              <a:t>9x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4x 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043F5B-88F6-5144-8D8A-909DC95BEF57}"/>
              </a:ext>
            </a:extLst>
          </p:cNvPr>
          <p:cNvSpPr txBox="1"/>
          <p:nvPr/>
        </p:nvSpPr>
        <p:spPr>
          <a:xfrm>
            <a:off x="9045054" y="3967812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Triplicate samples </a:t>
            </a:r>
          </a:p>
          <a:p>
            <a:r>
              <a:rPr lang="en-US" sz="1100" dirty="0"/>
              <a:t>DNA/RNA shield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8B3ECE-1E34-424A-A3D4-EB02D782F4C0}"/>
              </a:ext>
            </a:extLst>
          </p:cNvPr>
          <p:cNvCxnSpPr>
            <a:cxnSpLocks/>
          </p:cNvCxnSpPr>
          <p:nvPr/>
        </p:nvCxnSpPr>
        <p:spPr>
          <a:xfrm flipV="1">
            <a:off x="9495331" y="3840629"/>
            <a:ext cx="0" cy="437743"/>
          </a:xfrm>
          <a:prstGeom prst="line">
            <a:avLst/>
          </a:prstGeom>
          <a:ln>
            <a:solidFill>
              <a:srgbClr val="FFF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D67C31-AEF9-344D-909A-61C6B74EBA8C}"/>
              </a:ext>
            </a:extLst>
          </p:cNvPr>
          <p:cNvCxnSpPr>
            <a:cxnSpLocks/>
          </p:cNvCxnSpPr>
          <p:nvPr/>
        </p:nvCxnSpPr>
        <p:spPr>
          <a:xfrm flipV="1">
            <a:off x="9730225" y="3821382"/>
            <a:ext cx="0" cy="484301"/>
          </a:xfrm>
          <a:prstGeom prst="line">
            <a:avLst/>
          </a:prstGeom>
          <a:ln>
            <a:solidFill>
              <a:srgbClr val="FF4B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8977A25-48BE-8544-8FA1-353E48CF1E60}"/>
              </a:ext>
            </a:extLst>
          </p:cNvPr>
          <p:cNvSpPr/>
          <p:nvPr/>
        </p:nvSpPr>
        <p:spPr>
          <a:xfrm>
            <a:off x="5174774" y="3894857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Failed Spawn attempts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2BF878-D21D-174E-917C-C979169FC0DA}"/>
              </a:ext>
            </a:extLst>
          </p:cNvPr>
          <p:cNvCxnSpPr>
            <a:cxnSpLocks/>
          </p:cNvCxnSpPr>
          <p:nvPr/>
        </p:nvCxnSpPr>
        <p:spPr>
          <a:xfrm flipH="1">
            <a:off x="2291563" y="3996827"/>
            <a:ext cx="4880311" cy="114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6FF1B1-F10A-6C4C-BC96-40FF5D510459}"/>
              </a:ext>
            </a:extLst>
          </p:cNvPr>
          <p:cNvSpPr txBox="1"/>
          <p:nvPr/>
        </p:nvSpPr>
        <p:spPr>
          <a:xfrm>
            <a:off x="10143391" y="4305683"/>
            <a:ext cx="67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</a:rPr>
              <a:t>Embyos</a:t>
            </a:r>
            <a:endParaRPr lang="en-US" sz="1200" dirty="0">
              <a:highlight>
                <a:srgbClr val="C0C0C0"/>
              </a:highlight>
            </a:endParaRPr>
          </a:p>
          <a:p>
            <a:r>
              <a:rPr lang="en-US" sz="1200" dirty="0"/>
              <a:t>3x low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A23F31-409E-BD44-B182-24C1A83B9127}"/>
              </a:ext>
            </a:extLst>
          </p:cNvPr>
          <p:cNvSpPr txBox="1"/>
          <p:nvPr/>
        </p:nvSpPr>
        <p:spPr>
          <a:xfrm>
            <a:off x="10845913" y="4305683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22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6x low</a:t>
            </a:r>
          </a:p>
          <a:p>
            <a:r>
              <a:rPr lang="en-US" sz="1200" dirty="0"/>
              <a:t>7x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E24179-2CF2-C043-853E-4177F27447C1}"/>
              </a:ext>
            </a:extLst>
          </p:cNvPr>
          <p:cNvSpPr txBox="1"/>
          <p:nvPr/>
        </p:nvSpPr>
        <p:spPr>
          <a:xfrm>
            <a:off x="10244281" y="497752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DNA/RNA shield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23FE00-14EA-A44F-8D24-D0487AE5CEE0}"/>
              </a:ext>
            </a:extLst>
          </p:cNvPr>
          <p:cNvCxnSpPr>
            <a:cxnSpLocks/>
          </p:cNvCxnSpPr>
          <p:nvPr/>
        </p:nvCxnSpPr>
        <p:spPr>
          <a:xfrm>
            <a:off x="10494021" y="4278372"/>
            <a:ext cx="49445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27E6D0-B395-3C41-B8FD-3436FDC40719}"/>
              </a:ext>
            </a:extLst>
          </p:cNvPr>
          <p:cNvCxnSpPr>
            <a:cxnSpLocks/>
          </p:cNvCxnSpPr>
          <p:nvPr/>
        </p:nvCxnSpPr>
        <p:spPr>
          <a:xfrm flipH="1" flipV="1">
            <a:off x="9991290" y="3794676"/>
            <a:ext cx="299618" cy="533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86F6BE7-BBF1-0544-B4DE-80256AEA15D4}"/>
              </a:ext>
            </a:extLst>
          </p:cNvPr>
          <p:cNvSpPr/>
          <p:nvPr/>
        </p:nvSpPr>
        <p:spPr>
          <a:xfrm>
            <a:off x="78925" y="1007890"/>
            <a:ext cx="2041720" cy="641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C8ADC-BF52-5A4E-98B3-DDD1BA6B6061}"/>
              </a:ext>
            </a:extLst>
          </p:cNvPr>
          <p:cNvSpPr txBox="1"/>
          <p:nvPr/>
        </p:nvSpPr>
        <p:spPr>
          <a:xfrm>
            <a:off x="452129" y="769811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CONDITION 1</a:t>
            </a:r>
          </a:p>
        </p:txBody>
      </p:sp>
    </p:spTree>
    <p:extLst>
      <p:ext uri="{BB962C8B-B14F-4D97-AF65-F5344CB8AC3E}">
        <p14:creationId xmlns:p14="http://schemas.microsoft.com/office/powerpoint/2010/main" val="216019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A7605-6BB6-9349-A95C-2C7F9D2D4151}"/>
              </a:ext>
            </a:extLst>
          </p:cNvPr>
          <p:cNvSpPr txBox="1"/>
          <p:nvPr/>
        </p:nvSpPr>
        <p:spPr>
          <a:xfrm>
            <a:off x="0" y="0"/>
            <a:ext cx="7182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BROODSTOCK CONDITIONING AND REPRODUCTIVE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14A95-E062-724C-878B-EC3F938EAE66}"/>
              </a:ext>
            </a:extLst>
          </p:cNvPr>
          <p:cNvSpPr txBox="1"/>
          <p:nvPr/>
        </p:nvSpPr>
        <p:spPr>
          <a:xfrm>
            <a:off x="359767" y="944237"/>
            <a:ext cx="1632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Fall 2018 – Spring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A6DB-E4E6-364C-A9DB-C27EE2F05327}"/>
              </a:ext>
            </a:extLst>
          </p:cNvPr>
          <p:cNvSpPr txBox="1"/>
          <p:nvPr/>
        </p:nvSpPr>
        <p:spPr>
          <a:xfrm>
            <a:off x="142927" y="779234"/>
            <a:ext cx="2187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Variable low pH (6.8-7.0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pic>
        <p:nvPicPr>
          <p:cNvPr id="1026" name="Picture 2" descr="Image result for geoduck broodstock drawing">
            <a:extLst>
              <a:ext uri="{FF2B5EF4-FFF2-40B4-BE49-F238E27FC236}">
                <a16:creationId xmlns:a16="http://schemas.microsoft.com/office/drawing/2014/main" id="{3F220520-4BC0-9748-9774-E8D2B390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31573" r="10354" b="32829"/>
          <a:stretch/>
        </p:blipFill>
        <p:spPr bwMode="auto">
          <a:xfrm rot="5141038">
            <a:off x="-241706" y="1888226"/>
            <a:ext cx="1346395" cy="6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80E43-BD60-EB47-8630-C886445BBF45}"/>
              </a:ext>
            </a:extLst>
          </p:cNvPr>
          <p:cNvSpPr txBox="1"/>
          <p:nvPr/>
        </p:nvSpPr>
        <p:spPr>
          <a:xfrm>
            <a:off x="57899" y="3061096"/>
            <a:ext cx="62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29</a:t>
            </a:r>
          </a:p>
          <a:p>
            <a:r>
              <a:rPr lang="en-US" sz="1200" dirty="0"/>
              <a:t>Day 1</a:t>
            </a:r>
          </a:p>
          <a:p>
            <a:r>
              <a:rPr lang="en-US" sz="1200" b="1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3C093-B585-A443-929A-C51238C09C50}"/>
              </a:ext>
            </a:extLst>
          </p:cNvPr>
          <p:cNvCxnSpPr>
            <a:cxnSpLocks/>
          </p:cNvCxnSpPr>
          <p:nvPr/>
        </p:nvCxnSpPr>
        <p:spPr>
          <a:xfrm>
            <a:off x="400799" y="3053443"/>
            <a:ext cx="3779315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2A3150-0B17-CF43-9BFA-FC1E9F96A9C4}"/>
              </a:ext>
            </a:extLst>
          </p:cNvPr>
          <p:cNvSpPr txBox="1"/>
          <p:nvPr/>
        </p:nvSpPr>
        <p:spPr>
          <a:xfrm>
            <a:off x="3874421" y="3065816"/>
            <a:ext cx="61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15</a:t>
            </a:r>
          </a:p>
          <a:p>
            <a:r>
              <a:rPr lang="en-US" sz="1200" dirty="0"/>
              <a:t>Day 47</a:t>
            </a:r>
          </a:p>
          <a:p>
            <a:r>
              <a:rPr lang="en-US" sz="1200" b="1" dirty="0"/>
              <a:t>STOP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A0E-F3FD-6349-899D-B0A35D1BBF57}"/>
              </a:ext>
            </a:extLst>
          </p:cNvPr>
          <p:cNvSpPr txBox="1"/>
          <p:nvPr/>
        </p:nvSpPr>
        <p:spPr>
          <a:xfrm>
            <a:off x="1528773" y="3020532"/>
            <a:ext cx="54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Dec 5</a:t>
            </a:r>
          </a:p>
          <a:p>
            <a:r>
              <a:rPr lang="en-US" sz="1200" dirty="0"/>
              <a:t>Day 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5ED140-C2A4-5F40-8AED-63777083A969}"/>
              </a:ext>
            </a:extLst>
          </p:cNvPr>
          <p:cNvCxnSpPr/>
          <p:nvPr/>
        </p:nvCxnSpPr>
        <p:spPr>
          <a:xfrm flipV="1">
            <a:off x="1841968" y="2152645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EC676-67DF-774F-9830-570E5CA5E6CD}"/>
              </a:ext>
            </a:extLst>
          </p:cNvPr>
          <p:cNvSpPr/>
          <p:nvPr/>
        </p:nvSpPr>
        <p:spPr>
          <a:xfrm>
            <a:off x="1472411" y="1572042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20x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19x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290D7-0DB4-A74D-B751-DB2CB5A3B737}"/>
              </a:ext>
            </a:extLst>
          </p:cNvPr>
          <p:cNvSpPr txBox="1"/>
          <p:nvPr/>
        </p:nvSpPr>
        <p:spPr>
          <a:xfrm>
            <a:off x="2686452" y="302053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4</a:t>
            </a:r>
          </a:p>
          <a:p>
            <a:r>
              <a:rPr lang="en-US" sz="1200" dirty="0"/>
              <a:t>Day 36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1E82F1-3CC8-BE4F-B00F-E15EB12AEA1A}"/>
              </a:ext>
            </a:extLst>
          </p:cNvPr>
          <p:cNvCxnSpPr/>
          <p:nvPr/>
        </p:nvCxnSpPr>
        <p:spPr>
          <a:xfrm flipV="1">
            <a:off x="2877102" y="2144992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F26D3-2A15-C548-9AF6-89A2A14186E0}"/>
              </a:ext>
            </a:extLst>
          </p:cNvPr>
          <p:cNvSpPr/>
          <p:nvPr/>
        </p:nvSpPr>
        <p:spPr>
          <a:xfrm>
            <a:off x="2513735" y="1544827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20x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19x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43138-3AB1-8F43-8CB4-1587D00232A8}"/>
              </a:ext>
            </a:extLst>
          </p:cNvPr>
          <p:cNvSpPr txBox="1"/>
          <p:nvPr/>
        </p:nvSpPr>
        <p:spPr>
          <a:xfrm>
            <a:off x="7706195" y="3061096"/>
            <a:ext cx="68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 17</a:t>
            </a:r>
          </a:p>
          <a:p>
            <a:r>
              <a:rPr lang="en-US" sz="1200" dirty="0"/>
              <a:t>Day 108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E9E863-D224-FA4D-9835-8479FF2AD122}"/>
              </a:ext>
            </a:extLst>
          </p:cNvPr>
          <p:cNvCxnSpPr>
            <a:cxnSpLocks/>
          </p:cNvCxnSpPr>
          <p:nvPr/>
        </p:nvCxnSpPr>
        <p:spPr>
          <a:xfrm>
            <a:off x="4206342" y="3044767"/>
            <a:ext cx="377931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BB926F-47F8-5D46-B7FE-7A941DFB07D0}"/>
              </a:ext>
            </a:extLst>
          </p:cNvPr>
          <p:cNvSpPr/>
          <p:nvPr/>
        </p:nvSpPr>
        <p:spPr>
          <a:xfrm>
            <a:off x="7227785" y="1852563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4x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4x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6020E-5EB2-6A44-94A6-9BA01DA433BA}"/>
              </a:ext>
            </a:extLst>
          </p:cNvPr>
          <p:cNvSpPr/>
          <p:nvPr/>
        </p:nvSpPr>
        <p:spPr>
          <a:xfrm>
            <a:off x="7366311" y="1207733"/>
            <a:ext cx="16365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ighlight>
                  <a:srgbClr val="0000FF"/>
                </a:highlight>
              </a:rPr>
              <a:t>Ctenidia, Siphon</a:t>
            </a:r>
          </a:p>
          <a:p>
            <a:r>
              <a:rPr lang="en-US" sz="1100" dirty="0"/>
              <a:t>4x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4x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CB426-8325-E749-9069-B2C0D721DFBE}"/>
              </a:ext>
            </a:extLst>
          </p:cNvPr>
          <p:cNvCxnSpPr/>
          <p:nvPr/>
        </p:nvCxnSpPr>
        <p:spPr>
          <a:xfrm flipV="1">
            <a:off x="7985447" y="2112081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8959ED-A58C-E44D-AF87-6C65B0A6624C}"/>
              </a:ext>
            </a:extLst>
          </p:cNvPr>
          <p:cNvCxnSpPr>
            <a:cxnSpLocks/>
          </p:cNvCxnSpPr>
          <p:nvPr/>
        </p:nvCxnSpPr>
        <p:spPr>
          <a:xfrm flipV="1">
            <a:off x="8051161" y="1496913"/>
            <a:ext cx="0" cy="1523620"/>
          </a:xfrm>
          <a:prstGeom prst="line">
            <a:avLst/>
          </a:prstGeom>
          <a:ln>
            <a:solidFill>
              <a:srgbClr val="390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D15080-5C53-604C-B743-AABE18917091}"/>
              </a:ext>
            </a:extLst>
          </p:cNvPr>
          <p:cNvSpPr txBox="1"/>
          <p:nvPr/>
        </p:nvSpPr>
        <p:spPr>
          <a:xfrm>
            <a:off x="7227785" y="910646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B5D2E3-7A38-914F-BAEE-BBBA2E63580B}"/>
              </a:ext>
            </a:extLst>
          </p:cNvPr>
          <p:cNvSpPr/>
          <p:nvPr/>
        </p:nvSpPr>
        <p:spPr>
          <a:xfrm>
            <a:off x="7366311" y="3868597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Sperm</a:t>
            </a:r>
          </a:p>
          <a:p>
            <a:r>
              <a:rPr lang="en-US" sz="1100" dirty="0"/>
              <a:t>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F678F3-077A-0447-8995-FBD15A3B7ABF}"/>
              </a:ext>
            </a:extLst>
          </p:cNvPr>
          <p:cNvSpPr/>
          <p:nvPr/>
        </p:nvSpPr>
        <p:spPr>
          <a:xfrm>
            <a:off x="7962167" y="3723567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FF"/>
                </a:highlight>
              </a:rPr>
              <a:t>Eggs</a:t>
            </a:r>
          </a:p>
          <a:p>
            <a:r>
              <a:rPr lang="en-US" sz="1100" dirty="0"/>
              <a:t>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CE3CD-A7EF-DA49-B633-2B2736DA4444}"/>
              </a:ext>
            </a:extLst>
          </p:cNvPr>
          <p:cNvSpPr txBox="1"/>
          <p:nvPr/>
        </p:nvSpPr>
        <p:spPr>
          <a:xfrm>
            <a:off x="7401871" y="4483332"/>
            <a:ext cx="1425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Duplicate samples in </a:t>
            </a:r>
          </a:p>
          <a:p>
            <a:r>
              <a:rPr lang="en-US" sz="1100" dirty="0"/>
              <a:t>N2 + DNA/RNA Shield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7F5A70-E8D0-9C47-B8C9-244DF5872055}"/>
              </a:ext>
            </a:extLst>
          </p:cNvPr>
          <p:cNvCxnSpPr>
            <a:cxnSpLocks/>
          </p:cNvCxnSpPr>
          <p:nvPr/>
        </p:nvCxnSpPr>
        <p:spPr>
          <a:xfrm flipV="1">
            <a:off x="7816267" y="3484523"/>
            <a:ext cx="0" cy="437743"/>
          </a:xfrm>
          <a:prstGeom prst="line">
            <a:avLst/>
          </a:prstGeom>
          <a:ln>
            <a:solidFill>
              <a:srgbClr val="FFF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F592D9-10F1-4746-9110-43E4CD1DB538}"/>
              </a:ext>
            </a:extLst>
          </p:cNvPr>
          <p:cNvCxnSpPr>
            <a:cxnSpLocks/>
          </p:cNvCxnSpPr>
          <p:nvPr/>
        </p:nvCxnSpPr>
        <p:spPr>
          <a:xfrm flipV="1">
            <a:off x="8051161" y="3465276"/>
            <a:ext cx="0" cy="484301"/>
          </a:xfrm>
          <a:prstGeom prst="line">
            <a:avLst/>
          </a:prstGeom>
          <a:ln>
            <a:solidFill>
              <a:srgbClr val="FF4B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3DAB77-63D8-A14A-AF16-987A983D5341}"/>
              </a:ext>
            </a:extLst>
          </p:cNvPr>
          <p:cNvCxnSpPr>
            <a:cxnSpLocks/>
          </p:cNvCxnSpPr>
          <p:nvPr/>
        </p:nvCxnSpPr>
        <p:spPr>
          <a:xfrm>
            <a:off x="497479" y="5616031"/>
            <a:ext cx="1073657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E13C00-445A-A448-8DEE-B6736C711859}"/>
              </a:ext>
            </a:extLst>
          </p:cNvPr>
          <p:cNvSpPr txBox="1"/>
          <p:nvPr/>
        </p:nvSpPr>
        <p:spPr>
          <a:xfrm>
            <a:off x="4434" y="4507354"/>
            <a:ext cx="2003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LARVAE QUALITY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E9895C-0EE7-874B-85B6-0A28222663E0}"/>
              </a:ext>
            </a:extLst>
          </p:cNvPr>
          <p:cNvSpPr txBox="1"/>
          <p:nvPr/>
        </p:nvSpPr>
        <p:spPr>
          <a:xfrm>
            <a:off x="124369" y="5120917"/>
            <a:ext cx="81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Ambient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4AA577-98EC-8F44-A634-8CD70BFBAA5D}"/>
              </a:ext>
            </a:extLst>
          </p:cNvPr>
          <p:cNvCxnSpPr/>
          <p:nvPr/>
        </p:nvCxnSpPr>
        <p:spPr>
          <a:xfrm flipH="1">
            <a:off x="2026776" y="3560846"/>
            <a:ext cx="5114557" cy="149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975136-F5E5-174F-8AB1-4743786FC07F}"/>
              </a:ext>
            </a:extLst>
          </p:cNvPr>
          <p:cNvSpPr txBox="1"/>
          <p:nvPr/>
        </p:nvSpPr>
        <p:spPr>
          <a:xfrm>
            <a:off x="132448" y="5682930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 18</a:t>
            </a:r>
          </a:p>
          <a:p>
            <a:r>
              <a:rPr lang="en-US" sz="1200" dirty="0"/>
              <a:t>Day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DDC25F-CD65-F945-BB10-EC9CA603E914}"/>
              </a:ext>
            </a:extLst>
          </p:cNvPr>
          <p:cNvSpPr txBox="1"/>
          <p:nvPr/>
        </p:nvSpPr>
        <p:spPr>
          <a:xfrm>
            <a:off x="893663" y="5704643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 19</a:t>
            </a:r>
          </a:p>
          <a:p>
            <a:r>
              <a:rPr lang="en-US" sz="1200" dirty="0"/>
              <a:t>Day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AB0A7E-007E-E548-B4F7-6BB54785DE67}"/>
              </a:ext>
            </a:extLst>
          </p:cNvPr>
          <p:cNvSpPr/>
          <p:nvPr/>
        </p:nvSpPr>
        <p:spPr>
          <a:xfrm>
            <a:off x="114300" y="6094895"/>
            <a:ext cx="95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9597DE-CDE5-A84E-B84A-28F9BBF923B7}"/>
              </a:ext>
            </a:extLst>
          </p:cNvPr>
          <p:cNvSpPr/>
          <p:nvPr/>
        </p:nvSpPr>
        <p:spPr>
          <a:xfrm>
            <a:off x="915117" y="6090069"/>
            <a:ext cx="95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6243C4-5371-FF44-9CBB-8FC816E7BF84}"/>
              </a:ext>
            </a:extLst>
          </p:cNvPr>
          <p:cNvSpPr txBox="1"/>
          <p:nvPr/>
        </p:nvSpPr>
        <p:spPr>
          <a:xfrm>
            <a:off x="1190374" y="6607620"/>
            <a:ext cx="2781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All in DNA/RNA Shield, some in also in </a:t>
            </a:r>
            <a:r>
              <a:rPr lang="en-US" sz="1100" dirty="0" err="1"/>
              <a:t>glyoxyl</a:t>
            </a:r>
            <a:endParaRPr 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D0DFD8-8FE4-4C45-A3E6-CD9F5AC20DFF}"/>
              </a:ext>
            </a:extLst>
          </p:cNvPr>
          <p:cNvSpPr txBox="1"/>
          <p:nvPr/>
        </p:nvSpPr>
        <p:spPr>
          <a:xfrm>
            <a:off x="2286729" y="5682930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 25</a:t>
            </a:r>
          </a:p>
          <a:p>
            <a:r>
              <a:rPr lang="en-US" sz="1200" dirty="0"/>
              <a:t>Day 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B1FF53-0F20-A44B-B692-D3D0C311A0D1}"/>
              </a:ext>
            </a:extLst>
          </p:cNvPr>
          <p:cNvSpPr txBox="1"/>
          <p:nvPr/>
        </p:nvSpPr>
        <p:spPr>
          <a:xfrm>
            <a:off x="3152999" y="566928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 29</a:t>
            </a:r>
          </a:p>
          <a:p>
            <a:r>
              <a:rPr lang="en-US" sz="1200" dirty="0"/>
              <a:t>Day 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E08FEA-94EF-8940-A4BD-85E9A50472A2}"/>
              </a:ext>
            </a:extLst>
          </p:cNvPr>
          <p:cNvSpPr txBox="1"/>
          <p:nvPr/>
        </p:nvSpPr>
        <p:spPr>
          <a:xfrm>
            <a:off x="4030500" y="5674669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Apr 2</a:t>
            </a:r>
          </a:p>
          <a:p>
            <a:r>
              <a:rPr lang="en-US" sz="1200" dirty="0"/>
              <a:t>Day 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97FE8A-039C-304D-A2CC-9AB8D17CB322}"/>
              </a:ext>
            </a:extLst>
          </p:cNvPr>
          <p:cNvSpPr txBox="1"/>
          <p:nvPr/>
        </p:nvSpPr>
        <p:spPr>
          <a:xfrm>
            <a:off x="4721344" y="5667249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Apr 6</a:t>
            </a:r>
          </a:p>
          <a:p>
            <a:r>
              <a:rPr lang="en-US" sz="1200" dirty="0"/>
              <a:t>Day 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484228-1132-A342-9771-62FDBF753228}"/>
              </a:ext>
            </a:extLst>
          </p:cNvPr>
          <p:cNvSpPr txBox="1"/>
          <p:nvPr/>
        </p:nvSpPr>
        <p:spPr>
          <a:xfrm>
            <a:off x="5484613" y="5674668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Apr 10</a:t>
            </a:r>
          </a:p>
          <a:p>
            <a:r>
              <a:rPr lang="en-US" sz="1200" dirty="0"/>
              <a:t>Day 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741292-9498-EA4F-94A1-B7D99B938C67}"/>
              </a:ext>
            </a:extLst>
          </p:cNvPr>
          <p:cNvSpPr txBox="1"/>
          <p:nvPr/>
        </p:nvSpPr>
        <p:spPr>
          <a:xfrm>
            <a:off x="6246965" y="5674668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Apr 14</a:t>
            </a:r>
          </a:p>
          <a:p>
            <a:r>
              <a:rPr lang="en-US" sz="1200" dirty="0"/>
              <a:t>Day 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A33499-CA95-9A4E-9DAF-F948B952E9B7}"/>
              </a:ext>
            </a:extLst>
          </p:cNvPr>
          <p:cNvSpPr/>
          <p:nvPr/>
        </p:nvSpPr>
        <p:spPr>
          <a:xfrm>
            <a:off x="2239801" y="6073183"/>
            <a:ext cx="95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247EF2-E51E-8746-BCCC-0AB8155FC014}"/>
              </a:ext>
            </a:extLst>
          </p:cNvPr>
          <p:cNvSpPr/>
          <p:nvPr/>
        </p:nvSpPr>
        <p:spPr>
          <a:xfrm>
            <a:off x="3143265" y="6073183"/>
            <a:ext cx="95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81EC6-B9B4-5946-B502-C4D46A861AA8}"/>
              </a:ext>
            </a:extLst>
          </p:cNvPr>
          <p:cNvSpPr/>
          <p:nvPr/>
        </p:nvSpPr>
        <p:spPr>
          <a:xfrm>
            <a:off x="4030500" y="6111363"/>
            <a:ext cx="95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3F87E1-78CB-744A-B25C-E651462D2569}"/>
              </a:ext>
            </a:extLst>
          </p:cNvPr>
          <p:cNvSpPr/>
          <p:nvPr/>
        </p:nvSpPr>
        <p:spPr>
          <a:xfrm>
            <a:off x="4736254" y="6081964"/>
            <a:ext cx="95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DDD36C-433F-C444-ADBF-545EE170CE7E}"/>
              </a:ext>
            </a:extLst>
          </p:cNvPr>
          <p:cNvSpPr/>
          <p:nvPr/>
        </p:nvSpPr>
        <p:spPr>
          <a:xfrm>
            <a:off x="5491610" y="6035700"/>
            <a:ext cx="95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1181A1-D4DF-C244-9171-89906A1C344D}"/>
              </a:ext>
            </a:extLst>
          </p:cNvPr>
          <p:cNvSpPr/>
          <p:nvPr/>
        </p:nvSpPr>
        <p:spPr>
          <a:xfrm>
            <a:off x="6220819" y="6035700"/>
            <a:ext cx="95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1x </a:t>
            </a:r>
            <a:r>
              <a:rPr lang="en-US" sz="1100" dirty="0" err="1"/>
              <a:t>Var.Low</a:t>
            </a:r>
            <a:endParaRPr 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CA4C5B-6E9B-5D49-84AC-EB1E2F43E033}"/>
              </a:ext>
            </a:extLst>
          </p:cNvPr>
          <p:cNvSpPr txBox="1"/>
          <p:nvPr/>
        </p:nvSpPr>
        <p:spPr>
          <a:xfrm>
            <a:off x="10928364" y="5632865"/>
            <a:ext cx="68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Aug 15</a:t>
            </a:r>
          </a:p>
          <a:p>
            <a:r>
              <a:rPr lang="en-US" sz="1200" dirty="0"/>
              <a:t>Day 150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79E5AA-6153-724B-9402-CB1D68608B8B}"/>
              </a:ext>
            </a:extLst>
          </p:cNvPr>
          <p:cNvSpPr txBox="1"/>
          <p:nvPr/>
        </p:nvSpPr>
        <p:spPr>
          <a:xfrm>
            <a:off x="233606" y="4870585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Spring 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883AFA-F55D-164D-BFED-100D19C06D71}"/>
              </a:ext>
            </a:extLst>
          </p:cNvPr>
          <p:cNvSpPr txBox="1"/>
          <p:nvPr/>
        </p:nvSpPr>
        <p:spPr>
          <a:xfrm>
            <a:off x="10218025" y="4462637"/>
            <a:ext cx="2110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JUVENILE </a:t>
            </a:r>
          </a:p>
          <a:p>
            <a:pPr algn="ctr"/>
            <a:r>
              <a:rPr lang="en-US" sz="2000" dirty="0"/>
              <a:t>RESISTANCE TO STRESS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8FB9A1-4DCD-E84E-9FE3-2B132CBF81EB}"/>
              </a:ext>
            </a:extLst>
          </p:cNvPr>
          <p:cNvSpPr/>
          <p:nvPr/>
        </p:nvSpPr>
        <p:spPr>
          <a:xfrm>
            <a:off x="194752" y="762784"/>
            <a:ext cx="2041720" cy="641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541969-9DFC-5347-A655-204956735423}"/>
              </a:ext>
            </a:extLst>
          </p:cNvPr>
          <p:cNvSpPr txBox="1"/>
          <p:nvPr/>
        </p:nvSpPr>
        <p:spPr>
          <a:xfrm>
            <a:off x="567956" y="524705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6045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413</Words>
  <Application>Microsoft Macintosh PowerPoint</Application>
  <PresentationFormat>Widescreen</PresentationFormat>
  <Paragraphs>169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12</cp:revision>
  <dcterms:created xsi:type="dcterms:W3CDTF">2019-08-13T18:02:15Z</dcterms:created>
  <dcterms:modified xsi:type="dcterms:W3CDTF">2019-08-13T19:58:01Z</dcterms:modified>
</cp:coreProperties>
</file>