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8" r:id="rId10"/>
    <p:sldId id="269" r:id="rId11"/>
    <p:sldId id="264" r:id="rId12"/>
    <p:sldId id="266" r:id="rId13"/>
    <p:sldId id="267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 snapToGrid="0" snapToObjects="1">
      <p:cViewPr>
        <p:scale>
          <a:sx n="67" d="100"/>
          <a:sy n="67" d="100"/>
        </p:scale>
        <p:origin x="1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4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7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288A-18A0-AC46-BCCE-E824D6358F3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36F99-4EF6-BF45-ADF2-C0ADB7F5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EiauNj5O2P6f5kKR60B-r6xAHBk-Bkhm8xIgD8nidGI/edit#gi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92929F-53D7-A54A-89BF-9480284169A4}"/>
              </a:ext>
            </a:extLst>
          </p:cNvPr>
          <p:cNvSpPr txBox="1"/>
          <p:nvPr/>
        </p:nvSpPr>
        <p:spPr>
          <a:xfrm>
            <a:off x="214557" y="2584174"/>
            <a:ext cx="8690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Geoduck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Broodstock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Conditioning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Nov 2018- Feb 2019 </a:t>
            </a:r>
          </a:p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14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56A25-1002-6344-9C47-9E4B8FDD76BD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Water Chemistry: Apex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1B98E0-31D2-C44B-97CF-E3EF2735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7" y="761590"/>
            <a:ext cx="1651552" cy="1069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771E45-4C80-0F48-B145-975200D9C3C3}"/>
              </a:ext>
            </a:extLst>
          </p:cNvPr>
          <p:cNvSpPr txBox="1"/>
          <p:nvPr/>
        </p:nvSpPr>
        <p:spPr>
          <a:xfrm>
            <a:off x="1440057" y="1831166"/>
            <a:ext cx="625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Apex temp. over time for variable low and ambient treatments started Nov. 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4B4D1-4398-8944-9AEE-BCD0DC92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64" y="2138943"/>
            <a:ext cx="6630517" cy="47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2D438-1416-0448-99E3-CEB822BA85D5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Water Chemistry: 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3C23C-C1EF-6F40-90CA-F1E2A1A5C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55"/>
          <a:stretch/>
        </p:blipFill>
        <p:spPr>
          <a:xfrm>
            <a:off x="253281" y="1360462"/>
            <a:ext cx="2822713" cy="2826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C674F9-74F3-7F4B-9AF6-354FCBC6C0AD}"/>
              </a:ext>
            </a:extLst>
          </p:cNvPr>
          <p:cNvSpPr txBox="1"/>
          <p:nvPr/>
        </p:nvSpPr>
        <p:spPr>
          <a:xfrm>
            <a:off x="2610146" y="2250660"/>
            <a:ext cx="53412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385F7-F68F-E34C-877C-755AF9300CC4}"/>
              </a:ext>
            </a:extLst>
          </p:cNvPr>
          <p:cNvSpPr txBox="1"/>
          <p:nvPr/>
        </p:nvSpPr>
        <p:spPr>
          <a:xfrm>
            <a:off x="367379" y="1019850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CRM % error over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17EDE8-FE7F-A643-878B-F7484BD3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56" y="1389182"/>
            <a:ext cx="1304032" cy="9314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527657-37AE-BA46-811B-0FA48B02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921" y="1502843"/>
            <a:ext cx="5896079" cy="42114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329F4F-3F9E-EB47-8200-89AC3C161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54357"/>
            <a:ext cx="3247921" cy="23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438C2-BA18-0E4D-8D19-F52F3DA7BA96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Samples collected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8471B-571D-CE4D-BA1E-5C6582D7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303" y="2438400"/>
            <a:ext cx="3746500" cy="2797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D6E23-1E02-E24A-B5A0-0A3560F83056}"/>
              </a:ext>
            </a:extLst>
          </p:cNvPr>
          <p:cNvSpPr txBox="1"/>
          <p:nvPr/>
        </p:nvSpPr>
        <p:spPr>
          <a:xfrm>
            <a:off x="5455144" y="2069068"/>
            <a:ext cx="33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samples from Jan 23,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0B354-B126-6544-887A-ACD11BDFE501}"/>
              </a:ext>
            </a:extLst>
          </p:cNvPr>
          <p:cNvSpPr txBox="1"/>
          <p:nvPr/>
        </p:nvSpPr>
        <p:spPr>
          <a:xfrm>
            <a:off x="5455144" y="5605337"/>
            <a:ext cx="2950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Gonad histology just received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2BD9E-6A21-FF44-B9EB-B5BF2ECA3A0F}"/>
              </a:ext>
            </a:extLst>
          </p:cNvPr>
          <p:cNvSpPr txBox="1"/>
          <p:nvPr/>
        </p:nvSpPr>
        <p:spPr>
          <a:xfrm>
            <a:off x="495300" y="220980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Hemolymph</a:t>
            </a:r>
          </a:p>
        </p:txBody>
      </p:sp>
    </p:spTree>
    <p:extLst>
      <p:ext uri="{BB962C8B-B14F-4D97-AF65-F5344CB8AC3E}">
        <p14:creationId xmlns:p14="http://schemas.microsoft.com/office/powerpoint/2010/main" val="424693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33AA-0A00-B444-A200-ED3FB480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B379-A0E7-5745-917D-FC94B2C5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9AEDC-0984-574C-B521-CCC20070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534400" cy="6096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A6211-03F0-E946-8140-CDA6E3246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1650" y="4531178"/>
            <a:ext cx="3257550" cy="2326822"/>
          </a:xfrm>
        </p:spPr>
      </p:pic>
    </p:spTree>
    <p:extLst>
      <p:ext uri="{BB962C8B-B14F-4D97-AF65-F5344CB8AC3E}">
        <p14:creationId xmlns:p14="http://schemas.microsoft.com/office/powerpoint/2010/main" val="243974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192206-A219-EB45-99A0-B235D9FA2B41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EBDDBB-1F65-794E-AD07-B4D69AC0E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83235"/>
              </p:ext>
            </p:extLst>
          </p:nvPr>
        </p:nvGraphicFramePr>
        <p:xfrm>
          <a:off x="1020419" y="1376468"/>
          <a:ext cx="7050156" cy="4276634"/>
        </p:xfrm>
        <a:graphic>
          <a:graphicData uri="http://schemas.openxmlformats.org/drawingml/2006/table">
            <a:tbl>
              <a:tblPr/>
              <a:tblGrid>
                <a:gridCol w="1337789">
                  <a:extLst>
                    <a:ext uri="{9D8B030D-6E8A-4147-A177-3AD203B41FA5}">
                      <a16:colId xmlns:a16="http://schemas.microsoft.com/office/drawing/2014/main" val="2279336605"/>
                    </a:ext>
                  </a:extLst>
                </a:gridCol>
                <a:gridCol w="5712367">
                  <a:extLst>
                    <a:ext uri="{9D8B030D-6E8A-4147-A177-3AD203B41FA5}">
                      <a16:colId xmlns:a16="http://schemas.microsoft.com/office/drawing/2014/main" val="1789638741"/>
                    </a:ext>
                  </a:extLst>
                </a:gridCol>
              </a:tblGrid>
              <a:tr h="1577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073003"/>
                  </a:ext>
                </a:extLst>
              </a:tr>
              <a:tr h="1577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10/25/18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~80 geoducks collected from Coon Bay and in ambient tanks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52757"/>
                  </a:ext>
                </a:extLst>
              </a:tr>
              <a:tr h="1577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11/12/18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started geoduck low pH treatments tanks 1+2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6629338"/>
                  </a:ext>
                </a:extLst>
              </a:tr>
              <a:tr h="1577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11/21/18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geoducks collected from Coon Bay and in ambient tanks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613220"/>
                  </a:ext>
                </a:extLst>
              </a:tr>
              <a:tr h="1577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11/29/18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started variable pH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4337665"/>
                  </a:ext>
                </a:extLst>
              </a:tr>
              <a:tr h="1577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12/7/18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 feeding with high density algae began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9417618"/>
                  </a:ext>
                </a:extLst>
              </a:tr>
              <a:tr h="1577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12/9/18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started ramping temperature up a little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935539"/>
                  </a:ext>
                </a:extLst>
              </a:tr>
              <a:tr h="2230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1/6/19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spawning attempt 1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32951"/>
                  </a:ext>
                </a:extLst>
              </a:tr>
              <a:tr h="2230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1/15/19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low pH treatment stopped (not sure why)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442532"/>
                  </a:ext>
                </a:extLst>
              </a:tr>
              <a:tr h="4188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1/22/19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spawning attempt 2, tank 3 animals 9 and 10 males went off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845730"/>
                  </a:ext>
                </a:extLst>
              </a:tr>
              <a:tr h="6146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1/23/19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sacrificed 5 per tank (tanks 1-4), collected gonad, ctenidia, siphon, and hemolymph samples, strip spawned tank3 animals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746640"/>
                  </a:ext>
                </a:extLst>
              </a:tr>
              <a:tr h="4188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1/31/2019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spontaneous spawn in tank 2, 1 female and 3 males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51719"/>
                  </a:ext>
                </a:extLst>
              </a:tr>
              <a:tr h="2230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2/1/2019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collected fertilized egg samples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8359945"/>
                  </a:ext>
                </a:extLst>
              </a:tr>
              <a:tr h="4188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2/19/2019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spawning attempt 3</a:t>
                      </a:r>
                    </a:p>
                  </a:txBody>
                  <a:tcPr marL="20397" marR="20397" marT="13598" marB="1359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2307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DA04216-1A9A-CB46-8D22-F8C31C848531}"/>
              </a:ext>
            </a:extLst>
          </p:cNvPr>
          <p:cNvSpPr/>
          <p:nvPr/>
        </p:nvSpPr>
        <p:spPr>
          <a:xfrm>
            <a:off x="1232453" y="964383"/>
            <a:ext cx="7726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docs.google.com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/spreadsheets/d/1EiauNj5O2P6f5kKR60B-r6xAHBk-Bkhm8xIgD8nidGI/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edit#gid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=0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0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374611-D94F-E943-BA39-2D5ED8941F3E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2324C-D5BE-364A-A11B-E340534FD996}"/>
              </a:ext>
            </a:extLst>
          </p:cNvPr>
          <p:cNvSpPr/>
          <p:nvPr/>
        </p:nvSpPr>
        <p:spPr>
          <a:xfrm>
            <a:off x="1902772" y="2328504"/>
            <a:ext cx="1152939" cy="1205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FEDC3-BD38-AB43-931B-726E216DD90C}"/>
              </a:ext>
            </a:extLst>
          </p:cNvPr>
          <p:cNvSpPr/>
          <p:nvPr/>
        </p:nvSpPr>
        <p:spPr>
          <a:xfrm>
            <a:off x="3247868" y="2328504"/>
            <a:ext cx="1152939" cy="1205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26C6C-1B6B-544A-B307-298A131D2A37}"/>
              </a:ext>
            </a:extLst>
          </p:cNvPr>
          <p:cNvSpPr/>
          <p:nvPr/>
        </p:nvSpPr>
        <p:spPr>
          <a:xfrm>
            <a:off x="4911016" y="2328504"/>
            <a:ext cx="1152939" cy="12059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69998-CB3C-F04D-9B1A-1BBACF2F2C2D}"/>
              </a:ext>
            </a:extLst>
          </p:cNvPr>
          <p:cNvSpPr/>
          <p:nvPr/>
        </p:nvSpPr>
        <p:spPr>
          <a:xfrm>
            <a:off x="6242860" y="2328504"/>
            <a:ext cx="1152939" cy="12059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762E8B-EDA0-204B-B437-21EB15A1D635}"/>
              </a:ext>
            </a:extLst>
          </p:cNvPr>
          <p:cNvSpPr/>
          <p:nvPr/>
        </p:nvSpPr>
        <p:spPr>
          <a:xfrm>
            <a:off x="3283689" y="5155096"/>
            <a:ext cx="1152939" cy="1205948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chemeClr val="accent2">
                  <a:lumMod val="20000"/>
                  <a:lumOff val="80000"/>
                </a:schemeClr>
              </a:gs>
              <a:gs pos="86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389DEC-8474-6148-8826-1194B71AA3EC}"/>
              </a:ext>
            </a:extLst>
          </p:cNvPr>
          <p:cNvSpPr/>
          <p:nvPr/>
        </p:nvSpPr>
        <p:spPr>
          <a:xfrm>
            <a:off x="4615533" y="5155096"/>
            <a:ext cx="1152939" cy="12059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D5D430-25F7-184D-877D-B45263194806}"/>
              </a:ext>
            </a:extLst>
          </p:cNvPr>
          <p:cNvSpPr txBox="1"/>
          <p:nvPr/>
        </p:nvSpPr>
        <p:spPr>
          <a:xfrm>
            <a:off x="2069630" y="2346703"/>
            <a:ext cx="818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Tank 1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 6.8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CA1067-2572-7742-8853-4797EBC9B542}"/>
              </a:ext>
            </a:extLst>
          </p:cNvPr>
          <p:cNvSpPr txBox="1"/>
          <p:nvPr/>
        </p:nvSpPr>
        <p:spPr>
          <a:xfrm>
            <a:off x="2004291" y="3233651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~20 animals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188C32-8881-5D48-B892-F2F65C7BAB71}"/>
              </a:ext>
            </a:extLst>
          </p:cNvPr>
          <p:cNvSpPr txBox="1"/>
          <p:nvPr/>
        </p:nvSpPr>
        <p:spPr>
          <a:xfrm>
            <a:off x="3441231" y="2361924"/>
            <a:ext cx="818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Tank 2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 6.8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E50E3-19E2-E447-99D8-6A3A23185873}"/>
              </a:ext>
            </a:extLst>
          </p:cNvPr>
          <p:cNvSpPr txBox="1"/>
          <p:nvPr/>
        </p:nvSpPr>
        <p:spPr>
          <a:xfrm>
            <a:off x="3349387" y="3233651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~20 animals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4194A-E681-D84B-B0A6-E7369668D00D}"/>
              </a:ext>
            </a:extLst>
          </p:cNvPr>
          <p:cNvSpPr txBox="1"/>
          <p:nvPr/>
        </p:nvSpPr>
        <p:spPr>
          <a:xfrm>
            <a:off x="5029102" y="3219425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~20 animals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1CDE93-4D1F-3C44-AFD4-A2A1B9650462}"/>
              </a:ext>
            </a:extLst>
          </p:cNvPr>
          <p:cNvSpPr txBox="1"/>
          <p:nvPr/>
        </p:nvSpPr>
        <p:spPr>
          <a:xfrm>
            <a:off x="6366102" y="3177700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~20 animals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E19F3-6FB3-9D47-8B14-5B70807CF1ED}"/>
              </a:ext>
            </a:extLst>
          </p:cNvPr>
          <p:cNvSpPr txBox="1"/>
          <p:nvPr/>
        </p:nvSpPr>
        <p:spPr>
          <a:xfrm>
            <a:off x="3406124" y="6004292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~20 animals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5AA961-70B0-FE44-A936-139562DB9058}"/>
              </a:ext>
            </a:extLst>
          </p:cNvPr>
          <p:cNvSpPr txBox="1"/>
          <p:nvPr/>
        </p:nvSpPr>
        <p:spPr>
          <a:xfrm>
            <a:off x="4734693" y="6004292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~20 animals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EFC1BF-E8E3-3440-A825-5B562BCF5FA8}"/>
              </a:ext>
            </a:extLst>
          </p:cNvPr>
          <p:cNvSpPr txBox="1"/>
          <p:nvPr/>
        </p:nvSpPr>
        <p:spPr>
          <a:xfrm>
            <a:off x="5033922" y="2346702"/>
            <a:ext cx="936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Tank 3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amb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73878-A508-3D43-A39E-33FF0A8A6E43}"/>
              </a:ext>
            </a:extLst>
          </p:cNvPr>
          <p:cNvSpPr txBox="1"/>
          <p:nvPr/>
        </p:nvSpPr>
        <p:spPr>
          <a:xfrm>
            <a:off x="6378926" y="2346702"/>
            <a:ext cx="936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Tank 4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amb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A6B2E-BFC4-E147-ACD7-A04936056769}"/>
              </a:ext>
            </a:extLst>
          </p:cNvPr>
          <p:cNvSpPr txBox="1"/>
          <p:nvPr/>
        </p:nvSpPr>
        <p:spPr>
          <a:xfrm>
            <a:off x="4747517" y="5164196"/>
            <a:ext cx="936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Tank 6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amb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78EA10-ACA1-9F4B-8EE4-EC51CA001C53}"/>
              </a:ext>
            </a:extLst>
          </p:cNvPr>
          <p:cNvSpPr txBox="1"/>
          <p:nvPr/>
        </p:nvSpPr>
        <p:spPr>
          <a:xfrm>
            <a:off x="3303532" y="5176428"/>
            <a:ext cx="1154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Tank 5</a:t>
            </a: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 6.8-7.0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EEB559-96B5-2C49-88A8-62270814FB74}"/>
              </a:ext>
            </a:extLst>
          </p:cNvPr>
          <p:cNvSpPr txBox="1"/>
          <p:nvPr/>
        </p:nvSpPr>
        <p:spPr>
          <a:xfrm>
            <a:off x="3552318" y="1875195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started Nov 12, 2018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32BB45-8C7A-1A45-89B4-1CF49633F858}"/>
              </a:ext>
            </a:extLst>
          </p:cNvPr>
          <p:cNvCxnSpPr/>
          <p:nvPr/>
        </p:nvCxnSpPr>
        <p:spPr>
          <a:xfrm>
            <a:off x="1902772" y="2160548"/>
            <a:ext cx="5493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F3E75A-3AAD-8C4A-87E0-57BBC1F31A06}"/>
              </a:ext>
            </a:extLst>
          </p:cNvPr>
          <p:cNvSpPr txBox="1"/>
          <p:nvPr/>
        </p:nvSpPr>
        <p:spPr>
          <a:xfrm>
            <a:off x="3552318" y="4656688"/>
            <a:ext cx="2390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started Nov 29, 2018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FC8557-2D74-7D42-BD5A-174F24CC83F4}"/>
              </a:ext>
            </a:extLst>
          </p:cNvPr>
          <p:cNvCxnSpPr>
            <a:cxnSpLocks/>
          </p:cNvCxnSpPr>
          <p:nvPr/>
        </p:nvCxnSpPr>
        <p:spPr>
          <a:xfrm flipV="1">
            <a:off x="3303532" y="4954069"/>
            <a:ext cx="2423344" cy="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3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3ABC46-620C-9D46-8471-9EEAC92EB04F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Water Chemistry: Apex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74CE7-5A90-8D4B-9A4C-2CCDECF2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5" y="1718051"/>
            <a:ext cx="7195929" cy="51399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128D7C-054E-1C46-AD6D-8C658875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9" y="859697"/>
            <a:ext cx="2822162" cy="8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3ABC46-620C-9D46-8471-9EEAC92EB04F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Water Chemistry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128D7C-054E-1C46-AD6D-8C658875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859697"/>
            <a:ext cx="2822162" cy="858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262288-5377-B746-B757-F94FC554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4" y="1774846"/>
            <a:ext cx="7116417" cy="508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4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3ABC46-620C-9D46-8471-9EEAC92EB04F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Water Chemistry: Apex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128D7C-054E-1C46-AD6D-8C658875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859697"/>
            <a:ext cx="2822162" cy="858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B1F850-1C48-A948-966D-7825C541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7" y="2002024"/>
            <a:ext cx="6798366" cy="485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7DA22-F8A8-FB4D-84C6-E1251CD2C782}"/>
              </a:ext>
            </a:extLst>
          </p:cNvPr>
          <p:cNvSpPr txBox="1"/>
          <p:nvPr/>
        </p:nvSpPr>
        <p:spPr>
          <a:xfrm>
            <a:off x="1603513" y="1781875"/>
            <a:ext cx="6873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Apex temperature over time for constant low and ambient treatments started Nov. 12</a:t>
            </a:r>
          </a:p>
        </p:txBody>
      </p:sp>
    </p:spTree>
    <p:extLst>
      <p:ext uri="{BB962C8B-B14F-4D97-AF65-F5344CB8AC3E}">
        <p14:creationId xmlns:p14="http://schemas.microsoft.com/office/powerpoint/2010/main" val="286746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A0805-8CF3-3047-9598-EAE76AF4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" y="1661255"/>
            <a:ext cx="7275443" cy="5196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1D06C-DAAA-4D49-9FFC-19F2586C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217"/>
            <a:ext cx="2822162" cy="858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D1A45-5A42-8841-AF93-8B5E5D9C09D2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Water Chemistry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BEE1E-02BE-AF46-B0EF-CB61B4315389}"/>
              </a:ext>
            </a:extLst>
          </p:cNvPr>
          <p:cNvSpPr txBox="1"/>
          <p:nvPr/>
        </p:nvSpPr>
        <p:spPr>
          <a:xfrm>
            <a:off x="1113183" y="1514959"/>
            <a:ext cx="6873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Apex temperature over time for constant low and ambient treatments started Nov. 12</a:t>
            </a:r>
          </a:p>
        </p:txBody>
      </p:sp>
    </p:spTree>
    <p:extLst>
      <p:ext uri="{BB962C8B-B14F-4D97-AF65-F5344CB8AC3E}">
        <p14:creationId xmlns:p14="http://schemas.microsoft.com/office/powerpoint/2010/main" val="176179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56A25-1002-6344-9C47-9E4B8FDD76BD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Water Chemistry: Apex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01D9C-EFF7-7642-9B3F-71A26758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1950435"/>
            <a:ext cx="6652591" cy="4751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1B98E0-31D2-C44B-97CF-E3EF2735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57" y="761590"/>
            <a:ext cx="1651552" cy="10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5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56A25-1002-6344-9C47-9E4B8FDD76BD}"/>
              </a:ext>
            </a:extLst>
          </p:cNvPr>
          <p:cNvSpPr txBox="1"/>
          <p:nvPr/>
        </p:nvSpPr>
        <p:spPr>
          <a:xfrm>
            <a:off x="530087" y="318052"/>
            <a:ext cx="832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Water Chemistry: Apex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1B98E0-31D2-C44B-97CF-E3EF2735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7" y="761590"/>
            <a:ext cx="1651552" cy="1069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E67BAA-3DF8-6E48-9C43-9E7D861EB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2"/>
          <a:stretch/>
        </p:blipFill>
        <p:spPr>
          <a:xfrm>
            <a:off x="1616765" y="2425148"/>
            <a:ext cx="6546574" cy="4432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771E45-4C80-0F48-B145-975200D9C3C3}"/>
              </a:ext>
            </a:extLst>
          </p:cNvPr>
          <p:cNvSpPr txBox="1"/>
          <p:nvPr/>
        </p:nvSpPr>
        <p:spPr>
          <a:xfrm>
            <a:off x="1453309" y="2117371"/>
            <a:ext cx="6089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Apex pH over time for variable low and ambient treatments started Nov. 29</a:t>
            </a:r>
          </a:p>
        </p:txBody>
      </p:sp>
    </p:spTree>
    <p:extLst>
      <p:ext uri="{BB962C8B-B14F-4D97-AF65-F5344CB8AC3E}">
        <p14:creationId xmlns:p14="http://schemas.microsoft.com/office/powerpoint/2010/main" val="211234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2281</TotalTime>
  <Words>313</Words>
  <Application>Microsoft Macintosh PowerPoint</Application>
  <PresentationFormat>On-screen Show (4:3)</PresentationFormat>
  <Paragraphs>78</Paragraphs>
  <Slides>14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9</cp:revision>
  <dcterms:created xsi:type="dcterms:W3CDTF">2019-02-13T15:45:02Z</dcterms:created>
  <dcterms:modified xsi:type="dcterms:W3CDTF">2019-02-15T05:46:55Z</dcterms:modified>
</cp:coreProperties>
</file>