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/>
    <p:restoredTop sz="94518"/>
  </p:normalViewPr>
  <p:slideViewPr>
    <p:cSldViewPr snapToGrid="0" snapToObjects="1" showGuides="1">
      <p:cViewPr>
        <p:scale>
          <a:sx n="87" d="100"/>
          <a:sy n="87" d="100"/>
        </p:scale>
        <p:origin x="696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C6D1-9F30-664D-9697-385E0C2AB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F679E-3C0F-3C4F-880A-8F81AD2CB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EE38-A8D3-8846-87F7-05250870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AFF4-8DC1-BB4D-BA89-090857EA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345B-01B1-F842-8BB4-CB5DCBB0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0CA-B719-AE4D-B694-8D7FC9E4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72F2E-8B46-2D4F-9CFD-732DD8C6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1CBF-8F10-A441-9245-40A66C95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C5EC8-8D98-D447-BF32-2AE3717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58E8-9D69-AD41-A4E2-C035781E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AF8FD-9557-734E-9494-C1EF9194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589A0-46DF-414E-8B2F-B5DEC2FE4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4300-28D2-C849-9114-C5D24A90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565A-00A9-B240-8C4D-4DE3A435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F7A0-A0F4-434B-ADA6-10F438F4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277-F28F-6A48-872F-2B62E917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AD20-EEC3-124B-8083-F1091A36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92DE-DEA4-D147-BFE1-CA95C9E7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29BF-0520-CC48-8A30-D950FBA5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9515-4461-CB4A-B4DB-56AE2351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9C53-C35B-2247-9599-D675EF2E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8BC4-BDA4-2146-BF71-D021DBF20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4D98-A286-B142-9C9E-22F069F3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E504-C802-FD4E-9F4E-08E6D3B3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7AEF-3950-D041-AB51-5E88E40E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288E-C554-2848-A7D4-5222D60A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3A8C-8A62-544E-8992-092533B8D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8A33-15AC-5E45-979C-ACA24A33A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2D12-FF5B-8A45-BA59-E21D1C92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DE7E-4957-6249-91D0-3DC42941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0EE9-42BF-9746-81F4-4108452D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D083-B789-4840-AD2C-F0E116A9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411-93F8-FD4F-A371-9736691E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35430-9D43-EF4B-AE5E-72CDE3BC2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30F-47C2-8F48-8C58-508A1BE5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C6655-AB1E-BC4F-B23B-8D9CAF8C0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B7EB0-29D4-F44A-A57E-2AAFDB0C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7DE1E-FF2D-BB45-86DC-633F9CA3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8BE62-BA54-7A49-B6AF-195F448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5985-73DC-5D4E-84AA-CB3508C8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E1AA8-716C-DA44-87DD-9672A99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108AC-A4F8-B042-80F1-9D2D610A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B5DA8-4111-2444-B81F-C6A3E1A0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1CE21-520E-9E41-AD6A-9AD5534F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DA1B2-90F3-1F40-BA83-884DA2FF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8C873-08A2-9E4E-BED0-052C036E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13FD-5833-614C-BCF0-FB42B4DF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22E3-DAD0-0E47-A392-F6D00AE2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FF758-614B-BB43-996D-0650C4D25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EAF72-73FB-4A4D-BD7A-529FEBC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00BF-0C52-C34D-8188-49742743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5F604-2E59-7348-9CA8-CC2658CF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121-62C0-874A-AAEB-4001E606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39B8B-9228-0A43-BCE9-D627A11D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2CA5-E9C7-2A4A-B589-1C8D7863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DC119-8142-E44B-882C-3204FD9A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F73C-62C1-1D46-A396-EA41C091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6ECB2-EE1A-EF41-936A-22006D7B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B1575-FF9C-5A4E-8E56-79AC0FEB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635C-C6E5-0346-8A0B-2F020AB7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DF43-AF47-104D-A969-B0C71204B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DB25-7812-344F-87D1-7A0496CE535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BADC-3DE9-2E40-8FFB-AC752F98D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46CB-6070-8A43-A838-58D783F93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E7C5-A97A-BC41-9D3A-9742C504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AB3B8-97B3-844C-A6F9-400A47009984}"/>
              </a:ext>
            </a:extLst>
          </p:cNvPr>
          <p:cNvSpPr/>
          <p:nvPr/>
        </p:nvSpPr>
        <p:spPr>
          <a:xfrm>
            <a:off x="1665520" y="1191986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4AE77-1C46-F745-8DB0-1FFEAC3B61F7}"/>
              </a:ext>
            </a:extLst>
          </p:cNvPr>
          <p:cNvSpPr/>
          <p:nvPr/>
        </p:nvSpPr>
        <p:spPr>
          <a:xfrm>
            <a:off x="1654634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53C6A-26AD-674C-95D2-A8B027848686}"/>
              </a:ext>
            </a:extLst>
          </p:cNvPr>
          <p:cNvSpPr/>
          <p:nvPr/>
        </p:nvSpPr>
        <p:spPr>
          <a:xfrm>
            <a:off x="5361220" y="11811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2E869-1135-D94A-B2C8-7A0AF067B07D}"/>
              </a:ext>
            </a:extLst>
          </p:cNvPr>
          <p:cNvSpPr/>
          <p:nvPr/>
        </p:nvSpPr>
        <p:spPr>
          <a:xfrm>
            <a:off x="5361220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12C08-9819-2B49-AA88-11DA66BB6028}"/>
              </a:ext>
            </a:extLst>
          </p:cNvPr>
          <p:cNvSpPr/>
          <p:nvPr/>
        </p:nvSpPr>
        <p:spPr>
          <a:xfrm>
            <a:off x="8714020" y="1197429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4C1CB-AD7B-2246-B0B1-17009B4481F4}"/>
              </a:ext>
            </a:extLst>
          </p:cNvPr>
          <p:cNvSpPr/>
          <p:nvPr/>
        </p:nvSpPr>
        <p:spPr>
          <a:xfrm>
            <a:off x="8752120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74C90-1076-EC44-8274-6A1695305B73}"/>
              </a:ext>
            </a:extLst>
          </p:cNvPr>
          <p:cNvSpPr txBox="1"/>
          <p:nvPr/>
        </p:nvSpPr>
        <p:spPr>
          <a:xfrm>
            <a:off x="195948" y="189411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Amb</a:t>
            </a:r>
            <a:r>
              <a:rPr lang="en-US" b="1" dirty="0"/>
              <a:t> pH (8.2)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C7B9F-C2D7-7B40-BC9E-E5CA94BB434A}"/>
              </a:ext>
            </a:extLst>
          </p:cNvPr>
          <p:cNvSpPr txBox="1"/>
          <p:nvPr/>
        </p:nvSpPr>
        <p:spPr>
          <a:xfrm>
            <a:off x="201392" y="4087587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pH (7.4)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84B37-2D77-9C4A-88B7-F31048A8C481}"/>
              </a:ext>
            </a:extLst>
          </p:cNvPr>
          <p:cNvSpPr txBox="1"/>
          <p:nvPr/>
        </p:nvSpPr>
        <p:spPr>
          <a:xfrm>
            <a:off x="130629" y="130628"/>
            <a:ext cx="130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total = 80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0BC7A-E4C9-EE43-B31B-DF8D5E82F558}"/>
              </a:ext>
            </a:extLst>
          </p:cNvPr>
          <p:cNvSpPr txBox="1"/>
          <p:nvPr/>
        </p:nvSpPr>
        <p:spPr>
          <a:xfrm>
            <a:off x="2628900" y="18124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AF2A9-BE88-B24C-AD8C-03011E3BF056}"/>
              </a:ext>
            </a:extLst>
          </p:cNvPr>
          <p:cNvSpPr txBox="1"/>
          <p:nvPr/>
        </p:nvSpPr>
        <p:spPr>
          <a:xfrm>
            <a:off x="6422571" y="1866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C1807-029F-BA47-A2D5-FD99402A1AE5}"/>
              </a:ext>
            </a:extLst>
          </p:cNvPr>
          <p:cNvSpPr txBox="1"/>
          <p:nvPr/>
        </p:nvSpPr>
        <p:spPr>
          <a:xfrm>
            <a:off x="9824356" y="1839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1B178-7EBA-F04E-B2D7-2864CA8FD1B3}"/>
              </a:ext>
            </a:extLst>
          </p:cNvPr>
          <p:cNvSpPr txBox="1"/>
          <p:nvPr/>
        </p:nvSpPr>
        <p:spPr>
          <a:xfrm>
            <a:off x="571500" y="222068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92441-8616-C648-A32B-08700F27054D}"/>
              </a:ext>
            </a:extLst>
          </p:cNvPr>
          <p:cNvSpPr txBox="1"/>
          <p:nvPr/>
        </p:nvSpPr>
        <p:spPr>
          <a:xfrm>
            <a:off x="527957" y="441415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39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6FBE7C-D7D2-3847-841F-DD41BE633801}"/>
              </a:ext>
            </a:extLst>
          </p:cNvPr>
          <p:cNvSpPr txBox="1"/>
          <p:nvPr/>
        </p:nvSpPr>
        <p:spPr>
          <a:xfrm>
            <a:off x="2634342" y="4120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36CFA0-5D97-594A-9137-C9390CBCD68D}"/>
              </a:ext>
            </a:extLst>
          </p:cNvPr>
          <p:cNvSpPr txBox="1"/>
          <p:nvPr/>
        </p:nvSpPr>
        <p:spPr>
          <a:xfrm>
            <a:off x="6428013" y="4174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96004-D84E-FA4E-8E37-07CD47F73895}"/>
              </a:ext>
            </a:extLst>
          </p:cNvPr>
          <p:cNvSpPr txBox="1"/>
          <p:nvPr/>
        </p:nvSpPr>
        <p:spPr>
          <a:xfrm>
            <a:off x="9829798" y="41474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35684-1673-9040-97B8-903F8EA2D1C2}"/>
              </a:ext>
            </a:extLst>
          </p:cNvPr>
          <p:cNvSpPr txBox="1"/>
          <p:nvPr/>
        </p:nvSpPr>
        <p:spPr>
          <a:xfrm>
            <a:off x="2400300" y="751114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64EF1-6837-9249-A622-A1D72C6C6CD7}"/>
              </a:ext>
            </a:extLst>
          </p:cNvPr>
          <p:cNvSpPr txBox="1"/>
          <p:nvPr/>
        </p:nvSpPr>
        <p:spPr>
          <a:xfrm>
            <a:off x="6275614" y="756557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CBCCDF-6B91-4341-B151-ADC057DA3C6E}"/>
              </a:ext>
            </a:extLst>
          </p:cNvPr>
          <p:cNvSpPr txBox="1"/>
          <p:nvPr/>
        </p:nvSpPr>
        <p:spPr>
          <a:xfrm>
            <a:off x="9661072" y="762000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119B00-E188-FE46-A08B-206C2B0CE7B5}"/>
              </a:ext>
            </a:extLst>
          </p:cNvPr>
          <p:cNvSpPr txBox="1"/>
          <p:nvPr/>
        </p:nvSpPr>
        <p:spPr>
          <a:xfrm>
            <a:off x="159026" y="5910470"/>
            <a:ext cx="4162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n = 39, Cohen D effect size must be &gt;= 0.643 with power = 0.8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FF327B-AFF4-1047-8C78-28179F488F1F}"/>
              </a:ext>
            </a:extLst>
          </p:cNvPr>
          <p:cNvSpPr txBox="1"/>
          <p:nvPr/>
        </p:nvSpPr>
        <p:spPr>
          <a:xfrm>
            <a:off x="139148" y="6168887"/>
            <a:ext cx="4828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@ </a:t>
            </a:r>
            <a:r>
              <a:rPr lang="en-US" sz="1200" dirty="0" err="1"/>
              <a:t>Ttest</a:t>
            </a:r>
            <a:r>
              <a:rPr lang="en-US" sz="1200" dirty="0"/>
              <a:t> Cohen D effect size = 0.5 and power = 0.8 , need ~22 animals/tank</a:t>
            </a:r>
          </a:p>
        </p:txBody>
      </p:sp>
    </p:spTree>
    <p:extLst>
      <p:ext uri="{BB962C8B-B14F-4D97-AF65-F5344CB8AC3E}">
        <p14:creationId xmlns:p14="http://schemas.microsoft.com/office/powerpoint/2010/main" val="175337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AB3B8-97B3-844C-A6F9-400A47009984}"/>
              </a:ext>
            </a:extLst>
          </p:cNvPr>
          <p:cNvSpPr/>
          <p:nvPr/>
        </p:nvSpPr>
        <p:spPr>
          <a:xfrm>
            <a:off x="1143000" y="1191986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4AE77-1C46-F745-8DB0-1FFEAC3B61F7}"/>
              </a:ext>
            </a:extLst>
          </p:cNvPr>
          <p:cNvSpPr/>
          <p:nvPr/>
        </p:nvSpPr>
        <p:spPr>
          <a:xfrm>
            <a:off x="1132114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53C6A-26AD-674C-95D2-A8B027848686}"/>
              </a:ext>
            </a:extLst>
          </p:cNvPr>
          <p:cNvSpPr/>
          <p:nvPr/>
        </p:nvSpPr>
        <p:spPr>
          <a:xfrm>
            <a:off x="4838700" y="11811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2E869-1135-D94A-B2C8-7A0AF067B07D}"/>
              </a:ext>
            </a:extLst>
          </p:cNvPr>
          <p:cNvSpPr/>
          <p:nvPr/>
        </p:nvSpPr>
        <p:spPr>
          <a:xfrm>
            <a:off x="4838700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12C08-9819-2B49-AA88-11DA66BB6028}"/>
              </a:ext>
            </a:extLst>
          </p:cNvPr>
          <p:cNvSpPr/>
          <p:nvPr/>
        </p:nvSpPr>
        <p:spPr>
          <a:xfrm>
            <a:off x="8191500" y="1197429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4C1CB-AD7B-2246-B0B1-17009B4481F4}"/>
              </a:ext>
            </a:extLst>
          </p:cNvPr>
          <p:cNvSpPr/>
          <p:nvPr/>
        </p:nvSpPr>
        <p:spPr>
          <a:xfrm>
            <a:off x="8229600" y="3429000"/>
            <a:ext cx="2514600" cy="186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6FF94-F7AF-4441-80AA-5A9E65A9532E}"/>
              </a:ext>
            </a:extLst>
          </p:cNvPr>
          <p:cNvSpPr txBox="1"/>
          <p:nvPr/>
        </p:nvSpPr>
        <p:spPr>
          <a:xfrm>
            <a:off x="1583876" y="65314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Amb</a:t>
            </a:r>
            <a:r>
              <a:rPr lang="en-US" b="1" dirty="0"/>
              <a:t> pH (8.2)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4061B-2BDE-2D40-9B7A-DF3D965D2A8C}"/>
              </a:ext>
            </a:extLst>
          </p:cNvPr>
          <p:cNvSpPr txBox="1"/>
          <p:nvPr/>
        </p:nvSpPr>
        <p:spPr>
          <a:xfrm>
            <a:off x="4948570" y="62593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Low pH (7.4)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076DE-E9E8-3B44-B41A-36838ED91622}"/>
              </a:ext>
            </a:extLst>
          </p:cNvPr>
          <p:cNvSpPr txBox="1"/>
          <p:nvPr/>
        </p:nvSpPr>
        <p:spPr>
          <a:xfrm>
            <a:off x="8328618" y="353789"/>
            <a:ext cx="266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Acute Low pH (7.4)</a:t>
            </a:r>
          </a:p>
          <a:p>
            <a:r>
              <a:rPr lang="en-US" dirty="0"/>
              <a:t>Or </a:t>
            </a:r>
            <a:r>
              <a:rPr lang="en-US" b="1" dirty="0"/>
              <a:t>Variable Low (7.6-7.2?)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6AF3C-AD80-AD4F-BA55-2DA251642DB0}"/>
              </a:ext>
            </a:extLst>
          </p:cNvPr>
          <p:cNvSpPr txBox="1"/>
          <p:nvPr/>
        </p:nvSpPr>
        <p:spPr>
          <a:xfrm>
            <a:off x="130629" y="130628"/>
            <a:ext cx="130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total = 80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E8E99-7EA7-A74C-B496-F62322207767}"/>
              </a:ext>
            </a:extLst>
          </p:cNvPr>
          <p:cNvSpPr txBox="1"/>
          <p:nvPr/>
        </p:nvSpPr>
        <p:spPr>
          <a:xfrm>
            <a:off x="244929" y="1943100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AFAF8-2C30-7948-A81D-6BA8B6B8795A}"/>
              </a:ext>
            </a:extLst>
          </p:cNvPr>
          <p:cNvSpPr txBox="1"/>
          <p:nvPr/>
        </p:nvSpPr>
        <p:spPr>
          <a:xfrm>
            <a:off x="315686" y="4120243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CB200-127D-9D47-A1F4-2B55FACC9918}"/>
              </a:ext>
            </a:extLst>
          </p:cNvPr>
          <p:cNvSpPr txBox="1"/>
          <p:nvPr/>
        </p:nvSpPr>
        <p:spPr>
          <a:xfrm>
            <a:off x="5945157" y="1943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ED4CC7-305B-FC46-B944-212115D5066D}"/>
              </a:ext>
            </a:extLst>
          </p:cNvPr>
          <p:cNvSpPr txBox="1"/>
          <p:nvPr/>
        </p:nvSpPr>
        <p:spPr>
          <a:xfrm>
            <a:off x="2242457" y="2095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65D7B-77EE-994E-A84E-9930B6C86264}"/>
              </a:ext>
            </a:extLst>
          </p:cNvPr>
          <p:cNvSpPr txBox="1"/>
          <p:nvPr/>
        </p:nvSpPr>
        <p:spPr>
          <a:xfrm>
            <a:off x="9281628" y="19485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3E74E-F893-5649-BD5C-0BA450794866}"/>
              </a:ext>
            </a:extLst>
          </p:cNvPr>
          <p:cNvSpPr txBox="1"/>
          <p:nvPr/>
        </p:nvSpPr>
        <p:spPr>
          <a:xfrm>
            <a:off x="5934271" y="41039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C6DC3-C7F0-9D49-8FE4-26824F1E3CCF}"/>
              </a:ext>
            </a:extLst>
          </p:cNvPr>
          <p:cNvSpPr txBox="1"/>
          <p:nvPr/>
        </p:nvSpPr>
        <p:spPr>
          <a:xfrm>
            <a:off x="2231571" y="4256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7D36B-6E95-5644-92BD-1C45C3A83E6A}"/>
              </a:ext>
            </a:extLst>
          </p:cNvPr>
          <p:cNvSpPr txBox="1"/>
          <p:nvPr/>
        </p:nvSpPr>
        <p:spPr>
          <a:xfrm>
            <a:off x="9270742" y="4109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E125F-8A7E-F64D-B592-48EAECF3069D}"/>
              </a:ext>
            </a:extLst>
          </p:cNvPr>
          <p:cNvSpPr txBox="1"/>
          <p:nvPr/>
        </p:nvSpPr>
        <p:spPr>
          <a:xfrm>
            <a:off x="2024743" y="89807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26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3E1283-DBB6-3246-A0B1-A2112D1D2EF7}"/>
              </a:ext>
            </a:extLst>
          </p:cNvPr>
          <p:cNvSpPr txBox="1"/>
          <p:nvPr/>
        </p:nvSpPr>
        <p:spPr>
          <a:xfrm>
            <a:off x="5780048" y="85452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26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8E74A-02DC-6240-A0D3-57B7A74B8C73}"/>
              </a:ext>
            </a:extLst>
          </p:cNvPr>
          <p:cNvSpPr txBox="1"/>
          <p:nvPr/>
        </p:nvSpPr>
        <p:spPr>
          <a:xfrm>
            <a:off x="9116519" y="89263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1F970-85D4-8E47-8B9F-9D98BD86E424}"/>
              </a:ext>
            </a:extLst>
          </p:cNvPr>
          <p:cNvSpPr txBox="1"/>
          <p:nvPr/>
        </p:nvSpPr>
        <p:spPr>
          <a:xfrm>
            <a:off x="159026" y="5910470"/>
            <a:ext cx="3995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n = 26, AOV effect size must be &gt;= 0.359 with power = 0.8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9BCBA2-C558-6E41-A056-674536675780}"/>
              </a:ext>
            </a:extLst>
          </p:cNvPr>
          <p:cNvSpPr txBox="1"/>
          <p:nvPr/>
        </p:nvSpPr>
        <p:spPr>
          <a:xfrm>
            <a:off x="139148" y="6168887"/>
            <a:ext cx="5776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@ AOV effect size = 0.25 and power = 0.8 , need ~26 animals/tank, ~52 animals/condition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092D0-922D-D74E-9C00-36F00A88347B}"/>
              </a:ext>
            </a:extLst>
          </p:cNvPr>
          <p:cNvSpPr txBox="1"/>
          <p:nvPr/>
        </p:nvSpPr>
        <p:spPr>
          <a:xfrm>
            <a:off x="11045671" y="0"/>
            <a:ext cx="114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 this scenario the best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4772DD-2A78-5E42-8C0C-2FA54F11E632}"/>
              </a:ext>
            </a:extLst>
          </p:cNvPr>
          <p:cNvSpPr txBox="1"/>
          <p:nvPr/>
        </p:nvSpPr>
        <p:spPr>
          <a:xfrm>
            <a:off x="10923920" y="1235443"/>
            <a:ext cx="1268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holding tanks for post spawned and non-</a:t>
            </a:r>
            <a:r>
              <a:rPr lang="en-US" dirty="0" err="1"/>
              <a:t>spawners</a:t>
            </a:r>
            <a:r>
              <a:rPr lang="en-US" dirty="0"/>
              <a:t>…what do we want to do with these?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4B14A6-5A3C-504A-AC30-600F22A530EC}"/>
              </a:ext>
            </a:extLst>
          </p:cNvPr>
          <p:cNvSpPr/>
          <p:nvPr/>
        </p:nvSpPr>
        <p:spPr>
          <a:xfrm>
            <a:off x="6096000" y="5318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Can we double the number of animals collected? 50% max are going to be female. Are these wild or cultured/planted?</a:t>
            </a:r>
          </a:p>
        </p:txBody>
      </p:sp>
    </p:spTree>
    <p:extLst>
      <p:ext uri="{BB962C8B-B14F-4D97-AF65-F5344CB8AC3E}">
        <p14:creationId xmlns:p14="http://schemas.microsoft.com/office/powerpoint/2010/main" val="413694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A11B-96D0-C348-9A0F-07408238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0B52-9014-3C4B-A9A0-EE108070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Death rate at ambient/normal aquaculture conditions</a:t>
            </a:r>
          </a:p>
          <a:p>
            <a:r>
              <a:rPr lang="en-US" dirty="0"/>
              <a:t>Estimated death rate with sampling</a:t>
            </a:r>
          </a:p>
          <a:p>
            <a:r>
              <a:rPr lang="en-US" dirty="0"/>
              <a:t>Estimated N for sufficient spawning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6AF95-D54F-CB4D-B67F-F1D3F3D2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0" y="3429000"/>
            <a:ext cx="3673898" cy="3330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78ACB-6F42-7540-9276-7EC17272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21" y="2959920"/>
            <a:ext cx="4253948" cy="42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47ED-412B-3349-9569-667A21E7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4C1C-6EB2-C743-A031-77628E97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Brent to order </a:t>
            </a:r>
            <a:r>
              <a:rPr lang="en-US" dirty="0" err="1"/>
              <a:t>Venturi</a:t>
            </a:r>
            <a:r>
              <a:rPr lang="en-US" dirty="0"/>
              <a:t> injectors to infuse CO2</a:t>
            </a:r>
          </a:p>
          <a:p>
            <a:r>
              <a:rPr lang="en-US" dirty="0"/>
              <a:t>Need to set up manifold for feeding:  </a:t>
            </a:r>
          </a:p>
          <a:p>
            <a:pPr lvl="1"/>
            <a:r>
              <a:rPr lang="en-US" dirty="0"/>
              <a:t>Head tank (black conical tank?) and upstream </a:t>
            </a:r>
            <a:r>
              <a:rPr lang="en-US" dirty="0" err="1"/>
              <a:t>mixng</a:t>
            </a:r>
            <a:r>
              <a:rPr lang="en-US" dirty="0"/>
              <a:t> for universal dispersal</a:t>
            </a:r>
          </a:p>
          <a:p>
            <a:pPr lvl="1"/>
            <a:r>
              <a:rPr lang="en-US" dirty="0"/>
              <a:t>Peristaltic pump in each tank (not as simple, more parts to be non—</a:t>
            </a:r>
            <a:r>
              <a:rPr lang="en-US" dirty="0" err="1"/>
              <a:t>niform</a:t>
            </a:r>
            <a:r>
              <a:rPr lang="en-US" dirty="0"/>
              <a:t>)</a:t>
            </a:r>
          </a:p>
          <a:p>
            <a:r>
              <a:rPr lang="en-US" dirty="0"/>
              <a:t>Feed: can we use algae paste? </a:t>
            </a:r>
          </a:p>
          <a:p>
            <a:pPr lvl="1"/>
            <a:r>
              <a:rPr lang="en-US" dirty="0"/>
              <a:t>Start off with algal paste and can change to live algae if needed</a:t>
            </a:r>
          </a:p>
          <a:p>
            <a:r>
              <a:rPr lang="en-US" dirty="0"/>
              <a:t>What flow can we accommodate and still maintain pH?</a:t>
            </a:r>
          </a:p>
          <a:p>
            <a:r>
              <a:rPr lang="en-US" dirty="0"/>
              <a:t>Sterilization: </a:t>
            </a:r>
          </a:p>
          <a:p>
            <a:pPr lvl="1"/>
            <a:r>
              <a:rPr lang="en-US" dirty="0"/>
              <a:t>1micron filter? </a:t>
            </a:r>
          </a:p>
          <a:p>
            <a:pPr lvl="1"/>
            <a:r>
              <a:rPr lang="en-US" dirty="0"/>
              <a:t>UV?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0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D5F1-2CD0-224C-8A5B-DD0A7636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Gametogenesis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38B9C-0B8B-0B4F-9839-1B485CF2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6" y="1857215"/>
            <a:ext cx="1728871" cy="2795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85B7F-31BC-AB4D-A3A8-BFA43975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82" y="1862388"/>
            <a:ext cx="3768420" cy="313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34028-5E73-FC49-B55F-C1F94B88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0884"/>
            <a:ext cx="5985052" cy="26120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ECFB6A-97DD-D546-B2DD-4B78F778EB8A}"/>
              </a:ext>
            </a:extLst>
          </p:cNvPr>
          <p:cNvSpPr txBox="1"/>
          <p:nvPr/>
        </p:nvSpPr>
        <p:spPr>
          <a:xfrm>
            <a:off x="8758989" y="1395663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Female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AAB203-FFBA-5441-85DA-3CEA7356EDFB}"/>
              </a:ext>
            </a:extLst>
          </p:cNvPr>
          <p:cNvSpPr txBox="1"/>
          <p:nvPr/>
        </p:nvSpPr>
        <p:spPr>
          <a:xfrm>
            <a:off x="3408946" y="14357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6830F-6A83-7B42-80B4-89136754FD7B}"/>
              </a:ext>
            </a:extLst>
          </p:cNvPr>
          <p:cNvSpPr txBox="1"/>
          <p:nvPr/>
        </p:nvSpPr>
        <p:spPr>
          <a:xfrm>
            <a:off x="729916" y="1451811"/>
            <a:ext cx="111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Immature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C8F93C-27DA-2548-9019-4AA9FF3D0E62}"/>
              </a:ext>
            </a:extLst>
          </p:cNvPr>
          <p:cNvSpPr txBox="1"/>
          <p:nvPr/>
        </p:nvSpPr>
        <p:spPr>
          <a:xfrm>
            <a:off x="266700" y="5295900"/>
            <a:ext cx="221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ELISA for vitellogenin:</a:t>
            </a:r>
          </a:p>
          <a:p>
            <a:r>
              <a:rPr lang="en-US" dirty="0"/>
              <a:t>Kit?</a:t>
            </a:r>
          </a:p>
        </p:txBody>
      </p:sp>
    </p:spTree>
    <p:extLst>
      <p:ext uri="{BB962C8B-B14F-4D97-AF65-F5344CB8AC3E}">
        <p14:creationId xmlns:p14="http://schemas.microsoft.com/office/powerpoint/2010/main" val="370217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FA94-EB58-CC42-9ACC-B89E4C87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0D3B-DE3B-7F4B-879D-6D151777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9" y="1368425"/>
            <a:ext cx="10515600" cy="2997098"/>
          </a:xfrm>
        </p:spPr>
        <p:txBody>
          <a:bodyPr/>
          <a:lstStyle/>
          <a:p>
            <a:r>
              <a:rPr lang="en-US" dirty="0"/>
              <a:t>Hemolymph</a:t>
            </a:r>
          </a:p>
          <a:p>
            <a:pPr lvl="1"/>
            <a:r>
              <a:rPr lang="en-US" dirty="0"/>
              <a:t>1mL Can be sampled up to once/week: mortality low (</a:t>
            </a:r>
            <a:r>
              <a:rPr lang="en-US" dirty="0" err="1"/>
              <a:t>maya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Freeze serum and do analysis later</a:t>
            </a:r>
          </a:p>
          <a:p>
            <a:pPr lvl="2"/>
            <a:r>
              <a:rPr lang="en-US" dirty="0"/>
              <a:t>Monitor gonad development over time by ELISA</a:t>
            </a:r>
          </a:p>
          <a:p>
            <a:pPr lvl="3"/>
            <a:r>
              <a:rPr lang="en-US" dirty="0"/>
              <a:t>Read out that animals are maturing</a:t>
            </a:r>
          </a:p>
          <a:p>
            <a:r>
              <a:rPr lang="en-US" dirty="0"/>
              <a:t>Gonad</a:t>
            </a:r>
          </a:p>
          <a:p>
            <a:pPr lvl="1"/>
            <a:r>
              <a:rPr lang="en-US" dirty="0"/>
              <a:t>Needle biopsy and histology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8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230D-2B00-974D-B5A1-4CF21E34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3D35-1970-3B4C-A9A3-DA85AB65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QPCR for checking expression of maturation genes</a:t>
            </a:r>
          </a:p>
          <a:p>
            <a:pPr lvl="1"/>
            <a:r>
              <a:rPr lang="en-US" dirty="0"/>
              <a:t>Blood samples in the freezer from known stages</a:t>
            </a:r>
          </a:p>
          <a:p>
            <a:r>
              <a:rPr lang="en-US" dirty="0"/>
              <a:t>Vitellogenin ELISA or </a:t>
            </a:r>
            <a:r>
              <a:rPr lang="en-US" dirty="0" err="1"/>
              <a:t>DotBlot</a:t>
            </a:r>
            <a:r>
              <a:rPr lang="en-US" dirty="0"/>
              <a:t> assay</a:t>
            </a:r>
          </a:p>
          <a:p>
            <a:pPr lvl="1"/>
            <a:r>
              <a:rPr lang="en-US" dirty="0"/>
              <a:t>Freezer blood samples will work for this as well</a:t>
            </a:r>
          </a:p>
          <a:p>
            <a:pPr lvl="1"/>
            <a:r>
              <a:rPr lang="en-US" dirty="0"/>
              <a:t>Can use males a neg. control </a:t>
            </a:r>
          </a:p>
          <a:p>
            <a:pPr lvl="1"/>
            <a:r>
              <a:rPr lang="en-US" dirty="0"/>
              <a:t>Can use vitellogenin levels in Emma’s proteomes as a baseline</a:t>
            </a:r>
          </a:p>
        </p:txBody>
      </p:sp>
    </p:spTree>
    <p:extLst>
      <p:ext uri="{BB962C8B-B14F-4D97-AF65-F5344CB8AC3E}">
        <p14:creationId xmlns:p14="http://schemas.microsoft.com/office/powerpoint/2010/main" val="65037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409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 Analysis</vt:lpstr>
      <vt:lpstr>Setting up system</vt:lpstr>
      <vt:lpstr>Estimating Gametogenesis</vt:lpstr>
      <vt:lpstr>Sampling</vt:lpstr>
      <vt:lpstr>Assays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24</cp:revision>
  <dcterms:created xsi:type="dcterms:W3CDTF">2018-09-28T22:15:53Z</dcterms:created>
  <dcterms:modified xsi:type="dcterms:W3CDTF">2018-10-01T23:09:13Z</dcterms:modified>
</cp:coreProperties>
</file>