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308" r:id="rId3"/>
    <p:sldId id="319" r:id="rId4"/>
    <p:sldId id="258" r:id="rId5"/>
    <p:sldId id="313" r:id="rId6"/>
    <p:sldId id="322" r:id="rId7"/>
    <p:sldId id="307" r:id="rId8"/>
    <p:sldId id="323" r:id="rId9"/>
    <p:sldId id="293" r:id="rId10"/>
    <p:sldId id="300" r:id="rId11"/>
    <p:sldId id="294" r:id="rId12"/>
    <p:sldId id="290" r:id="rId13"/>
    <p:sldId id="281" r:id="rId14"/>
    <p:sldId id="291" r:id="rId15"/>
    <p:sldId id="292" r:id="rId16"/>
    <p:sldId id="278" r:id="rId17"/>
    <p:sldId id="287" r:id="rId18"/>
    <p:sldId id="315" r:id="rId19"/>
    <p:sldId id="304" r:id="rId20"/>
    <p:sldId id="305" r:id="rId21"/>
    <p:sldId id="266" r:id="rId22"/>
    <p:sldId id="324" r:id="rId23"/>
    <p:sldId id="325" r:id="rId24"/>
    <p:sldId id="328"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08"/>
  </p:normalViewPr>
  <p:slideViewPr>
    <p:cSldViewPr snapToGrid="0" snapToObjects="1" showGuides="1">
      <p:cViewPr varScale="1">
        <p:scale>
          <a:sx n="101" d="100"/>
          <a:sy n="101" d="100"/>
        </p:scale>
        <p:origin x="3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E2CDC-9157-1041-9A97-4E6DB3EA2D7B}"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C09AC-6162-FF44-AF67-1A885EF3DF6E}" type="slidenum">
              <a:rPr lang="en-US" smtClean="0"/>
              <a:t>‹#›</a:t>
            </a:fld>
            <a:endParaRPr lang="en-US"/>
          </a:p>
        </p:txBody>
      </p:sp>
    </p:spTree>
    <p:extLst>
      <p:ext uri="{BB962C8B-B14F-4D97-AF65-F5344CB8AC3E}">
        <p14:creationId xmlns:p14="http://schemas.microsoft.com/office/powerpoint/2010/main" val="119669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p>
          <a:p>
            <a:endParaRPr lang="en-US" dirty="0"/>
          </a:p>
          <a:p>
            <a:r>
              <a:rPr lang="en-US" dirty="0"/>
              <a:t>I'm happy to be here and excited to share this new project which is my first involving salmonid biology. My background is in functional genomics in plants. And I'm currently a post doc in Steven Roberts lab at UW studying molecular physiology with omics tools. This project is a collaboration with Cristian Gallardo </a:t>
            </a:r>
            <a:r>
              <a:rPr lang="en-US" dirty="0" err="1"/>
              <a:t>Escarate's</a:t>
            </a:r>
            <a:r>
              <a:rPr lang="en-US" dirty="0"/>
              <a:t> lab </a:t>
            </a:r>
            <a:r>
              <a:rPr lang="en-US" dirty="0" err="1"/>
              <a:t>en</a:t>
            </a:r>
            <a:r>
              <a:rPr lang="en-US" dirty="0"/>
              <a:t> Chile . So I'd like to thank my lab and  collaborators </a:t>
            </a:r>
          </a:p>
        </p:txBody>
      </p:sp>
      <p:sp>
        <p:nvSpPr>
          <p:cNvPr id="4" name="Slide Number Placeholder 3"/>
          <p:cNvSpPr>
            <a:spLocks noGrp="1"/>
          </p:cNvSpPr>
          <p:nvPr>
            <p:ph type="sldNum" sz="quarter" idx="5"/>
          </p:nvPr>
        </p:nvSpPr>
        <p:spPr/>
        <p:txBody>
          <a:bodyPr/>
          <a:lstStyle/>
          <a:p>
            <a:fld id="{1A8AC82F-EA4E-AC4B-A4A3-D0B0FB7D1ED2}" type="slidenum">
              <a:rPr lang="en-US" smtClean="0"/>
              <a:t>1</a:t>
            </a:fld>
            <a:endParaRPr lang="en-US"/>
          </a:p>
        </p:txBody>
      </p:sp>
    </p:spTree>
    <p:extLst>
      <p:ext uri="{BB962C8B-B14F-4D97-AF65-F5344CB8AC3E}">
        <p14:creationId xmlns:p14="http://schemas.microsoft.com/office/powerpoint/2010/main" val="19952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Filtered at 5x coverage within a sample and 3x coverage by individuals within a group</a:t>
            </a:r>
          </a:p>
        </p:txBody>
      </p:sp>
      <p:sp>
        <p:nvSpPr>
          <p:cNvPr id="4" name="Slide Number Placeholder 3"/>
          <p:cNvSpPr>
            <a:spLocks noGrp="1"/>
          </p:cNvSpPr>
          <p:nvPr>
            <p:ph type="sldNum" sz="quarter" idx="5"/>
          </p:nvPr>
        </p:nvSpPr>
        <p:spPr/>
        <p:txBody>
          <a:bodyPr/>
          <a:lstStyle/>
          <a:p>
            <a:fld id="{1A8AC82F-EA4E-AC4B-A4A3-D0B0FB7D1ED2}" type="slidenum">
              <a:rPr lang="en-US" smtClean="0"/>
              <a:t>11</a:t>
            </a:fld>
            <a:endParaRPr lang="en-US"/>
          </a:p>
        </p:txBody>
      </p:sp>
    </p:spTree>
    <p:extLst>
      <p:ext uri="{BB962C8B-B14F-4D97-AF65-F5344CB8AC3E}">
        <p14:creationId xmlns:p14="http://schemas.microsoft.com/office/powerpoint/2010/main" val="143813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12</a:t>
            </a:fld>
            <a:endParaRPr lang="en-US"/>
          </a:p>
        </p:txBody>
      </p:sp>
    </p:spTree>
    <p:extLst>
      <p:ext uri="{BB962C8B-B14F-4D97-AF65-F5344CB8AC3E}">
        <p14:creationId xmlns:p14="http://schemas.microsoft.com/office/powerpoint/2010/main" val="177673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13</a:t>
            </a:fld>
            <a:endParaRPr lang="en-US"/>
          </a:p>
        </p:txBody>
      </p:sp>
    </p:spTree>
    <p:extLst>
      <p:ext uri="{BB962C8B-B14F-4D97-AF65-F5344CB8AC3E}">
        <p14:creationId xmlns:p14="http://schemas.microsoft.com/office/powerpoint/2010/main" val="354746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of marks at low temperature make infection less bad?</a:t>
            </a:r>
          </a:p>
        </p:txBody>
      </p:sp>
      <p:sp>
        <p:nvSpPr>
          <p:cNvPr id="4" name="Slide Number Placeholder 3"/>
          <p:cNvSpPr>
            <a:spLocks noGrp="1"/>
          </p:cNvSpPr>
          <p:nvPr>
            <p:ph type="sldNum" sz="quarter" idx="5"/>
          </p:nvPr>
        </p:nvSpPr>
        <p:spPr/>
        <p:txBody>
          <a:bodyPr/>
          <a:lstStyle/>
          <a:p>
            <a:fld id="{1A8AC82F-EA4E-AC4B-A4A3-D0B0FB7D1ED2}" type="slidenum">
              <a:rPr lang="en-US" smtClean="0"/>
              <a:t>14</a:t>
            </a:fld>
            <a:endParaRPr lang="en-US"/>
          </a:p>
        </p:txBody>
      </p:sp>
    </p:spTree>
    <p:extLst>
      <p:ext uri="{BB962C8B-B14F-4D97-AF65-F5344CB8AC3E}">
        <p14:creationId xmlns:p14="http://schemas.microsoft.com/office/powerpoint/2010/main" val="1596719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Intron methylation correlates with reduced gene expression: https://</a:t>
            </a:r>
            <a:r>
              <a:rPr lang="en-US" dirty="0" err="1"/>
              <a:t>epigeneticsandchromatin.biomedcentral.com</a:t>
            </a:r>
            <a:r>
              <a:rPr lang="en-US" dirty="0"/>
              <a:t>/articles/10.1186/s13072-018-0205-1   (</a:t>
            </a:r>
            <a:r>
              <a:rPr lang="en-US" dirty="0" err="1"/>
              <a:t>agrin</a:t>
            </a:r>
            <a:r>
              <a:rPr lang="en-US" dirty="0"/>
              <a:t>: https://</a:t>
            </a:r>
            <a:r>
              <a:rPr lang="en-US" dirty="0" err="1"/>
              <a:t>www.sciencedirect.com</a:t>
            </a:r>
            <a:r>
              <a:rPr lang="en-US" dirty="0"/>
              <a:t>/science/article/</a:t>
            </a:r>
            <a:r>
              <a:rPr lang="en-US" dirty="0" err="1"/>
              <a:t>pii</a:t>
            </a:r>
            <a:r>
              <a:rPr lang="en-US" dirty="0"/>
              <a:t>/S2211124719308022) </a:t>
            </a:r>
          </a:p>
        </p:txBody>
      </p:sp>
      <p:sp>
        <p:nvSpPr>
          <p:cNvPr id="4" name="Slide Number Placeholder 3"/>
          <p:cNvSpPr>
            <a:spLocks noGrp="1"/>
          </p:cNvSpPr>
          <p:nvPr>
            <p:ph type="sldNum" sz="quarter" idx="5"/>
          </p:nvPr>
        </p:nvSpPr>
        <p:spPr/>
        <p:txBody>
          <a:bodyPr/>
          <a:lstStyle/>
          <a:p>
            <a:fld id="{1A8AC82F-EA4E-AC4B-A4A3-D0B0FB7D1ED2}" type="slidenum">
              <a:rPr lang="en-US" smtClean="0"/>
              <a:t>15</a:t>
            </a:fld>
            <a:endParaRPr lang="en-US"/>
          </a:p>
        </p:txBody>
      </p:sp>
    </p:spTree>
    <p:extLst>
      <p:ext uri="{BB962C8B-B14F-4D97-AF65-F5344CB8AC3E}">
        <p14:creationId xmlns:p14="http://schemas.microsoft.com/office/powerpoint/2010/main" val="2275414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 colored by temperature and shaded by salinity</a:t>
            </a:r>
          </a:p>
        </p:txBody>
      </p:sp>
      <p:sp>
        <p:nvSpPr>
          <p:cNvPr id="4" name="Slide Number Placeholder 3"/>
          <p:cNvSpPr>
            <a:spLocks noGrp="1"/>
          </p:cNvSpPr>
          <p:nvPr>
            <p:ph type="sldNum" sz="quarter" idx="5"/>
          </p:nvPr>
        </p:nvSpPr>
        <p:spPr/>
        <p:txBody>
          <a:bodyPr/>
          <a:lstStyle/>
          <a:p>
            <a:fld id="{1A8AC82F-EA4E-AC4B-A4A3-D0B0FB7D1ED2}" type="slidenum">
              <a:rPr lang="en-US" smtClean="0"/>
              <a:t>16</a:t>
            </a:fld>
            <a:endParaRPr lang="en-US"/>
          </a:p>
        </p:txBody>
      </p:sp>
    </p:spTree>
    <p:extLst>
      <p:ext uri="{BB962C8B-B14F-4D97-AF65-F5344CB8AC3E}">
        <p14:creationId xmlns:p14="http://schemas.microsoft.com/office/powerpoint/2010/main" val="322485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17</a:t>
            </a:fld>
            <a:endParaRPr lang="en-US"/>
          </a:p>
        </p:txBody>
      </p:sp>
    </p:spTree>
    <p:extLst>
      <p:ext uri="{BB962C8B-B14F-4D97-AF65-F5344CB8AC3E}">
        <p14:creationId xmlns:p14="http://schemas.microsoft.com/office/powerpoint/2010/main" val="334126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a:p>
            <a:endParaRPr lang="en-US" dirty="0"/>
          </a:p>
          <a:p>
            <a:endParaRPr lang="en-US" dirty="0"/>
          </a:p>
          <a:p>
            <a:pPr marL="285750" indent="-285750">
              <a:buFont typeface="Arial" panose="020B0604020202020204" pitchFamily="34" charset="0"/>
              <a:buChar char="•"/>
            </a:pPr>
            <a:r>
              <a:rPr lang="en-US" sz="900" dirty="0"/>
              <a:t>Involved in cell differentiation and multicellular organism development, region specificity of skin (</a:t>
            </a:r>
            <a:r>
              <a:rPr lang="en-US" sz="900" dirty="0" err="1"/>
              <a:t>Chuong</a:t>
            </a:r>
            <a:r>
              <a:rPr lang="en-US" sz="900" dirty="0"/>
              <a:t>, 2003 </a:t>
            </a:r>
            <a:r>
              <a:rPr lang="en-US" sz="900" i="1" dirty="0"/>
              <a:t>J Invest Dermatol.)</a:t>
            </a:r>
            <a:endParaRPr lang="en-US" sz="900" dirty="0"/>
          </a:p>
          <a:p>
            <a:pPr marL="285750" indent="-285750">
              <a:buFont typeface="Arial" panose="020B0604020202020204" pitchFamily="34" charset="0"/>
              <a:buChar char="•"/>
            </a:pPr>
            <a:r>
              <a:rPr lang="en-US" sz="900" dirty="0"/>
              <a:t>Gene-body hypermethylation is associated with elevated HOX expression (Li, Huang, Wei 2019 </a:t>
            </a:r>
            <a:r>
              <a:rPr lang="en-US" sz="900" i="1" dirty="0"/>
              <a:t>Cancers</a:t>
            </a:r>
            <a:r>
              <a:rPr lang="en-US" sz="900" dirty="0"/>
              <a:t>)</a:t>
            </a:r>
          </a:p>
          <a:p>
            <a:endParaRPr lang="en-US" dirty="0"/>
          </a:p>
          <a:p>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18</a:t>
            </a:fld>
            <a:endParaRPr lang="en-US"/>
          </a:p>
        </p:txBody>
      </p:sp>
    </p:spTree>
    <p:extLst>
      <p:ext uri="{BB962C8B-B14F-4D97-AF65-F5344CB8AC3E}">
        <p14:creationId xmlns:p14="http://schemas.microsoft.com/office/powerpoint/2010/main" val="284256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p:txBody>
      </p:sp>
      <p:sp>
        <p:nvSpPr>
          <p:cNvPr id="4" name="Slide Number Placeholder 3"/>
          <p:cNvSpPr>
            <a:spLocks noGrp="1"/>
          </p:cNvSpPr>
          <p:nvPr>
            <p:ph type="sldNum" sz="quarter" idx="5"/>
          </p:nvPr>
        </p:nvSpPr>
        <p:spPr/>
        <p:txBody>
          <a:bodyPr/>
          <a:lstStyle/>
          <a:p>
            <a:fld id="{1A8AC82F-EA4E-AC4B-A4A3-D0B0FB7D1ED2}" type="slidenum">
              <a:rPr lang="en-US" smtClean="0"/>
              <a:t>19</a:t>
            </a:fld>
            <a:endParaRPr lang="en-US"/>
          </a:p>
        </p:txBody>
      </p:sp>
    </p:spTree>
    <p:extLst>
      <p:ext uri="{BB962C8B-B14F-4D97-AF65-F5344CB8AC3E}">
        <p14:creationId xmlns:p14="http://schemas.microsoft.com/office/powerpoint/2010/main" val="4150197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p:txBody>
      </p:sp>
      <p:sp>
        <p:nvSpPr>
          <p:cNvPr id="4" name="Slide Number Placeholder 3"/>
          <p:cNvSpPr>
            <a:spLocks noGrp="1"/>
          </p:cNvSpPr>
          <p:nvPr>
            <p:ph type="sldNum" sz="quarter" idx="5"/>
          </p:nvPr>
        </p:nvSpPr>
        <p:spPr/>
        <p:txBody>
          <a:bodyPr/>
          <a:lstStyle/>
          <a:p>
            <a:fld id="{1A8AC82F-EA4E-AC4B-A4A3-D0B0FB7D1ED2}" type="slidenum">
              <a:rPr lang="en-US" smtClean="0"/>
              <a:t>20</a:t>
            </a:fld>
            <a:endParaRPr lang="en-US"/>
          </a:p>
        </p:txBody>
      </p:sp>
    </p:spTree>
    <p:extLst>
      <p:ext uri="{BB962C8B-B14F-4D97-AF65-F5344CB8AC3E}">
        <p14:creationId xmlns:p14="http://schemas.microsoft.com/office/powerpoint/2010/main" val="422846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Salmon are faced with environmental challenges in the face of climate change. For instance ocean </a:t>
            </a:r>
          </a:p>
          <a:p>
            <a:endParaRPr lang="en-US" dirty="0"/>
          </a:p>
          <a:p>
            <a:endParaRPr lang="en-US" dirty="0"/>
          </a:p>
          <a:p>
            <a:endParaRPr lang="en-US" dirty="0"/>
          </a:p>
          <a:p>
            <a:r>
              <a:rPr lang="en-US" dirty="0"/>
              <a:t>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p:txBody>
      </p:sp>
      <p:sp>
        <p:nvSpPr>
          <p:cNvPr id="4" name="Slide Number Placeholder 3"/>
          <p:cNvSpPr>
            <a:spLocks noGrp="1"/>
          </p:cNvSpPr>
          <p:nvPr>
            <p:ph type="sldNum" sz="quarter" idx="5"/>
          </p:nvPr>
        </p:nvSpPr>
        <p:spPr/>
        <p:txBody>
          <a:bodyPr/>
          <a:lstStyle/>
          <a:p>
            <a:fld id="{1A8AC82F-EA4E-AC4B-A4A3-D0B0FB7D1ED2}" type="slidenum">
              <a:rPr lang="en-US" smtClean="0"/>
              <a:t>2</a:t>
            </a:fld>
            <a:endParaRPr lang="en-US"/>
          </a:p>
        </p:txBody>
      </p:sp>
    </p:spTree>
    <p:extLst>
      <p:ext uri="{BB962C8B-B14F-4D97-AF65-F5344CB8AC3E}">
        <p14:creationId xmlns:p14="http://schemas.microsoft.com/office/powerpoint/2010/main" val="228575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21</a:t>
            </a:fld>
            <a:endParaRPr lang="en-US"/>
          </a:p>
        </p:txBody>
      </p:sp>
    </p:spTree>
    <p:extLst>
      <p:ext uri="{BB962C8B-B14F-4D97-AF65-F5344CB8AC3E}">
        <p14:creationId xmlns:p14="http://schemas.microsoft.com/office/powerpoint/2010/main" val="1235506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22</a:t>
            </a:fld>
            <a:endParaRPr lang="en-US"/>
          </a:p>
        </p:txBody>
      </p:sp>
    </p:spTree>
    <p:extLst>
      <p:ext uri="{BB962C8B-B14F-4D97-AF65-F5344CB8AC3E}">
        <p14:creationId xmlns:p14="http://schemas.microsoft.com/office/powerpoint/2010/main" val="1892313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apparent fine balance between cell proliferation and damage control that is trying to be achieved</a:t>
            </a:r>
          </a:p>
          <a:p>
            <a:endParaRPr lang="en-US" dirty="0"/>
          </a:p>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23</a:t>
            </a:fld>
            <a:endParaRPr lang="en-US"/>
          </a:p>
        </p:txBody>
      </p:sp>
    </p:spTree>
    <p:extLst>
      <p:ext uri="{BB962C8B-B14F-4D97-AF65-F5344CB8AC3E}">
        <p14:creationId xmlns:p14="http://schemas.microsoft.com/office/powerpoint/2010/main" val="574894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24</a:t>
            </a:fld>
            <a:endParaRPr lang="en-US"/>
          </a:p>
        </p:txBody>
      </p:sp>
    </p:spTree>
    <p:extLst>
      <p:ext uri="{BB962C8B-B14F-4D97-AF65-F5344CB8AC3E}">
        <p14:creationId xmlns:p14="http://schemas.microsoft.com/office/powerpoint/2010/main" val="3427456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25</a:t>
            </a:fld>
            <a:endParaRPr lang="en-US"/>
          </a:p>
        </p:txBody>
      </p:sp>
    </p:spTree>
    <p:extLst>
      <p:ext uri="{BB962C8B-B14F-4D97-AF65-F5344CB8AC3E}">
        <p14:creationId xmlns:p14="http://schemas.microsoft.com/office/powerpoint/2010/main" val="272877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Salmon are faced with environmental challenges in the face of climate change. For instance ocean 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a:p>
            <a:endParaRPr lang="en-US" dirty="0"/>
          </a:p>
          <a:p>
            <a:endParaRPr lang="en-US" dirty="0"/>
          </a:p>
          <a:p>
            <a:endParaRPr lang="en-US" dirty="0"/>
          </a:p>
          <a:p>
            <a:endParaRPr lang="en-US" dirty="0"/>
          </a:p>
          <a:p>
            <a:r>
              <a:rPr lang="en-US" dirty="0"/>
              <a:t>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a:p>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3</a:t>
            </a:fld>
            <a:endParaRPr lang="en-US"/>
          </a:p>
        </p:txBody>
      </p:sp>
    </p:spTree>
    <p:extLst>
      <p:ext uri="{BB962C8B-B14F-4D97-AF65-F5344CB8AC3E}">
        <p14:creationId xmlns:p14="http://schemas.microsoft.com/office/powerpoint/2010/main" val="376696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problem for industry where infestation is already exacerbated by crowding </a:t>
            </a:r>
          </a:p>
        </p:txBody>
      </p:sp>
      <p:sp>
        <p:nvSpPr>
          <p:cNvPr id="4" name="Slide Number Placeholder 3"/>
          <p:cNvSpPr>
            <a:spLocks noGrp="1"/>
          </p:cNvSpPr>
          <p:nvPr>
            <p:ph type="sldNum" sz="quarter" idx="5"/>
          </p:nvPr>
        </p:nvSpPr>
        <p:spPr/>
        <p:txBody>
          <a:bodyPr/>
          <a:lstStyle/>
          <a:p>
            <a:fld id="{1A8AC82F-EA4E-AC4B-A4A3-D0B0FB7D1ED2}" type="slidenum">
              <a:rPr lang="en-US" smtClean="0"/>
              <a:t>5</a:t>
            </a:fld>
            <a:endParaRPr lang="en-US"/>
          </a:p>
        </p:txBody>
      </p:sp>
    </p:spTree>
    <p:extLst>
      <p:ext uri="{BB962C8B-B14F-4D97-AF65-F5344CB8AC3E}">
        <p14:creationId xmlns:p14="http://schemas.microsoft.com/office/powerpoint/2010/main" val="11233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6</a:t>
            </a:fld>
            <a:endParaRPr lang="en-US"/>
          </a:p>
        </p:txBody>
      </p:sp>
    </p:spTree>
    <p:extLst>
      <p:ext uri="{BB962C8B-B14F-4D97-AF65-F5344CB8AC3E}">
        <p14:creationId xmlns:p14="http://schemas.microsoft.com/office/powerpoint/2010/main" val="296705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7</a:t>
            </a:fld>
            <a:endParaRPr lang="en-US"/>
          </a:p>
        </p:txBody>
      </p:sp>
    </p:spTree>
    <p:extLst>
      <p:ext uri="{BB962C8B-B14F-4D97-AF65-F5344CB8AC3E}">
        <p14:creationId xmlns:p14="http://schemas.microsoft.com/office/powerpoint/2010/main" val="986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8</a:t>
            </a:fld>
            <a:endParaRPr lang="en-US"/>
          </a:p>
        </p:txBody>
      </p:sp>
    </p:spTree>
    <p:extLst>
      <p:ext uri="{BB962C8B-B14F-4D97-AF65-F5344CB8AC3E}">
        <p14:creationId xmlns:p14="http://schemas.microsoft.com/office/powerpoint/2010/main" val="340275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6-8 months old, siblings from the same parents. </a:t>
            </a:r>
          </a:p>
        </p:txBody>
      </p:sp>
      <p:sp>
        <p:nvSpPr>
          <p:cNvPr id="4" name="Slide Number Placeholder 3"/>
          <p:cNvSpPr>
            <a:spLocks noGrp="1"/>
          </p:cNvSpPr>
          <p:nvPr>
            <p:ph type="sldNum" sz="quarter" idx="5"/>
          </p:nvPr>
        </p:nvSpPr>
        <p:spPr/>
        <p:txBody>
          <a:bodyPr/>
          <a:lstStyle/>
          <a:p>
            <a:fld id="{1A8AC82F-EA4E-AC4B-A4A3-D0B0FB7D1ED2}" type="slidenum">
              <a:rPr lang="en-US" smtClean="0"/>
              <a:t>9</a:t>
            </a:fld>
            <a:endParaRPr lang="en-US"/>
          </a:p>
        </p:txBody>
      </p:sp>
    </p:spTree>
    <p:extLst>
      <p:ext uri="{BB962C8B-B14F-4D97-AF65-F5344CB8AC3E}">
        <p14:creationId xmlns:p14="http://schemas.microsoft.com/office/powerpoint/2010/main" val="130469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with 5x coverage in ¾ individuals per group </a:t>
            </a:r>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10</a:t>
            </a:fld>
            <a:endParaRPr lang="en-US"/>
          </a:p>
        </p:txBody>
      </p:sp>
    </p:spTree>
    <p:extLst>
      <p:ext uri="{BB962C8B-B14F-4D97-AF65-F5344CB8AC3E}">
        <p14:creationId xmlns:p14="http://schemas.microsoft.com/office/powerpoint/2010/main" val="268062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CB7-046D-9A42-B74D-A9FD70A45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DCE1A-7522-7240-AFD9-E47EB10F9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56C9F-20AA-8441-8DD6-FC7B99A18AA1}"/>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645FEF7A-3164-EB44-A6D1-BE37B42C4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1F1BD-DE33-3A4C-B0F5-01A1F3AC81C8}"/>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6070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D309-11BE-854E-859F-29F2C40AD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1C047-280E-4E43-98AA-8E8B49BC6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3AD44-DA4B-4B48-AB0A-E55C6217562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26BE2A31-D914-6C4A-90ED-1E929A7E5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7221-D618-2F42-BCBF-E34BAFE88F01}"/>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8976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AD96F-A5CA-C940-873A-C4CB776CF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26C23D-0A76-AD42-9C5E-640E34A83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2AB96-C7F0-3D4F-9904-83D13AE1D870}"/>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8B3FFA35-5745-DF44-A126-D939EB526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7FD1-91A0-2A49-89F2-A4DCB497151B}"/>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38186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3E13-6FFC-7544-9D74-300DB7791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622E9-A8D7-5D45-A6DE-6BFD8AC78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04E4-2A1E-2C4B-9F2D-5D83A850069E}"/>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4A2458F6-3BDC-4E47-90F7-0917F0867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AA71C-4AE0-A745-BAF7-73EA6F303620}"/>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58311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8E20-32A8-224A-99BE-CCB9D2F88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5434B-F212-AD42-B79E-18067914D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4991E-43C6-AD4D-9426-5E8F15665FD7}"/>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C6DEE2C1-3939-F143-BE8D-6B3E569BA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11428-C278-5847-B90F-DAC1D8CAC2A3}"/>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97928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F56B-EDCB-A844-870C-1FD35D09B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2A5A4-FDE3-AA46-9F8E-1F9DDF9D3B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07513-9481-C743-A66C-6E70AF666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F61C0-B9D5-F24E-A036-525824A29B2B}"/>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004B224F-69C7-B343-90A6-57595BD8B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21EEE-97BC-F34C-93CC-3B5B731B9AA6}"/>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73965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285C-F5E2-354E-AFB7-9A47162449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79A3B-FDBD-C94A-AFD4-F954F0527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AB77B-16EB-9A4A-9373-2AB636C3BE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6D548-8462-084B-82CA-343C6FD0B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AEC02-E1F1-0E40-B55E-F9F08F0C4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1FFF8-805B-1341-A2D6-E157370910F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8" name="Footer Placeholder 7">
            <a:extLst>
              <a:ext uri="{FF2B5EF4-FFF2-40B4-BE49-F238E27FC236}">
                <a16:creationId xmlns:a16="http://schemas.microsoft.com/office/drawing/2014/main" id="{1EC5DA09-EF73-2142-96B5-1518ABCECF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8104B6-CD90-FD46-BD96-8FBB1492E35E}"/>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373431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5BF-3F42-354F-898B-7BC92F0DB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DE5C4-BACD-EE4F-9773-67A083A4725A}"/>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4" name="Footer Placeholder 3">
            <a:extLst>
              <a:ext uri="{FF2B5EF4-FFF2-40B4-BE49-F238E27FC236}">
                <a16:creationId xmlns:a16="http://schemas.microsoft.com/office/drawing/2014/main" id="{FAB1ECFE-9E41-1143-891C-4C53E8FA1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0FABE-22F7-B741-99B1-AF04D9A05D0F}"/>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30564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53782-F376-574D-B110-DE684EAB2539}"/>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3" name="Footer Placeholder 2">
            <a:extLst>
              <a:ext uri="{FF2B5EF4-FFF2-40B4-BE49-F238E27FC236}">
                <a16:creationId xmlns:a16="http://schemas.microsoft.com/office/drawing/2014/main" id="{6077C99F-62D6-AA4F-9518-66686F347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B1A392-C31B-0E47-8E73-6A4EB74C0690}"/>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3310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C2CA-20AA-1C45-8C65-B774FB386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B811A-7C8B-8F4B-8F48-A8EE7F22C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F5CAD-43CC-EA4E-84F8-4DCEE058E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C9C86-B131-A14B-8786-B0E23E1726B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C67EA317-534E-A44E-A52F-E2785E802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04261-D554-474B-A4A9-78C1FEC41A06}"/>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83205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4E1-A20E-084D-8E27-A1DF9BD30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843B7-38FB-8E41-922A-9C869CDB7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CC9518-01E6-6A4B-B4A4-7A3C1B817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E5991-72A0-CB4E-B018-58CFDCCF115F}"/>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4E6195EA-40ED-A84B-9D2A-A95A77C8F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8E0F-1310-144E-8D1B-081F2DD2499C}"/>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39236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1271B-1D11-BA40-8437-FC5211FF9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30271-9EFB-0540-BDB4-23C5CF522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5CAC4-47F2-CA41-BF07-8BF57C7C9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3C4E1EBC-5324-484F-88F8-0C15484EC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E6B973-4DEC-8A42-BB4D-530B5018A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86234-0395-CE44-886A-9026D66F7F4D}" type="slidenum">
              <a:rPr lang="en-US" smtClean="0"/>
              <a:t>‹#›</a:t>
            </a:fld>
            <a:endParaRPr lang="en-US"/>
          </a:p>
        </p:txBody>
      </p:sp>
    </p:spTree>
    <p:extLst>
      <p:ext uri="{BB962C8B-B14F-4D97-AF65-F5344CB8AC3E}">
        <p14:creationId xmlns:p14="http://schemas.microsoft.com/office/powerpoint/2010/main" val="114856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12" Type="http://schemas.microsoft.com/office/2007/relationships/hdphoto" Target="../media/hdphoto7.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6.wdp"/><Relationship Id="rId5" Type="http://schemas.openxmlformats.org/officeDocument/2006/relationships/image" Target="../media/image14.png"/><Relationship Id="rId10" Type="http://schemas.microsoft.com/office/2007/relationships/hdphoto" Target="../media/hdphoto5.wdp"/><Relationship Id="rId4" Type="http://schemas.openxmlformats.org/officeDocument/2006/relationships/image" Target="../media/image13.svg"/><Relationship Id="rId9" Type="http://schemas.microsoft.com/office/2007/relationships/hdphoto" Target="../media/hdphoto4.wdp"/><Relationship Id="rId1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universidad de concepcion, chile logo">
            <a:extLst>
              <a:ext uri="{FF2B5EF4-FFF2-40B4-BE49-F238E27FC236}">
                <a16:creationId xmlns:a16="http://schemas.microsoft.com/office/drawing/2014/main" id="{97EF8032-5328-FC43-BC67-B1CFB9DB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71" y="5728333"/>
            <a:ext cx="2653243" cy="10346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CAAAF5-6C94-B349-97A4-A4DE06247D9C}"/>
              </a:ext>
            </a:extLst>
          </p:cNvPr>
          <p:cNvSpPr>
            <a:spLocks noGrp="1"/>
          </p:cNvSpPr>
          <p:nvPr>
            <p:ph type="ctrTitle"/>
          </p:nvPr>
        </p:nvSpPr>
        <p:spPr>
          <a:xfrm>
            <a:off x="1524000" y="727627"/>
            <a:ext cx="9144000" cy="2387600"/>
          </a:xfrm>
        </p:spPr>
        <p:txBody>
          <a:bodyPr>
            <a:noAutofit/>
          </a:bodyPr>
          <a:lstStyle/>
          <a:p>
            <a:r>
              <a:rPr lang="en-US" sz="4800" dirty="0">
                <a:latin typeface="Arial" panose="020B0604020202020204" pitchFamily="34" charset="0"/>
                <a:cs typeface="Arial" panose="020B0604020202020204" pitchFamily="34" charset="0"/>
              </a:rPr>
              <a:t>Environmental influence on the Atlantic salmon epigenome during sea lice infestation </a:t>
            </a:r>
          </a:p>
        </p:txBody>
      </p:sp>
      <p:sp>
        <p:nvSpPr>
          <p:cNvPr id="3" name="Subtitle 2">
            <a:extLst>
              <a:ext uri="{FF2B5EF4-FFF2-40B4-BE49-F238E27FC236}">
                <a16:creationId xmlns:a16="http://schemas.microsoft.com/office/drawing/2014/main" id="{000420CD-93E7-464A-AB6D-BA8DA73C99A0}"/>
              </a:ext>
            </a:extLst>
          </p:cNvPr>
          <p:cNvSpPr>
            <a:spLocks noGrp="1"/>
          </p:cNvSpPr>
          <p:nvPr>
            <p:ph type="subTitle" idx="1"/>
          </p:nvPr>
        </p:nvSpPr>
        <p:spPr>
          <a:xfrm>
            <a:off x="1524000" y="3504520"/>
            <a:ext cx="9144000" cy="1655763"/>
          </a:xfrm>
        </p:spPr>
        <p:txBody>
          <a:bodyPr>
            <a:normAutofit fontScale="92500" lnSpcReduction="10000"/>
          </a:bodyPr>
          <a:lstStyle/>
          <a:p>
            <a:r>
              <a:rPr lang="en-US" sz="3467" dirty="0">
                <a:latin typeface="Arial" panose="020B0604020202020204" pitchFamily="34" charset="0"/>
                <a:cs typeface="Arial" panose="020B0604020202020204" pitchFamily="34" charset="0"/>
              </a:rPr>
              <a:t>Shelly Trigg, Ph.D.</a:t>
            </a:r>
          </a:p>
          <a:p>
            <a:r>
              <a:rPr lang="en-US" sz="2267" dirty="0">
                <a:latin typeface="Arial" panose="020B0604020202020204" pitchFamily="34" charset="0"/>
                <a:cs typeface="Arial" panose="020B0604020202020204" pitchFamily="34" charset="0"/>
              </a:rPr>
              <a:t>Steven Roberts Lab</a:t>
            </a:r>
          </a:p>
          <a:p>
            <a:r>
              <a:rPr lang="en-US" sz="2267" dirty="0">
                <a:latin typeface="Arial" panose="020B0604020202020204" pitchFamily="34" charset="0"/>
                <a:cs typeface="Arial" panose="020B0604020202020204" pitchFamily="34" charset="0"/>
              </a:rPr>
              <a:t>School of Aquatic and Fishery Sciences</a:t>
            </a:r>
          </a:p>
          <a:p>
            <a:r>
              <a:rPr lang="en-US" sz="2267" dirty="0">
                <a:latin typeface="Arial" panose="020B0604020202020204" pitchFamily="34" charset="0"/>
                <a:cs typeface="Arial" panose="020B0604020202020204" pitchFamily="34" charset="0"/>
              </a:rPr>
              <a:t>University of Washington</a:t>
            </a:r>
          </a:p>
        </p:txBody>
      </p:sp>
      <p:sp>
        <p:nvSpPr>
          <p:cNvPr id="4" name="TextBox 3">
            <a:extLst>
              <a:ext uri="{FF2B5EF4-FFF2-40B4-BE49-F238E27FC236}">
                <a16:creationId xmlns:a16="http://schemas.microsoft.com/office/drawing/2014/main" id="{8FDEE792-6F0E-B443-864E-52790190EDDF}"/>
              </a:ext>
            </a:extLst>
          </p:cNvPr>
          <p:cNvSpPr txBox="1"/>
          <p:nvPr/>
        </p:nvSpPr>
        <p:spPr>
          <a:xfrm>
            <a:off x="2681860" y="5304448"/>
            <a:ext cx="7096025" cy="1077026"/>
          </a:xfrm>
          <a:prstGeom prst="rect">
            <a:avLst/>
          </a:prstGeom>
          <a:noFill/>
        </p:spPr>
        <p:txBody>
          <a:bodyPr wrap="square" rtlCol="0">
            <a:spAutoFit/>
          </a:bodyPr>
          <a:lstStyle/>
          <a:p>
            <a:pPr algn="ctr"/>
            <a:r>
              <a:rPr lang="en-US" sz="2133" dirty="0">
                <a:latin typeface="Arial" panose="020B0604020202020204" pitchFamily="34" charset="0"/>
                <a:cs typeface="Arial" panose="020B0604020202020204" pitchFamily="34" charset="0"/>
              </a:rPr>
              <a:t>In collaboration with Cristian Gallardo-</a:t>
            </a:r>
            <a:r>
              <a:rPr lang="en-US" sz="2133" dirty="0" err="1">
                <a:latin typeface="Arial" panose="020B0604020202020204" pitchFamily="34" charset="0"/>
                <a:cs typeface="Arial" panose="020B0604020202020204" pitchFamily="34" charset="0"/>
              </a:rPr>
              <a:t>Escárate</a:t>
            </a:r>
            <a:r>
              <a:rPr lang="en-US" sz="2133" dirty="0">
                <a:latin typeface="Arial" panose="020B0604020202020204" pitchFamily="34" charset="0"/>
                <a:cs typeface="Arial" panose="020B0604020202020204" pitchFamily="34" charset="0"/>
              </a:rPr>
              <a:t>, Valentina Valenzuela-Muñoz, and Gustavo </a:t>
            </a:r>
            <a:r>
              <a:rPr lang="en-US" sz="2133" dirty="0" err="1">
                <a:latin typeface="Arial" panose="020B0604020202020204" pitchFamily="34" charset="0"/>
                <a:cs typeface="Arial" panose="020B0604020202020204" pitchFamily="34" charset="0"/>
              </a:rPr>
              <a:t>Núñez-Acuña</a:t>
            </a:r>
            <a:endParaRPr lang="en-US" sz="2133" dirty="0">
              <a:latin typeface="Arial" panose="020B0604020202020204" pitchFamily="34" charset="0"/>
              <a:cs typeface="Arial" panose="020B0604020202020204" pitchFamily="34" charset="0"/>
            </a:endParaRPr>
          </a:p>
          <a:p>
            <a:pPr algn="ctr"/>
            <a:r>
              <a:rPr lang="en-US" sz="2133" dirty="0">
                <a:latin typeface="Arial" panose="020B0604020202020204" pitchFamily="34" charset="0"/>
                <a:cs typeface="Arial" panose="020B0604020202020204" pitchFamily="34" charset="0"/>
              </a:rPr>
              <a:t>Universidad de Concepción, Chile </a:t>
            </a:r>
          </a:p>
        </p:txBody>
      </p:sp>
      <p:pic>
        <p:nvPicPr>
          <p:cNvPr id="1026" name="Picture 2" descr="Image result for university of washington">
            <a:extLst>
              <a:ext uri="{FF2B5EF4-FFF2-40B4-BE49-F238E27FC236}">
                <a16:creationId xmlns:a16="http://schemas.microsoft.com/office/drawing/2014/main" id="{FD1769B6-EF90-2B47-8C44-C784A2D27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10" y="3828583"/>
            <a:ext cx="2557364" cy="1254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science uw data science fellow">
            <a:extLst>
              <a:ext uri="{FF2B5EF4-FFF2-40B4-BE49-F238E27FC236}">
                <a16:creationId xmlns:a16="http://schemas.microsoft.com/office/drawing/2014/main" id="{36CA2E58-27FB-D549-9B8B-9389DB25B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9413" y="3828583"/>
            <a:ext cx="1790572" cy="15117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ICYT-Chile">
            <a:extLst>
              <a:ext uri="{FF2B5EF4-FFF2-40B4-BE49-F238E27FC236}">
                <a16:creationId xmlns:a16="http://schemas.microsoft.com/office/drawing/2014/main" id="{EEA1CC37-3BB3-A84C-AF62-1B268FEF0E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824" y="6138090"/>
            <a:ext cx="2667160" cy="69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15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A9B0-D544-9744-8465-0D59A3D92719}"/>
              </a:ext>
            </a:extLst>
          </p:cNvPr>
          <p:cNvSpPr>
            <a:spLocks noGrp="1"/>
          </p:cNvSpPr>
          <p:nvPr>
            <p:ph type="title"/>
          </p:nvPr>
        </p:nvSpPr>
        <p:spPr>
          <a:xfrm>
            <a:off x="838200" y="365125"/>
            <a:ext cx="10515600" cy="1325563"/>
          </a:xfrm>
        </p:spPr>
        <p:txBody>
          <a:bodyPr/>
          <a:lstStyle/>
          <a:p>
            <a:r>
              <a:rPr lang="en-US" dirty="0"/>
              <a:t>CpG methylation across groups</a:t>
            </a:r>
          </a:p>
        </p:txBody>
      </p:sp>
      <p:sp>
        <p:nvSpPr>
          <p:cNvPr id="4" name="TextBox 3">
            <a:extLst>
              <a:ext uri="{FF2B5EF4-FFF2-40B4-BE49-F238E27FC236}">
                <a16:creationId xmlns:a16="http://schemas.microsoft.com/office/drawing/2014/main" id="{172D8789-890B-BB44-B1EB-8CA1673D68DA}"/>
              </a:ext>
            </a:extLst>
          </p:cNvPr>
          <p:cNvSpPr txBox="1"/>
          <p:nvPr/>
        </p:nvSpPr>
        <p:spPr>
          <a:xfrm>
            <a:off x="122910" y="1818104"/>
            <a:ext cx="4207627" cy="461665"/>
          </a:xfrm>
          <a:prstGeom prst="rect">
            <a:avLst/>
          </a:prstGeom>
          <a:noFill/>
        </p:spPr>
        <p:txBody>
          <a:bodyPr wrap="none" rtlCol="0">
            <a:spAutoFit/>
          </a:bodyPr>
          <a:lstStyle/>
          <a:p>
            <a:r>
              <a:rPr lang="en-US" sz="2400" dirty="0"/>
              <a:t>Total </a:t>
            </a:r>
            <a:r>
              <a:rPr lang="en-US" sz="2400" dirty="0" err="1"/>
              <a:t>CpGs</a:t>
            </a:r>
            <a:r>
              <a:rPr lang="en-US" sz="2400" dirty="0"/>
              <a:t> analyzed: 34,478,010</a:t>
            </a:r>
          </a:p>
        </p:txBody>
      </p:sp>
      <p:pic>
        <p:nvPicPr>
          <p:cNvPr id="10" name="Picture 9">
            <a:extLst>
              <a:ext uri="{FF2B5EF4-FFF2-40B4-BE49-F238E27FC236}">
                <a16:creationId xmlns:a16="http://schemas.microsoft.com/office/drawing/2014/main" id="{2AA17908-3F60-434A-904E-03729C62E182}"/>
              </a:ext>
            </a:extLst>
          </p:cNvPr>
          <p:cNvPicPr>
            <a:picLocks noChangeAspect="1"/>
          </p:cNvPicPr>
          <p:nvPr/>
        </p:nvPicPr>
        <p:blipFill rotWithShape="1">
          <a:blip r:embed="rId3"/>
          <a:srcRect r="33467" b="15442"/>
          <a:stretch/>
        </p:blipFill>
        <p:spPr>
          <a:xfrm>
            <a:off x="1901371" y="2437961"/>
            <a:ext cx="4648271" cy="3938431"/>
          </a:xfrm>
          <a:prstGeom prst="rect">
            <a:avLst/>
          </a:prstGeom>
        </p:spPr>
      </p:pic>
      <p:sp>
        <p:nvSpPr>
          <p:cNvPr id="14" name="TextBox 13">
            <a:extLst>
              <a:ext uri="{FF2B5EF4-FFF2-40B4-BE49-F238E27FC236}">
                <a16:creationId xmlns:a16="http://schemas.microsoft.com/office/drawing/2014/main" id="{453A2B61-3EE5-734C-A0E3-D8EE3E61BDA0}"/>
              </a:ext>
            </a:extLst>
          </p:cNvPr>
          <p:cNvSpPr txBox="1"/>
          <p:nvPr/>
        </p:nvSpPr>
        <p:spPr>
          <a:xfrm>
            <a:off x="6955421" y="3048703"/>
            <a:ext cx="4927921" cy="1200329"/>
          </a:xfrm>
          <a:prstGeom prst="rect">
            <a:avLst/>
          </a:prstGeom>
          <a:noFill/>
        </p:spPr>
        <p:txBody>
          <a:bodyPr wrap="square" rtlCol="0">
            <a:spAutoFit/>
          </a:bodyPr>
          <a:lstStyle/>
          <a:p>
            <a:r>
              <a:rPr lang="en-US" sz="2400" dirty="0"/>
              <a:t>High salinity groups show a general decrease in overall methylation and greater variance</a:t>
            </a:r>
          </a:p>
        </p:txBody>
      </p:sp>
    </p:spTree>
    <p:extLst>
      <p:ext uri="{BB962C8B-B14F-4D97-AF65-F5344CB8AC3E}">
        <p14:creationId xmlns:p14="http://schemas.microsoft.com/office/powerpoint/2010/main" val="270162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8576-FCDF-B044-8770-9DDBB74E3048}"/>
              </a:ext>
            </a:extLst>
          </p:cNvPr>
          <p:cNvSpPr>
            <a:spLocks noGrp="1"/>
          </p:cNvSpPr>
          <p:nvPr>
            <p:ph type="title"/>
          </p:nvPr>
        </p:nvSpPr>
        <p:spPr/>
        <p:txBody>
          <a:bodyPr>
            <a:normAutofit/>
          </a:bodyPr>
          <a:lstStyle/>
          <a:p>
            <a:r>
              <a:rPr lang="en-US" dirty="0"/>
              <a:t>DMR:  </a:t>
            </a:r>
            <a:r>
              <a:rPr lang="en-US" sz="4800" u="sng" dirty="0"/>
              <a:t>D</a:t>
            </a:r>
            <a:r>
              <a:rPr lang="en-US" sz="4800" dirty="0"/>
              <a:t>ifferentially </a:t>
            </a:r>
            <a:r>
              <a:rPr lang="en-US" sz="4800" u="sng" dirty="0"/>
              <a:t>m</a:t>
            </a:r>
            <a:r>
              <a:rPr lang="en-US" sz="4800" dirty="0"/>
              <a:t>ethylated </a:t>
            </a:r>
            <a:r>
              <a:rPr lang="en-US" sz="4800" u="sng" dirty="0"/>
              <a:t>r</a:t>
            </a:r>
            <a:r>
              <a:rPr lang="en-US" sz="4800" dirty="0"/>
              <a:t>egion</a:t>
            </a:r>
            <a:endParaRPr lang="en-US" dirty="0"/>
          </a:p>
        </p:txBody>
      </p:sp>
      <p:sp>
        <p:nvSpPr>
          <p:cNvPr id="3" name="Content Placeholder 2">
            <a:extLst>
              <a:ext uri="{FF2B5EF4-FFF2-40B4-BE49-F238E27FC236}">
                <a16:creationId xmlns:a16="http://schemas.microsoft.com/office/drawing/2014/main" id="{E98EBA00-84E2-874A-9BC6-456ABEAC727B}"/>
              </a:ext>
            </a:extLst>
          </p:cNvPr>
          <p:cNvSpPr>
            <a:spLocks noGrp="1"/>
          </p:cNvSpPr>
          <p:nvPr>
            <p:ph idx="1"/>
          </p:nvPr>
        </p:nvSpPr>
        <p:spPr>
          <a:xfrm>
            <a:off x="1" y="1690688"/>
            <a:ext cx="4780547" cy="5167312"/>
          </a:xfrm>
        </p:spPr>
        <p:txBody>
          <a:bodyPr>
            <a:normAutofit/>
          </a:bodyPr>
          <a:lstStyle/>
          <a:p>
            <a:pPr marL="457189" lvl="1" indent="0">
              <a:spcAft>
                <a:spcPts val="1600"/>
              </a:spcAft>
              <a:buNone/>
            </a:pPr>
            <a:r>
              <a:rPr lang="en-US" dirty="0"/>
              <a:t>A 10 - 300bp region containing at least 3 </a:t>
            </a:r>
            <a:r>
              <a:rPr lang="en-US" dirty="0" err="1"/>
              <a:t>CpGs</a:t>
            </a:r>
            <a:r>
              <a:rPr lang="en-US" dirty="0"/>
              <a:t> that are significantly differentially methylated </a:t>
            </a:r>
          </a:p>
        </p:txBody>
      </p:sp>
      <p:grpSp>
        <p:nvGrpSpPr>
          <p:cNvPr id="64" name="Group 63">
            <a:extLst>
              <a:ext uri="{FF2B5EF4-FFF2-40B4-BE49-F238E27FC236}">
                <a16:creationId xmlns:a16="http://schemas.microsoft.com/office/drawing/2014/main" id="{21A219F8-5AEB-3242-8F3D-4A1CBE2863FF}"/>
              </a:ext>
            </a:extLst>
          </p:cNvPr>
          <p:cNvGrpSpPr/>
          <p:nvPr/>
        </p:nvGrpSpPr>
        <p:grpSpPr>
          <a:xfrm>
            <a:off x="5342707" y="2011960"/>
            <a:ext cx="6533981" cy="1645641"/>
            <a:chOff x="4763452" y="1293178"/>
            <a:chExt cx="3084701" cy="672538"/>
          </a:xfrm>
        </p:grpSpPr>
        <p:pic>
          <p:nvPicPr>
            <p:cNvPr id="65" name="Picture 64">
              <a:extLst>
                <a:ext uri="{FF2B5EF4-FFF2-40B4-BE49-F238E27FC236}">
                  <a16:creationId xmlns:a16="http://schemas.microsoft.com/office/drawing/2014/main" id="{5CA63E2D-86A9-8A48-9DF8-863C7D4A5D61}"/>
                </a:ext>
              </a:extLst>
            </p:cNvPr>
            <p:cNvPicPr>
              <a:picLocks noChangeAspect="1"/>
            </p:cNvPicPr>
            <p:nvPr/>
          </p:nvPicPr>
          <p:blipFill rotWithShape="1">
            <a:blip r:embed="rId3"/>
            <a:srcRect t="88980"/>
            <a:stretch/>
          </p:blipFill>
          <p:spPr>
            <a:xfrm>
              <a:off x="4793332" y="1533307"/>
              <a:ext cx="2863369" cy="432409"/>
            </a:xfrm>
            <a:prstGeom prst="rect">
              <a:avLst/>
            </a:prstGeom>
          </p:spPr>
        </p:pic>
        <p:pic>
          <p:nvPicPr>
            <p:cNvPr id="66" name="Picture 65">
              <a:extLst>
                <a:ext uri="{FF2B5EF4-FFF2-40B4-BE49-F238E27FC236}">
                  <a16:creationId xmlns:a16="http://schemas.microsoft.com/office/drawing/2014/main" id="{E4BC5BFD-D0A8-9B4C-BB65-AB0EE63320C1}"/>
                </a:ext>
              </a:extLst>
            </p:cNvPr>
            <p:cNvPicPr>
              <a:picLocks noChangeAspect="1"/>
            </p:cNvPicPr>
            <p:nvPr/>
          </p:nvPicPr>
          <p:blipFill rotWithShape="1">
            <a:blip r:embed="rId3"/>
            <a:srcRect l="-957" t="-644" r="-6772" b="94260"/>
            <a:stretch/>
          </p:blipFill>
          <p:spPr>
            <a:xfrm>
              <a:off x="4763452" y="1293178"/>
              <a:ext cx="3084701" cy="250496"/>
            </a:xfrm>
            <a:prstGeom prst="rect">
              <a:avLst/>
            </a:prstGeom>
          </p:spPr>
        </p:pic>
      </p:grpSp>
    </p:spTree>
    <p:extLst>
      <p:ext uri="{BB962C8B-B14F-4D97-AF65-F5344CB8AC3E}">
        <p14:creationId xmlns:p14="http://schemas.microsoft.com/office/powerpoint/2010/main" val="108884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2" name="Rectangle 11">
            <a:extLst>
              <a:ext uri="{FF2B5EF4-FFF2-40B4-BE49-F238E27FC236}">
                <a16:creationId xmlns:a16="http://schemas.microsoft.com/office/drawing/2014/main" id="{7D482ECC-4A11-3946-BD0E-953408DF3521}"/>
              </a:ext>
            </a:extLst>
          </p:cNvPr>
          <p:cNvSpPr/>
          <p:nvPr/>
        </p:nvSpPr>
        <p:spPr>
          <a:xfrm>
            <a:off x="3836910" y="1323329"/>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209326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2" name="Rectangle 11">
            <a:extLst>
              <a:ext uri="{FF2B5EF4-FFF2-40B4-BE49-F238E27FC236}">
                <a16:creationId xmlns:a16="http://schemas.microsoft.com/office/drawing/2014/main" id="{7D482ECC-4A11-3946-BD0E-953408DF3521}"/>
              </a:ext>
            </a:extLst>
          </p:cNvPr>
          <p:cNvSpPr/>
          <p:nvPr/>
        </p:nvSpPr>
        <p:spPr>
          <a:xfrm>
            <a:off x="3836910" y="1323329"/>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E6B0E743-4D91-D545-B18E-C83FBB9CFD89}"/>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Rectangle 16">
            <a:extLst>
              <a:ext uri="{FF2B5EF4-FFF2-40B4-BE49-F238E27FC236}">
                <a16:creationId xmlns:a16="http://schemas.microsoft.com/office/drawing/2014/main" id="{8829F7D6-7E49-D14B-A7C1-484E3CDF18BF}"/>
              </a:ext>
            </a:extLst>
          </p:cNvPr>
          <p:cNvSpPr/>
          <p:nvPr/>
        </p:nvSpPr>
        <p:spPr>
          <a:xfrm>
            <a:off x="1874771" y="3929157"/>
            <a:ext cx="1967816" cy="1176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8" name="TextBox 17">
            <a:extLst>
              <a:ext uri="{FF2B5EF4-FFF2-40B4-BE49-F238E27FC236}">
                <a16:creationId xmlns:a16="http://schemas.microsoft.com/office/drawing/2014/main" id="{7599B3CE-D7E8-104B-A4C8-6CBB9F85FDAB}"/>
              </a:ext>
            </a:extLst>
          </p:cNvPr>
          <p:cNvSpPr txBox="1"/>
          <p:nvPr/>
        </p:nvSpPr>
        <p:spPr>
          <a:xfrm>
            <a:off x="5438034" y="2829495"/>
            <a:ext cx="5430265" cy="830997"/>
          </a:xfrm>
          <a:prstGeom prst="rect">
            <a:avLst/>
          </a:prstGeom>
          <a:noFill/>
        </p:spPr>
        <p:txBody>
          <a:bodyPr wrap="square" rtlCol="0">
            <a:spAutoFit/>
          </a:bodyPr>
          <a:lstStyle/>
          <a:p>
            <a:r>
              <a:rPr lang="en-US" sz="2400" b="1" dirty="0">
                <a:solidFill>
                  <a:srgbClr val="FF0000"/>
                </a:solidFill>
              </a:rPr>
              <a:t>Increase</a:t>
            </a:r>
            <a:r>
              <a:rPr lang="en-US" sz="2400" dirty="0"/>
              <a:t> in methylation under low temperature (8</a:t>
            </a:r>
            <a:r>
              <a:rPr lang="en-US" sz="2400" b="1" dirty="0"/>
              <a:t>°</a:t>
            </a:r>
            <a:r>
              <a:rPr lang="en-US" sz="2400" dirty="0"/>
              <a:t>C) </a:t>
            </a:r>
          </a:p>
        </p:txBody>
      </p:sp>
    </p:spTree>
    <p:extLst>
      <p:ext uri="{BB962C8B-B14F-4D97-AF65-F5344CB8AC3E}">
        <p14:creationId xmlns:p14="http://schemas.microsoft.com/office/powerpoint/2010/main" val="30838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3" name="Rectangle 12">
            <a:extLst>
              <a:ext uri="{FF2B5EF4-FFF2-40B4-BE49-F238E27FC236}">
                <a16:creationId xmlns:a16="http://schemas.microsoft.com/office/drawing/2014/main" id="{D8FF618C-5ED7-9A46-9C61-605DAF3402CF}"/>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5604A810-3D44-1F4C-944B-97E96E2FFE0C}"/>
              </a:ext>
            </a:extLst>
          </p:cNvPr>
          <p:cNvSpPr/>
          <p:nvPr/>
        </p:nvSpPr>
        <p:spPr>
          <a:xfrm>
            <a:off x="1874771" y="3929157"/>
            <a:ext cx="1967816" cy="1176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TextBox 19">
            <a:extLst>
              <a:ext uri="{FF2B5EF4-FFF2-40B4-BE49-F238E27FC236}">
                <a16:creationId xmlns:a16="http://schemas.microsoft.com/office/drawing/2014/main" id="{4D7F832A-0502-1F42-BB30-501B57BCFBCD}"/>
              </a:ext>
            </a:extLst>
          </p:cNvPr>
          <p:cNvSpPr txBox="1"/>
          <p:nvPr/>
        </p:nvSpPr>
        <p:spPr>
          <a:xfrm>
            <a:off x="2478034" y="1149786"/>
            <a:ext cx="663964" cy="256545"/>
          </a:xfrm>
          <a:prstGeom prst="rect">
            <a:avLst/>
          </a:prstGeom>
          <a:noFill/>
        </p:spPr>
        <p:txBody>
          <a:bodyPr wrap="none" rtlCol="0">
            <a:spAutoFit/>
          </a:bodyPr>
          <a:lstStyle/>
          <a:p>
            <a:r>
              <a:rPr lang="en-US" sz="1067" b="1" dirty="0"/>
              <a:t>SEA LICE</a:t>
            </a:r>
          </a:p>
        </p:txBody>
      </p:sp>
      <p:sp>
        <p:nvSpPr>
          <p:cNvPr id="21" name="Left Brace 20">
            <a:extLst>
              <a:ext uri="{FF2B5EF4-FFF2-40B4-BE49-F238E27FC236}">
                <a16:creationId xmlns:a16="http://schemas.microsoft.com/office/drawing/2014/main" id="{4B3274FF-D20A-9D4F-921D-9A9BE29C142F}"/>
              </a:ext>
            </a:extLst>
          </p:cNvPr>
          <p:cNvSpPr/>
          <p:nvPr/>
        </p:nvSpPr>
        <p:spPr>
          <a:xfrm rot="5400000">
            <a:off x="2730143" y="535141"/>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7D1F7732-1E33-3644-BA96-2AFF4EA65FAE}"/>
              </a:ext>
            </a:extLst>
          </p:cNvPr>
          <p:cNvSpPr txBox="1"/>
          <p:nvPr/>
        </p:nvSpPr>
        <p:spPr>
          <a:xfrm>
            <a:off x="3816712" y="1134378"/>
            <a:ext cx="1169347" cy="256545"/>
          </a:xfrm>
          <a:prstGeom prst="rect">
            <a:avLst/>
          </a:prstGeom>
          <a:noFill/>
        </p:spPr>
        <p:txBody>
          <a:bodyPr wrap="square" rtlCol="0">
            <a:spAutoFit/>
          </a:bodyPr>
          <a:lstStyle/>
          <a:p>
            <a:pPr algn="ctr"/>
            <a:r>
              <a:rPr lang="en-US" sz="1067" b="1" dirty="0"/>
              <a:t>NO SEA LICE</a:t>
            </a:r>
          </a:p>
        </p:txBody>
      </p:sp>
      <p:sp>
        <p:nvSpPr>
          <p:cNvPr id="23" name="Left Brace 22">
            <a:extLst>
              <a:ext uri="{FF2B5EF4-FFF2-40B4-BE49-F238E27FC236}">
                <a16:creationId xmlns:a16="http://schemas.microsoft.com/office/drawing/2014/main" id="{5CD5E889-89B4-7F48-8DE0-2A4EFAB56D41}"/>
              </a:ext>
            </a:extLst>
          </p:cNvPr>
          <p:cNvSpPr/>
          <p:nvPr/>
        </p:nvSpPr>
        <p:spPr>
          <a:xfrm rot="5400000">
            <a:off x="4285019" y="1063715"/>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1" name="TextBox 30">
            <a:extLst>
              <a:ext uri="{FF2B5EF4-FFF2-40B4-BE49-F238E27FC236}">
                <a16:creationId xmlns:a16="http://schemas.microsoft.com/office/drawing/2014/main" id="{AF7C73F9-10A4-AC46-8C4A-2A2AEE215082}"/>
              </a:ext>
            </a:extLst>
          </p:cNvPr>
          <p:cNvSpPr txBox="1"/>
          <p:nvPr/>
        </p:nvSpPr>
        <p:spPr>
          <a:xfrm>
            <a:off x="5396344" y="1143883"/>
            <a:ext cx="5869421" cy="1200329"/>
          </a:xfrm>
          <a:prstGeom prst="rect">
            <a:avLst/>
          </a:prstGeom>
          <a:noFill/>
        </p:spPr>
        <p:txBody>
          <a:bodyPr wrap="square" rtlCol="0">
            <a:spAutoFit/>
          </a:bodyPr>
          <a:lstStyle/>
          <a:p>
            <a:r>
              <a:rPr lang="en-US" sz="2400" u="sng" dirty="0"/>
              <a:t>Sea lice-dependent </a:t>
            </a:r>
            <a:r>
              <a:rPr lang="en-US" sz="2400" b="1" dirty="0">
                <a:solidFill>
                  <a:srgbClr val="FF0000"/>
                </a:solidFill>
              </a:rPr>
              <a:t>increase</a:t>
            </a:r>
            <a:r>
              <a:rPr lang="en-US" sz="2400" dirty="0"/>
              <a:t> in methylation under low temperature (8</a:t>
            </a:r>
            <a:r>
              <a:rPr lang="en-US" sz="2400" b="1" dirty="0"/>
              <a:t>°</a:t>
            </a:r>
            <a:r>
              <a:rPr lang="en-US" sz="2400" dirty="0"/>
              <a:t>C)</a:t>
            </a:r>
          </a:p>
          <a:p>
            <a:r>
              <a:rPr lang="en-US" sz="2400" dirty="0"/>
              <a:t> </a:t>
            </a:r>
          </a:p>
        </p:txBody>
      </p:sp>
    </p:spTree>
    <p:extLst>
      <p:ext uri="{BB962C8B-B14F-4D97-AF65-F5344CB8AC3E}">
        <p14:creationId xmlns:p14="http://schemas.microsoft.com/office/powerpoint/2010/main" val="255518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3" name="Rectangle 12">
            <a:extLst>
              <a:ext uri="{FF2B5EF4-FFF2-40B4-BE49-F238E27FC236}">
                <a16:creationId xmlns:a16="http://schemas.microsoft.com/office/drawing/2014/main" id="{D8FF618C-5ED7-9A46-9C61-605DAF3402CF}"/>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5604A810-3D44-1F4C-944B-97E96E2FFE0C}"/>
              </a:ext>
            </a:extLst>
          </p:cNvPr>
          <p:cNvSpPr/>
          <p:nvPr/>
        </p:nvSpPr>
        <p:spPr>
          <a:xfrm>
            <a:off x="1874771" y="3929157"/>
            <a:ext cx="1967816" cy="12199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TextBox 19">
            <a:extLst>
              <a:ext uri="{FF2B5EF4-FFF2-40B4-BE49-F238E27FC236}">
                <a16:creationId xmlns:a16="http://schemas.microsoft.com/office/drawing/2014/main" id="{4D7F832A-0502-1F42-BB30-501B57BCFBCD}"/>
              </a:ext>
            </a:extLst>
          </p:cNvPr>
          <p:cNvSpPr txBox="1"/>
          <p:nvPr/>
        </p:nvSpPr>
        <p:spPr>
          <a:xfrm>
            <a:off x="2478034" y="1149786"/>
            <a:ext cx="663964" cy="256545"/>
          </a:xfrm>
          <a:prstGeom prst="rect">
            <a:avLst/>
          </a:prstGeom>
          <a:noFill/>
        </p:spPr>
        <p:txBody>
          <a:bodyPr wrap="none" rtlCol="0">
            <a:spAutoFit/>
          </a:bodyPr>
          <a:lstStyle/>
          <a:p>
            <a:r>
              <a:rPr lang="en-US" sz="1067" b="1" dirty="0"/>
              <a:t>SEA LICE</a:t>
            </a:r>
          </a:p>
        </p:txBody>
      </p:sp>
      <p:sp>
        <p:nvSpPr>
          <p:cNvPr id="21" name="Left Brace 20">
            <a:extLst>
              <a:ext uri="{FF2B5EF4-FFF2-40B4-BE49-F238E27FC236}">
                <a16:creationId xmlns:a16="http://schemas.microsoft.com/office/drawing/2014/main" id="{4B3274FF-D20A-9D4F-921D-9A9BE29C142F}"/>
              </a:ext>
            </a:extLst>
          </p:cNvPr>
          <p:cNvSpPr/>
          <p:nvPr/>
        </p:nvSpPr>
        <p:spPr>
          <a:xfrm rot="5400000">
            <a:off x="2730143" y="535141"/>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7D1F7732-1E33-3644-BA96-2AFF4EA65FAE}"/>
              </a:ext>
            </a:extLst>
          </p:cNvPr>
          <p:cNvSpPr txBox="1"/>
          <p:nvPr/>
        </p:nvSpPr>
        <p:spPr>
          <a:xfrm>
            <a:off x="3816712" y="1134378"/>
            <a:ext cx="1169347" cy="256545"/>
          </a:xfrm>
          <a:prstGeom prst="rect">
            <a:avLst/>
          </a:prstGeom>
          <a:noFill/>
        </p:spPr>
        <p:txBody>
          <a:bodyPr wrap="square" rtlCol="0">
            <a:spAutoFit/>
          </a:bodyPr>
          <a:lstStyle/>
          <a:p>
            <a:pPr algn="ctr"/>
            <a:r>
              <a:rPr lang="en-US" sz="1067" b="1" dirty="0"/>
              <a:t>NO SEA LICE</a:t>
            </a:r>
          </a:p>
        </p:txBody>
      </p:sp>
      <p:sp>
        <p:nvSpPr>
          <p:cNvPr id="23" name="Left Brace 22">
            <a:extLst>
              <a:ext uri="{FF2B5EF4-FFF2-40B4-BE49-F238E27FC236}">
                <a16:creationId xmlns:a16="http://schemas.microsoft.com/office/drawing/2014/main" id="{5CD5E889-89B4-7F48-8DE0-2A4EFAB56D41}"/>
              </a:ext>
            </a:extLst>
          </p:cNvPr>
          <p:cNvSpPr/>
          <p:nvPr/>
        </p:nvSpPr>
        <p:spPr>
          <a:xfrm rot="5400000">
            <a:off x="4285019" y="1063715"/>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3" name="Rectangle 32">
            <a:extLst>
              <a:ext uri="{FF2B5EF4-FFF2-40B4-BE49-F238E27FC236}">
                <a16:creationId xmlns:a16="http://schemas.microsoft.com/office/drawing/2014/main" id="{AA45EA6D-8196-1B4A-BD74-79DF1BEEFFF3}"/>
              </a:ext>
            </a:extLst>
          </p:cNvPr>
          <p:cNvSpPr/>
          <p:nvPr/>
        </p:nvSpPr>
        <p:spPr>
          <a:xfrm>
            <a:off x="4860499" y="2170490"/>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4" name="TextBox 33">
            <a:extLst>
              <a:ext uri="{FF2B5EF4-FFF2-40B4-BE49-F238E27FC236}">
                <a16:creationId xmlns:a16="http://schemas.microsoft.com/office/drawing/2014/main" id="{32710903-19B2-6C46-B41C-33F44B8863E2}"/>
              </a:ext>
            </a:extLst>
          </p:cNvPr>
          <p:cNvSpPr txBox="1"/>
          <p:nvPr/>
        </p:nvSpPr>
        <p:spPr>
          <a:xfrm>
            <a:off x="5509745" y="2027274"/>
            <a:ext cx="1231491" cy="318100"/>
          </a:xfrm>
          <a:prstGeom prst="rect">
            <a:avLst/>
          </a:prstGeom>
          <a:noFill/>
        </p:spPr>
        <p:txBody>
          <a:bodyPr wrap="none" rtlCol="0">
            <a:spAutoFit/>
          </a:bodyPr>
          <a:lstStyle/>
          <a:p>
            <a:r>
              <a:rPr lang="en-US" sz="1467" dirty="0"/>
              <a:t>RARA (intron)</a:t>
            </a:r>
          </a:p>
        </p:txBody>
      </p:sp>
      <p:sp>
        <p:nvSpPr>
          <p:cNvPr id="35" name="Rectangle 34">
            <a:extLst>
              <a:ext uri="{FF2B5EF4-FFF2-40B4-BE49-F238E27FC236}">
                <a16:creationId xmlns:a16="http://schemas.microsoft.com/office/drawing/2014/main" id="{D29B6F8A-8AAA-7B45-98B4-C1850777C8AB}"/>
              </a:ext>
            </a:extLst>
          </p:cNvPr>
          <p:cNvSpPr/>
          <p:nvPr/>
        </p:nvSpPr>
        <p:spPr>
          <a:xfrm>
            <a:off x="4873208" y="4004421"/>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7" name="Rectangle 36">
            <a:extLst>
              <a:ext uri="{FF2B5EF4-FFF2-40B4-BE49-F238E27FC236}">
                <a16:creationId xmlns:a16="http://schemas.microsoft.com/office/drawing/2014/main" id="{90028D7C-0A96-A544-B558-FF610A875DF7}"/>
              </a:ext>
            </a:extLst>
          </p:cNvPr>
          <p:cNvSpPr/>
          <p:nvPr/>
        </p:nvSpPr>
        <p:spPr>
          <a:xfrm>
            <a:off x="4873208" y="4686730"/>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8" name="Rectangle 37">
            <a:extLst>
              <a:ext uri="{FF2B5EF4-FFF2-40B4-BE49-F238E27FC236}">
                <a16:creationId xmlns:a16="http://schemas.microsoft.com/office/drawing/2014/main" id="{DFB89A6A-2F37-F84C-98A9-7F231044338F}"/>
              </a:ext>
            </a:extLst>
          </p:cNvPr>
          <p:cNvSpPr/>
          <p:nvPr/>
        </p:nvSpPr>
        <p:spPr>
          <a:xfrm>
            <a:off x="4860499" y="490548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useBgFill="1">
        <p:nvSpPr>
          <p:cNvPr id="43" name="TextBox 42">
            <a:extLst>
              <a:ext uri="{FF2B5EF4-FFF2-40B4-BE49-F238E27FC236}">
                <a16:creationId xmlns:a16="http://schemas.microsoft.com/office/drawing/2014/main" id="{B40D807A-F434-994E-A050-1CF923991229}"/>
              </a:ext>
            </a:extLst>
          </p:cNvPr>
          <p:cNvSpPr txBox="1"/>
          <p:nvPr/>
        </p:nvSpPr>
        <p:spPr>
          <a:xfrm>
            <a:off x="5136630" y="3548623"/>
            <a:ext cx="184731" cy="318100"/>
          </a:xfrm>
          <a:prstGeom prst="rect">
            <a:avLst/>
          </a:prstGeom>
        </p:spPr>
        <p:txBody>
          <a:bodyPr wrap="none" rtlCol="0">
            <a:spAutoFit/>
          </a:bodyPr>
          <a:lstStyle/>
          <a:p>
            <a:endParaRPr lang="en-US" sz="1467" dirty="0"/>
          </a:p>
        </p:txBody>
      </p:sp>
      <p:sp>
        <p:nvSpPr>
          <p:cNvPr id="44" name="TextBox 43">
            <a:extLst>
              <a:ext uri="{FF2B5EF4-FFF2-40B4-BE49-F238E27FC236}">
                <a16:creationId xmlns:a16="http://schemas.microsoft.com/office/drawing/2014/main" id="{694C7F97-6254-ED4A-9E61-88FD459C03D4}"/>
              </a:ext>
            </a:extLst>
          </p:cNvPr>
          <p:cNvSpPr txBox="1"/>
          <p:nvPr/>
        </p:nvSpPr>
        <p:spPr>
          <a:xfrm>
            <a:off x="5141967" y="4566211"/>
            <a:ext cx="2029210" cy="318100"/>
          </a:xfrm>
          <a:prstGeom prst="rect">
            <a:avLst/>
          </a:prstGeom>
          <a:noFill/>
        </p:spPr>
        <p:txBody>
          <a:bodyPr wrap="none" rtlCol="0">
            <a:spAutoFit/>
          </a:bodyPr>
          <a:lstStyle/>
          <a:p>
            <a:r>
              <a:rPr lang="en-US" sz="1467" dirty="0"/>
              <a:t>Uncharacterized lncRNA</a:t>
            </a:r>
          </a:p>
        </p:txBody>
      </p:sp>
      <p:sp>
        <p:nvSpPr>
          <p:cNvPr id="8" name="Rectangle 7">
            <a:extLst>
              <a:ext uri="{FF2B5EF4-FFF2-40B4-BE49-F238E27FC236}">
                <a16:creationId xmlns:a16="http://schemas.microsoft.com/office/drawing/2014/main" id="{56A30662-BA6C-DE41-A60D-8AF1B6B7E94E}"/>
              </a:ext>
            </a:extLst>
          </p:cNvPr>
          <p:cNvSpPr/>
          <p:nvPr/>
        </p:nvSpPr>
        <p:spPr>
          <a:xfrm>
            <a:off x="5109233" y="3851410"/>
            <a:ext cx="6803145" cy="318100"/>
          </a:xfrm>
          <a:prstGeom prst="rect">
            <a:avLst/>
          </a:prstGeom>
        </p:spPr>
        <p:txBody>
          <a:bodyPr wrap="square">
            <a:spAutoFit/>
          </a:bodyPr>
          <a:lstStyle/>
          <a:p>
            <a:r>
              <a:rPr lang="en-US" sz="1467" dirty="0" err="1"/>
              <a:t>Agrin</a:t>
            </a:r>
            <a:r>
              <a:rPr lang="en-US" sz="1467" dirty="0"/>
              <a:t>-like (intron) </a:t>
            </a:r>
          </a:p>
        </p:txBody>
      </p:sp>
      <p:sp>
        <p:nvSpPr>
          <p:cNvPr id="46" name="TextBox 45">
            <a:extLst>
              <a:ext uri="{FF2B5EF4-FFF2-40B4-BE49-F238E27FC236}">
                <a16:creationId xmlns:a16="http://schemas.microsoft.com/office/drawing/2014/main" id="{3637CC5F-BC7C-4248-B05B-085A6E2866A1}"/>
              </a:ext>
            </a:extLst>
          </p:cNvPr>
          <p:cNvSpPr txBox="1"/>
          <p:nvPr/>
        </p:nvSpPr>
        <p:spPr>
          <a:xfrm>
            <a:off x="5136630" y="4800331"/>
            <a:ext cx="6343029" cy="318100"/>
          </a:xfrm>
          <a:prstGeom prst="rect">
            <a:avLst/>
          </a:prstGeom>
          <a:noFill/>
        </p:spPr>
        <p:txBody>
          <a:bodyPr wrap="square" rtlCol="0">
            <a:spAutoFit/>
          </a:bodyPr>
          <a:lstStyle/>
          <a:p>
            <a:r>
              <a:rPr lang="en-US" sz="1467" dirty="0"/>
              <a:t>EGR1 </a:t>
            </a:r>
          </a:p>
        </p:txBody>
      </p:sp>
      <p:sp>
        <p:nvSpPr>
          <p:cNvPr id="58" name="TextBox 57">
            <a:extLst>
              <a:ext uri="{FF2B5EF4-FFF2-40B4-BE49-F238E27FC236}">
                <a16:creationId xmlns:a16="http://schemas.microsoft.com/office/drawing/2014/main" id="{A7DF476A-AD2E-B74C-9827-221A77208EED}"/>
              </a:ext>
            </a:extLst>
          </p:cNvPr>
          <p:cNvSpPr txBox="1"/>
          <p:nvPr/>
        </p:nvSpPr>
        <p:spPr>
          <a:xfrm>
            <a:off x="5396344" y="1143883"/>
            <a:ext cx="5869421" cy="830997"/>
          </a:xfrm>
          <a:prstGeom prst="rect">
            <a:avLst/>
          </a:prstGeom>
          <a:noFill/>
        </p:spPr>
        <p:txBody>
          <a:bodyPr wrap="square" rtlCol="0">
            <a:spAutoFit/>
          </a:bodyPr>
          <a:lstStyle/>
          <a:p>
            <a:r>
              <a:rPr lang="en-US" sz="2400" u="sng" dirty="0"/>
              <a:t>Sea lice-dependent </a:t>
            </a:r>
            <a:r>
              <a:rPr lang="en-US" sz="2400" b="1" dirty="0">
                <a:solidFill>
                  <a:srgbClr val="FF0000"/>
                </a:solidFill>
              </a:rPr>
              <a:t>increase</a:t>
            </a:r>
            <a:r>
              <a:rPr lang="en-US" sz="2400" dirty="0"/>
              <a:t> in methylation under low temperature (8</a:t>
            </a:r>
            <a:r>
              <a:rPr lang="en-US" sz="2400" b="1" dirty="0"/>
              <a:t>°</a:t>
            </a:r>
            <a:r>
              <a:rPr lang="en-US" sz="2400" dirty="0"/>
              <a:t>C)</a:t>
            </a:r>
          </a:p>
        </p:txBody>
      </p:sp>
      <p:sp>
        <p:nvSpPr>
          <p:cNvPr id="12" name="TextBox 11">
            <a:extLst>
              <a:ext uri="{FF2B5EF4-FFF2-40B4-BE49-F238E27FC236}">
                <a16:creationId xmlns:a16="http://schemas.microsoft.com/office/drawing/2014/main" id="{75B7BB35-4FC9-3940-8982-749C19776738}"/>
              </a:ext>
            </a:extLst>
          </p:cNvPr>
          <p:cNvSpPr txBox="1"/>
          <p:nvPr/>
        </p:nvSpPr>
        <p:spPr>
          <a:xfrm>
            <a:off x="6651215" y="2243586"/>
            <a:ext cx="4866717" cy="666977"/>
          </a:xfrm>
          <a:prstGeom prst="rect">
            <a:avLst/>
          </a:prstGeom>
          <a:noFill/>
        </p:spPr>
        <p:txBody>
          <a:bodyPr wrap="none" rtlCol="0">
            <a:spAutoFit/>
          </a:bodyPr>
          <a:lstStyle/>
          <a:p>
            <a:r>
              <a:rPr lang="en-US" sz="1867" dirty="0"/>
              <a:t>HOX activator complex</a:t>
            </a:r>
          </a:p>
          <a:p>
            <a:r>
              <a:rPr lang="en-US" sz="1867" dirty="0"/>
              <a:t>HOX: </a:t>
            </a:r>
            <a:r>
              <a:rPr lang="en-US" sz="1867" b="1" dirty="0"/>
              <a:t>specify spatial plan in organ development</a:t>
            </a:r>
          </a:p>
        </p:txBody>
      </p:sp>
      <p:sp>
        <p:nvSpPr>
          <p:cNvPr id="16" name="Rectangle 15">
            <a:extLst>
              <a:ext uri="{FF2B5EF4-FFF2-40B4-BE49-F238E27FC236}">
                <a16:creationId xmlns:a16="http://schemas.microsoft.com/office/drawing/2014/main" id="{57D92AEF-CC63-F148-AE7B-70F11D4A355E}"/>
              </a:ext>
            </a:extLst>
          </p:cNvPr>
          <p:cNvSpPr/>
          <p:nvPr/>
        </p:nvSpPr>
        <p:spPr>
          <a:xfrm>
            <a:off x="6774107" y="3855841"/>
            <a:ext cx="4046172" cy="379656"/>
          </a:xfrm>
          <a:prstGeom prst="rect">
            <a:avLst/>
          </a:prstGeom>
        </p:spPr>
        <p:txBody>
          <a:bodyPr wrap="none">
            <a:spAutoFit/>
          </a:bodyPr>
          <a:lstStyle/>
          <a:p>
            <a:r>
              <a:rPr lang="en-US" sz="1867" b="1" dirty="0"/>
              <a:t>modulates growth (favors aggregation)</a:t>
            </a:r>
          </a:p>
        </p:txBody>
      </p:sp>
      <p:sp>
        <p:nvSpPr>
          <p:cNvPr id="17" name="Rectangle 16">
            <a:extLst>
              <a:ext uri="{FF2B5EF4-FFF2-40B4-BE49-F238E27FC236}">
                <a16:creationId xmlns:a16="http://schemas.microsoft.com/office/drawing/2014/main" id="{81400910-588B-C04C-AF5D-4C0EADF7A0E3}"/>
              </a:ext>
            </a:extLst>
          </p:cNvPr>
          <p:cNvSpPr/>
          <p:nvPr/>
        </p:nvSpPr>
        <p:spPr>
          <a:xfrm>
            <a:off x="5905296" y="5002791"/>
            <a:ext cx="4162875" cy="666977"/>
          </a:xfrm>
          <a:prstGeom prst="rect">
            <a:avLst/>
          </a:prstGeom>
        </p:spPr>
        <p:txBody>
          <a:bodyPr wrap="square">
            <a:spAutoFit/>
          </a:bodyPr>
          <a:lstStyle/>
          <a:p>
            <a:r>
              <a:rPr lang="en-US" sz="1867" dirty="0"/>
              <a:t>zinc finger that </a:t>
            </a:r>
            <a:r>
              <a:rPr lang="en-US" sz="1867" b="1" dirty="0"/>
              <a:t>regulates inflammatory response </a:t>
            </a:r>
            <a:r>
              <a:rPr lang="en-US" sz="1867" dirty="0"/>
              <a:t>and </a:t>
            </a:r>
            <a:r>
              <a:rPr lang="en-US" sz="1867" b="1" dirty="0"/>
              <a:t>cell proliferation</a:t>
            </a:r>
            <a:endParaRPr lang="en-US" sz="1867" dirty="0"/>
          </a:p>
        </p:txBody>
      </p:sp>
    </p:spTree>
    <p:extLst>
      <p:ext uri="{BB962C8B-B14F-4D97-AF65-F5344CB8AC3E}">
        <p14:creationId xmlns:p14="http://schemas.microsoft.com/office/powerpoint/2010/main" val="241962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51" name="Rectangle 50">
            <a:extLst>
              <a:ext uri="{FF2B5EF4-FFF2-40B4-BE49-F238E27FC236}">
                <a16:creationId xmlns:a16="http://schemas.microsoft.com/office/drawing/2014/main" id="{6CA7A5CC-DEFF-9040-AAC4-8F630B9D8117}"/>
              </a:ext>
            </a:extLst>
          </p:cNvPr>
          <p:cNvSpPr/>
          <p:nvPr/>
        </p:nvSpPr>
        <p:spPr>
          <a:xfrm>
            <a:off x="4030384" y="1339168"/>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359289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2" name="TextBox 31">
            <a:extLst>
              <a:ext uri="{FF2B5EF4-FFF2-40B4-BE49-F238E27FC236}">
                <a16:creationId xmlns:a16="http://schemas.microsoft.com/office/drawing/2014/main" id="{839CC810-C893-3E45-B5C8-86101416716F}"/>
              </a:ext>
            </a:extLst>
          </p:cNvPr>
          <p:cNvSpPr txBox="1"/>
          <p:nvPr/>
        </p:nvSpPr>
        <p:spPr>
          <a:xfrm>
            <a:off x="5859585" y="1308031"/>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33" name="Rectangle 32">
            <a:extLst>
              <a:ext uri="{FF2B5EF4-FFF2-40B4-BE49-F238E27FC236}">
                <a16:creationId xmlns:a16="http://schemas.microsoft.com/office/drawing/2014/main" id="{0DDE0256-7294-4C49-9D46-8244766D66BA}"/>
              </a:ext>
            </a:extLst>
          </p:cNvPr>
          <p:cNvSpPr/>
          <p:nvPr/>
        </p:nvSpPr>
        <p:spPr>
          <a:xfrm>
            <a:off x="1983635" y="5336362"/>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116170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2" name="Rectangle 11">
            <a:extLst>
              <a:ext uri="{FF2B5EF4-FFF2-40B4-BE49-F238E27FC236}">
                <a16:creationId xmlns:a16="http://schemas.microsoft.com/office/drawing/2014/main" id="{9A524E86-C223-7C4B-B6DC-08D29FB21B8F}"/>
              </a:ext>
            </a:extLst>
          </p:cNvPr>
          <p:cNvSpPr/>
          <p:nvPr/>
        </p:nvSpPr>
        <p:spPr>
          <a:xfrm>
            <a:off x="1983635" y="5336362"/>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2" name="TextBox 31">
            <a:extLst>
              <a:ext uri="{FF2B5EF4-FFF2-40B4-BE49-F238E27FC236}">
                <a16:creationId xmlns:a16="http://schemas.microsoft.com/office/drawing/2014/main" id="{839CC810-C893-3E45-B5C8-86101416716F}"/>
              </a:ext>
            </a:extLst>
          </p:cNvPr>
          <p:cNvSpPr txBox="1"/>
          <p:nvPr/>
        </p:nvSpPr>
        <p:spPr>
          <a:xfrm>
            <a:off x="5859585" y="1308031"/>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19" name="Rectangle 18">
            <a:extLst>
              <a:ext uri="{FF2B5EF4-FFF2-40B4-BE49-F238E27FC236}">
                <a16:creationId xmlns:a16="http://schemas.microsoft.com/office/drawing/2014/main" id="{23CEA152-51E9-FE43-AE66-8DD210C22070}"/>
              </a:ext>
            </a:extLst>
          </p:cNvPr>
          <p:cNvSpPr/>
          <p:nvPr/>
        </p:nvSpPr>
        <p:spPr>
          <a:xfrm>
            <a:off x="5076693" y="392753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Rectangle 19">
            <a:extLst>
              <a:ext uri="{FF2B5EF4-FFF2-40B4-BE49-F238E27FC236}">
                <a16:creationId xmlns:a16="http://schemas.microsoft.com/office/drawing/2014/main" id="{1C4DDF5A-B839-0349-8E95-D1AF5711D12E}"/>
              </a:ext>
            </a:extLst>
          </p:cNvPr>
          <p:cNvSpPr/>
          <p:nvPr/>
        </p:nvSpPr>
        <p:spPr>
          <a:xfrm>
            <a:off x="5099552" y="5336361"/>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1" name="Rectangle 20">
            <a:extLst>
              <a:ext uri="{FF2B5EF4-FFF2-40B4-BE49-F238E27FC236}">
                <a16:creationId xmlns:a16="http://schemas.microsoft.com/office/drawing/2014/main" id="{9364888D-9548-5747-A01E-63D2F3F09124}"/>
              </a:ext>
            </a:extLst>
          </p:cNvPr>
          <p:cNvSpPr/>
          <p:nvPr/>
        </p:nvSpPr>
        <p:spPr>
          <a:xfrm>
            <a:off x="5099552" y="2191042"/>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2" name="TextBox 21">
            <a:extLst>
              <a:ext uri="{FF2B5EF4-FFF2-40B4-BE49-F238E27FC236}">
                <a16:creationId xmlns:a16="http://schemas.microsoft.com/office/drawing/2014/main" id="{DF061E9F-5D12-F145-85E6-0FB2AC60C248}"/>
              </a:ext>
            </a:extLst>
          </p:cNvPr>
          <p:cNvSpPr txBox="1"/>
          <p:nvPr/>
        </p:nvSpPr>
        <p:spPr>
          <a:xfrm>
            <a:off x="5608407" y="2071868"/>
            <a:ext cx="589007" cy="338554"/>
          </a:xfrm>
          <a:prstGeom prst="rect">
            <a:avLst/>
          </a:prstGeom>
          <a:noFill/>
        </p:spPr>
        <p:txBody>
          <a:bodyPr wrap="none" rtlCol="0">
            <a:spAutoFit/>
          </a:bodyPr>
          <a:lstStyle/>
          <a:p>
            <a:r>
              <a:rPr lang="en-US" sz="1600" dirty="0"/>
              <a:t>LBX1</a:t>
            </a:r>
          </a:p>
        </p:txBody>
      </p:sp>
      <p:sp>
        <p:nvSpPr>
          <p:cNvPr id="23" name="TextBox 22">
            <a:extLst>
              <a:ext uri="{FF2B5EF4-FFF2-40B4-BE49-F238E27FC236}">
                <a16:creationId xmlns:a16="http://schemas.microsoft.com/office/drawing/2014/main" id="{C6CE36DD-24EE-3449-AB52-0CF01B31D836}"/>
              </a:ext>
            </a:extLst>
          </p:cNvPr>
          <p:cNvSpPr txBox="1"/>
          <p:nvPr/>
        </p:nvSpPr>
        <p:spPr>
          <a:xfrm>
            <a:off x="5729331" y="3765706"/>
            <a:ext cx="756041" cy="338554"/>
          </a:xfrm>
          <a:prstGeom prst="rect">
            <a:avLst/>
          </a:prstGeom>
          <a:noFill/>
        </p:spPr>
        <p:txBody>
          <a:bodyPr wrap="none" rtlCol="0">
            <a:spAutoFit/>
          </a:bodyPr>
          <a:lstStyle/>
          <a:p>
            <a:r>
              <a:rPr lang="en-US" sz="1600" dirty="0"/>
              <a:t>HOXC8</a:t>
            </a:r>
          </a:p>
        </p:txBody>
      </p:sp>
      <p:sp>
        <p:nvSpPr>
          <p:cNvPr id="24" name="TextBox 23">
            <a:extLst>
              <a:ext uri="{FF2B5EF4-FFF2-40B4-BE49-F238E27FC236}">
                <a16:creationId xmlns:a16="http://schemas.microsoft.com/office/drawing/2014/main" id="{D663113A-1C78-F645-8143-A64D4B65E361}"/>
              </a:ext>
            </a:extLst>
          </p:cNvPr>
          <p:cNvSpPr txBox="1"/>
          <p:nvPr/>
        </p:nvSpPr>
        <p:spPr>
          <a:xfrm>
            <a:off x="5742699" y="5207228"/>
            <a:ext cx="756041" cy="338554"/>
          </a:xfrm>
          <a:prstGeom prst="rect">
            <a:avLst/>
          </a:prstGeom>
          <a:noFill/>
        </p:spPr>
        <p:txBody>
          <a:bodyPr wrap="none" rtlCol="0">
            <a:spAutoFit/>
          </a:bodyPr>
          <a:lstStyle/>
          <a:p>
            <a:r>
              <a:rPr lang="en-US" sz="1600" dirty="0"/>
              <a:t>HOXC9</a:t>
            </a:r>
          </a:p>
        </p:txBody>
      </p:sp>
      <p:sp>
        <p:nvSpPr>
          <p:cNvPr id="31" name="TextBox 30">
            <a:extLst>
              <a:ext uri="{FF2B5EF4-FFF2-40B4-BE49-F238E27FC236}">
                <a16:creationId xmlns:a16="http://schemas.microsoft.com/office/drawing/2014/main" id="{5BDE75BC-045D-0545-B168-882EF60ABD65}"/>
              </a:ext>
            </a:extLst>
          </p:cNvPr>
          <p:cNvSpPr txBox="1"/>
          <p:nvPr/>
        </p:nvSpPr>
        <p:spPr>
          <a:xfrm>
            <a:off x="7073058" y="2448291"/>
            <a:ext cx="5010417" cy="1118127"/>
          </a:xfrm>
          <a:prstGeom prst="rect">
            <a:avLst/>
          </a:prstGeom>
          <a:noFill/>
        </p:spPr>
        <p:txBody>
          <a:bodyPr wrap="square" rtlCol="0">
            <a:spAutoFit/>
          </a:bodyPr>
          <a:lstStyle/>
          <a:p>
            <a:r>
              <a:rPr lang="en-US" sz="2133" dirty="0"/>
              <a:t>HOX transcription factors</a:t>
            </a:r>
          </a:p>
          <a:p>
            <a:pPr marL="380990" indent="-380990">
              <a:buFont typeface="Arial" panose="020B0604020202020204" pitchFamily="34" charset="0"/>
              <a:buChar char="•"/>
            </a:pPr>
            <a:r>
              <a:rPr lang="en-US" sz="2133" b="1" dirty="0"/>
              <a:t>Cell differentiation, spatial specificity</a:t>
            </a:r>
          </a:p>
          <a:p>
            <a:endParaRPr lang="en-US" sz="2400" dirty="0"/>
          </a:p>
        </p:txBody>
      </p:sp>
    </p:spTree>
    <p:extLst>
      <p:ext uri="{BB962C8B-B14F-4D97-AF65-F5344CB8AC3E}">
        <p14:creationId xmlns:p14="http://schemas.microsoft.com/office/powerpoint/2010/main" val="543518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 name="Rectangle 2">
            <a:extLst>
              <a:ext uri="{FF2B5EF4-FFF2-40B4-BE49-F238E27FC236}">
                <a16:creationId xmlns:a16="http://schemas.microsoft.com/office/drawing/2014/main" id="{0B9E2528-3082-EE48-969C-E1D5B9E656B4}"/>
              </a:ext>
            </a:extLst>
          </p:cNvPr>
          <p:cNvSpPr/>
          <p:nvPr/>
        </p:nvSpPr>
        <p:spPr>
          <a:xfrm>
            <a:off x="5122236" y="2466939"/>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Rectangle 19">
            <a:extLst>
              <a:ext uri="{FF2B5EF4-FFF2-40B4-BE49-F238E27FC236}">
                <a16:creationId xmlns:a16="http://schemas.microsoft.com/office/drawing/2014/main" id="{AEAB92C4-22F4-7F4D-BF9E-582E327383E4}"/>
              </a:ext>
            </a:extLst>
          </p:cNvPr>
          <p:cNvSpPr/>
          <p:nvPr/>
        </p:nvSpPr>
        <p:spPr>
          <a:xfrm>
            <a:off x="5141185" y="627923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1" name="Rectangle 20">
            <a:extLst>
              <a:ext uri="{FF2B5EF4-FFF2-40B4-BE49-F238E27FC236}">
                <a16:creationId xmlns:a16="http://schemas.microsoft.com/office/drawing/2014/main" id="{7C2D3EA2-E012-A148-AE36-EBB55BBB09A6}"/>
              </a:ext>
            </a:extLst>
          </p:cNvPr>
          <p:cNvSpPr/>
          <p:nvPr/>
        </p:nvSpPr>
        <p:spPr>
          <a:xfrm>
            <a:off x="5111351" y="202447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 name="TextBox 4">
            <a:extLst>
              <a:ext uri="{FF2B5EF4-FFF2-40B4-BE49-F238E27FC236}">
                <a16:creationId xmlns:a16="http://schemas.microsoft.com/office/drawing/2014/main" id="{DF8FB569-7AEB-8D4E-B15D-B8E9C29444EE}"/>
              </a:ext>
            </a:extLst>
          </p:cNvPr>
          <p:cNvSpPr txBox="1"/>
          <p:nvPr/>
        </p:nvSpPr>
        <p:spPr>
          <a:xfrm>
            <a:off x="5719462" y="1895642"/>
            <a:ext cx="1628523" cy="338554"/>
          </a:xfrm>
          <a:prstGeom prst="rect">
            <a:avLst/>
          </a:prstGeom>
          <a:noFill/>
        </p:spPr>
        <p:txBody>
          <a:bodyPr wrap="none" rtlCol="0">
            <a:spAutoFit/>
          </a:bodyPr>
          <a:lstStyle/>
          <a:p>
            <a:r>
              <a:rPr lang="en-US" sz="1600" dirty="0"/>
              <a:t>RAPGEF6 (intron)</a:t>
            </a:r>
          </a:p>
        </p:txBody>
      </p:sp>
      <p:sp>
        <p:nvSpPr>
          <p:cNvPr id="23" name="TextBox 22">
            <a:extLst>
              <a:ext uri="{FF2B5EF4-FFF2-40B4-BE49-F238E27FC236}">
                <a16:creationId xmlns:a16="http://schemas.microsoft.com/office/drawing/2014/main" id="{43F37DA6-B12D-AE40-AFC0-3A8A4E869A0A}"/>
              </a:ext>
            </a:extLst>
          </p:cNvPr>
          <p:cNvSpPr txBox="1"/>
          <p:nvPr/>
        </p:nvSpPr>
        <p:spPr>
          <a:xfrm>
            <a:off x="5699481" y="2358651"/>
            <a:ext cx="1431354" cy="338554"/>
          </a:xfrm>
          <a:prstGeom prst="rect">
            <a:avLst/>
          </a:prstGeom>
          <a:noFill/>
        </p:spPr>
        <p:txBody>
          <a:bodyPr wrap="none" rtlCol="0">
            <a:spAutoFit/>
          </a:bodyPr>
          <a:lstStyle/>
          <a:p>
            <a:r>
              <a:rPr lang="en-US" sz="1600" dirty="0"/>
              <a:t>HCCA2 (intron)</a:t>
            </a:r>
          </a:p>
        </p:txBody>
      </p:sp>
      <p:sp>
        <p:nvSpPr>
          <p:cNvPr id="24" name="TextBox 23">
            <a:extLst>
              <a:ext uri="{FF2B5EF4-FFF2-40B4-BE49-F238E27FC236}">
                <a16:creationId xmlns:a16="http://schemas.microsoft.com/office/drawing/2014/main" id="{1435F2B6-860D-4A44-BC8A-12CE18A10152}"/>
              </a:ext>
            </a:extLst>
          </p:cNvPr>
          <p:cNvSpPr txBox="1"/>
          <p:nvPr/>
        </p:nvSpPr>
        <p:spPr>
          <a:xfrm>
            <a:off x="5587092" y="6160886"/>
            <a:ext cx="1466620" cy="338554"/>
          </a:xfrm>
          <a:prstGeom prst="rect">
            <a:avLst/>
          </a:prstGeom>
          <a:noFill/>
        </p:spPr>
        <p:txBody>
          <a:bodyPr wrap="none" rtlCol="0">
            <a:spAutoFit/>
          </a:bodyPr>
          <a:lstStyle/>
          <a:p>
            <a:r>
              <a:rPr lang="en-US" sz="1600" dirty="0"/>
              <a:t>UNC5D (intron)</a:t>
            </a:r>
          </a:p>
        </p:txBody>
      </p:sp>
      <p:sp>
        <p:nvSpPr>
          <p:cNvPr id="6" name="TextBox 5">
            <a:extLst>
              <a:ext uri="{FF2B5EF4-FFF2-40B4-BE49-F238E27FC236}">
                <a16:creationId xmlns:a16="http://schemas.microsoft.com/office/drawing/2014/main" id="{DEB1A42B-8124-044C-9296-8ABAD7779A73}"/>
              </a:ext>
            </a:extLst>
          </p:cNvPr>
          <p:cNvSpPr txBox="1"/>
          <p:nvPr/>
        </p:nvSpPr>
        <p:spPr>
          <a:xfrm>
            <a:off x="6995856" y="3070987"/>
            <a:ext cx="5674611" cy="1938992"/>
          </a:xfrm>
          <a:prstGeom prst="rect">
            <a:avLst/>
          </a:prstGeom>
          <a:noFill/>
        </p:spPr>
        <p:txBody>
          <a:bodyPr wrap="square" rtlCol="0">
            <a:spAutoFit/>
          </a:bodyPr>
          <a:lstStyle/>
          <a:p>
            <a:r>
              <a:rPr lang="en-US" sz="2400" dirty="0"/>
              <a:t>genes associated with</a:t>
            </a:r>
          </a:p>
          <a:p>
            <a:pPr marL="380990" indent="-380990">
              <a:buFontTx/>
              <a:buChar char="-"/>
            </a:pPr>
            <a:r>
              <a:rPr lang="en-US" sz="2400" b="1" dirty="0"/>
              <a:t>apoptosis</a:t>
            </a:r>
          </a:p>
          <a:p>
            <a:pPr marL="380990" indent="-380990">
              <a:buFontTx/>
              <a:buChar char="-"/>
            </a:pPr>
            <a:r>
              <a:rPr lang="en-US" sz="2400" b="1" dirty="0"/>
              <a:t>inhibition of cell proliferation</a:t>
            </a:r>
          </a:p>
          <a:p>
            <a:pPr marL="380990" indent="-380990">
              <a:buFontTx/>
              <a:buChar char="-"/>
            </a:pPr>
            <a:r>
              <a:rPr lang="en-US" sz="2400" b="1" dirty="0"/>
              <a:t>response to damage</a:t>
            </a:r>
            <a:endParaRPr lang="en-US" sz="1600" b="1" dirty="0"/>
          </a:p>
          <a:p>
            <a:r>
              <a:rPr lang="en-US" sz="2400" dirty="0"/>
              <a:t> </a:t>
            </a:r>
          </a:p>
        </p:txBody>
      </p:sp>
      <p:sp>
        <p:nvSpPr>
          <p:cNvPr id="35" name="TextBox 34">
            <a:extLst>
              <a:ext uri="{FF2B5EF4-FFF2-40B4-BE49-F238E27FC236}">
                <a16:creationId xmlns:a16="http://schemas.microsoft.com/office/drawing/2014/main" id="{96EC18E0-7F50-CA4A-AAB9-DB70A77F9CB0}"/>
              </a:ext>
            </a:extLst>
          </p:cNvPr>
          <p:cNvSpPr txBox="1"/>
          <p:nvPr/>
        </p:nvSpPr>
        <p:spPr>
          <a:xfrm>
            <a:off x="5859585" y="1133858"/>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36" name="Rectangle 35">
            <a:extLst>
              <a:ext uri="{FF2B5EF4-FFF2-40B4-BE49-F238E27FC236}">
                <a16:creationId xmlns:a16="http://schemas.microsoft.com/office/drawing/2014/main" id="{DF6174CE-5113-F342-8CAD-4FB41BC323B6}"/>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7" name="Rectangle 36">
            <a:extLst>
              <a:ext uri="{FF2B5EF4-FFF2-40B4-BE49-F238E27FC236}">
                <a16:creationId xmlns:a16="http://schemas.microsoft.com/office/drawing/2014/main" id="{05EAF018-DBC5-7F48-BF06-3A06C0C2C84A}"/>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8" name="Rectangle 37">
            <a:extLst>
              <a:ext uri="{FF2B5EF4-FFF2-40B4-BE49-F238E27FC236}">
                <a16:creationId xmlns:a16="http://schemas.microsoft.com/office/drawing/2014/main" id="{F7A97912-C774-234A-8B63-6558487A0BDE}"/>
              </a:ext>
            </a:extLst>
          </p:cNvPr>
          <p:cNvSpPr/>
          <p:nvPr/>
        </p:nvSpPr>
        <p:spPr>
          <a:xfrm>
            <a:off x="1983635" y="5322663"/>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397677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p:txBody>
          <a:bodyPr/>
          <a:lstStyle/>
          <a:p>
            <a:r>
              <a:rPr lang="en-US" dirty="0"/>
              <a:t>Environmental threats to Salmon</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p:txBody>
          <a:bodyPr>
            <a:normAutofit/>
          </a:bodyPr>
          <a:lstStyle/>
          <a:p>
            <a:r>
              <a:rPr lang="en-US" dirty="0"/>
              <a:t>Ocean change</a:t>
            </a:r>
          </a:p>
          <a:p>
            <a:pPr lvl="1"/>
            <a:r>
              <a:rPr lang="en-US" dirty="0"/>
              <a:t>temperature impacts salmon physiology</a:t>
            </a:r>
          </a:p>
          <a:p>
            <a:pPr lvl="2"/>
            <a:r>
              <a:rPr lang="en-US" dirty="0"/>
              <a:t>Some studies show heat tolerance BUT at a cost </a:t>
            </a:r>
          </a:p>
          <a:p>
            <a:pPr lvl="3"/>
            <a:r>
              <a:rPr lang="en-US" dirty="0" err="1"/>
              <a:t>Anttila</a:t>
            </a:r>
            <a:r>
              <a:rPr lang="en-US" dirty="0"/>
              <a:t> et al (2014) </a:t>
            </a:r>
            <a:r>
              <a:rPr lang="en-US" i="1" dirty="0"/>
              <a:t>Nat </a:t>
            </a:r>
            <a:r>
              <a:rPr lang="en-US" i="1" dirty="0" err="1"/>
              <a:t>Comm</a:t>
            </a:r>
            <a:r>
              <a:rPr lang="en-US" i="1" dirty="0"/>
              <a:t>, </a:t>
            </a:r>
            <a:r>
              <a:rPr lang="en-US" dirty="0"/>
              <a:t>Tromp et al. (2018) </a:t>
            </a:r>
            <a:r>
              <a:rPr lang="en-US" i="1" dirty="0"/>
              <a:t>Aquaculture</a:t>
            </a:r>
            <a:r>
              <a:rPr lang="en-US" dirty="0"/>
              <a:t>, </a:t>
            </a:r>
            <a:r>
              <a:rPr lang="en-US" dirty="0" err="1"/>
              <a:t>Nuez-Ortin</a:t>
            </a:r>
            <a:r>
              <a:rPr lang="en-US" dirty="0"/>
              <a:t> et al. (2018) </a:t>
            </a:r>
            <a:r>
              <a:rPr lang="en-US" i="1" dirty="0"/>
              <a:t>BMC Genomics</a:t>
            </a:r>
          </a:p>
          <a:p>
            <a:pPr marL="457189" lvl="1" indent="0">
              <a:buNone/>
            </a:pPr>
            <a:endParaRPr lang="en-US" dirty="0"/>
          </a:p>
        </p:txBody>
      </p:sp>
      <p:pic>
        <p:nvPicPr>
          <p:cNvPr id="4" name="Picture 2" descr="Image result for ocean warming NOAA">
            <a:extLst>
              <a:ext uri="{FF2B5EF4-FFF2-40B4-BE49-F238E27FC236}">
                <a16:creationId xmlns:a16="http://schemas.microsoft.com/office/drawing/2014/main" id="{59789BDE-2DD6-3E4A-AB40-96FDA3F2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764" y="3429000"/>
            <a:ext cx="4755777" cy="336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4"/>
            <a:ext cx="2048033" cy="12958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2" name="Rectangle 11">
            <a:extLst>
              <a:ext uri="{FF2B5EF4-FFF2-40B4-BE49-F238E27FC236}">
                <a16:creationId xmlns:a16="http://schemas.microsoft.com/office/drawing/2014/main" id="{9A524E86-C223-7C4B-B6DC-08D29FB21B8F}"/>
              </a:ext>
            </a:extLst>
          </p:cNvPr>
          <p:cNvSpPr/>
          <p:nvPr/>
        </p:nvSpPr>
        <p:spPr>
          <a:xfrm>
            <a:off x="1983635" y="5158119"/>
            <a:ext cx="2048032" cy="7842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2" name="TextBox 1">
            <a:extLst>
              <a:ext uri="{FF2B5EF4-FFF2-40B4-BE49-F238E27FC236}">
                <a16:creationId xmlns:a16="http://schemas.microsoft.com/office/drawing/2014/main" id="{57867AE0-8B3B-2345-9012-04ECAE3B9147}"/>
              </a:ext>
            </a:extLst>
          </p:cNvPr>
          <p:cNvSpPr txBox="1"/>
          <p:nvPr/>
        </p:nvSpPr>
        <p:spPr>
          <a:xfrm>
            <a:off x="6241886" y="3753657"/>
            <a:ext cx="2546465" cy="461665"/>
          </a:xfrm>
          <a:prstGeom prst="rect">
            <a:avLst/>
          </a:prstGeom>
          <a:noFill/>
        </p:spPr>
        <p:txBody>
          <a:bodyPr wrap="square" rtlCol="0">
            <a:spAutoFit/>
          </a:bodyPr>
          <a:lstStyle/>
          <a:p>
            <a:r>
              <a:rPr lang="en-US" sz="2400" b="1" dirty="0"/>
              <a:t>Cell aggregation</a:t>
            </a:r>
            <a:endParaRPr lang="en-US" sz="1600" b="1" dirty="0"/>
          </a:p>
        </p:txBody>
      </p:sp>
      <p:sp>
        <p:nvSpPr>
          <p:cNvPr id="26" name="Rectangle 25">
            <a:extLst>
              <a:ext uri="{FF2B5EF4-FFF2-40B4-BE49-F238E27FC236}">
                <a16:creationId xmlns:a16="http://schemas.microsoft.com/office/drawing/2014/main" id="{2D3E8670-FD0E-0D42-8AAD-1B31762450B9}"/>
              </a:ext>
            </a:extLst>
          </p:cNvPr>
          <p:cNvSpPr/>
          <p:nvPr/>
        </p:nvSpPr>
        <p:spPr>
          <a:xfrm>
            <a:off x="5067559" y="4545999"/>
            <a:ext cx="1375187" cy="130988"/>
          </a:xfrm>
          <a:prstGeom prst="rect">
            <a:avLst/>
          </a:prstGeom>
          <a:solidFill>
            <a:srgbClr val="F492FF">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1" name="TextBox 30">
            <a:extLst>
              <a:ext uri="{FF2B5EF4-FFF2-40B4-BE49-F238E27FC236}">
                <a16:creationId xmlns:a16="http://schemas.microsoft.com/office/drawing/2014/main" id="{B7BCFC7C-9AC6-D443-969A-6712FCCEB10D}"/>
              </a:ext>
            </a:extLst>
          </p:cNvPr>
          <p:cNvSpPr txBox="1"/>
          <p:nvPr/>
        </p:nvSpPr>
        <p:spPr>
          <a:xfrm>
            <a:off x="5498731" y="4396874"/>
            <a:ext cx="788999" cy="338554"/>
          </a:xfrm>
          <a:prstGeom prst="rect">
            <a:avLst/>
          </a:prstGeom>
          <a:noFill/>
        </p:spPr>
        <p:txBody>
          <a:bodyPr wrap="none" rtlCol="0">
            <a:spAutoFit/>
          </a:bodyPr>
          <a:lstStyle/>
          <a:p>
            <a:r>
              <a:rPr lang="en-US" sz="1600" dirty="0"/>
              <a:t>lncRNA</a:t>
            </a:r>
          </a:p>
        </p:txBody>
      </p:sp>
      <p:sp>
        <p:nvSpPr>
          <p:cNvPr id="33" name="Rectangle 32">
            <a:extLst>
              <a:ext uri="{FF2B5EF4-FFF2-40B4-BE49-F238E27FC236}">
                <a16:creationId xmlns:a16="http://schemas.microsoft.com/office/drawing/2014/main" id="{F4D0BAF6-9580-344E-913C-B0C667168EB3}"/>
              </a:ext>
            </a:extLst>
          </p:cNvPr>
          <p:cNvSpPr/>
          <p:nvPr/>
        </p:nvSpPr>
        <p:spPr>
          <a:xfrm>
            <a:off x="5123759" y="423559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4" name="TextBox 33">
            <a:extLst>
              <a:ext uri="{FF2B5EF4-FFF2-40B4-BE49-F238E27FC236}">
                <a16:creationId xmlns:a16="http://schemas.microsoft.com/office/drawing/2014/main" id="{105B5AF9-7611-A643-B543-58AEFFD8AFA6}"/>
              </a:ext>
            </a:extLst>
          </p:cNvPr>
          <p:cNvSpPr txBox="1"/>
          <p:nvPr/>
        </p:nvSpPr>
        <p:spPr>
          <a:xfrm>
            <a:off x="5687838" y="4126806"/>
            <a:ext cx="692818" cy="338554"/>
          </a:xfrm>
          <a:prstGeom prst="rect">
            <a:avLst/>
          </a:prstGeom>
          <a:noFill/>
        </p:spPr>
        <p:txBody>
          <a:bodyPr wrap="none" rtlCol="0">
            <a:spAutoFit/>
          </a:bodyPr>
          <a:lstStyle/>
          <a:p>
            <a:r>
              <a:rPr lang="en-US" sz="1600" dirty="0"/>
              <a:t>ALS10</a:t>
            </a:r>
          </a:p>
        </p:txBody>
      </p:sp>
      <p:sp>
        <p:nvSpPr>
          <p:cNvPr id="6" name="TextBox 5">
            <a:extLst>
              <a:ext uri="{FF2B5EF4-FFF2-40B4-BE49-F238E27FC236}">
                <a16:creationId xmlns:a16="http://schemas.microsoft.com/office/drawing/2014/main" id="{3F510791-181F-4C4E-86FB-0DB361CB083D}"/>
              </a:ext>
            </a:extLst>
          </p:cNvPr>
          <p:cNvSpPr txBox="1"/>
          <p:nvPr/>
        </p:nvSpPr>
        <p:spPr>
          <a:xfrm>
            <a:off x="6349819" y="4335318"/>
            <a:ext cx="5786805" cy="830997"/>
          </a:xfrm>
          <a:prstGeom prst="rect">
            <a:avLst/>
          </a:prstGeom>
          <a:noFill/>
        </p:spPr>
        <p:txBody>
          <a:bodyPr wrap="square" rtlCol="0">
            <a:spAutoFit/>
          </a:bodyPr>
          <a:lstStyle/>
          <a:p>
            <a:r>
              <a:rPr lang="en-US" sz="2400" dirty="0"/>
              <a:t>Associated with FAM1142a </a:t>
            </a:r>
          </a:p>
          <a:p>
            <a:r>
              <a:rPr lang="en-US" sz="2400" dirty="0"/>
              <a:t>(</a:t>
            </a:r>
            <a:r>
              <a:rPr lang="en-US" sz="2400" b="1" dirty="0"/>
              <a:t>MAPK signaling/cell proliferation</a:t>
            </a:r>
            <a:r>
              <a:rPr lang="en-US" sz="2400" dirty="0"/>
              <a:t>)</a:t>
            </a:r>
          </a:p>
        </p:txBody>
      </p:sp>
      <p:sp>
        <p:nvSpPr>
          <p:cNvPr id="32" name="TextBox 31">
            <a:extLst>
              <a:ext uri="{FF2B5EF4-FFF2-40B4-BE49-F238E27FC236}">
                <a16:creationId xmlns:a16="http://schemas.microsoft.com/office/drawing/2014/main" id="{4116391E-D5AE-D04A-9602-A934634D9661}"/>
              </a:ext>
            </a:extLst>
          </p:cNvPr>
          <p:cNvSpPr txBox="1"/>
          <p:nvPr/>
        </p:nvSpPr>
        <p:spPr>
          <a:xfrm>
            <a:off x="5433239" y="2741109"/>
            <a:ext cx="6710224" cy="461665"/>
          </a:xfrm>
          <a:prstGeom prst="rect">
            <a:avLst/>
          </a:prstGeom>
          <a:noFill/>
        </p:spPr>
        <p:txBody>
          <a:bodyPr wrap="square" rtlCol="0">
            <a:spAutoFit/>
          </a:bodyPr>
          <a:lstStyle/>
          <a:p>
            <a:r>
              <a:rPr lang="en-US" sz="2400" b="1" dirty="0">
                <a:solidFill>
                  <a:srgbClr val="FF0000"/>
                </a:solidFill>
              </a:rPr>
              <a:t>increase</a:t>
            </a:r>
            <a:r>
              <a:rPr lang="en-US" sz="2400" dirty="0"/>
              <a:t> in methylation under high salinity (32psu)</a:t>
            </a:r>
          </a:p>
        </p:txBody>
      </p:sp>
    </p:spTree>
    <p:extLst>
      <p:ext uri="{BB962C8B-B14F-4D97-AF65-F5344CB8AC3E}">
        <p14:creationId xmlns:p14="http://schemas.microsoft.com/office/powerpoint/2010/main" val="835203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p:txBody>
      </p:sp>
    </p:spTree>
    <p:extLst>
      <p:ext uri="{BB962C8B-B14F-4D97-AF65-F5344CB8AC3E}">
        <p14:creationId xmlns:p14="http://schemas.microsoft.com/office/powerpoint/2010/main" val="2869887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p:txBody>
      </p:sp>
    </p:spTree>
    <p:extLst>
      <p:ext uri="{BB962C8B-B14F-4D97-AF65-F5344CB8AC3E}">
        <p14:creationId xmlns:p14="http://schemas.microsoft.com/office/powerpoint/2010/main" val="138423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a:t>
            </a:r>
            <a:r>
              <a:rPr lang="en-US" sz="2667" b="1" dirty="0"/>
              <a:t>cell proliferation/growth</a:t>
            </a:r>
            <a:r>
              <a:rPr lang="en-US" sz="2667" dirty="0"/>
              <a:t> vs. </a:t>
            </a:r>
            <a:r>
              <a:rPr lang="en-US" sz="2667" b="1" dirty="0"/>
              <a:t>apoptosis/damage control processes</a:t>
            </a:r>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1630616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cell proliferation/growth vs. apoptosis/damage control processes</a:t>
            </a:r>
          </a:p>
          <a:p>
            <a:pPr>
              <a:spcAft>
                <a:spcPts val="1600"/>
              </a:spcAft>
            </a:pPr>
            <a:r>
              <a:rPr lang="en-US" sz="2667" dirty="0"/>
              <a:t>A deeper understanding of this fine-tuning in light of expression data and phenotypes could pinpoint optimal epigenomic profiles that could be targeted for industry</a:t>
            </a:r>
          </a:p>
          <a:p>
            <a:pPr>
              <a:spcAft>
                <a:spcPts val="1600"/>
              </a:spcAft>
            </a:pPr>
            <a:endParaRPr lang="en-US" sz="2667" dirty="0"/>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402018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cell proliferation/growth vs. apoptosis/damage control processes</a:t>
            </a:r>
          </a:p>
          <a:p>
            <a:pPr>
              <a:spcAft>
                <a:spcPts val="1600"/>
              </a:spcAft>
            </a:pPr>
            <a:r>
              <a:rPr lang="en-US" sz="2667" dirty="0"/>
              <a:t>A deeper understanding of this fine-tuning in light of expression data and phenotypes could pinpoint optimal epigenomic profiles that could be targeted for industry</a:t>
            </a:r>
          </a:p>
          <a:p>
            <a:pPr>
              <a:spcAft>
                <a:spcPts val="1600"/>
              </a:spcAft>
            </a:pPr>
            <a:endParaRPr lang="en-US" sz="2667" dirty="0"/>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Title 1">
            <a:extLst>
              <a:ext uri="{FF2B5EF4-FFF2-40B4-BE49-F238E27FC236}">
                <a16:creationId xmlns:a16="http://schemas.microsoft.com/office/drawing/2014/main" id="{328DC911-BAEB-AE46-B4E0-367205EECE7C}"/>
              </a:ext>
            </a:extLst>
          </p:cNvPr>
          <p:cNvSpPr txBox="1">
            <a:spLocks/>
          </p:cNvSpPr>
          <p:nvPr/>
        </p:nvSpPr>
        <p:spPr>
          <a:xfrm>
            <a:off x="838200" y="4941888"/>
            <a:ext cx="10515600" cy="1325563"/>
          </a:xfrm>
          <a:prstGeom prst="rect">
            <a:avLst/>
          </a:prstGeom>
        </p:spPr>
        <p:txBody>
          <a:bodyPr vert="horz" lIns="121920" tIns="60960" rIns="121920" bIns="6096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Next steps</a:t>
            </a:r>
          </a:p>
        </p:txBody>
      </p:sp>
      <p:sp>
        <p:nvSpPr>
          <p:cNvPr id="11" name="Content Placeholder 2">
            <a:extLst>
              <a:ext uri="{FF2B5EF4-FFF2-40B4-BE49-F238E27FC236}">
                <a16:creationId xmlns:a16="http://schemas.microsoft.com/office/drawing/2014/main" id="{3EF77725-6896-0641-B6D6-ADB0135E5FBE}"/>
              </a:ext>
            </a:extLst>
          </p:cNvPr>
          <p:cNvSpPr txBox="1">
            <a:spLocks/>
          </p:cNvSpPr>
          <p:nvPr/>
        </p:nvSpPr>
        <p:spPr>
          <a:xfrm>
            <a:off x="838200" y="5955412"/>
            <a:ext cx="10515600" cy="624077"/>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Compare with expression data (check for targets of regulators)</a:t>
            </a:r>
          </a:p>
        </p:txBody>
      </p:sp>
    </p:spTree>
    <p:extLst>
      <p:ext uri="{BB962C8B-B14F-4D97-AF65-F5344CB8AC3E}">
        <p14:creationId xmlns:p14="http://schemas.microsoft.com/office/powerpoint/2010/main" val="23978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p:txBody>
          <a:bodyPr/>
          <a:lstStyle/>
          <a:p>
            <a:r>
              <a:rPr lang="en-US" dirty="0"/>
              <a:t>Environmental threats to Salmon</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a:xfrm>
            <a:off x="838200" y="1825625"/>
            <a:ext cx="7327900" cy="4351338"/>
          </a:xfrm>
        </p:spPr>
        <p:txBody>
          <a:bodyPr>
            <a:normAutofit/>
          </a:bodyPr>
          <a:lstStyle/>
          <a:p>
            <a:r>
              <a:rPr lang="en-US" dirty="0"/>
              <a:t>Ocean change</a:t>
            </a:r>
          </a:p>
          <a:p>
            <a:pPr lvl="1"/>
            <a:r>
              <a:rPr lang="en-US" dirty="0"/>
              <a:t>temperature impacts salmon physiology</a:t>
            </a:r>
          </a:p>
          <a:p>
            <a:pPr lvl="2"/>
            <a:r>
              <a:rPr lang="en-US" dirty="0"/>
              <a:t>Some studies show heat tolerance BUT at a cost </a:t>
            </a:r>
          </a:p>
          <a:p>
            <a:pPr lvl="3"/>
            <a:r>
              <a:rPr lang="en-US" dirty="0" err="1"/>
              <a:t>Anttila</a:t>
            </a:r>
            <a:r>
              <a:rPr lang="en-US" dirty="0"/>
              <a:t> et al (2014) </a:t>
            </a:r>
            <a:r>
              <a:rPr lang="en-US" i="1" dirty="0"/>
              <a:t>Nat </a:t>
            </a:r>
            <a:r>
              <a:rPr lang="en-US" i="1" dirty="0" err="1"/>
              <a:t>Comm</a:t>
            </a:r>
            <a:r>
              <a:rPr lang="en-US" i="1" dirty="0"/>
              <a:t>, </a:t>
            </a:r>
            <a:r>
              <a:rPr lang="en-US" dirty="0"/>
              <a:t>Tromp et al. (2018) </a:t>
            </a:r>
            <a:r>
              <a:rPr lang="en-US" i="1" dirty="0"/>
              <a:t>Aquaculture</a:t>
            </a:r>
            <a:r>
              <a:rPr lang="en-US" dirty="0"/>
              <a:t>, </a:t>
            </a:r>
            <a:r>
              <a:rPr lang="en-US" dirty="0" err="1"/>
              <a:t>Nuez-Ortin</a:t>
            </a:r>
            <a:r>
              <a:rPr lang="en-US" dirty="0"/>
              <a:t> et al. (2018) </a:t>
            </a:r>
            <a:r>
              <a:rPr lang="en-US" i="1" dirty="0"/>
              <a:t>BMC Genomics</a:t>
            </a:r>
          </a:p>
          <a:p>
            <a:pPr lvl="1"/>
            <a:r>
              <a:rPr lang="en-US" dirty="0"/>
              <a:t>salinity</a:t>
            </a:r>
          </a:p>
          <a:p>
            <a:pPr lvl="2"/>
            <a:r>
              <a:rPr lang="en-US" dirty="0"/>
              <a:t>Brown et al. (2018) </a:t>
            </a:r>
            <a:r>
              <a:rPr lang="en-US" i="1" dirty="0"/>
              <a:t>J. Fish Biol., </a:t>
            </a:r>
            <a:r>
              <a:rPr lang="en-US" dirty="0"/>
              <a:t>Duston (1994) </a:t>
            </a:r>
            <a:r>
              <a:rPr lang="en-US" i="1" dirty="0"/>
              <a:t>Aquaculture, </a:t>
            </a:r>
            <a:r>
              <a:rPr lang="en-US" dirty="0"/>
              <a:t>Vargas-</a:t>
            </a:r>
            <a:r>
              <a:rPr lang="en-US" dirty="0" err="1"/>
              <a:t>Chacoff</a:t>
            </a:r>
            <a:r>
              <a:rPr lang="en-US" dirty="0"/>
              <a:t> et al (2018) </a:t>
            </a:r>
            <a:r>
              <a:rPr lang="en-US" i="1" dirty="0"/>
              <a:t>J. Fish Biol.</a:t>
            </a:r>
          </a:p>
          <a:p>
            <a:pPr lvl="1"/>
            <a:endParaRPr lang="en-US" dirty="0"/>
          </a:p>
        </p:txBody>
      </p:sp>
      <p:sp>
        <p:nvSpPr>
          <p:cNvPr id="6" name="Rectangle 5">
            <a:extLst>
              <a:ext uri="{FF2B5EF4-FFF2-40B4-BE49-F238E27FC236}">
                <a16:creationId xmlns:a16="http://schemas.microsoft.com/office/drawing/2014/main" id="{334C2093-DA3F-AB40-BD15-2560903EE067}"/>
              </a:ext>
            </a:extLst>
          </p:cNvPr>
          <p:cNvSpPr/>
          <p:nvPr/>
        </p:nvSpPr>
        <p:spPr>
          <a:xfrm>
            <a:off x="6096000" y="5996225"/>
            <a:ext cx="6096000" cy="307777"/>
          </a:xfrm>
          <a:prstGeom prst="rect">
            <a:avLst/>
          </a:prstGeom>
        </p:spPr>
        <p:txBody>
          <a:bodyPr>
            <a:spAutoFit/>
          </a:bodyPr>
          <a:lstStyle/>
          <a:p>
            <a:r>
              <a:rPr lang="en-US" sz="1400" dirty="0"/>
              <a:t>https://</a:t>
            </a:r>
            <a:r>
              <a:rPr lang="en-US" sz="1400" dirty="0" err="1"/>
              <a:t>science.nasa.gov</a:t>
            </a:r>
            <a:r>
              <a:rPr lang="en-US" sz="1400" dirty="0"/>
              <a:t>/earth-science/oceanography/physical-ocean/salinity</a:t>
            </a:r>
          </a:p>
        </p:txBody>
      </p:sp>
      <p:sp>
        <p:nvSpPr>
          <p:cNvPr id="7" name="Rectangle 6">
            <a:extLst>
              <a:ext uri="{FF2B5EF4-FFF2-40B4-BE49-F238E27FC236}">
                <a16:creationId xmlns:a16="http://schemas.microsoft.com/office/drawing/2014/main" id="{ACB6C110-25EC-5145-B96E-F9FD917E50E0}"/>
              </a:ext>
            </a:extLst>
          </p:cNvPr>
          <p:cNvSpPr/>
          <p:nvPr/>
        </p:nvSpPr>
        <p:spPr>
          <a:xfrm>
            <a:off x="1197832" y="2297503"/>
            <a:ext cx="10155968" cy="133619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pic>
        <p:nvPicPr>
          <p:cNvPr id="8" name="Picture 7" descr="First full year of validated ocean surface salinity">
            <a:extLst>
              <a:ext uri="{FF2B5EF4-FFF2-40B4-BE49-F238E27FC236}">
                <a16:creationId xmlns:a16="http://schemas.microsoft.com/office/drawing/2014/main" id="{ED476413-2E7E-744E-84CC-5D74436C5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41" r="8236"/>
          <a:stretch/>
        </p:blipFill>
        <p:spPr bwMode="auto">
          <a:xfrm>
            <a:off x="8653480" y="3409760"/>
            <a:ext cx="3059952" cy="247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42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3C34-8933-8141-8CAB-66EA0895681B}"/>
              </a:ext>
            </a:extLst>
          </p:cNvPr>
          <p:cNvSpPr>
            <a:spLocks noGrp="1"/>
          </p:cNvSpPr>
          <p:nvPr>
            <p:ph type="title"/>
          </p:nvPr>
        </p:nvSpPr>
        <p:spPr>
          <a:xfrm>
            <a:off x="848766" y="-60167"/>
            <a:ext cx="10757647" cy="1830417"/>
          </a:xfrm>
        </p:spPr>
        <p:txBody>
          <a:bodyPr>
            <a:normAutofit/>
          </a:bodyPr>
          <a:lstStyle/>
          <a:p>
            <a:pPr algn="ctr"/>
            <a:r>
              <a:rPr lang="en-US" sz="4800" dirty="0"/>
              <a:t>Environmental conditions can exacerbate sea lice infestation</a:t>
            </a:r>
          </a:p>
        </p:txBody>
      </p:sp>
      <p:pic>
        <p:nvPicPr>
          <p:cNvPr id="10" name="Picture 9">
            <a:extLst>
              <a:ext uri="{FF2B5EF4-FFF2-40B4-BE49-F238E27FC236}">
                <a16:creationId xmlns:a16="http://schemas.microsoft.com/office/drawing/2014/main" id="{E1B2DF1C-AF96-FD4F-AB89-0FFDA0CB0A9A}"/>
              </a:ext>
            </a:extLst>
          </p:cNvPr>
          <p:cNvPicPr>
            <a:picLocks noChangeAspect="1"/>
          </p:cNvPicPr>
          <p:nvPr/>
        </p:nvPicPr>
        <p:blipFill>
          <a:blip r:embed="rId2"/>
          <a:stretch>
            <a:fillRect/>
          </a:stretch>
        </p:blipFill>
        <p:spPr>
          <a:xfrm>
            <a:off x="5482272" y="1819689"/>
            <a:ext cx="6378713" cy="2278559"/>
          </a:xfrm>
          <a:prstGeom prst="rect">
            <a:avLst/>
          </a:prstGeom>
        </p:spPr>
      </p:pic>
      <p:sp>
        <p:nvSpPr>
          <p:cNvPr id="15" name="TextBox 14">
            <a:extLst>
              <a:ext uri="{FF2B5EF4-FFF2-40B4-BE49-F238E27FC236}">
                <a16:creationId xmlns:a16="http://schemas.microsoft.com/office/drawing/2014/main" id="{7FFDF218-C540-5040-950C-AC560DC2D214}"/>
              </a:ext>
            </a:extLst>
          </p:cNvPr>
          <p:cNvSpPr txBox="1"/>
          <p:nvPr/>
        </p:nvSpPr>
        <p:spPr>
          <a:xfrm>
            <a:off x="6910326" y="1614503"/>
            <a:ext cx="3468706" cy="379656"/>
          </a:xfrm>
          <a:prstGeom prst="rect">
            <a:avLst/>
          </a:prstGeom>
          <a:noFill/>
        </p:spPr>
        <p:txBody>
          <a:bodyPr wrap="none" rtlCol="0">
            <a:spAutoFit/>
          </a:bodyPr>
          <a:lstStyle/>
          <a:p>
            <a:r>
              <a:rPr lang="en-US" sz="1867" dirty="0"/>
              <a:t>Temperature affects development</a:t>
            </a:r>
          </a:p>
        </p:txBody>
      </p:sp>
      <p:sp>
        <p:nvSpPr>
          <p:cNvPr id="13" name="Rectangle 12">
            <a:extLst>
              <a:ext uri="{FF2B5EF4-FFF2-40B4-BE49-F238E27FC236}">
                <a16:creationId xmlns:a16="http://schemas.microsoft.com/office/drawing/2014/main" id="{D25A71E5-85E0-214C-BE3F-BCD52974B7C3}"/>
              </a:ext>
            </a:extLst>
          </p:cNvPr>
          <p:cNvSpPr/>
          <p:nvPr/>
        </p:nvSpPr>
        <p:spPr>
          <a:xfrm>
            <a:off x="9635002" y="3917934"/>
            <a:ext cx="2942271" cy="297454"/>
          </a:xfrm>
          <a:prstGeom prst="rect">
            <a:avLst/>
          </a:prstGeom>
        </p:spPr>
        <p:txBody>
          <a:bodyPr wrap="square">
            <a:spAutoFit/>
          </a:bodyPr>
          <a:lstStyle/>
          <a:p>
            <a:r>
              <a:rPr lang="en-US" sz="1333" dirty="0"/>
              <a:t>González et al (2003) </a:t>
            </a:r>
            <a:r>
              <a:rPr lang="en-US" sz="1333" i="1" dirty="0"/>
              <a:t>Aquaculture</a:t>
            </a:r>
            <a:endParaRPr lang="en-US" sz="1333" dirty="0"/>
          </a:p>
        </p:txBody>
      </p:sp>
      <p:pic>
        <p:nvPicPr>
          <p:cNvPr id="16" name="Picture 2" descr="https://fishhistopathology.com/home/wp-content/uploads/2019/02/Caligus-FP.png">
            <a:extLst>
              <a:ext uri="{FF2B5EF4-FFF2-40B4-BE49-F238E27FC236}">
                <a16:creationId xmlns:a16="http://schemas.microsoft.com/office/drawing/2014/main" id="{E720F4DF-B062-B548-A2FD-FCBD441CD7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41" t="24652" r="6169"/>
          <a:stretch/>
        </p:blipFill>
        <p:spPr bwMode="auto">
          <a:xfrm>
            <a:off x="101905" y="1848655"/>
            <a:ext cx="3144819" cy="2375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tlantic salmon with adult females (C. rogercresseyi). Note the lesions on the skin surface. Note also the paired trailing egg sacs.">
            <a:extLst>
              <a:ext uri="{FF2B5EF4-FFF2-40B4-BE49-F238E27FC236}">
                <a16:creationId xmlns:a16="http://schemas.microsoft.com/office/drawing/2014/main" id="{79F3F92B-C9D9-F94F-BEC7-C23997BBB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995" y="4445000"/>
            <a:ext cx="3151459" cy="23592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ife cycle of C. rogercresseyi. es: egg strings; n1: first nauplius (0.43 mm long); n2: second nauplius (0.46 mm long); cop: copepodid (0.66 mm long); ch1: first chalimus I (0.83 mm long); ch2: second chalimus (1.27 mm long); ch3: third chalimus (2.15 mm long); ch4: fourth chalimus (3.15 mm long); ya: young adult which is not a different stage from adults (4.1 mm long); am: adult male (4.83 mm long); af: adult female with egg strings (4.79 mm long).">
            <a:extLst>
              <a:ext uri="{FF2B5EF4-FFF2-40B4-BE49-F238E27FC236}">
                <a16:creationId xmlns:a16="http://schemas.microsoft.com/office/drawing/2014/main" id="{F06F473F-04AD-9946-8E9D-3EE39D8BE5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704" y="1792920"/>
            <a:ext cx="2081137" cy="254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24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3C34-8933-8141-8CAB-66EA0895681B}"/>
              </a:ext>
            </a:extLst>
          </p:cNvPr>
          <p:cNvSpPr>
            <a:spLocks noGrp="1"/>
          </p:cNvSpPr>
          <p:nvPr>
            <p:ph type="title"/>
          </p:nvPr>
        </p:nvSpPr>
        <p:spPr>
          <a:xfrm>
            <a:off x="848766" y="-60167"/>
            <a:ext cx="10757647" cy="1830417"/>
          </a:xfrm>
        </p:spPr>
        <p:txBody>
          <a:bodyPr>
            <a:normAutofit/>
          </a:bodyPr>
          <a:lstStyle/>
          <a:p>
            <a:pPr algn="ctr"/>
            <a:r>
              <a:rPr lang="en-US" sz="4800" dirty="0"/>
              <a:t>Environmental conditions can exacerbate sea lice infestation</a:t>
            </a:r>
          </a:p>
        </p:txBody>
      </p:sp>
      <p:pic>
        <p:nvPicPr>
          <p:cNvPr id="10" name="Picture 9">
            <a:extLst>
              <a:ext uri="{FF2B5EF4-FFF2-40B4-BE49-F238E27FC236}">
                <a16:creationId xmlns:a16="http://schemas.microsoft.com/office/drawing/2014/main" id="{E1B2DF1C-AF96-FD4F-AB89-0FFDA0CB0A9A}"/>
              </a:ext>
            </a:extLst>
          </p:cNvPr>
          <p:cNvPicPr>
            <a:picLocks noChangeAspect="1"/>
          </p:cNvPicPr>
          <p:nvPr/>
        </p:nvPicPr>
        <p:blipFill>
          <a:blip r:embed="rId3"/>
          <a:stretch>
            <a:fillRect/>
          </a:stretch>
        </p:blipFill>
        <p:spPr>
          <a:xfrm>
            <a:off x="5482272" y="1819689"/>
            <a:ext cx="6378713" cy="2278559"/>
          </a:xfrm>
          <a:prstGeom prst="rect">
            <a:avLst/>
          </a:prstGeom>
        </p:spPr>
      </p:pic>
      <p:sp>
        <p:nvSpPr>
          <p:cNvPr id="15" name="TextBox 14">
            <a:extLst>
              <a:ext uri="{FF2B5EF4-FFF2-40B4-BE49-F238E27FC236}">
                <a16:creationId xmlns:a16="http://schemas.microsoft.com/office/drawing/2014/main" id="{7FFDF218-C540-5040-950C-AC560DC2D214}"/>
              </a:ext>
            </a:extLst>
          </p:cNvPr>
          <p:cNvSpPr txBox="1"/>
          <p:nvPr/>
        </p:nvSpPr>
        <p:spPr>
          <a:xfrm>
            <a:off x="6910326" y="1614503"/>
            <a:ext cx="3468706" cy="379656"/>
          </a:xfrm>
          <a:prstGeom prst="rect">
            <a:avLst/>
          </a:prstGeom>
          <a:noFill/>
        </p:spPr>
        <p:txBody>
          <a:bodyPr wrap="none" rtlCol="0">
            <a:spAutoFit/>
          </a:bodyPr>
          <a:lstStyle/>
          <a:p>
            <a:r>
              <a:rPr lang="en-US" sz="1867" dirty="0"/>
              <a:t>Temperature affects development</a:t>
            </a:r>
          </a:p>
        </p:txBody>
      </p:sp>
      <p:sp>
        <p:nvSpPr>
          <p:cNvPr id="13" name="Rectangle 12">
            <a:extLst>
              <a:ext uri="{FF2B5EF4-FFF2-40B4-BE49-F238E27FC236}">
                <a16:creationId xmlns:a16="http://schemas.microsoft.com/office/drawing/2014/main" id="{D25A71E5-85E0-214C-BE3F-BCD52974B7C3}"/>
              </a:ext>
            </a:extLst>
          </p:cNvPr>
          <p:cNvSpPr/>
          <p:nvPr/>
        </p:nvSpPr>
        <p:spPr>
          <a:xfrm>
            <a:off x="9635002" y="3917934"/>
            <a:ext cx="2942271" cy="297454"/>
          </a:xfrm>
          <a:prstGeom prst="rect">
            <a:avLst/>
          </a:prstGeom>
        </p:spPr>
        <p:txBody>
          <a:bodyPr wrap="square">
            <a:spAutoFit/>
          </a:bodyPr>
          <a:lstStyle/>
          <a:p>
            <a:r>
              <a:rPr lang="en-US" sz="1333" dirty="0"/>
              <a:t>González et al (2003) </a:t>
            </a:r>
            <a:r>
              <a:rPr lang="en-US" sz="1333" i="1" dirty="0"/>
              <a:t>Aquaculture</a:t>
            </a:r>
            <a:endParaRPr lang="en-US" sz="1333" dirty="0"/>
          </a:p>
        </p:txBody>
      </p:sp>
      <p:pic>
        <p:nvPicPr>
          <p:cNvPr id="16" name="Picture 2" descr="https://fishhistopathology.com/home/wp-content/uploads/2019/02/Caligus-FP.png">
            <a:extLst>
              <a:ext uri="{FF2B5EF4-FFF2-40B4-BE49-F238E27FC236}">
                <a16:creationId xmlns:a16="http://schemas.microsoft.com/office/drawing/2014/main" id="{E720F4DF-B062-B548-A2FD-FCBD441CD7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41" t="24652" r="6169"/>
          <a:stretch/>
        </p:blipFill>
        <p:spPr bwMode="auto">
          <a:xfrm>
            <a:off x="101905" y="1848655"/>
            <a:ext cx="3144819" cy="2375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tlantic salmon with adult females (C. rogercresseyi). Note the lesions on the skin surface. Note also the paired trailing egg sacs.">
            <a:extLst>
              <a:ext uri="{FF2B5EF4-FFF2-40B4-BE49-F238E27FC236}">
                <a16:creationId xmlns:a16="http://schemas.microsoft.com/office/drawing/2014/main" id="{79F3F92B-C9D9-F94F-BEC7-C23997BBB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995" y="4445000"/>
            <a:ext cx="3151459" cy="23592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ife cycle of C. rogercresseyi. es: egg strings; n1: first nauplius (0.43 mm long); n2: second nauplius (0.46 mm long); cop: copepodid (0.66 mm long); ch1: first chalimus I (0.83 mm long); ch2: second chalimus (1.27 mm long); ch3: third chalimus (2.15 mm long); ch4: fourth chalimus (3.15 mm long); ya: young adult which is not a different stage from adults (4.1 mm long); am: adult male (4.83 mm long); af: adult female with egg strings (4.79 mm long).">
            <a:extLst>
              <a:ext uri="{FF2B5EF4-FFF2-40B4-BE49-F238E27FC236}">
                <a16:creationId xmlns:a16="http://schemas.microsoft.com/office/drawing/2014/main" id="{F06F473F-04AD-9946-8E9D-3EE39D8BE5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704" y="1792920"/>
            <a:ext cx="2081137" cy="25416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93F980-73AA-A843-9D59-D29F33BDF530}"/>
              </a:ext>
            </a:extLst>
          </p:cNvPr>
          <p:cNvPicPr>
            <a:picLocks noChangeAspect="1"/>
          </p:cNvPicPr>
          <p:nvPr/>
        </p:nvPicPr>
        <p:blipFill>
          <a:blip r:embed="rId7"/>
          <a:stretch>
            <a:fillRect/>
          </a:stretch>
        </p:blipFill>
        <p:spPr>
          <a:xfrm>
            <a:off x="6661984" y="4499231"/>
            <a:ext cx="3779661" cy="2252571"/>
          </a:xfrm>
          <a:prstGeom prst="rect">
            <a:avLst/>
          </a:prstGeom>
        </p:spPr>
      </p:pic>
      <p:sp>
        <p:nvSpPr>
          <p:cNvPr id="14" name="TextBox 13">
            <a:extLst>
              <a:ext uri="{FF2B5EF4-FFF2-40B4-BE49-F238E27FC236}">
                <a16:creationId xmlns:a16="http://schemas.microsoft.com/office/drawing/2014/main" id="{210A67F8-F945-C247-AD84-23B49DBE4A5B}"/>
              </a:ext>
            </a:extLst>
          </p:cNvPr>
          <p:cNvSpPr txBox="1"/>
          <p:nvPr/>
        </p:nvSpPr>
        <p:spPr>
          <a:xfrm>
            <a:off x="6734368" y="4127788"/>
            <a:ext cx="4413989" cy="420564"/>
          </a:xfrm>
          <a:prstGeom prst="rect">
            <a:avLst/>
          </a:prstGeom>
          <a:noFill/>
        </p:spPr>
        <p:txBody>
          <a:bodyPr wrap="square" rtlCol="0">
            <a:spAutoFit/>
          </a:bodyPr>
          <a:lstStyle/>
          <a:p>
            <a:pPr algn="ctr"/>
            <a:r>
              <a:rPr lang="en-US" sz="2133" dirty="0"/>
              <a:t>Salinity affects survival </a:t>
            </a:r>
          </a:p>
        </p:txBody>
      </p:sp>
      <p:sp>
        <p:nvSpPr>
          <p:cNvPr id="18" name="Rectangle 17">
            <a:extLst>
              <a:ext uri="{FF2B5EF4-FFF2-40B4-BE49-F238E27FC236}">
                <a16:creationId xmlns:a16="http://schemas.microsoft.com/office/drawing/2014/main" id="{E2858685-58E2-A74E-B453-0E5BDDE1EA86}"/>
              </a:ext>
            </a:extLst>
          </p:cNvPr>
          <p:cNvSpPr/>
          <p:nvPr/>
        </p:nvSpPr>
        <p:spPr>
          <a:xfrm>
            <a:off x="10418816" y="5561513"/>
            <a:ext cx="1459083" cy="1117935"/>
          </a:xfrm>
          <a:prstGeom prst="rect">
            <a:avLst/>
          </a:prstGeom>
        </p:spPr>
        <p:txBody>
          <a:bodyPr wrap="square">
            <a:spAutoFit/>
          </a:bodyPr>
          <a:lstStyle/>
          <a:p>
            <a:r>
              <a:rPr lang="en-US" sz="1333" dirty="0"/>
              <a:t>Bravo et al (2008) </a:t>
            </a:r>
            <a:r>
              <a:rPr lang="en-US" sz="1333" i="1" dirty="0"/>
              <a:t>Bulletin of the European Association of Fish Pathologists</a:t>
            </a:r>
            <a:endParaRPr lang="en-US" sz="1333" dirty="0"/>
          </a:p>
        </p:txBody>
      </p:sp>
      <p:sp>
        <p:nvSpPr>
          <p:cNvPr id="3" name="Rectangle 2">
            <a:extLst>
              <a:ext uri="{FF2B5EF4-FFF2-40B4-BE49-F238E27FC236}">
                <a16:creationId xmlns:a16="http://schemas.microsoft.com/office/drawing/2014/main" id="{03CCF7DD-B695-F04C-9326-C5BE1D024EC2}"/>
              </a:ext>
            </a:extLst>
          </p:cNvPr>
          <p:cNvSpPr/>
          <p:nvPr/>
        </p:nvSpPr>
        <p:spPr>
          <a:xfrm>
            <a:off x="3516704" y="1614503"/>
            <a:ext cx="8675297" cy="251328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81920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Tree>
    <p:extLst>
      <p:ext uri="{BB962C8B-B14F-4D97-AF65-F5344CB8AC3E}">
        <p14:creationId xmlns:p14="http://schemas.microsoft.com/office/powerpoint/2010/main" val="170675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a:xfrm>
            <a:off x="838200" y="2269331"/>
            <a:ext cx="10515600" cy="4351339"/>
          </a:xfrm>
        </p:spPr>
        <p:txBody>
          <a:bodyPr>
            <a:normAutofit/>
          </a:bodyPr>
          <a:lstStyle/>
          <a:p>
            <a:r>
              <a:rPr lang="en-US" dirty="0"/>
              <a:t>Methylation is a good way to measure wide-spread change</a:t>
            </a:r>
          </a:p>
          <a:p>
            <a:pPr lvl="1"/>
            <a:r>
              <a:rPr lang="en-US" dirty="0"/>
              <a:t>Epigenetic marks can be directly influenced by the environment</a:t>
            </a:r>
          </a:p>
          <a:p>
            <a:pPr lvl="1"/>
            <a:r>
              <a:rPr lang="en-US" dirty="0"/>
              <a:t>They mediate phenotypic response through gene regulation</a:t>
            </a:r>
          </a:p>
          <a:p>
            <a:pPr marL="457189" lvl="1" indent="0">
              <a:buNone/>
            </a:pPr>
            <a:endParaRPr lang="en-US" dirty="0"/>
          </a:p>
        </p:txBody>
      </p:sp>
    </p:spTree>
    <p:extLst>
      <p:ext uri="{BB962C8B-B14F-4D97-AF65-F5344CB8AC3E}">
        <p14:creationId xmlns:p14="http://schemas.microsoft.com/office/powerpoint/2010/main" val="15904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a:xfrm>
            <a:off x="838200" y="2269331"/>
            <a:ext cx="10515600" cy="4351339"/>
          </a:xfrm>
        </p:spPr>
        <p:txBody>
          <a:bodyPr>
            <a:normAutofit/>
          </a:bodyPr>
          <a:lstStyle/>
          <a:p>
            <a:r>
              <a:rPr lang="en-US" dirty="0"/>
              <a:t>Methylation is a good way to measure wide-spread change</a:t>
            </a:r>
          </a:p>
          <a:p>
            <a:pPr lvl="1"/>
            <a:r>
              <a:rPr lang="en-US" dirty="0"/>
              <a:t>Epigenetic marks can be directly influenced by the environment</a:t>
            </a:r>
          </a:p>
          <a:p>
            <a:pPr lvl="1"/>
            <a:r>
              <a:rPr lang="en-US" dirty="0"/>
              <a:t>They mediate phenotypic response through gene regulation</a:t>
            </a:r>
          </a:p>
          <a:p>
            <a:pPr lvl="1"/>
            <a:endParaRPr lang="en-US" dirty="0"/>
          </a:p>
          <a:p>
            <a:r>
              <a:rPr lang="en-US" dirty="0"/>
              <a:t>Do salmon methylomes change in response to environment during sea lice infestation?</a:t>
            </a:r>
          </a:p>
          <a:p>
            <a:pPr lvl="1"/>
            <a:r>
              <a:rPr lang="en-US" dirty="0"/>
              <a:t>How might these methylation changes influence physiology?</a:t>
            </a:r>
          </a:p>
          <a:p>
            <a:pPr lvl="1"/>
            <a:r>
              <a:rPr lang="en-US" dirty="0"/>
              <a:t>Are specific regulatory pathways affected by one factor more than another?</a:t>
            </a:r>
          </a:p>
        </p:txBody>
      </p:sp>
    </p:spTree>
    <p:extLst>
      <p:ext uri="{BB962C8B-B14F-4D97-AF65-F5344CB8AC3E}">
        <p14:creationId xmlns:p14="http://schemas.microsoft.com/office/powerpoint/2010/main" val="240927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E179-37E2-C84E-A8B4-51C23E016A84}"/>
              </a:ext>
            </a:extLst>
          </p:cNvPr>
          <p:cNvSpPr>
            <a:spLocks noGrp="1"/>
          </p:cNvSpPr>
          <p:nvPr>
            <p:ph type="title"/>
          </p:nvPr>
        </p:nvSpPr>
        <p:spPr/>
        <p:txBody>
          <a:bodyPr/>
          <a:lstStyle/>
          <a:p>
            <a:pPr algn="ctr"/>
            <a:r>
              <a:rPr lang="en-US" dirty="0"/>
              <a:t>Temperature x salinity experimental set-up</a:t>
            </a:r>
          </a:p>
        </p:txBody>
      </p:sp>
      <p:sp>
        <p:nvSpPr>
          <p:cNvPr id="4" name="Rectangle 3">
            <a:extLst>
              <a:ext uri="{FF2B5EF4-FFF2-40B4-BE49-F238E27FC236}">
                <a16:creationId xmlns:a16="http://schemas.microsoft.com/office/drawing/2014/main" id="{7C1ADDBC-8436-9D47-9418-51A564A23A76}"/>
              </a:ext>
            </a:extLst>
          </p:cNvPr>
          <p:cNvSpPr/>
          <p:nvPr/>
        </p:nvSpPr>
        <p:spPr>
          <a:xfrm>
            <a:off x="800765" y="2948359"/>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46DF1108-CCE8-B647-A7C8-0D3B9D7DF367}"/>
              </a:ext>
            </a:extLst>
          </p:cNvPr>
          <p:cNvSpPr txBox="1"/>
          <p:nvPr/>
        </p:nvSpPr>
        <p:spPr>
          <a:xfrm>
            <a:off x="9070" y="3323487"/>
            <a:ext cx="514885" cy="379656"/>
          </a:xfrm>
          <a:prstGeom prst="rect">
            <a:avLst/>
          </a:prstGeom>
          <a:noFill/>
        </p:spPr>
        <p:txBody>
          <a:bodyPr wrap="none" rtlCol="0">
            <a:spAutoFit/>
          </a:bodyPr>
          <a:lstStyle/>
          <a:p>
            <a:r>
              <a:rPr lang="en-US" sz="1867" b="1" dirty="0"/>
              <a:t>8°C</a:t>
            </a:r>
          </a:p>
        </p:txBody>
      </p:sp>
      <p:sp>
        <p:nvSpPr>
          <p:cNvPr id="12" name="TextBox 11">
            <a:extLst>
              <a:ext uri="{FF2B5EF4-FFF2-40B4-BE49-F238E27FC236}">
                <a16:creationId xmlns:a16="http://schemas.microsoft.com/office/drawing/2014/main" id="{7B294EFB-91C3-3449-BD1F-00B37CAB3715}"/>
              </a:ext>
            </a:extLst>
          </p:cNvPr>
          <p:cNvSpPr txBox="1"/>
          <p:nvPr/>
        </p:nvSpPr>
        <p:spPr>
          <a:xfrm>
            <a:off x="1" y="5232373"/>
            <a:ext cx="636713" cy="379656"/>
          </a:xfrm>
          <a:prstGeom prst="rect">
            <a:avLst/>
          </a:prstGeom>
          <a:noFill/>
        </p:spPr>
        <p:txBody>
          <a:bodyPr wrap="none" rtlCol="0">
            <a:spAutoFit/>
          </a:bodyPr>
          <a:lstStyle/>
          <a:p>
            <a:r>
              <a:rPr lang="en-US" sz="1867" b="1" dirty="0"/>
              <a:t>16°C</a:t>
            </a:r>
          </a:p>
        </p:txBody>
      </p:sp>
      <p:sp>
        <p:nvSpPr>
          <p:cNvPr id="14" name="TextBox 13">
            <a:extLst>
              <a:ext uri="{FF2B5EF4-FFF2-40B4-BE49-F238E27FC236}">
                <a16:creationId xmlns:a16="http://schemas.microsoft.com/office/drawing/2014/main" id="{D902D20F-E205-9C4D-80EC-5243DE60B4D2}"/>
              </a:ext>
            </a:extLst>
          </p:cNvPr>
          <p:cNvSpPr txBox="1"/>
          <p:nvPr/>
        </p:nvSpPr>
        <p:spPr>
          <a:xfrm>
            <a:off x="3319960" y="6075531"/>
            <a:ext cx="834331" cy="379656"/>
          </a:xfrm>
          <a:prstGeom prst="rect">
            <a:avLst/>
          </a:prstGeom>
          <a:noFill/>
        </p:spPr>
        <p:txBody>
          <a:bodyPr wrap="none" rtlCol="0">
            <a:spAutoFit/>
          </a:bodyPr>
          <a:lstStyle/>
          <a:p>
            <a:r>
              <a:rPr lang="en-US" sz="1867" b="1" dirty="0"/>
              <a:t>26 </a:t>
            </a:r>
            <a:r>
              <a:rPr lang="en-US" sz="1867" b="1" dirty="0" err="1"/>
              <a:t>psu</a:t>
            </a:r>
            <a:endParaRPr lang="en-US" sz="1867" b="1" dirty="0"/>
          </a:p>
        </p:txBody>
      </p:sp>
      <p:sp>
        <p:nvSpPr>
          <p:cNvPr id="15" name="TextBox 14">
            <a:extLst>
              <a:ext uri="{FF2B5EF4-FFF2-40B4-BE49-F238E27FC236}">
                <a16:creationId xmlns:a16="http://schemas.microsoft.com/office/drawing/2014/main" id="{AFD5314A-A630-D145-9503-26B42484D436}"/>
              </a:ext>
            </a:extLst>
          </p:cNvPr>
          <p:cNvSpPr txBox="1"/>
          <p:nvPr/>
        </p:nvSpPr>
        <p:spPr>
          <a:xfrm>
            <a:off x="1211898" y="6075531"/>
            <a:ext cx="834331" cy="379656"/>
          </a:xfrm>
          <a:prstGeom prst="rect">
            <a:avLst/>
          </a:prstGeom>
          <a:noFill/>
        </p:spPr>
        <p:txBody>
          <a:bodyPr wrap="none" rtlCol="0">
            <a:spAutoFit/>
          </a:bodyPr>
          <a:lstStyle/>
          <a:p>
            <a:r>
              <a:rPr lang="en-US" sz="1867" b="1" dirty="0"/>
              <a:t>32 </a:t>
            </a:r>
            <a:r>
              <a:rPr lang="en-US" sz="1867" b="1" dirty="0" err="1"/>
              <a:t>psu</a:t>
            </a:r>
            <a:endParaRPr lang="en-US" sz="1867" b="1" dirty="0"/>
          </a:p>
        </p:txBody>
      </p:sp>
      <p:pic>
        <p:nvPicPr>
          <p:cNvPr id="25" name="Graphic 24" descr="Fish">
            <a:extLst>
              <a:ext uri="{FF2B5EF4-FFF2-40B4-BE49-F238E27FC236}">
                <a16:creationId xmlns:a16="http://schemas.microsoft.com/office/drawing/2014/main" id="{5576A309-D28B-E84F-B782-792634CFB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7097" y="3089739"/>
            <a:ext cx="609600" cy="609600"/>
          </a:xfrm>
          <a:prstGeom prst="rect">
            <a:avLst/>
          </a:prstGeom>
        </p:spPr>
      </p:pic>
      <p:pic>
        <p:nvPicPr>
          <p:cNvPr id="26" name="Graphic 25" descr="Fish">
            <a:extLst>
              <a:ext uri="{FF2B5EF4-FFF2-40B4-BE49-F238E27FC236}">
                <a16:creationId xmlns:a16="http://schemas.microsoft.com/office/drawing/2014/main" id="{7802F41E-C02E-CA43-B277-5F110F46FF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701" y="3472711"/>
            <a:ext cx="609600" cy="609600"/>
          </a:xfrm>
          <a:prstGeom prst="rect">
            <a:avLst/>
          </a:prstGeom>
        </p:spPr>
      </p:pic>
      <p:pic>
        <p:nvPicPr>
          <p:cNvPr id="27" name="Graphic 26" descr="Fish">
            <a:extLst>
              <a:ext uri="{FF2B5EF4-FFF2-40B4-BE49-F238E27FC236}">
                <a16:creationId xmlns:a16="http://schemas.microsoft.com/office/drawing/2014/main" id="{966F943F-7374-5045-BB4F-D22DCE7BF2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1296" y="3176811"/>
            <a:ext cx="609600" cy="609600"/>
          </a:xfrm>
          <a:prstGeom prst="rect">
            <a:avLst/>
          </a:prstGeom>
        </p:spPr>
      </p:pic>
      <p:pic>
        <p:nvPicPr>
          <p:cNvPr id="28" name="Graphic 27" descr="Fish">
            <a:extLst>
              <a:ext uri="{FF2B5EF4-FFF2-40B4-BE49-F238E27FC236}">
                <a16:creationId xmlns:a16="http://schemas.microsoft.com/office/drawing/2014/main" id="{00F3556D-9C6F-5240-A740-7D7D411FC1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907" y="3752289"/>
            <a:ext cx="609600" cy="609600"/>
          </a:xfrm>
          <a:prstGeom prst="rect">
            <a:avLst/>
          </a:prstGeom>
        </p:spPr>
      </p:pic>
      <p:pic>
        <p:nvPicPr>
          <p:cNvPr id="46" name="Picture 45">
            <a:extLst>
              <a:ext uri="{FF2B5EF4-FFF2-40B4-BE49-F238E27FC236}">
                <a16:creationId xmlns:a16="http://schemas.microsoft.com/office/drawing/2014/main" id="{46F2E84F-7135-AF42-B18D-EB4B18F4DB1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1787465" y="4052482"/>
            <a:ext cx="121289" cy="102796"/>
          </a:xfrm>
          <a:prstGeom prst="rect">
            <a:avLst/>
          </a:prstGeom>
        </p:spPr>
      </p:pic>
      <p:pic>
        <p:nvPicPr>
          <p:cNvPr id="47" name="Picture 46">
            <a:extLst>
              <a:ext uri="{FF2B5EF4-FFF2-40B4-BE49-F238E27FC236}">
                <a16:creationId xmlns:a16="http://schemas.microsoft.com/office/drawing/2014/main" id="{09CFD0DA-462B-B148-95DF-0A1E92CA802E}"/>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1855790" y="4055607"/>
            <a:ext cx="121289" cy="102796"/>
          </a:xfrm>
          <a:prstGeom prst="rect">
            <a:avLst/>
          </a:prstGeom>
        </p:spPr>
      </p:pic>
      <p:pic>
        <p:nvPicPr>
          <p:cNvPr id="48" name="Picture 47">
            <a:extLst>
              <a:ext uri="{FF2B5EF4-FFF2-40B4-BE49-F238E27FC236}">
                <a16:creationId xmlns:a16="http://schemas.microsoft.com/office/drawing/2014/main" id="{213E5439-3537-534A-89D5-2F68D1743B91}"/>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1225724" y="3763209"/>
            <a:ext cx="121289" cy="102796"/>
          </a:xfrm>
          <a:prstGeom prst="rect">
            <a:avLst/>
          </a:prstGeom>
        </p:spPr>
      </p:pic>
      <p:pic>
        <p:nvPicPr>
          <p:cNvPr id="49" name="Picture 48">
            <a:extLst>
              <a:ext uri="{FF2B5EF4-FFF2-40B4-BE49-F238E27FC236}">
                <a16:creationId xmlns:a16="http://schemas.microsoft.com/office/drawing/2014/main" id="{62E7FA06-833D-7542-AE17-253A1CB8A0EA}"/>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154240" y="3763207"/>
            <a:ext cx="121289" cy="102796"/>
          </a:xfrm>
          <a:prstGeom prst="rect">
            <a:avLst/>
          </a:prstGeom>
        </p:spPr>
      </p:pic>
      <p:pic>
        <p:nvPicPr>
          <p:cNvPr id="50" name="Picture 49">
            <a:extLst>
              <a:ext uri="{FF2B5EF4-FFF2-40B4-BE49-F238E27FC236}">
                <a16:creationId xmlns:a16="http://schemas.microsoft.com/office/drawing/2014/main" id="{19C8B4DC-C4D1-ED47-907B-F6B545125A8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1054170" y="3380234"/>
            <a:ext cx="121289" cy="102796"/>
          </a:xfrm>
          <a:prstGeom prst="rect">
            <a:avLst/>
          </a:prstGeom>
        </p:spPr>
      </p:pic>
      <p:pic>
        <p:nvPicPr>
          <p:cNvPr id="51" name="Picture 50">
            <a:extLst>
              <a:ext uri="{FF2B5EF4-FFF2-40B4-BE49-F238E27FC236}">
                <a16:creationId xmlns:a16="http://schemas.microsoft.com/office/drawing/2014/main" id="{3875317B-89DE-3D47-8D06-9658DD61C514}"/>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001121" y="3351727"/>
            <a:ext cx="121289" cy="102796"/>
          </a:xfrm>
          <a:prstGeom prst="rect">
            <a:avLst/>
          </a:prstGeom>
        </p:spPr>
      </p:pic>
      <p:pic>
        <p:nvPicPr>
          <p:cNvPr id="53" name="Picture 52">
            <a:extLst>
              <a:ext uri="{FF2B5EF4-FFF2-40B4-BE49-F238E27FC236}">
                <a16:creationId xmlns:a16="http://schemas.microsoft.com/office/drawing/2014/main" id="{2A95F13D-7C95-6D4F-9280-B8DBE0100B3E}"/>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1825472" y="3466994"/>
            <a:ext cx="121289" cy="102796"/>
          </a:xfrm>
          <a:prstGeom prst="rect">
            <a:avLst/>
          </a:prstGeom>
        </p:spPr>
      </p:pic>
      <p:pic>
        <p:nvPicPr>
          <p:cNvPr id="54" name="Picture 53">
            <a:extLst>
              <a:ext uri="{FF2B5EF4-FFF2-40B4-BE49-F238E27FC236}">
                <a16:creationId xmlns:a16="http://schemas.microsoft.com/office/drawing/2014/main" id="{C45C9145-CEBE-4F43-AED6-5D6422F22A61}"/>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1896953" y="3448665"/>
            <a:ext cx="121289" cy="102796"/>
          </a:xfrm>
          <a:prstGeom prst="rect">
            <a:avLst/>
          </a:prstGeom>
        </p:spPr>
      </p:pic>
      <p:pic>
        <p:nvPicPr>
          <p:cNvPr id="55" name="Picture 54">
            <a:extLst>
              <a:ext uri="{FF2B5EF4-FFF2-40B4-BE49-F238E27FC236}">
                <a16:creationId xmlns:a16="http://schemas.microsoft.com/office/drawing/2014/main" id="{DC6DCEE8-164C-7E41-8290-D390D6E3E007}"/>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1423786" y="2997165"/>
            <a:ext cx="121289" cy="102796"/>
          </a:xfrm>
          <a:prstGeom prst="rect">
            <a:avLst/>
          </a:prstGeom>
        </p:spPr>
      </p:pic>
      <p:pic>
        <p:nvPicPr>
          <p:cNvPr id="57" name="Picture 56">
            <a:extLst>
              <a:ext uri="{FF2B5EF4-FFF2-40B4-BE49-F238E27FC236}">
                <a16:creationId xmlns:a16="http://schemas.microsoft.com/office/drawing/2014/main" id="{93055C9F-4D08-6D44-ADAD-8FAF9B129061}"/>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1515894" y="4093233"/>
            <a:ext cx="121289" cy="102796"/>
          </a:xfrm>
          <a:prstGeom prst="rect">
            <a:avLst/>
          </a:prstGeom>
        </p:spPr>
      </p:pic>
      <p:sp>
        <p:nvSpPr>
          <p:cNvPr id="106" name="TextBox 105">
            <a:extLst>
              <a:ext uri="{FF2B5EF4-FFF2-40B4-BE49-F238E27FC236}">
                <a16:creationId xmlns:a16="http://schemas.microsoft.com/office/drawing/2014/main" id="{2B3FA59A-59E4-B346-9673-1B59CE20FCE9}"/>
              </a:ext>
            </a:extLst>
          </p:cNvPr>
          <p:cNvSpPr txBox="1"/>
          <p:nvPr/>
        </p:nvSpPr>
        <p:spPr>
          <a:xfrm>
            <a:off x="624123" y="1692595"/>
            <a:ext cx="5077096" cy="1241622"/>
          </a:xfrm>
          <a:prstGeom prst="rect">
            <a:avLst/>
          </a:prstGeom>
          <a:noFill/>
        </p:spPr>
        <p:txBody>
          <a:bodyPr wrap="none" rtlCol="0">
            <a:spAutoFit/>
          </a:bodyPr>
          <a:lstStyle/>
          <a:p>
            <a:pPr marL="241294" indent="-241294">
              <a:buFont typeface="Arial" panose="020B0604020202020204" pitchFamily="34" charset="0"/>
              <a:buChar char="•"/>
            </a:pPr>
            <a:r>
              <a:rPr lang="en-US" sz="1867" dirty="0"/>
              <a:t>8 fish (</a:t>
            </a:r>
            <a:r>
              <a:rPr lang="en-US" sz="1867" i="1" dirty="0"/>
              <a:t>S. </a:t>
            </a:r>
            <a:r>
              <a:rPr lang="en-US" sz="1867" i="1" dirty="0" err="1"/>
              <a:t>salar</a:t>
            </a:r>
            <a:r>
              <a:rPr lang="en-US" sz="1867" dirty="0"/>
              <a:t>) per tank</a:t>
            </a:r>
          </a:p>
          <a:p>
            <a:pPr marL="241294" indent="-241294">
              <a:buFont typeface="Arial" panose="020B0604020202020204" pitchFamily="34" charset="0"/>
              <a:buChar char="•"/>
            </a:pPr>
            <a:r>
              <a:rPr lang="en-US" sz="1867" dirty="0"/>
              <a:t>4 tanks/treatment</a:t>
            </a:r>
          </a:p>
          <a:p>
            <a:pPr marL="241294" indent="-241294">
              <a:buFont typeface="Arial" panose="020B0604020202020204" pitchFamily="34" charset="0"/>
              <a:buChar char="•"/>
            </a:pPr>
            <a:r>
              <a:rPr lang="en-US" sz="1867" dirty="0"/>
              <a:t>Initial load: 35 sea lice (</a:t>
            </a:r>
            <a:r>
              <a:rPr lang="en-US" sz="1867" i="1" dirty="0"/>
              <a:t>C. </a:t>
            </a:r>
            <a:r>
              <a:rPr lang="en-US" sz="1867" i="1" dirty="0" err="1"/>
              <a:t>rogercresseyi</a:t>
            </a:r>
            <a:r>
              <a:rPr lang="en-US" sz="1867" dirty="0"/>
              <a:t>) per fish</a:t>
            </a:r>
          </a:p>
          <a:p>
            <a:pPr marL="241294" indent="-241294">
              <a:buFont typeface="Arial" panose="020B0604020202020204" pitchFamily="34" charset="0"/>
              <a:buChar char="•"/>
            </a:pPr>
            <a:r>
              <a:rPr lang="en-US" sz="1867" dirty="0"/>
              <a:t>30 days</a:t>
            </a:r>
          </a:p>
        </p:txBody>
      </p:sp>
      <p:sp>
        <p:nvSpPr>
          <p:cNvPr id="107" name="Right Arrow 106">
            <a:extLst>
              <a:ext uri="{FF2B5EF4-FFF2-40B4-BE49-F238E27FC236}">
                <a16:creationId xmlns:a16="http://schemas.microsoft.com/office/drawing/2014/main" id="{354D4780-8A82-3947-BA48-A356BDD7A6F9}"/>
              </a:ext>
            </a:extLst>
          </p:cNvPr>
          <p:cNvSpPr/>
          <p:nvPr/>
        </p:nvSpPr>
        <p:spPr>
          <a:xfrm>
            <a:off x="5417660" y="4055420"/>
            <a:ext cx="3245833" cy="681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TextBox 107">
            <a:extLst>
              <a:ext uri="{FF2B5EF4-FFF2-40B4-BE49-F238E27FC236}">
                <a16:creationId xmlns:a16="http://schemas.microsoft.com/office/drawing/2014/main" id="{760DC8DC-760F-E149-9631-1139CF695CD9}"/>
              </a:ext>
            </a:extLst>
          </p:cNvPr>
          <p:cNvSpPr txBox="1"/>
          <p:nvPr/>
        </p:nvSpPr>
        <p:spPr>
          <a:xfrm>
            <a:off x="8534293" y="2293459"/>
            <a:ext cx="3271729" cy="830997"/>
          </a:xfrm>
          <a:prstGeom prst="rect">
            <a:avLst/>
          </a:prstGeom>
          <a:noFill/>
        </p:spPr>
        <p:txBody>
          <a:bodyPr wrap="none" rtlCol="0">
            <a:spAutoFit/>
          </a:bodyPr>
          <a:lstStyle/>
          <a:p>
            <a:r>
              <a:rPr lang="en-US" sz="2400" u="sng" dirty="0"/>
              <a:t>R</a:t>
            </a:r>
            <a:r>
              <a:rPr lang="en-US" sz="2400" dirty="0"/>
              <a:t>educed-</a:t>
            </a:r>
            <a:r>
              <a:rPr lang="en-US" sz="2400" u="sng" dirty="0"/>
              <a:t>R</a:t>
            </a:r>
            <a:r>
              <a:rPr lang="en-US" sz="2400" dirty="0"/>
              <a:t>epresentation</a:t>
            </a:r>
          </a:p>
          <a:p>
            <a:r>
              <a:rPr lang="en-US" sz="2400" u="sng" dirty="0"/>
              <a:t>B</a:t>
            </a:r>
            <a:r>
              <a:rPr lang="en-US" sz="2400" dirty="0"/>
              <a:t>isulfite </a:t>
            </a:r>
            <a:r>
              <a:rPr lang="en-US" sz="2400" u="sng" dirty="0"/>
              <a:t>S</a:t>
            </a:r>
            <a:r>
              <a:rPr lang="en-US" sz="2400" dirty="0"/>
              <a:t>equencing</a:t>
            </a:r>
          </a:p>
        </p:txBody>
      </p:sp>
      <p:pic>
        <p:nvPicPr>
          <p:cNvPr id="3074" name="Picture 2" descr="Image result for bisulfite sequencing">
            <a:extLst>
              <a:ext uri="{FF2B5EF4-FFF2-40B4-BE49-F238E27FC236}">
                <a16:creationId xmlns:a16="http://schemas.microsoft.com/office/drawing/2014/main" id="{89CD3241-277D-4C46-A024-95DD5F456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3459" y="3485085"/>
            <a:ext cx="3297555" cy="2605068"/>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109" descr="Fish">
            <a:extLst>
              <a:ext uri="{FF2B5EF4-FFF2-40B4-BE49-F238E27FC236}">
                <a16:creationId xmlns:a16="http://schemas.microsoft.com/office/drawing/2014/main" id="{3D5604E3-114B-C041-9999-25F057091B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3308" y="2877391"/>
            <a:ext cx="609600" cy="609600"/>
          </a:xfrm>
          <a:prstGeom prst="rect">
            <a:avLst/>
          </a:prstGeom>
        </p:spPr>
      </p:pic>
      <p:pic>
        <p:nvPicPr>
          <p:cNvPr id="111" name="Graphic 110" descr="Fish">
            <a:extLst>
              <a:ext uri="{FF2B5EF4-FFF2-40B4-BE49-F238E27FC236}">
                <a16:creationId xmlns:a16="http://schemas.microsoft.com/office/drawing/2014/main" id="{3A9A2991-B920-AC4D-B102-41305A086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657" y="3777756"/>
            <a:ext cx="609600" cy="609600"/>
          </a:xfrm>
          <a:prstGeom prst="rect">
            <a:avLst/>
          </a:prstGeom>
        </p:spPr>
      </p:pic>
      <p:pic>
        <p:nvPicPr>
          <p:cNvPr id="112" name="Graphic 111" descr="Fish">
            <a:extLst>
              <a:ext uri="{FF2B5EF4-FFF2-40B4-BE49-F238E27FC236}">
                <a16:creationId xmlns:a16="http://schemas.microsoft.com/office/drawing/2014/main" id="{44977B69-CA24-C849-AB71-FB400FF912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047" y="3447553"/>
            <a:ext cx="609600" cy="609600"/>
          </a:xfrm>
          <a:prstGeom prst="rect">
            <a:avLst/>
          </a:prstGeom>
        </p:spPr>
      </p:pic>
      <p:pic>
        <p:nvPicPr>
          <p:cNvPr id="113" name="Picture 112">
            <a:extLst>
              <a:ext uri="{FF2B5EF4-FFF2-40B4-BE49-F238E27FC236}">
                <a16:creationId xmlns:a16="http://schemas.microsoft.com/office/drawing/2014/main" id="{1494A4D3-43C1-554D-A356-8A016E5230FB}"/>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1772658" y="3713222"/>
            <a:ext cx="121289" cy="102796"/>
          </a:xfrm>
          <a:prstGeom prst="rect">
            <a:avLst/>
          </a:prstGeom>
        </p:spPr>
      </p:pic>
      <p:pic>
        <p:nvPicPr>
          <p:cNvPr id="114" name="Graphic 113" descr="Fish">
            <a:extLst>
              <a:ext uri="{FF2B5EF4-FFF2-40B4-BE49-F238E27FC236}">
                <a16:creationId xmlns:a16="http://schemas.microsoft.com/office/drawing/2014/main" id="{7610D2F9-5BB2-AC40-B9CF-56094FF7D7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425" y="2821936"/>
            <a:ext cx="609600" cy="609600"/>
          </a:xfrm>
          <a:prstGeom prst="rect">
            <a:avLst/>
          </a:prstGeom>
        </p:spPr>
      </p:pic>
      <p:pic>
        <p:nvPicPr>
          <p:cNvPr id="116" name="Picture 115">
            <a:extLst>
              <a:ext uri="{FF2B5EF4-FFF2-40B4-BE49-F238E27FC236}">
                <a16:creationId xmlns:a16="http://schemas.microsoft.com/office/drawing/2014/main" id="{FF2C82B1-D958-384A-85D3-68A314EB9964}"/>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940346" y="3726899"/>
            <a:ext cx="121289" cy="102796"/>
          </a:xfrm>
          <a:prstGeom prst="rect">
            <a:avLst/>
          </a:prstGeom>
        </p:spPr>
      </p:pic>
      <p:pic>
        <p:nvPicPr>
          <p:cNvPr id="117" name="Picture 116">
            <a:extLst>
              <a:ext uri="{FF2B5EF4-FFF2-40B4-BE49-F238E27FC236}">
                <a16:creationId xmlns:a16="http://schemas.microsoft.com/office/drawing/2014/main" id="{6059D108-6D13-DF4E-8AE9-9F0FAF566946}"/>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1998512" y="3740330"/>
            <a:ext cx="121289" cy="102796"/>
          </a:xfrm>
          <a:prstGeom prst="rect">
            <a:avLst/>
          </a:prstGeom>
        </p:spPr>
      </p:pic>
      <p:pic>
        <p:nvPicPr>
          <p:cNvPr id="118" name="Picture 117">
            <a:extLst>
              <a:ext uri="{FF2B5EF4-FFF2-40B4-BE49-F238E27FC236}">
                <a16:creationId xmlns:a16="http://schemas.microsoft.com/office/drawing/2014/main" id="{62265C67-0220-654F-B5C4-22240548EA11}"/>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598640" y="3203987"/>
            <a:ext cx="121289" cy="102796"/>
          </a:xfrm>
          <a:prstGeom prst="rect">
            <a:avLst/>
          </a:prstGeom>
        </p:spPr>
      </p:pic>
      <p:pic>
        <p:nvPicPr>
          <p:cNvPr id="119" name="Picture 118">
            <a:extLst>
              <a:ext uri="{FF2B5EF4-FFF2-40B4-BE49-F238E27FC236}">
                <a16:creationId xmlns:a16="http://schemas.microsoft.com/office/drawing/2014/main" id="{1927A505-3E1F-294C-97F0-9BD470EF8472}"/>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649298" y="3194966"/>
            <a:ext cx="121289" cy="102796"/>
          </a:xfrm>
          <a:prstGeom prst="rect">
            <a:avLst/>
          </a:prstGeom>
        </p:spPr>
      </p:pic>
      <p:pic>
        <p:nvPicPr>
          <p:cNvPr id="120" name="Picture 119">
            <a:extLst>
              <a:ext uri="{FF2B5EF4-FFF2-40B4-BE49-F238E27FC236}">
                <a16:creationId xmlns:a16="http://schemas.microsoft.com/office/drawing/2014/main" id="{C466440D-7721-264F-A461-7372970D324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892606" y="3088137"/>
            <a:ext cx="121289" cy="102796"/>
          </a:xfrm>
          <a:prstGeom prst="rect">
            <a:avLst/>
          </a:prstGeom>
        </p:spPr>
      </p:pic>
      <p:pic>
        <p:nvPicPr>
          <p:cNvPr id="121" name="Picture 120">
            <a:extLst>
              <a:ext uri="{FF2B5EF4-FFF2-40B4-BE49-F238E27FC236}">
                <a16:creationId xmlns:a16="http://schemas.microsoft.com/office/drawing/2014/main" id="{9D62CDC5-ED46-1E4B-AE01-55E12D51910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1518724" y="3444615"/>
            <a:ext cx="121289" cy="102796"/>
          </a:xfrm>
          <a:prstGeom prst="rect">
            <a:avLst/>
          </a:prstGeom>
        </p:spPr>
      </p:pic>
      <p:pic>
        <p:nvPicPr>
          <p:cNvPr id="123" name="Picture 122">
            <a:extLst>
              <a:ext uri="{FF2B5EF4-FFF2-40B4-BE49-F238E27FC236}">
                <a16:creationId xmlns:a16="http://schemas.microsoft.com/office/drawing/2014/main" id="{D8911B7A-CF4E-6947-9602-ECE3D2C4B5DB}"/>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6412" y="3102014"/>
            <a:ext cx="121289" cy="102796"/>
          </a:xfrm>
          <a:prstGeom prst="rect">
            <a:avLst/>
          </a:prstGeom>
        </p:spPr>
      </p:pic>
      <p:pic>
        <p:nvPicPr>
          <p:cNvPr id="124" name="Picture 123">
            <a:extLst>
              <a:ext uri="{FF2B5EF4-FFF2-40B4-BE49-F238E27FC236}">
                <a16:creationId xmlns:a16="http://schemas.microsoft.com/office/drawing/2014/main" id="{BE21F0AD-37ED-B34B-8172-89A950BED2A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06504" y="4052919"/>
            <a:ext cx="121289" cy="102796"/>
          </a:xfrm>
          <a:prstGeom prst="rect">
            <a:avLst/>
          </a:prstGeom>
        </p:spPr>
      </p:pic>
      <p:pic>
        <p:nvPicPr>
          <p:cNvPr id="125" name="Picture 124">
            <a:extLst>
              <a:ext uri="{FF2B5EF4-FFF2-40B4-BE49-F238E27FC236}">
                <a16:creationId xmlns:a16="http://schemas.microsoft.com/office/drawing/2014/main" id="{92A725B1-C1A5-EA4E-AC28-C96BEF423B8B}"/>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55002" y="4072049"/>
            <a:ext cx="121289" cy="102796"/>
          </a:xfrm>
          <a:prstGeom prst="rect">
            <a:avLst/>
          </a:prstGeom>
        </p:spPr>
      </p:pic>
      <p:pic>
        <p:nvPicPr>
          <p:cNvPr id="126" name="Picture 125">
            <a:extLst>
              <a:ext uri="{FF2B5EF4-FFF2-40B4-BE49-F238E27FC236}">
                <a16:creationId xmlns:a16="http://schemas.microsoft.com/office/drawing/2014/main" id="{8BEC3600-F915-0343-AD23-B64931862ECC}"/>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917402" y="3545579"/>
            <a:ext cx="121289" cy="102796"/>
          </a:xfrm>
          <a:prstGeom prst="rect">
            <a:avLst/>
          </a:prstGeom>
        </p:spPr>
      </p:pic>
      <p:sp>
        <p:nvSpPr>
          <p:cNvPr id="127" name="Rectangle 126">
            <a:extLst>
              <a:ext uri="{FF2B5EF4-FFF2-40B4-BE49-F238E27FC236}">
                <a16:creationId xmlns:a16="http://schemas.microsoft.com/office/drawing/2014/main" id="{D6638BC8-6690-EF4C-9E3E-59653D47CD89}"/>
              </a:ext>
            </a:extLst>
          </p:cNvPr>
          <p:cNvSpPr/>
          <p:nvPr/>
        </p:nvSpPr>
        <p:spPr>
          <a:xfrm>
            <a:off x="3020663" y="2929625"/>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28" name="Graphic 127" descr="Fish">
            <a:extLst>
              <a:ext uri="{FF2B5EF4-FFF2-40B4-BE49-F238E27FC236}">
                <a16:creationId xmlns:a16="http://schemas.microsoft.com/office/drawing/2014/main" id="{F00C8E61-D813-AA46-8344-DF3875DD60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6995" y="3071005"/>
            <a:ext cx="609600" cy="609600"/>
          </a:xfrm>
          <a:prstGeom prst="rect">
            <a:avLst/>
          </a:prstGeom>
        </p:spPr>
      </p:pic>
      <p:pic>
        <p:nvPicPr>
          <p:cNvPr id="129" name="Graphic 128" descr="Fish">
            <a:extLst>
              <a:ext uri="{FF2B5EF4-FFF2-40B4-BE49-F238E27FC236}">
                <a16:creationId xmlns:a16="http://schemas.microsoft.com/office/drawing/2014/main" id="{C9F89699-3627-0744-BB25-3E2BE27C8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8599" y="3453977"/>
            <a:ext cx="609600" cy="609600"/>
          </a:xfrm>
          <a:prstGeom prst="rect">
            <a:avLst/>
          </a:prstGeom>
        </p:spPr>
      </p:pic>
      <p:pic>
        <p:nvPicPr>
          <p:cNvPr id="130" name="Graphic 129" descr="Fish">
            <a:extLst>
              <a:ext uri="{FF2B5EF4-FFF2-40B4-BE49-F238E27FC236}">
                <a16:creationId xmlns:a16="http://schemas.microsoft.com/office/drawing/2014/main" id="{443FA8A7-64EC-4849-9F47-78EE5A0E66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1193" y="3158077"/>
            <a:ext cx="609600" cy="609600"/>
          </a:xfrm>
          <a:prstGeom prst="rect">
            <a:avLst/>
          </a:prstGeom>
        </p:spPr>
      </p:pic>
      <p:pic>
        <p:nvPicPr>
          <p:cNvPr id="131" name="Graphic 130" descr="Fish">
            <a:extLst>
              <a:ext uri="{FF2B5EF4-FFF2-40B4-BE49-F238E27FC236}">
                <a16:creationId xmlns:a16="http://schemas.microsoft.com/office/drawing/2014/main" id="{1AF38A12-F1EC-B74A-9A2F-68855A702E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0804" y="3733556"/>
            <a:ext cx="609600" cy="609600"/>
          </a:xfrm>
          <a:prstGeom prst="rect">
            <a:avLst/>
          </a:prstGeom>
        </p:spPr>
      </p:pic>
      <p:pic>
        <p:nvPicPr>
          <p:cNvPr id="132" name="Picture 131">
            <a:extLst>
              <a:ext uri="{FF2B5EF4-FFF2-40B4-BE49-F238E27FC236}">
                <a16:creationId xmlns:a16="http://schemas.microsoft.com/office/drawing/2014/main" id="{682CE800-E67D-C142-BF25-B9B97D47F595}"/>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4007362" y="4033749"/>
            <a:ext cx="121289" cy="102796"/>
          </a:xfrm>
          <a:prstGeom prst="rect">
            <a:avLst/>
          </a:prstGeom>
        </p:spPr>
      </p:pic>
      <p:pic>
        <p:nvPicPr>
          <p:cNvPr id="133" name="Picture 132">
            <a:extLst>
              <a:ext uri="{FF2B5EF4-FFF2-40B4-BE49-F238E27FC236}">
                <a16:creationId xmlns:a16="http://schemas.microsoft.com/office/drawing/2014/main" id="{258BE854-4C86-9546-906F-37DD34C2E2D0}"/>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4075688" y="4036874"/>
            <a:ext cx="121289" cy="102796"/>
          </a:xfrm>
          <a:prstGeom prst="rect">
            <a:avLst/>
          </a:prstGeom>
        </p:spPr>
      </p:pic>
      <p:pic>
        <p:nvPicPr>
          <p:cNvPr id="134" name="Picture 133">
            <a:extLst>
              <a:ext uri="{FF2B5EF4-FFF2-40B4-BE49-F238E27FC236}">
                <a16:creationId xmlns:a16="http://schemas.microsoft.com/office/drawing/2014/main" id="{CE3CD94B-9987-9746-8477-2B23084FAFD0}"/>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3445621" y="3744475"/>
            <a:ext cx="121289" cy="102796"/>
          </a:xfrm>
          <a:prstGeom prst="rect">
            <a:avLst/>
          </a:prstGeom>
        </p:spPr>
      </p:pic>
      <p:pic>
        <p:nvPicPr>
          <p:cNvPr id="135" name="Picture 134">
            <a:extLst>
              <a:ext uri="{FF2B5EF4-FFF2-40B4-BE49-F238E27FC236}">
                <a16:creationId xmlns:a16="http://schemas.microsoft.com/office/drawing/2014/main" id="{CC1E103E-972E-6440-A02F-4BFCE3876FEB}"/>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374137" y="3744474"/>
            <a:ext cx="121289" cy="102796"/>
          </a:xfrm>
          <a:prstGeom prst="rect">
            <a:avLst/>
          </a:prstGeom>
        </p:spPr>
      </p:pic>
      <p:pic>
        <p:nvPicPr>
          <p:cNvPr id="136" name="Picture 135">
            <a:extLst>
              <a:ext uri="{FF2B5EF4-FFF2-40B4-BE49-F238E27FC236}">
                <a16:creationId xmlns:a16="http://schemas.microsoft.com/office/drawing/2014/main" id="{C765DA7A-9422-904E-8853-F7FE4259320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3274068" y="3361501"/>
            <a:ext cx="121289" cy="102796"/>
          </a:xfrm>
          <a:prstGeom prst="rect">
            <a:avLst/>
          </a:prstGeom>
        </p:spPr>
      </p:pic>
      <p:pic>
        <p:nvPicPr>
          <p:cNvPr id="137" name="Picture 136">
            <a:extLst>
              <a:ext uri="{FF2B5EF4-FFF2-40B4-BE49-F238E27FC236}">
                <a16:creationId xmlns:a16="http://schemas.microsoft.com/office/drawing/2014/main" id="{8178CDFA-404E-3A40-9EFC-6055DFA3FF3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221018" y="3332994"/>
            <a:ext cx="121289" cy="102796"/>
          </a:xfrm>
          <a:prstGeom prst="rect">
            <a:avLst/>
          </a:prstGeom>
        </p:spPr>
      </p:pic>
      <p:pic>
        <p:nvPicPr>
          <p:cNvPr id="138" name="Picture 137">
            <a:extLst>
              <a:ext uri="{FF2B5EF4-FFF2-40B4-BE49-F238E27FC236}">
                <a16:creationId xmlns:a16="http://schemas.microsoft.com/office/drawing/2014/main" id="{5592725E-67D8-9440-8D0E-024B1D726E05}"/>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4045369" y="3448261"/>
            <a:ext cx="121289" cy="102796"/>
          </a:xfrm>
          <a:prstGeom prst="rect">
            <a:avLst/>
          </a:prstGeom>
        </p:spPr>
      </p:pic>
      <p:pic>
        <p:nvPicPr>
          <p:cNvPr id="139" name="Picture 138">
            <a:extLst>
              <a:ext uri="{FF2B5EF4-FFF2-40B4-BE49-F238E27FC236}">
                <a16:creationId xmlns:a16="http://schemas.microsoft.com/office/drawing/2014/main" id="{30634056-AAE1-2346-963C-1C859226650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4116850" y="3429931"/>
            <a:ext cx="121289" cy="102796"/>
          </a:xfrm>
          <a:prstGeom prst="rect">
            <a:avLst/>
          </a:prstGeom>
        </p:spPr>
      </p:pic>
      <p:pic>
        <p:nvPicPr>
          <p:cNvPr id="140" name="Picture 139">
            <a:extLst>
              <a:ext uri="{FF2B5EF4-FFF2-40B4-BE49-F238E27FC236}">
                <a16:creationId xmlns:a16="http://schemas.microsoft.com/office/drawing/2014/main" id="{B195133A-857B-144B-B244-5D5456C2E9D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3643684" y="2978431"/>
            <a:ext cx="121289" cy="102796"/>
          </a:xfrm>
          <a:prstGeom prst="rect">
            <a:avLst/>
          </a:prstGeom>
        </p:spPr>
      </p:pic>
      <p:pic>
        <p:nvPicPr>
          <p:cNvPr id="141" name="Picture 140">
            <a:extLst>
              <a:ext uri="{FF2B5EF4-FFF2-40B4-BE49-F238E27FC236}">
                <a16:creationId xmlns:a16="http://schemas.microsoft.com/office/drawing/2014/main" id="{FCFFA3D0-99A1-8D44-AE92-D6EE7B8EECB7}"/>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3735792" y="4074499"/>
            <a:ext cx="121289" cy="102796"/>
          </a:xfrm>
          <a:prstGeom prst="rect">
            <a:avLst/>
          </a:prstGeom>
        </p:spPr>
      </p:pic>
      <p:pic>
        <p:nvPicPr>
          <p:cNvPr id="142" name="Graphic 141" descr="Fish">
            <a:extLst>
              <a:ext uri="{FF2B5EF4-FFF2-40B4-BE49-F238E27FC236}">
                <a16:creationId xmlns:a16="http://schemas.microsoft.com/office/drawing/2014/main" id="{98B8C878-6175-F94C-BB92-A15E9DB7DF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3205" y="2858657"/>
            <a:ext cx="609600" cy="609600"/>
          </a:xfrm>
          <a:prstGeom prst="rect">
            <a:avLst/>
          </a:prstGeom>
        </p:spPr>
      </p:pic>
      <p:pic>
        <p:nvPicPr>
          <p:cNvPr id="143" name="Graphic 142" descr="Fish">
            <a:extLst>
              <a:ext uri="{FF2B5EF4-FFF2-40B4-BE49-F238E27FC236}">
                <a16:creationId xmlns:a16="http://schemas.microsoft.com/office/drawing/2014/main" id="{65F7C386-AFF1-6C4B-8707-432A2CAED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4555" y="3759023"/>
            <a:ext cx="609600" cy="609600"/>
          </a:xfrm>
          <a:prstGeom prst="rect">
            <a:avLst/>
          </a:prstGeom>
        </p:spPr>
      </p:pic>
      <p:pic>
        <p:nvPicPr>
          <p:cNvPr id="144" name="Graphic 143" descr="Fish">
            <a:extLst>
              <a:ext uri="{FF2B5EF4-FFF2-40B4-BE49-F238E27FC236}">
                <a16:creationId xmlns:a16="http://schemas.microsoft.com/office/drawing/2014/main" id="{3F3ED949-49EF-064D-A45D-495017A02F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9944" y="3428820"/>
            <a:ext cx="609600" cy="609600"/>
          </a:xfrm>
          <a:prstGeom prst="rect">
            <a:avLst/>
          </a:prstGeom>
        </p:spPr>
      </p:pic>
      <p:pic>
        <p:nvPicPr>
          <p:cNvPr id="145" name="Picture 144">
            <a:extLst>
              <a:ext uri="{FF2B5EF4-FFF2-40B4-BE49-F238E27FC236}">
                <a16:creationId xmlns:a16="http://schemas.microsoft.com/office/drawing/2014/main" id="{1C8F1D5A-6E26-BE43-9BF5-A73AC5766BC0}"/>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3992556" y="3694489"/>
            <a:ext cx="121289" cy="102796"/>
          </a:xfrm>
          <a:prstGeom prst="rect">
            <a:avLst/>
          </a:prstGeom>
        </p:spPr>
      </p:pic>
      <p:pic>
        <p:nvPicPr>
          <p:cNvPr id="146" name="Graphic 145" descr="Fish">
            <a:extLst>
              <a:ext uri="{FF2B5EF4-FFF2-40B4-BE49-F238E27FC236}">
                <a16:creationId xmlns:a16="http://schemas.microsoft.com/office/drawing/2014/main" id="{2EDC5A6B-C1C5-1340-B2A3-B3E0EF3A3A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4323" y="2803203"/>
            <a:ext cx="609600" cy="609600"/>
          </a:xfrm>
          <a:prstGeom prst="rect">
            <a:avLst/>
          </a:prstGeom>
        </p:spPr>
      </p:pic>
      <p:pic>
        <p:nvPicPr>
          <p:cNvPr id="147" name="Picture 146">
            <a:extLst>
              <a:ext uri="{FF2B5EF4-FFF2-40B4-BE49-F238E27FC236}">
                <a16:creationId xmlns:a16="http://schemas.microsoft.com/office/drawing/2014/main" id="{D6695088-F4A8-DA41-BB2A-4079104ADFE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4160244" y="3708166"/>
            <a:ext cx="121289" cy="102796"/>
          </a:xfrm>
          <a:prstGeom prst="rect">
            <a:avLst/>
          </a:prstGeom>
        </p:spPr>
      </p:pic>
      <p:pic>
        <p:nvPicPr>
          <p:cNvPr id="148" name="Picture 147">
            <a:extLst>
              <a:ext uri="{FF2B5EF4-FFF2-40B4-BE49-F238E27FC236}">
                <a16:creationId xmlns:a16="http://schemas.microsoft.com/office/drawing/2014/main" id="{C705BEA2-ECCC-4647-96D8-686746C672BB}"/>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4218409" y="3721597"/>
            <a:ext cx="121289" cy="102796"/>
          </a:xfrm>
          <a:prstGeom prst="rect">
            <a:avLst/>
          </a:prstGeom>
        </p:spPr>
      </p:pic>
      <p:pic>
        <p:nvPicPr>
          <p:cNvPr id="149" name="Picture 148">
            <a:extLst>
              <a:ext uri="{FF2B5EF4-FFF2-40B4-BE49-F238E27FC236}">
                <a16:creationId xmlns:a16="http://schemas.microsoft.com/office/drawing/2014/main" id="{BA383849-EEFA-F44C-BDF3-A42ED041B2DD}"/>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18537" y="3185254"/>
            <a:ext cx="121289" cy="102796"/>
          </a:xfrm>
          <a:prstGeom prst="rect">
            <a:avLst/>
          </a:prstGeom>
        </p:spPr>
      </p:pic>
      <p:pic>
        <p:nvPicPr>
          <p:cNvPr id="150" name="Picture 149">
            <a:extLst>
              <a:ext uri="{FF2B5EF4-FFF2-40B4-BE49-F238E27FC236}">
                <a16:creationId xmlns:a16="http://schemas.microsoft.com/office/drawing/2014/main" id="{5EA13E06-04FC-E64B-A46C-5BEFBC589D60}"/>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69196" y="3176233"/>
            <a:ext cx="121289" cy="102796"/>
          </a:xfrm>
          <a:prstGeom prst="rect">
            <a:avLst/>
          </a:prstGeom>
        </p:spPr>
      </p:pic>
      <p:pic>
        <p:nvPicPr>
          <p:cNvPr id="151" name="Picture 150">
            <a:extLst>
              <a:ext uri="{FF2B5EF4-FFF2-40B4-BE49-F238E27FC236}">
                <a16:creationId xmlns:a16="http://schemas.microsoft.com/office/drawing/2014/main" id="{B05C15A0-852C-AC40-96F3-3DA45C07B626}"/>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112504" y="3069403"/>
            <a:ext cx="121289" cy="102796"/>
          </a:xfrm>
          <a:prstGeom prst="rect">
            <a:avLst/>
          </a:prstGeom>
        </p:spPr>
      </p:pic>
      <p:pic>
        <p:nvPicPr>
          <p:cNvPr id="152" name="Picture 151">
            <a:extLst>
              <a:ext uri="{FF2B5EF4-FFF2-40B4-BE49-F238E27FC236}">
                <a16:creationId xmlns:a16="http://schemas.microsoft.com/office/drawing/2014/main" id="{3234B704-AC8F-E540-9E83-2EA8944B057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3738621" y="3425882"/>
            <a:ext cx="121289" cy="102796"/>
          </a:xfrm>
          <a:prstGeom prst="rect">
            <a:avLst/>
          </a:prstGeom>
        </p:spPr>
      </p:pic>
      <p:pic>
        <p:nvPicPr>
          <p:cNvPr id="153" name="Picture 152">
            <a:extLst>
              <a:ext uri="{FF2B5EF4-FFF2-40B4-BE49-F238E27FC236}">
                <a16:creationId xmlns:a16="http://schemas.microsoft.com/office/drawing/2014/main" id="{A1246B6B-4070-A54E-952E-D33EFF21A282}"/>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66309" y="3083281"/>
            <a:ext cx="121289" cy="102796"/>
          </a:xfrm>
          <a:prstGeom prst="rect">
            <a:avLst/>
          </a:prstGeom>
        </p:spPr>
      </p:pic>
      <p:pic>
        <p:nvPicPr>
          <p:cNvPr id="154" name="Picture 153">
            <a:extLst>
              <a:ext uri="{FF2B5EF4-FFF2-40B4-BE49-F238E27FC236}">
                <a16:creationId xmlns:a16="http://schemas.microsoft.com/office/drawing/2014/main" id="{FD226761-5846-3645-954A-EF6CE2B9346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26401" y="4034186"/>
            <a:ext cx="121289" cy="102796"/>
          </a:xfrm>
          <a:prstGeom prst="rect">
            <a:avLst/>
          </a:prstGeom>
        </p:spPr>
      </p:pic>
      <p:pic>
        <p:nvPicPr>
          <p:cNvPr id="155" name="Picture 154">
            <a:extLst>
              <a:ext uri="{FF2B5EF4-FFF2-40B4-BE49-F238E27FC236}">
                <a16:creationId xmlns:a16="http://schemas.microsoft.com/office/drawing/2014/main" id="{89F20AC4-ABE7-2741-A36A-E795DF1CE99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74900" y="4053315"/>
            <a:ext cx="121289" cy="102796"/>
          </a:xfrm>
          <a:prstGeom prst="rect">
            <a:avLst/>
          </a:prstGeom>
        </p:spPr>
      </p:pic>
      <p:pic>
        <p:nvPicPr>
          <p:cNvPr id="156" name="Picture 155">
            <a:extLst>
              <a:ext uri="{FF2B5EF4-FFF2-40B4-BE49-F238E27FC236}">
                <a16:creationId xmlns:a16="http://schemas.microsoft.com/office/drawing/2014/main" id="{DC8F1262-1853-F040-A8C6-EF4F080E364C}"/>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3137300" y="3526846"/>
            <a:ext cx="121289" cy="102796"/>
          </a:xfrm>
          <a:prstGeom prst="rect">
            <a:avLst/>
          </a:prstGeom>
        </p:spPr>
      </p:pic>
      <p:sp>
        <p:nvSpPr>
          <p:cNvPr id="157" name="Rectangle 156">
            <a:extLst>
              <a:ext uri="{FF2B5EF4-FFF2-40B4-BE49-F238E27FC236}">
                <a16:creationId xmlns:a16="http://schemas.microsoft.com/office/drawing/2014/main" id="{CA20B97F-2664-0341-92B0-17129AD2D177}"/>
              </a:ext>
            </a:extLst>
          </p:cNvPr>
          <p:cNvSpPr/>
          <p:nvPr/>
        </p:nvSpPr>
        <p:spPr>
          <a:xfrm>
            <a:off x="3027937" y="4739943"/>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8" name="Graphic 157" descr="Fish">
            <a:extLst>
              <a:ext uri="{FF2B5EF4-FFF2-40B4-BE49-F238E27FC236}">
                <a16:creationId xmlns:a16="http://schemas.microsoft.com/office/drawing/2014/main" id="{1B9F07A6-8590-F643-983E-F410C1E804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4269" y="4881323"/>
            <a:ext cx="609600" cy="609600"/>
          </a:xfrm>
          <a:prstGeom prst="rect">
            <a:avLst/>
          </a:prstGeom>
        </p:spPr>
      </p:pic>
      <p:pic>
        <p:nvPicPr>
          <p:cNvPr id="159" name="Graphic 158" descr="Fish">
            <a:extLst>
              <a:ext uri="{FF2B5EF4-FFF2-40B4-BE49-F238E27FC236}">
                <a16:creationId xmlns:a16="http://schemas.microsoft.com/office/drawing/2014/main" id="{3079218B-7BE3-084D-AEAB-D35C36FD2E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5873" y="5264295"/>
            <a:ext cx="609600" cy="609600"/>
          </a:xfrm>
          <a:prstGeom prst="rect">
            <a:avLst/>
          </a:prstGeom>
        </p:spPr>
      </p:pic>
      <p:pic>
        <p:nvPicPr>
          <p:cNvPr id="160" name="Graphic 159" descr="Fish">
            <a:extLst>
              <a:ext uri="{FF2B5EF4-FFF2-40B4-BE49-F238E27FC236}">
                <a16:creationId xmlns:a16="http://schemas.microsoft.com/office/drawing/2014/main" id="{2D096765-7A7A-7A46-A600-CA190B317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468" y="4968395"/>
            <a:ext cx="609600" cy="609600"/>
          </a:xfrm>
          <a:prstGeom prst="rect">
            <a:avLst/>
          </a:prstGeom>
        </p:spPr>
      </p:pic>
      <p:pic>
        <p:nvPicPr>
          <p:cNvPr id="161" name="Graphic 160" descr="Fish">
            <a:extLst>
              <a:ext uri="{FF2B5EF4-FFF2-40B4-BE49-F238E27FC236}">
                <a16:creationId xmlns:a16="http://schemas.microsoft.com/office/drawing/2014/main" id="{2502BCB6-36BC-434E-8BAE-DEFCA6BC0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8079" y="5543873"/>
            <a:ext cx="609600" cy="609600"/>
          </a:xfrm>
          <a:prstGeom prst="rect">
            <a:avLst/>
          </a:prstGeom>
        </p:spPr>
      </p:pic>
      <p:pic>
        <p:nvPicPr>
          <p:cNvPr id="162" name="Picture 161">
            <a:extLst>
              <a:ext uri="{FF2B5EF4-FFF2-40B4-BE49-F238E27FC236}">
                <a16:creationId xmlns:a16="http://schemas.microsoft.com/office/drawing/2014/main" id="{D4ADE8F0-5BD8-4F4E-B1D2-E252FDD18C1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4014637" y="5844066"/>
            <a:ext cx="121289" cy="102796"/>
          </a:xfrm>
          <a:prstGeom prst="rect">
            <a:avLst/>
          </a:prstGeom>
        </p:spPr>
      </p:pic>
      <p:pic>
        <p:nvPicPr>
          <p:cNvPr id="163" name="Picture 162">
            <a:extLst>
              <a:ext uri="{FF2B5EF4-FFF2-40B4-BE49-F238E27FC236}">
                <a16:creationId xmlns:a16="http://schemas.microsoft.com/office/drawing/2014/main" id="{87D7241D-6C23-E349-845F-EEE472430CEA}"/>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4082962" y="5847191"/>
            <a:ext cx="121289" cy="102796"/>
          </a:xfrm>
          <a:prstGeom prst="rect">
            <a:avLst/>
          </a:prstGeom>
        </p:spPr>
      </p:pic>
      <p:pic>
        <p:nvPicPr>
          <p:cNvPr id="164" name="Picture 163">
            <a:extLst>
              <a:ext uri="{FF2B5EF4-FFF2-40B4-BE49-F238E27FC236}">
                <a16:creationId xmlns:a16="http://schemas.microsoft.com/office/drawing/2014/main" id="{A8286625-5150-1A40-856F-CF5906173A8C}"/>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3452896" y="5554793"/>
            <a:ext cx="121289" cy="102796"/>
          </a:xfrm>
          <a:prstGeom prst="rect">
            <a:avLst/>
          </a:prstGeom>
        </p:spPr>
      </p:pic>
      <p:pic>
        <p:nvPicPr>
          <p:cNvPr id="165" name="Picture 164">
            <a:extLst>
              <a:ext uri="{FF2B5EF4-FFF2-40B4-BE49-F238E27FC236}">
                <a16:creationId xmlns:a16="http://schemas.microsoft.com/office/drawing/2014/main" id="{D79F5805-2958-AA4A-AA47-3C2DD2123867}"/>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381412" y="5554791"/>
            <a:ext cx="121289" cy="102796"/>
          </a:xfrm>
          <a:prstGeom prst="rect">
            <a:avLst/>
          </a:prstGeom>
        </p:spPr>
      </p:pic>
      <p:pic>
        <p:nvPicPr>
          <p:cNvPr id="166" name="Picture 165">
            <a:extLst>
              <a:ext uri="{FF2B5EF4-FFF2-40B4-BE49-F238E27FC236}">
                <a16:creationId xmlns:a16="http://schemas.microsoft.com/office/drawing/2014/main" id="{C07826BB-D0C1-E84C-9798-9F0B75AAD670}"/>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3281342" y="5171818"/>
            <a:ext cx="121289" cy="102796"/>
          </a:xfrm>
          <a:prstGeom prst="rect">
            <a:avLst/>
          </a:prstGeom>
        </p:spPr>
      </p:pic>
      <p:pic>
        <p:nvPicPr>
          <p:cNvPr id="167" name="Picture 166">
            <a:extLst>
              <a:ext uri="{FF2B5EF4-FFF2-40B4-BE49-F238E27FC236}">
                <a16:creationId xmlns:a16="http://schemas.microsoft.com/office/drawing/2014/main" id="{A0BBCA74-E512-7647-977F-BB09EE0B093F}"/>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228293" y="5143311"/>
            <a:ext cx="121289" cy="102796"/>
          </a:xfrm>
          <a:prstGeom prst="rect">
            <a:avLst/>
          </a:prstGeom>
        </p:spPr>
      </p:pic>
      <p:pic>
        <p:nvPicPr>
          <p:cNvPr id="168" name="Picture 167">
            <a:extLst>
              <a:ext uri="{FF2B5EF4-FFF2-40B4-BE49-F238E27FC236}">
                <a16:creationId xmlns:a16="http://schemas.microsoft.com/office/drawing/2014/main" id="{3DE67B09-30F9-6C44-B245-3295D0FD5E2B}"/>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4052644" y="5258578"/>
            <a:ext cx="121289" cy="102796"/>
          </a:xfrm>
          <a:prstGeom prst="rect">
            <a:avLst/>
          </a:prstGeom>
        </p:spPr>
      </p:pic>
      <p:pic>
        <p:nvPicPr>
          <p:cNvPr id="169" name="Picture 168">
            <a:extLst>
              <a:ext uri="{FF2B5EF4-FFF2-40B4-BE49-F238E27FC236}">
                <a16:creationId xmlns:a16="http://schemas.microsoft.com/office/drawing/2014/main" id="{C8EA9043-D0D4-D942-ABC9-DF4080B1352F}"/>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4124125" y="5240249"/>
            <a:ext cx="121289" cy="102796"/>
          </a:xfrm>
          <a:prstGeom prst="rect">
            <a:avLst/>
          </a:prstGeom>
        </p:spPr>
      </p:pic>
      <p:pic>
        <p:nvPicPr>
          <p:cNvPr id="170" name="Picture 169">
            <a:extLst>
              <a:ext uri="{FF2B5EF4-FFF2-40B4-BE49-F238E27FC236}">
                <a16:creationId xmlns:a16="http://schemas.microsoft.com/office/drawing/2014/main" id="{54D5DC5E-2521-8240-A736-329995DE25F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3650958" y="4788749"/>
            <a:ext cx="121289" cy="102796"/>
          </a:xfrm>
          <a:prstGeom prst="rect">
            <a:avLst/>
          </a:prstGeom>
        </p:spPr>
      </p:pic>
      <p:pic>
        <p:nvPicPr>
          <p:cNvPr id="171" name="Picture 170">
            <a:extLst>
              <a:ext uri="{FF2B5EF4-FFF2-40B4-BE49-F238E27FC236}">
                <a16:creationId xmlns:a16="http://schemas.microsoft.com/office/drawing/2014/main" id="{BB665474-4659-DE4A-B525-D08BA910919A}"/>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3743066" y="5884817"/>
            <a:ext cx="121289" cy="102796"/>
          </a:xfrm>
          <a:prstGeom prst="rect">
            <a:avLst/>
          </a:prstGeom>
        </p:spPr>
      </p:pic>
      <p:pic>
        <p:nvPicPr>
          <p:cNvPr id="172" name="Graphic 171" descr="Fish">
            <a:extLst>
              <a:ext uri="{FF2B5EF4-FFF2-40B4-BE49-F238E27FC236}">
                <a16:creationId xmlns:a16="http://schemas.microsoft.com/office/drawing/2014/main" id="{5A60D629-0830-C942-B2C2-4939AD5844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0480" y="4668975"/>
            <a:ext cx="609600" cy="609600"/>
          </a:xfrm>
          <a:prstGeom prst="rect">
            <a:avLst/>
          </a:prstGeom>
        </p:spPr>
      </p:pic>
      <p:pic>
        <p:nvPicPr>
          <p:cNvPr id="173" name="Graphic 172" descr="Fish">
            <a:extLst>
              <a:ext uri="{FF2B5EF4-FFF2-40B4-BE49-F238E27FC236}">
                <a16:creationId xmlns:a16="http://schemas.microsoft.com/office/drawing/2014/main" id="{51EE7888-66AE-474B-9FBB-8AF5074602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1829" y="5569340"/>
            <a:ext cx="609600" cy="609600"/>
          </a:xfrm>
          <a:prstGeom prst="rect">
            <a:avLst/>
          </a:prstGeom>
        </p:spPr>
      </p:pic>
      <p:pic>
        <p:nvPicPr>
          <p:cNvPr id="174" name="Graphic 173" descr="Fish">
            <a:extLst>
              <a:ext uri="{FF2B5EF4-FFF2-40B4-BE49-F238E27FC236}">
                <a16:creationId xmlns:a16="http://schemas.microsoft.com/office/drawing/2014/main" id="{F4ABA653-5F5D-674C-B59C-5F41963777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7219" y="5239137"/>
            <a:ext cx="609600" cy="609600"/>
          </a:xfrm>
          <a:prstGeom prst="rect">
            <a:avLst/>
          </a:prstGeom>
        </p:spPr>
      </p:pic>
      <p:pic>
        <p:nvPicPr>
          <p:cNvPr id="175" name="Picture 174">
            <a:extLst>
              <a:ext uri="{FF2B5EF4-FFF2-40B4-BE49-F238E27FC236}">
                <a16:creationId xmlns:a16="http://schemas.microsoft.com/office/drawing/2014/main" id="{C70CAFC5-5C42-A745-80E9-2A78DC00FFB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3999830" y="5504806"/>
            <a:ext cx="121289" cy="102796"/>
          </a:xfrm>
          <a:prstGeom prst="rect">
            <a:avLst/>
          </a:prstGeom>
        </p:spPr>
      </p:pic>
      <p:pic>
        <p:nvPicPr>
          <p:cNvPr id="176" name="Graphic 175" descr="Fish">
            <a:extLst>
              <a:ext uri="{FF2B5EF4-FFF2-40B4-BE49-F238E27FC236}">
                <a16:creationId xmlns:a16="http://schemas.microsoft.com/office/drawing/2014/main" id="{36D0CDA8-5C5A-114C-971F-84F056A320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1597" y="4613520"/>
            <a:ext cx="609600" cy="609600"/>
          </a:xfrm>
          <a:prstGeom prst="rect">
            <a:avLst/>
          </a:prstGeom>
        </p:spPr>
      </p:pic>
      <p:pic>
        <p:nvPicPr>
          <p:cNvPr id="177" name="Picture 176">
            <a:extLst>
              <a:ext uri="{FF2B5EF4-FFF2-40B4-BE49-F238E27FC236}">
                <a16:creationId xmlns:a16="http://schemas.microsoft.com/office/drawing/2014/main" id="{6FA24FB3-2502-E94D-8304-69123661831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4167518" y="5518483"/>
            <a:ext cx="121289" cy="102796"/>
          </a:xfrm>
          <a:prstGeom prst="rect">
            <a:avLst/>
          </a:prstGeom>
        </p:spPr>
      </p:pic>
      <p:pic>
        <p:nvPicPr>
          <p:cNvPr id="178" name="Picture 177">
            <a:extLst>
              <a:ext uri="{FF2B5EF4-FFF2-40B4-BE49-F238E27FC236}">
                <a16:creationId xmlns:a16="http://schemas.microsoft.com/office/drawing/2014/main" id="{39FAE9E2-7D5B-FE43-8E95-DFC3FC7244E1}"/>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4225684" y="5531914"/>
            <a:ext cx="121289" cy="102796"/>
          </a:xfrm>
          <a:prstGeom prst="rect">
            <a:avLst/>
          </a:prstGeom>
        </p:spPr>
      </p:pic>
      <p:pic>
        <p:nvPicPr>
          <p:cNvPr id="179" name="Picture 178">
            <a:extLst>
              <a:ext uri="{FF2B5EF4-FFF2-40B4-BE49-F238E27FC236}">
                <a16:creationId xmlns:a16="http://schemas.microsoft.com/office/drawing/2014/main" id="{FBB9E8D5-2AFD-EB4C-807F-DCD2303CF55C}"/>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25812" y="4995571"/>
            <a:ext cx="121289" cy="102796"/>
          </a:xfrm>
          <a:prstGeom prst="rect">
            <a:avLst/>
          </a:prstGeom>
        </p:spPr>
      </p:pic>
      <p:pic>
        <p:nvPicPr>
          <p:cNvPr id="180" name="Picture 179">
            <a:extLst>
              <a:ext uri="{FF2B5EF4-FFF2-40B4-BE49-F238E27FC236}">
                <a16:creationId xmlns:a16="http://schemas.microsoft.com/office/drawing/2014/main" id="{CF996D11-36DF-0546-8B55-DA1306798CFC}"/>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76470" y="4986550"/>
            <a:ext cx="121289" cy="102796"/>
          </a:xfrm>
          <a:prstGeom prst="rect">
            <a:avLst/>
          </a:prstGeom>
        </p:spPr>
      </p:pic>
      <p:pic>
        <p:nvPicPr>
          <p:cNvPr id="181" name="Picture 180">
            <a:extLst>
              <a:ext uri="{FF2B5EF4-FFF2-40B4-BE49-F238E27FC236}">
                <a16:creationId xmlns:a16="http://schemas.microsoft.com/office/drawing/2014/main" id="{A249BD5A-1922-E34E-93B6-7D0B140A657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119778" y="4879721"/>
            <a:ext cx="121289" cy="102796"/>
          </a:xfrm>
          <a:prstGeom prst="rect">
            <a:avLst/>
          </a:prstGeom>
        </p:spPr>
      </p:pic>
      <p:pic>
        <p:nvPicPr>
          <p:cNvPr id="182" name="Picture 181">
            <a:extLst>
              <a:ext uri="{FF2B5EF4-FFF2-40B4-BE49-F238E27FC236}">
                <a16:creationId xmlns:a16="http://schemas.microsoft.com/office/drawing/2014/main" id="{3FBA00A2-A704-4C41-BBCF-327FF52BFB92}"/>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3745896" y="5236199"/>
            <a:ext cx="121289" cy="102796"/>
          </a:xfrm>
          <a:prstGeom prst="rect">
            <a:avLst/>
          </a:prstGeom>
        </p:spPr>
      </p:pic>
      <p:pic>
        <p:nvPicPr>
          <p:cNvPr id="183" name="Picture 182">
            <a:extLst>
              <a:ext uri="{FF2B5EF4-FFF2-40B4-BE49-F238E27FC236}">
                <a16:creationId xmlns:a16="http://schemas.microsoft.com/office/drawing/2014/main" id="{C2D8EAE6-8139-8141-A501-7C2FC654A9FC}"/>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73584" y="4893598"/>
            <a:ext cx="121289" cy="102796"/>
          </a:xfrm>
          <a:prstGeom prst="rect">
            <a:avLst/>
          </a:prstGeom>
        </p:spPr>
      </p:pic>
      <p:pic>
        <p:nvPicPr>
          <p:cNvPr id="184" name="Picture 183">
            <a:extLst>
              <a:ext uri="{FF2B5EF4-FFF2-40B4-BE49-F238E27FC236}">
                <a16:creationId xmlns:a16="http://schemas.microsoft.com/office/drawing/2014/main" id="{819C0B45-1970-FE4F-AA2A-B36205072FFE}"/>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33676" y="5844503"/>
            <a:ext cx="121289" cy="102796"/>
          </a:xfrm>
          <a:prstGeom prst="rect">
            <a:avLst/>
          </a:prstGeom>
        </p:spPr>
      </p:pic>
      <p:pic>
        <p:nvPicPr>
          <p:cNvPr id="185" name="Picture 184">
            <a:extLst>
              <a:ext uri="{FF2B5EF4-FFF2-40B4-BE49-F238E27FC236}">
                <a16:creationId xmlns:a16="http://schemas.microsoft.com/office/drawing/2014/main" id="{86418B7A-FE1E-254E-B802-033C9BD61B34}"/>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82174" y="5863633"/>
            <a:ext cx="121289" cy="102796"/>
          </a:xfrm>
          <a:prstGeom prst="rect">
            <a:avLst/>
          </a:prstGeom>
        </p:spPr>
      </p:pic>
      <p:pic>
        <p:nvPicPr>
          <p:cNvPr id="186" name="Picture 185">
            <a:extLst>
              <a:ext uri="{FF2B5EF4-FFF2-40B4-BE49-F238E27FC236}">
                <a16:creationId xmlns:a16="http://schemas.microsoft.com/office/drawing/2014/main" id="{122EFEA8-4F98-6F49-B762-A44E750C5769}"/>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3144574" y="5337163"/>
            <a:ext cx="121289" cy="102796"/>
          </a:xfrm>
          <a:prstGeom prst="rect">
            <a:avLst/>
          </a:prstGeom>
        </p:spPr>
      </p:pic>
      <p:sp>
        <p:nvSpPr>
          <p:cNvPr id="187" name="Rectangle 186">
            <a:extLst>
              <a:ext uri="{FF2B5EF4-FFF2-40B4-BE49-F238E27FC236}">
                <a16:creationId xmlns:a16="http://schemas.microsoft.com/office/drawing/2014/main" id="{AD3648EF-F3EB-4F47-902F-069F45D34073}"/>
              </a:ext>
            </a:extLst>
          </p:cNvPr>
          <p:cNvSpPr/>
          <p:nvPr/>
        </p:nvSpPr>
        <p:spPr>
          <a:xfrm>
            <a:off x="795679" y="4746276"/>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8" name="Graphic 187" descr="Fish">
            <a:extLst>
              <a:ext uri="{FF2B5EF4-FFF2-40B4-BE49-F238E27FC236}">
                <a16:creationId xmlns:a16="http://schemas.microsoft.com/office/drawing/2014/main" id="{EDF3478E-1B2F-1048-ACF3-25F8F635B5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2011" y="4887656"/>
            <a:ext cx="609600" cy="609600"/>
          </a:xfrm>
          <a:prstGeom prst="rect">
            <a:avLst/>
          </a:prstGeom>
        </p:spPr>
      </p:pic>
      <p:pic>
        <p:nvPicPr>
          <p:cNvPr id="189" name="Graphic 188" descr="Fish">
            <a:extLst>
              <a:ext uri="{FF2B5EF4-FFF2-40B4-BE49-F238E27FC236}">
                <a16:creationId xmlns:a16="http://schemas.microsoft.com/office/drawing/2014/main" id="{81AE025C-DF13-8844-9072-7ED9BF72BA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3615" y="5270628"/>
            <a:ext cx="609600" cy="609600"/>
          </a:xfrm>
          <a:prstGeom prst="rect">
            <a:avLst/>
          </a:prstGeom>
        </p:spPr>
      </p:pic>
      <p:pic>
        <p:nvPicPr>
          <p:cNvPr id="190" name="Graphic 189" descr="Fish">
            <a:extLst>
              <a:ext uri="{FF2B5EF4-FFF2-40B4-BE49-F238E27FC236}">
                <a16:creationId xmlns:a16="http://schemas.microsoft.com/office/drawing/2014/main" id="{B892758A-A671-C74E-AB98-DD45DF1B3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6209" y="4974728"/>
            <a:ext cx="609600" cy="609600"/>
          </a:xfrm>
          <a:prstGeom prst="rect">
            <a:avLst/>
          </a:prstGeom>
        </p:spPr>
      </p:pic>
      <p:pic>
        <p:nvPicPr>
          <p:cNvPr id="191" name="Graphic 190" descr="Fish">
            <a:extLst>
              <a:ext uri="{FF2B5EF4-FFF2-40B4-BE49-F238E27FC236}">
                <a16:creationId xmlns:a16="http://schemas.microsoft.com/office/drawing/2014/main" id="{89FC9F08-4936-0E4A-BBD6-0458BF2AC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5820" y="5550207"/>
            <a:ext cx="609600" cy="609600"/>
          </a:xfrm>
          <a:prstGeom prst="rect">
            <a:avLst/>
          </a:prstGeom>
        </p:spPr>
      </p:pic>
      <p:pic>
        <p:nvPicPr>
          <p:cNvPr id="192" name="Picture 191">
            <a:extLst>
              <a:ext uri="{FF2B5EF4-FFF2-40B4-BE49-F238E27FC236}">
                <a16:creationId xmlns:a16="http://schemas.microsoft.com/office/drawing/2014/main" id="{5D865895-D6A5-6C4E-95E1-6ECE9691A61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1782378" y="5850399"/>
            <a:ext cx="121289" cy="102796"/>
          </a:xfrm>
          <a:prstGeom prst="rect">
            <a:avLst/>
          </a:prstGeom>
        </p:spPr>
      </p:pic>
      <p:pic>
        <p:nvPicPr>
          <p:cNvPr id="193" name="Picture 192">
            <a:extLst>
              <a:ext uri="{FF2B5EF4-FFF2-40B4-BE49-F238E27FC236}">
                <a16:creationId xmlns:a16="http://schemas.microsoft.com/office/drawing/2014/main" id="{7F309577-6540-1948-8869-281C008268E7}"/>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1850704" y="5853525"/>
            <a:ext cx="121289" cy="102796"/>
          </a:xfrm>
          <a:prstGeom prst="rect">
            <a:avLst/>
          </a:prstGeom>
        </p:spPr>
      </p:pic>
      <p:pic>
        <p:nvPicPr>
          <p:cNvPr id="194" name="Picture 193">
            <a:extLst>
              <a:ext uri="{FF2B5EF4-FFF2-40B4-BE49-F238E27FC236}">
                <a16:creationId xmlns:a16="http://schemas.microsoft.com/office/drawing/2014/main" id="{84CA99B4-ED8B-9046-862C-5444AF775541}"/>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1220637" y="5561126"/>
            <a:ext cx="121289" cy="102796"/>
          </a:xfrm>
          <a:prstGeom prst="rect">
            <a:avLst/>
          </a:prstGeom>
        </p:spPr>
      </p:pic>
      <p:pic>
        <p:nvPicPr>
          <p:cNvPr id="195" name="Picture 194">
            <a:extLst>
              <a:ext uri="{FF2B5EF4-FFF2-40B4-BE49-F238E27FC236}">
                <a16:creationId xmlns:a16="http://schemas.microsoft.com/office/drawing/2014/main" id="{8BFC171F-4046-4649-AF63-D391781CA6C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149153" y="5561125"/>
            <a:ext cx="121289" cy="102796"/>
          </a:xfrm>
          <a:prstGeom prst="rect">
            <a:avLst/>
          </a:prstGeom>
        </p:spPr>
      </p:pic>
      <p:pic>
        <p:nvPicPr>
          <p:cNvPr id="196" name="Picture 195">
            <a:extLst>
              <a:ext uri="{FF2B5EF4-FFF2-40B4-BE49-F238E27FC236}">
                <a16:creationId xmlns:a16="http://schemas.microsoft.com/office/drawing/2014/main" id="{E9304EEA-03A6-3C4C-BEE0-886EFEF737BA}"/>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1049084" y="5178151"/>
            <a:ext cx="121289" cy="102796"/>
          </a:xfrm>
          <a:prstGeom prst="rect">
            <a:avLst/>
          </a:prstGeom>
        </p:spPr>
      </p:pic>
      <p:pic>
        <p:nvPicPr>
          <p:cNvPr id="197" name="Picture 196">
            <a:extLst>
              <a:ext uri="{FF2B5EF4-FFF2-40B4-BE49-F238E27FC236}">
                <a16:creationId xmlns:a16="http://schemas.microsoft.com/office/drawing/2014/main" id="{10DE7405-FBC6-DB4F-A84B-0C82852F3B7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996034" y="5149645"/>
            <a:ext cx="121289" cy="102796"/>
          </a:xfrm>
          <a:prstGeom prst="rect">
            <a:avLst/>
          </a:prstGeom>
        </p:spPr>
      </p:pic>
      <p:pic>
        <p:nvPicPr>
          <p:cNvPr id="198" name="Picture 197">
            <a:extLst>
              <a:ext uri="{FF2B5EF4-FFF2-40B4-BE49-F238E27FC236}">
                <a16:creationId xmlns:a16="http://schemas.microsoft.com/office/drawing/2014/main" id="{8CC68E49-C5B1-AC44-BE20-B1C020EE5654}"/>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1820385" y="5264911"/>
            <a:ext cx="121289" cy="102796"/>
          </a:xfrm>
          <a:prstGeom prst="rect">
            <a:avLst/>
          </a:prstGeom>
        </p:spPr>
      </p:pic>
      <p:pic>
        <p:nvPicPr>
          <p:cNvPr id="199" name="Picture 198">
            <a:extLst>
              <a:ext uri="{FF2B5EF4-FFF2-40B4-BE49-F238E27FC236}">
                <a16:creationId xmlns:a16="http://schemas.microsoft.com/office/drawing/2014/main" id="{32751B68-B997-B245-A2E7-A360EDFCE2F3}"/>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1891866" y="5246582"/>
            <a:ext cx="121289" cy="102796"/>
          </a:xfrm>
          <a:prstGeom prst="rect">
            <a:avLst/>
          </a:prstGeom>
        </p:spPr>
      </p:pic>
      <p:pic>
        <p:nvPicPr>
          <p:cNvPr id="200" name="Picture 199">
            <a:extLst>
              <a:ext uri="{FF2B5EF4-FFF2-40B4-BE49-F238E27FC236}">
                <a16:creationId xmlns:a16="http://schemas.microsoft.com/office/drawing/2014/main" id="{78445841-A622-5645-A27E-6D6A8745851E}"/>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1418700" y="4795082"/>
            <a:ext cx="121289" cy="102796"/>
          </a:xfrm>
          <a:prstGeom prst="rect">
            <a:avLst/>
          </a:prstGeom>
        </p:spPr>
      </p:pic>
      <p:pic>
        <p:nvPicPr>
          <p:cNvPr id="201" name="Picture 200">
            <a:extLst>
              <a:ext uri="{FF2B5EF4-FFF2-40B4-BE49-F238E27FC236}">
                <a16:creationId xmlns:a16="http://schemas.microsoft.com/office/drawing/2014/main" id="{14DEAA6C-BCDA-864C-A965-03D1F568D0E5}"/>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1510808" y="5891150"/>
            <a:ext cx="121289" cy="102796"/>
          </a:xfrm>
          <a:prstGeom prst="rect">
            <a:avLst/>
          </a:prstGeom>
        </p:spPr>
      </p:pic>
      <p:pic>
        <p:nvPicPr>
          <p:cNvPr id="202" name="Graphic 201" descr="Fish">
            <a:extLst>
              <a:ext uri="{FF2B5EF4-FFF2-40B4-BE49-F238E27FC236}">
                <a16:creationId xmlns:a16="http://schemas.microsoft.com/office/drawing/2014/main" id="{1C2982A6-C904-C448-8DB7-04B9D39D1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8221" y="4675308"/>
            <a:ext cx="609600" cy="609600"/>
          </a:xfrm>
          <a:prstGeom prst="rect">
            <a:avLst/>
          </a:prstGeom>
        </p:spPr>
      </p:pic>
      <p:pic>
        <p:nvPicPr>
          <p:cNvPr id="203" name="Graphic 202" descr="Fish">
            <a:extLst>
              <a:ext uri="{FF2B5EF4-FFF2-40B4-BE49-F238E27FC236}">
                <a16:creationId xmlns:a16="http://schemas.microsoft.com/office/drawing/2014/main" id="{7273AE03-9A45-D549-B3FC-00F72CD949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571" y="5575673"/>
            <a:ext cx="609600" cy="609600"/>
          </a:xfrm>
          <a:prstGeom prst="rect">
            <a:avLst/>
          </a:prstGeom>
        </p:spPr>
      </p:pic>
      <p:pic>
        <p:nvPicPr>
          <p:cNvPr id="204" name="Graphic 203" descr="Fish">
            <a:extLst>
              <a:ext uri="{FF2B5EF4-FFF2-40B4-BE49-F238E27FC236}">
                <a16:creationId xmlns:a16="http://schemas.microsoft.com/office/drawing/2014/main" id="{E96AA224-B96C-4E46-9794-0F6DA44097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4960" y="5245471"/>
            <a:ext cx="609600" cy="609600"/>
          </a:xfrm>
          <a:prstGeom prst="rect">
            <a:avLst/>
          </a:prstGeom>
        </p:spPr>
      </p:pic>
      <p:pic>
        <p:nvPicPr>
          <p:cNvPr id="205" name="Picture 204">
            <a:extLst>
              <a:ext uri="{FF2B5EF4-FFF2-40B4-BE49-F238E27FC236}">
                <a16:creationId xmlns:a16="http://schemas.microsoft.com/office/drawing/2014/main" id="{E0408B53-79E1-B040-A33F-D8CC6B97E0E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1767572" y="5511139"/>
            <a:ext cx="121289" cy="102796"/>
          </a:xfrm>
          <a:prstGeom prst="rect">
            <a:avLst/>
          </a:prstGeom>
        </p:spPr>
      </p:pic>
      <p:pic>
        <p:nvPicPr>
          <p:cNvPr id="206" name="Graphic 205" descr="Fish">
            <a:extLst>
              <a:ext uri="{FF2B5EF4-FFF2-40B4-BE49-F238E27FC236}">
                <a16:creationId xmlns:a16="http://schemas.microsoft.com/office/drawing/2014/main" id="{A30810B4-1517-6C45-8510-7F3138E2C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339" y="4619853"/>
            <a:ext cx="609600" cy="609600"/>
          </a:xfrm>
          <a:prstGeom prst="rect">
            <a:avLst/>
          </a:prstGeom>
        </p:spPr>
      </p:pic>
      <p:pic>
        <p:nvPicPr>
          <p:cNvPr id="207" name="Picture 206">
            <a:extLst>
              <a:ext uri="{FF2B5EF4-FFF2-40B4-BE49-F238E27FC236}">
                <a16:creationId xmlns:a16="http://schemas.microsoft.com/office/drawing/2014/main" id="{6C1BF337-6721-BB42-8196-00825D5083BA}"/>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935260" y="5524817"/>
            <a:ext cx="121289" cy="102796"/>
          </a:xfrm>
          <a:prstGeom prst="rect">
            <a:avLst/>
          </a:prstGeom>
        </p:spPr>
      </p:pic>
      <p:pic>
        <p:nvPicPr>
          <p:cNvPr id="208" name="Picture 207">
            <a:extLst>
              <a:ext uri="{FF2B5EF4-FFF2-40B4-BE49-F238E27FC236}">
                <a16:creationId xmlns:a16="http://schemas.microsoft.com/office/drawing/2014/main" id="{39EAB1F3-51BE-1E42-8C1C-3CFD44527A2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1993425" y="5538247"/>
            <a:ext cx="121289" cy="102796"/>
          </a:xfrm>
          <a:prstGeom prst="rect">
            <a:avLst/>
          </a:prstGeom>
        </p:spPr>
      </p:pic>
      <p:pic>
        <p:nvPicPr>
          <p:cNvPr id="209" name="Picture 208">
            <a:extLst>
              <a:ext uri="{FF2B5EF4-FFF2-40B4-BE49-F238E27FC236}">
                <a16:creationId xmlns:a16="http://schemas.microsoft.com/office/drawing/2014/main" id="{E5BB9F9E-2E5E-7448-BFA2-5B413896191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593553" y="5001905"/>
            <a:ext cx="121289" cy="102796"/>
          </a:xfrm>
          <a:prstGeom prst="rect">
            <a:avLst/>
          </a:prstGeom>
        </p:spPr>
      </p:pic>
      <p:pic>
        <p:nvPicPr>
          <p:cNvPr id="210" name="Picture 209">
            <a:extLst>
              <a:ext uri="{FF2B5EF4-FFF2-40B4-BE49-F238E27FC236}">
                <a16:creationId xmlns:a16="http://schemas.microsoft.com/office/drawing/2014/main" id="{1E8F7BA5-CC9B-9F40-85BA-DB807705A933}"/>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644212" y="4992883"/>
            <a:ext cx="121289" cy="102796"/>
          </a:xfrm>
          <a:prstGeom prst="rect">
            <a:avLst/>
          </a:prstGeom>
        </p:spPr>
      </p:pic>
      <p:pic>
        <p:nvPicPr>
          <p:cNvPr id="211" name="Picture 210">
            <a:extLst>
              <a:ext uri="{FF2B5EF4-FFF2-40B4-BE49-F238E27FC236}">
                <a16:creationId xmlns:a16="http://schemas.microsoft.com/office/drawing/2014/main" id="{AE45E63D-900B-3D4B-861C-0D43A5B6FC3A}"/>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887520" y="4886054"/>
            <a:ext cx="121289" cy="102796"/>
          </a:xfrm>
          <a:prstGeom prst="rect">
            <a:avLst/>
          </a:prstGeom>
        </p:spPr>
      </p:pic>
      <p:pic>
        <p:nvPicPr>
          <p:cNvPr id="212" name="Picture 211">
            <a:extLst>
              <a:ext uri="{FF2B5EF4-FFF2-40B4-BE49-F238E27FC236}">
                <a16:creationId xmlns:a16="http://schemas.microsoft.com/office/drawing/2014/main" id="{137A6B94-DEF8-6847-9984-DBFE91CCEDC9}"/>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1513637" y="5242533"/>
            <a:ext cx="121289" cy="102796"/>
          </a:xfrm>
          <a:prstGeom prst="rect">
            <a:avLst/>
          </a:prstGeom>
        </p:spPr>
      </p:pic>
      <p:pic>
        <p:nvPicPr>
          <p:cNvPr id="213" name="Picture 212">
            <a:extLst>
              <a:ext uri="{FF2B5EF4-FFF2-40B4-BE49-F238E27FC236}">
                <a16:creationId xmlns:a16="http://schemas.microsoft.com/office/drawing/2014/main" id="{F0E053F1-C687-CF4E-B37C-6BBAE28E76CF}"/>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1325" y="4899931"/>
            <a:ext cx="121289" cy="102796"/>
          </a:xfrm>
          <a:prstGeom prst="rect">
            <a:avLst/>
          </a:prstGeom>
        </p:spPr>
      </p:pic>
      <p:pic>
        <p:nvPicPr>
          <p:cNvPr id="214" name="Picture 213">
            <a:extLst>
              <a:ext uri="{FF2B5EF4-FFF2-40B4-BE49-F238E27FC236}">
                <a16:creationId xmlns:a16="http://schemas.microsoft.com/office/drawing/2014/main" id="{025115A8-F3B0-DD49-B76F-B8E46532F363}"/>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01417" y="5850837"/>
            <a:ext cx="121289" cy="102796"/>
          </a:xfrm>
          <a:prstGeom prst="rect">
            <a:avLst/>
          </a:prstGeom>
        </p:spPr>
      </p:pic>
      <p:pic>
        <p:nvPicPr>
          <p:cNvPr id="215" name="Picture 214">
            <a:extLst>
              <a:ext uri="{FF2B5EF4-FFF2-40B4-BE49-F238E27FC236}">
                <a16:creationId xmlns:a16="http://schemas.microsoft.com/office/drawing/2014/main" id="{C9813BFD-91AF-7A41-AFA1-112457140B2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9916" y="5869966"/>
            <a:ext cx="121289" cy="102796"/>
          </a:xfrm>
          <a:prstGeom prst="rect">
            <a:avLst/>
          </a:prstGeom>
        </p:spPr>
      </p:pic>
      <p:pic>
        <p:nvPicPr>
          <p:cNvPr id="216" name="Picture 215">
            <a:extLst>
              <a:ext uri="{FF2B5EF4-FFF2-40B4-BE49-F238E27FC236}">
                <a16:creationId xmlns:a16="http://schemas.microsoft.com/office/drawing/2014/main" id="{9D5DA633-4C78-4545-8DD9-7E0C9867669A}"/>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912316" y="5343497"/>
            <a:ext cx="121289" cy="102796"/>
          </a:xfrm>
          <a:prstGeom prst="rect">
            <a:avLst/>
          </a:prstGeom>
        </p:spPr>
      </p:pic>
      <p:sp>
        <p:nvSpPr>
          <p:cNvPr id="3" name="TextBox 2">
            <a:extLst>
              <a:ext uri="{FF2B5EF4-FFF2-40B4-BE49-F238E27FC236}">
                <a16:creationId xmlns:a16="http://schemas.microsoft.com/office/drawing/2014/main" id="{01FA674E-27AD-5647-8491-040D8B50ABEB}"/>
              </a:ext>
            </a:extLst>
          </p:cNvPr>
          <p:cNvSpPr txBox="1"/>
          <p:nvPr/>
        </p:nvSpPr>
        <p:spPr>
          <a:xfrm>
            <a:off x="5695712" y="4541397"/>
            <a:ext cx="2311658" cy="461665"/>
          </a:xfrm>
          <a:prstGeom prst="rect">
            <a:avLst/>
          </a:prstGeom>
          <a:noFill/>
        </p:spPr>
        <p:txBody>
          <a:bodyPr wrap="none" rtlCol="0">
            <a:spAutoFit/>
          </a:bodyPr>
          <a:lstStyle/>
          <a:p>
            <a:r>
              <a:rPr lang="en-US" sz="2400" dirty="0"/>
              <a:t>4 fish/ treatment</a:t>
            </a:r>
          </a:p>
        </p:txBody>
      </p:sp>
      <p:sp>
        <p:nvSpPr>
          <p:cNvPr id="5" name="TextBox 4">
            <a:extLst>
              <a:ext uri="{FF2B5EF4-FFF2-40B4-BE49-F238E27FC236}">
                <a16:creationId xmlns:a16="http://schemas.microsoft.com/office/drawing/2014/main" id="{4F99CB00-EB46-E048-B459-031CEEC070FB}"/>
              </a:ext>
            </a:extLst>
          </p:cNvPr>
          <p:cNvSpPr txBox="1"/>
          <p:nvPr/>
        </p:nvSpPr>
        <p:spPr>
          <a:xfrm>
            <a:off x="0" y="6525931"/>
            <a:ext cx="3961790" cy="338554"/>
          </a:xfrm>
          <a:prstGeom prst="rect">
            <a:avLst/>
          </a:prstGeom>
          <a:noFill/>
        </p:spPr>
        <p:txBody>
          <a:bodyPr wrap="none" rtlCol="0">
            <a:spAutoFit/>
          </a:bodyPr>
          <a:lstStyle/>
          <a:p>
            <a:r>
              <a:rPr lang="en-US" sz="1600" dirty="0"/>
              <a:t>Normal conditions in Chile = 12 °C and 32 </a:t>
            </a:r>
            <a:r>
              <a:rPr lang="en-US" sz="1600" dirty="0" err="1"/>
              <a:t>psu</a:t>
            </a:r>
            <a:endParaRPr lang="en-US" sz="1600" dirty="0"/>
          </a:p>
        </p:txBody>
      </p:sp>
      <p:sp>
        <p:nvSpPr>
          <p:cNvPr id="217" name="TextBox 216">
            <a:extLst>
              <a:ext uri="{FF2B5EF4-FFF2-40B4-BE49-F238E27FC236}">
                <a16:creationId xmlns:a16="http://schemas.microsoft.com/office/drawing/2014/main" id="{985E01E8-9B40-AE4B-AAEB-CB24ED2B52C1}"/>
              </a:ext>
            </a:extLst>
          </p:cNvPr>
          <p:cNvSpPr txBox="1"/>
          <p:nvPr/>
        </p:nvSpPr>
        <p:spPr>
          <a:xfrm>
            <a:off x="5716842" y="3687656"/>
            <a:ext cx="1766830" cy="461665"/>
          </a:xfrm>
          <a:prstGeom prst="rect">
            <a:avLst/>
          </a:prstGeom>
          <a:noFill/>
        </p:spPr>
        <p:txBody>
          <a:bodyPr wrap="none" rtlCol="0">
            <a:spAutoFit/>
          </a:bodyPr>
          <a:lstStyle/>
          <a:p>
            <a:r>
              <a:rPr lang="en-US" sz="2400" dirty="0"/>
              <a:t>skin sections</a:t>
            </a:r>
          </a:p>
        </p:txBody>
      </p:sp>
    </p:spTree>
    <p:extLst>
      <p:ext uri="{BB962C8B-B14F-4D97-AF65-F5344CB8AC3E}">
        <p14:creationId xmlns:p14="http://schemas.microsoft.com/office/powerpoint/2010/main" val="1861872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2015</Words>
  <Application>Microsoft Macintosh PowerPoint</Application>
  <PresentationFormat>Widescreen</PresentationFormat>
  <Paragraphs>318</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Environmental influence on the Atlantic salmon epigenome during sea lice infestation </vt:lpstr>
      <vt:lpstr>Environmental threats to Salmon</vt:lpstr>
      <vt:lpstr>Environmental threats to Salmon</vt:lpstr>
      <vt:lpstr>Environmental conditions can exacerbate sea lice infestation</vt:lpstr>
      <vt:lpstr>Environmental conditions can exacerbate sea lice infestation</vt:lpstr>
      <vt:lpstr>How do temperature and salinity affect salmon response to sea lice?</vt:lpstr>
      <vt:lpstr>How do temperature and salinity affect salmon response to sea lice?</vt:lpstr>
      <vt:lpstr>How do temperature and salinity affect salmon response to sea lice?</vt:lpstr>
      <vt:lpstr>Temperature x salinity experimental set-up</vt:lpstr>
      <vt:lpstr>CpG methylation across groups</vt:lpstr>
      <vt:lpstr>DMR:  Differentially methylated region</vt:lpstr>
      <vt:lpstr>Influence of temperature on methylation</vt:lpstr>
      <vt:lpstr>Influence of temperature on methylation</vt:lpstr>
      <vt:lpstr>Influence of temperature on methylation</vt:lpstr>
      <vt:lpstr>Influence of temperature on methylation</vt:lpstr>
      <vt:lpstr>Influence of salinity on methylation</vt:lpstr>
      <vt:lpstr>Influence of salinity on methylation</vt:lpstr>
      <vt:lpstr>Influence of salinity on methylation</vt:lpstr>
      <vt:lpstr>Influence of salinity on methylation</vt:lpstr>
      <vt:lpstr>Influence of salinity on methylation</vt:lpstr>
      <vt:lpstr>Conclusions</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influence on the Atlantic salmon epigenome during sea lice infestation </dc:title>
  <dc:creator>Shelly A Trigg</dc:creator>
  <cp:lastModifiedBy>Shelly A Trigg</cp:lastModifiedBy>
  <cp:revision>3</cp:revision>
  <dcterms:created xsi:type="dcterms:W3CDTF">2019-11-20T09:32:46Z</dcterms:created>
  <dcterms:modified xsi:type="dcterms:W3CDTF">2019-11-20T13:33:26Z</dcterms:modified>
</cp:coreProperties>
</file>