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7" r:id="rId2"/>
    <p:sldId id="308" r:id="rId3"/>
    <p:sldId id="319" r:id="rId4"/>
    <p:sldId id="258" r:id="rId5"/>
    <p:sldId id="313" r:id="rId6"/>
    <p:sldId id="322" r:id="rId7"/>
    <p:sldId id="307" r:id="rId8"/>
    <p:sldId id="323" r:id="rId9"/>
    <p:sldId id="293" r:id="rId10"/>
    <p:sldId id="300" r:id="rId11"/>
    <p:sldId id="303" r:id="rId12"/>
    <p:sldId id="294" r:id="rId13"/>
    <p:sldId id="290" r:id="rId14"/>
    <p:sldId id="281" r:id="rId15"/>
    <p:sldId id="291" r:id="rId16"/>
    <p:sldId id="292" r:id="rId17"/>
    <p:sldId id="278" r:id="rId18"/>
    <p:sldId id="287" r:id="rId19"/>
    <p:sldId id="315" r:id="rId20"/>
    <p:sldId id="304" r:id="rId21"/>
    <p:sldId id="305" r:id="rId22"/>
    <p:sldId id="266" r:id="rId23"/>
    <p:sldId id="324" r:id="rId24"/>
    <p:sldId id="325" r:id="rId25"/>
    <p:sldId id="328" r:id="rId26"/>
    <p:sldId id="32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08"/>
  </p:normalViewPr>
  <p:slideViewPr>
    <p:cSldViewPr snapToGrid="0" snapToObjects="1" showGuides="1">
      <p:cViewPr varScale="1">
        <p:scale>
          <a:sx n="101" d="100"/>
          <a:sy n="101" d="100"/>
        </p:scale>
        <p:origin x="368"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FE2CDC-9157-1041-9A97-4E6DB3EA2D7B}" type="datetimeFigureOut">
              <a:rPr lang="en-US" smtClean="0"/>
              <a:t>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3C09AC-6162-FF44-AF67-1A885EF3DF6E}" type="slidenum">
              <a:rPr lang="en-US" smtClean="0"/>
              <a:t>‹#›</a:t>
            </a:fld>
            <a:endParaRPr lang="en-US"/>
          </a:p>
        </p:txBody>
      </p:sp>
    </p:spTree>
    <p:extLst>
      <p:ext uri="{BB962C8B-B14F-4D97-AF65-F5344CB8AC3E}">
        <p14:creationId xmlns:p14="http://schemas.microsoft.com/office/powerpoint/2010/main" val="1196697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a:t>
            </a:r>
          </a:p>
          <a:p>
            <a:endParaRPr lang="en-US" dirty="0"/>
          </a:p>
          <a:p>
            <a:r>
              <a:rPr lang="en-US" dirty="0"/>
              <a:t>I'm happy to be here and excited to share this new project which is my first involving salmonid biology. My background is in functional genomics in plants. And I'm currently a post doc in Steven Roberts lab at UW studying molecular physiology with omics tools. This project is a collaboration with Cristian Gallardo </a:t>
            </a:r>
            <a:r>
              <a:rPr lang="en-US" dirty="0" err="1"/>
              <a:t>Escarate's</a:t>
            </a:r>
            <a:r>
              <a:rPr lang="en-US" dirty="0"/>
              <a:t> lab </a:t>
            </a:r>
            <a:r>
              <a:rPr lang="en-US" dirty="0" err="1"/>
              <a:t>en</a:t>
            </a:r>
            <a:r>
              <a:rPr lang="en-US" dirty="0"/>
              <a:t> Chile . So I'd like to thank my lab and  collaborators </a:t>
            </a:r>
          </a:p>
        </p:txBody>
      </p:sp>
      <p:sp>
        <p:nvSpPr>
          <p:cNvPr id="4" name="Slide Number Placeholder 3"/>
          <p:cNvSpPr>
            <a:spLocks noGrp="1"/>
          </p:cNvSpPr>
          <p:nvPr>
            <p:ph type="sldNum" sz="quarter" idx="5"/>
          </p:nvPr>
        </p:nvSpPr>
        <p:spPr/>
        <p:txBody>
          <a:bodyPr/>
          <a:lstStyle/>
          <a:p>
            <a:fld id="{1A8AC82F-EA4E-AC4B-A4A3-D0B0FB7D1ED2}" type="slidenum">
              <a:rPr lang="en-US" smtClean="0"/>
              <a:t>1</a:t>
            </a:fld>
            <a:endParaRPr lang="en-US"/>
          </a:p>
        </p:txBody>
      </p:sp>
    </p:spTree>
    <p:extLst>
      <p:ext uri="{BB962C8B-B14F-4D97-AF65-F5344CB8AC3E}">
        <p14:creationId xmlns:p14="http://schemas.microsoft.com/office/powerpoint/2010/main" val="1995212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with 5x coverage in ¾ individuals per group </a:t>
            </a:r>
            <a:endParaRPr lang="en-US" dirty="0"/>
          </a:p>
        </p:txBody>
      </p:sp>
      <p:sp>
        <p:nvSpPr>
          <p:cNvPr id="4" name="Slide Number Placeholder 3"/>
          <p:cNvSpPr>
            <a:spLocks noGrp="1"/>
          </p:cNvSpPr>
          <p:nvPr>
            <p:ph type="sldNum" sz="quarter" idx="5"/>
          </p:nvPr>
        </p:nvSpPr>
        <p:spPr/>
        <p:txBody>
          <a:bodyPr/>
          <a:lstStyle/>
          <a:p>
            <a:fld id="{1A8AC82F-EA4E-AC4B-A4A3-D0B0FB7D1ED2}" type="slidenum">
              <a:rPr lang="en-US" smtClean="0"/>
              <a:t>11</a:t>
            </a:fld>
            <a:endParaRPr lang="en-US"/>
          </a:p>
        </p:txBody>
      </p:sp>
    </p:spTree>
    <p:extLst>
      <p:ext uri="{BB962C8B-B14F-4D97-AF65-F5344CB8AC3E}">
        <p14:creationId xmlns:p14="http://schemas.microsoft.com/office/powerpoint/2010/main" val="2188141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Filtered at 5x coverage within a sample and 3x coverage by individuals within a group</a:t>
            </a:r>
          </a:p>
        </p:txBody>
      </p:sp>
      <p:sp>
        <p:nvSpPr>
          <p:cNvPr id="4" name="Slide Number Placeholder 3"/>
          <p:cNvSpPr>
            <a:spLocks noGrp="1"/>
          </p:cNvSpPr>
          <p:nvPr>
            <p:ph type="sldNum" sz="quarter" idx="5"/>
          </p:nvPr>
        </p:nvSpPr>
        <p:spPr/>
        <p:txBody>
          <a:bodyPr/>
          <a:lstStyle/>
          <a:p>
            <a:fld id="{1A8AC82F-EA4E-AC4B-A4A3-D0B0FB7D1ED2}" type="slidenum">
              <a:rPr lang="en-US" smtClean="0"/>
              <a:t>12</a:t>
            </a:fld>
            <a:endParaRPr lang="en-US"/>
          </a:p>
        </p:txBody>
      </p:sp>
    </p:spTree>
    <p:extLst>
      <p:ext uri="{BB962C8B-B14F-4D97-AF65-F5344CB8AC3E}">
        <p14:creationId xmlns:p14="http://schemas.microsoft.com/office/powerpoint/2010/main" val="1438132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Significant DMRs</a:t>
            </a:r>
          </a:p>
        </p:txBody>
      </p:sp>
      <p:sp>
        <p:nvSpPr>
          <p:cNvPr id="4" name="Slide Number Placeholder 3"/>
          <p:cNvSpPr>
            <a:spLocks noGrp="1"/>
          </p:cNvSpPr>
          <p:nvPr>
            <p:ph type="sldNum" sz="quarter" idx="5"/>
          </p:nvPr>
        </p:nvSpPr>
        <p:spPr/>
        <p:txBody>
          <a:bodyPr/>
          <a:lstStyle/>
          <a:p>
            <a:fld id="{1A8AC82F-EA4E-AC4B-A4A3-D0B0FB7D1ED2}" type="slidenum">
              <a:rPr lang="en-US" smtClean="0"/>
              <a:t>13</a:t>
            </a:fld>
            <a:endParaRPr lang="en-US"/>
          </a:p>
        </p:txBody>
      </p:sp>
    </p:spTree>
    <p:extLst>
      <p:ext uri="{BB962C8B-B14F-4D97-AF65-F5344CB8AC3E}">
        <p14:creationId xmlns:p14="http://schemas.microsoft.com/office/powerpoint/2010/main" val="1776732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Significant DMRs</a:t>
            </a:r>
          </a:p>
        </p:txBody>
      </p:sp>
      <p:sp>
        <p:nvSpPr>
          <p:cNvPr id="4" name="Slide Number Placeholder 3"/>
          <p:cNvSpPr>
            <a:spLocks noGrp="1"/>
          </p:cNvSpPr>
          <p:nvPr>
            <p:ph type="sldNum" sz="quarter" idx="5"/>
          </p:nvPr>
        </p:nvSpPr>
        <p:spPr/>
        <p:txBody>
          <a:bodyPr/>
          <a:lstStyle/>
          <a:p>
            <a:fld id="{1A8AC82F-EA4E-AC4B-A4A3-D0B0FB7D1ED2}" type="slidenum">
              <a:rPr lang="en-US" smtClean="0"/>
              <a:t>14</a:t>
            </a:fld>
            <a:endParaRPr lang="en-US"/>
          </a:p>
        </p:txBody>
      </p:sp>
    </p:spTree>
    <p:extLst>
      <p:ext uri="{BB962C8B-B14F-4D97-AF65-F5344CB8AC3E}">
        <p14:creationId xmlns:p14="http://schemas.microsoft.com/office/powerpoint/2010/main" val="3547460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Maintenance of marks at low temperature make infection less bad?</a:t>
            </a:r>
          </a:p>
        </p:txBody>
      </p:sp>
      <p:sp>
        <p:nvSpPr>
          <p:cNvPr id="4" name="Slide Number Placeholder 3"/>
          <p:cNvSpPr>
            <a:spLocks noGrp="1"/>
          </p:cNvSpPr>
          <p:nvPr>
            <p:ph type="sldNum" sz="quarter" idx="5"/>
          </p:nvPr>
        </p:nvSpPr>
        <p:spPr/>
        <p:txBody>
          <a:bodyPr/>
          <a:lstStyle/>
          <a:p>
            <a:fld id="{1A8AC82F-EA4E-AC4B-A4A3-D0B0FB7D1ED2}" type="slidenum">
              <a:rPr lang="en-US" smtClean="0"/>
              <a:t>15</a:t>
            </a:fld>
            <a:endParaRPr lang="en-US"/>
          </a:p>
        </p:txBody>
      </p:sp>
    </p:spTree>
    <p:extLst>
      <p:ext uri="{BB962C8B-B14F-4D97-AF65-F5344CB8AC3E}">
        <p14:creationId xmlns:p14="http://schemas.microsoft.com/office/powerpoint/2010/main" val="1596719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Intron methylation correlates with reduced gene expression: https://</a:t>
            </a:r>
            <a:r>
              <a:rPr lang="en-US" dirty="0" err="1"/>
              <a:t>epigeneticsandchromatin.biomedcentral.com</a:t>
            </a:r>
            <a:r>
              <a:rPr lang="en-US" dirty="0"/>
              <a:t>/articles/10.1186/s13072-018-0205-1   (</a:t>
            </a:r>
            <a:r>
              <a:rPr lang="en-US" dirty="0" err="1"/>
              <a:t>agrin</a:t>
            </a:r>
            <a:r>
              <a:rPr lang="en-US" dirty="0"/>
              <a:t>: https://</a:t>
            </a:r>
            <a:r>
              <a:rPr lang="en-US" dirty="0" err="1"/>
              <a:t>www.sciencedirect.com</a:t>
            </a:r>
            <a:r>
              <a:rPr lang="en-US" dirty="0"/>
              <a:t>/science/article/</a:t>
            </a:r>
            <a:r>
              <a:rPr lang="en-US" dirty="0" err="1"/>
              <a:t>pii</a:t>
            </a:r>
            <a:r>
              <a:rPr lang="en-US" dirty="0"/>
              <a:t>/S2211124719308022) </a:t>
            </a:r>
          </a:p>
        </p:txBody>
      </p:sp>
      <p:sp>
        <p:nvSpPr>
          <p:cNvPr id="4" name="Slide Number Placeholder 3"/>
          <p:cNvSpPr>
            <a:spLocks noGrp="1"/>
          </p:cNvSpPr>
          <p:nvPr>
            <p:ph type="sldNum" sz="quarter" idx="5"/>
          </p:nvPr>
        </p:nvSpPr>
        <p:spPr/>
        <p:txBody>
          <a:bodyPr/>
          <a:lstStyle/>
          <a:p>
            <a:fld id="{1A8AC82F-EA4E-AC4B-A4A3-D0B0FB7D1ED2}" type="slidenum">
              <a:rPr lang="en-US" smtClean="0"/>
              <a:t>16</a:t>
            </a:fld>
            <a:endParaRPr lang="en-US"/>
          </a:p>
        </p:txBody>
      </p:sp>
    </p:spTree>
    <p:extLst>
      <p:ext uri="{BB962C8B-B14F-4D97-AF65-F5344CB8AC3E}">
        <p14:creationId xmlns:p14="http://schemas.microsoft.com/office/powerpoint/2010/main" val="2275414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Significant DMRs; colored by temperature and shaded by salinity</a:t>
            </a:r>
          </a:p>
        </p:txBody>
      </p:sp>
      <p:sp>
        <p:nvSpPr>
          <p:cNvPr id="4" name="Slide Number Placeholder 3"/>
          <p:cNvSpPr>
            <a:spLocks noGrp="1"/>
          </p:cNvSpPr>
          <p:nvPr>
            <p:ph type="sldNum" sz="quarter" idx="5"/>
          </p:nvPr>
        </p:nvSpPr>
        <p:spPr/>
        <p:txBody>
          <a:bodyPr/>
          <a:lstStyle/>
          <a:p>
            <a:fld id="{1A8AC82F-EA4E-AC4B-A4A3-D0B0FB7D1ED2}" type="slidenum">
              <a:rPr lang="en-US" smtClean="0"/>
              <a:t>17</a:t>
            </a:fld>
            <a:endParaRPr lang="en-US"/>
          </a:p>
        </p:txBody>
      </p:sp>
    </p:spTree>
    <p:extLst>
      <p:ext uri="{BB962C8B-B14F-4D97-AF65-F5344CB8AC3E}">
        <p14:creationId xmlns:p14="http://schemas.microsoft.com/office/powerpoint/2010/main" val="3224852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Significant DMRs</a:t>
            </a:r>
          </a:p>
        </p:txBody>
      </p:sp>
      <p:sp>
        <p:nvSpPr>
          <p:cNvPr id="4" name="Slide Number Placeholder 3"/>
          <p:cNvSpPr>
            <a:spLocks noGrp="1"/>
          </p:cNvSpPr>
          <p:nvPr>
            <p:ph type="sldNum" sz="quarter" idx="5"/>
          </p:nvPr>
        </p:nvSpPr>
        <p:spPr/>
        <p:txBody>
          <a:bodyPr/>
          <a:lstStyle/>
          <a:p>
            <a:fld id="{1A8AC82F-EA4E-AC4B-A4A3-D0B0FB7D1ED2}" type="slidenum">
              <a:rPr lang="en-US" smtClean="0"/>
              <a:t>18</a:t>
            </a:fld>
            <a:endParaRPr lang="en-US"/>
          </a:p>
        </p:txBody>
      </p:sp>
    </p:spTree>
    <p:extLst>
      <p:ext uri="{BB962C8B-B14F-4D97-AF65-F5344CB8AC3E}">
        <p14:creationId xmlns:p14="http://schemas.microsoft.com/office/powerpoint/2010/main" val="33412634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 body methylation and downstream of gene. Are their targets?</a:t>
            </a:r>
          </a:p>
          <a:p>
            <a:r>
              <a:rPr lang="en-US" dirty="0"/>
              <a:t>HoxC8 over expression inhibits glycolysis (decreases glucose uptake and lactate production) and increases TCA activity (https://</a:t>
            </a:r>
            <a:r>
              <a:rPr lang="en-US" dirty="0" err="1"/>
              <a:t>www.ncbi.nlm.nih.gov</a:t>
            </a:r>
            <a:r>
              <a:rPr lang="en-US" dirty="0"/>
              <a:t>/</a:t>
            </a:r>
            <a:r>
              <a:rPr lang="en-US" dirty="0" err="1"/>
              <a:t>pmc</a:t>
            </a:r>
            <a:r>
              <a:rPr lang="en-US" dirty="0"/>
              <a:t>/articles/PMC4564361/)</a:t>
            </a:r>
          </a:p>
          <a:p>
            <a:endParaRPr lang="en-US" dirty="0"/>
          </a:p>
          <a:p>
            <a:endParaRPr lang="en-US" dirty="0"/>
          </a:p>
          <a:p>
            <a:pPr marL="285750" indent="-285750">
              <a:buFont typeface="Arial" panose="020B0604020202020204" pitchFamily="34" charset="0"/>
              <a:buChar char="•"/>
            </a:pPr>
            <a:r>
              <a:rPr lang="en-US" sz="900" dirty="0"/>
              <a:t>Involved in cell differentiation and multicellular organism development, region specificity of skin (</a:t>
            </a:r>
            <a:r>
              <a:rPr lang="en-US" sz="900" dirty="0" err="1"/>
              <a:t>Chuong</a:t>
            </a:r>
            <a:r>
              <a:rPr lang="en-US" sz="900" dirty="0"/>
              <a:t>, 2003 </a:t>
            </a:r>
            <a:r>
              <a:rPr lang="en-US" sz="900" i="1" dirty="0"/>
              <a:t>J Invest Dermatol.)</a:t>
            </a:r>
            <a:endParaRPr lang="en-US" sz="900" dirty="0"/>
          </a:p>
          <a:p>
            <a:pPr marL="285750" indent="-285750">
              <a:buFont typeface="Arial" panose="020B0604020202020204" pitchFamily="34" charset="0"/>
              <a:buChar char="•"/>
            </a:pPr>
            <a:r>
              <a:rPr lang="en-US" sz="900" dirty="0"/>
              <a:t>Gene-body hypermethylation is associated with elevated HOX expression (Li, Huang, Wei 2019 </a:t>
            </a:r>
            <a:r>
              <a:rPr lang="en-US" sz="900" i="1" dirty="0"/>
              <a:t>Cancers</a:t>
            </a:r>
            <a:r>
              <a:rPr lang="en-US" sz="900" dirty="0"/>
              <a:t>)</a:t>
            </a:r>
          </a:p>
          <a:p>
            <a:endParaRPr lang="en-US" dirty="0"/>
          </a:p>
          <a:p>
            <a:endParaRPr lang="en-US" dirty="0"/>
          </a:p>
        </p:txBody>
      </p:sp>
      <p:sp>
        <p:nvSpPr>
          <p:cNvPr id="4" name="Slide Number Placeholder 3"/>
          <p:cNvSpPr>
            <a:spLocks noGrp="1"/>
          </p:cNvSpPr>
          <p:nvPr>
            <p:ph type="sldNum" sz="quarter" idx="5"/>
          </p:nvPr>
        </p:nvSpPr>
        <p:spPr/>
        <p:txBody>
          <a:bodyPr/>
          <a:lstStyle/>
          <a:p>
            <a:fld id="{1A8AC82F-EA4E-AC4B-A4A3-D0B0FB7D1ED2}" type="slidenum">
              <a:rPr lang="en-US" smtClean="0"/>
              <a:t>19</a:t>
            </a:fld>
            <a:endParaRPr lang="en-US"/>
          </a:p>
        </p:txBody>
      </p:sp>
    </p:spTree>
    <p:extLst>
      <p:ext uri="{BB962C8B-B14F-4D97-AF65-F5344CB8AC3E}">
        <p14:creationId xmlns:p14="http://schemas.microsoft.com/office/powerpoint/2010/main" val="284256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 body methylation and downstream of gene. Are their targets?</a:t>
            </a:r>
          </a:p>
          <a:p>
            <a:r>
              <a:rPr lang="en-US" dirty="0"/>
              <a:t>HoxC8 over expression inhibits glycolysis (decreases glucose uptake and lactate production) and increases TCA activity (https://</a:t>
            </a:r>
            <a:r>
              <a:rPr lang="en-US" dirty="0" err="1"/>
              <a:t>www.ncbi.nlm.nih.gov</a:t>
            </a:r>
            <a:r>
              <a:rPr lang="en-US" dirty="0"/>
              <a:t>/</a:t>
            </a:r>
            <a:r>
              <a:rPr lang="en-US" dirty="0" err="1"/>
              <a:t>pmc</a:t>
            </a:r>
            <a:r>
              <a:rPr lang="en-US" dirty="0"/>
              <a:t>/articles/PMC4564361/)</a:t>
            </a:r>
          </a:p>
        </p:txBody>
      </p:sp>
      <p:sp>
        <p:nvSpPr>
          <p:cNvPr id="4" name="Slide Number Placeholder 3"/>
          <p:cNvSpPr>
            <a:spLocks noGrp="1"/>
          </p:cNvSpPr>
          <p:nvPr>
            <p:ph type="sldNum" sz="quarter" idx="5"/>
          </p:nvPr>
        </p:nvSpPr>
        <p:spPr/>
        <p:txBody>
          <a:bodyPr/>
          <a:lstStyle/>
          <a:p>
            <a:fld id="{1A8AC82F-EA4E-AC4B-A4A3-D0B0FB7D1ED2}" type="slidenum">
              <a:rPr lang="en-US" smtClean="0"/>
              <a:t>20</a:t>
            </a:fld>
            <a:endParaRPr lang="en-US"/>
          </a:p>
        </p:txBody>
      </p:sp>
    </p:spTree>
    <p:extLst>
      <p:ext uri="{BB962C8B-B14F-4D97-AF65-F5344CB8AC3E}">
        <p14:creationId xmlns:p14="http://schemas.microsoft.com/office/powerpoint/2010/main" val="4150197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Salmon are faced with environmental challenges in the face of climate change. For instance ocean </a:t>
            </a:r>
          </a:p>
          <a:p>
            <a:endParaRPr lang="en-US" dirty="0"/>
          </a:p>
          <a:p>
            <a:endParaRPr lang="en-US" dirty="0"/>
          </a:p>
          <a:p>
            <a:endParaRPr lang="en-US" dirty="0"/>
          </a:p>
          <a:p>
            <a:r>
              <a:rPr lang="en-US" dirty="0"/>
              <a:t>Changing environmental conditions are a threat to Salmon. Stress and immunity (https://</a:t>
            </a:r>
            <a:r>
              <a:rPr lang="en-US" dirty="0" err="1"/>
              <a:t>journals.plos.org</a:t>
            </a:r>
            <a:r>
              <a:rPr lang="en-US" dirty="0"/>
              <a:t>/</a:t>
            </a:r>
            <a:r>
              <a:rPr lang="en-US" dirty="0" err="1"/>
              <a:t>plosone</a:t>
            </a:r>
            <a:r>
              <a:rPr lang="en-US" dirty="0"/>
              <a:t>/</a:t>
            </a:r>
            <a:r>
              <a:rPr lang="en-US" dirty="0" err="1"/>
              <a:t>article?id</a:t>
            </a:r>
            <a:r>
              <a:rPr lang="en-US" dirty="0"/>
              <a:t>=10.1371/journal.pone.0054656)</a:t>
            </a:r>
          </a:p>
        </p:txBody>
      </p:sp>
      <p:sp>
        <p:nvSpPr>
          <p:cNvPr id="4" name="Slide Number Placeholder 3"/>
          <p:cNvSpPr>
            <a:spLocks noGrp="1"/>
          </p:cNvSpPr>
          <p:nvPr>
            <p:ph type="sldNum" sz="quarter" idx="5"/>
          </p:nvPr>
        </p:nvSpPr>
        <p:spPr/>
        <p:txBody>
          <a:bodyPr/>
          <a:lstStyle/>
          <a:p>
            <a:fld id="{1A8AC82F-EA4E-AC4B-A4A3-D0B0FB7D1ED2}" type="slidenum">
              <a:rPr lang="en-US" smtClean="0"/>
              <a:t>2</a:t>
            </a:fld>
            <a:endParaRPr lang="en-US"/>
          </a:p>
        </p:txBody>
      </p:sp>
    </p:spTree>
    <p:extLst>
      <p:ext uri="{BB962C8B-B14F-4D97-AF65-F5344CB8AC3E}">
        <p14:creationId xmlns:p14="http://schemas.microsoft.com/office/powerpoint/2010/main" val="2285759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 body methylation and downstream of gene. Are their targets?</a:t>
            </a:r>
          </a:p>
          <a:p>
            <a:r>
              <a:rPr lang="en-US" dirty="0"/>
              <a:t>HoxC8 over expression inhibits glycolysis (decreases glucose uptake and lactate production) and increases TCA activity (https://</a:t>
            </a:r>
            <a:r>
              <a:rPr lang="en-US" dirty="0" err="1"/>
              <a:t>www.ncbi.nlm.nih.gov</a:t>
            </a:r>
            <a:r>
              <a:rPr lang="en-US" dirty="0"/>
              <a:t>/</a:t>
            </a:r>
            <a:r>
              <a:rPr lang="en-US" dirty="0" err="1"/>
              <a:t>pmc</a:t>
            </a:r>
            <a:r>
              <a:rPr lang="en-US" dirty="0"/>
              <a:t>/articles/PMC4564361/)</a:t>
            </a:r>
          </a:p>
        </p:txBody>
      </p:sp>
      <p:sp>
        <p:nvSpPr>
          <p:cNvPr id="4" name="Slide Number Placeholder 3"/>
          <p:cNvSpPr>
            <a:spLocks noGrp="1"/>
          </p:cNvSpPr>
          <p:nvPr>
            <p:ph type="sldNum" sz="quarter" idx="5"/>
          </p:nvPr>
        </p:nvSpPr>
        <p:spPr/>
        <p:txBody>
          <a:bodyPr/>
          <a:lstStyle/>
          <a:p>
            <a:fld id="{1A8AC82F-EA4E-AC4B-A4A3-D0B0FB7D1ED2}" type="slidenum">
              <a:rPr lang="en-US" smtClean="0"/>
              <a:t>21</a:t>
            </a:fld>
            <a:endParaRPr lang="en-US"/>
          </a:p>
        </p:txBody>
      </p:sp>
    </p:spTree>
    <p:extLst>
      <p:ext uri="{BB962C8B-B14F-4D97-AF65-F5344CB8AC3E}">
        <p14:creationId xmlns:p14="http://schemas.microsoft.com/office/powerpoint/2010/main" val="42284621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Capture the epigenetic marks that lead to an optimal response and use those to control gene regulation. Because epigenetics are upstream of gene expression, they have the power to control more through fewer changes. </a:t>
            </a:r>
          </a:p>
          <a:p>
            <a:endParaRPr lang="en-US" dirty="0"/>
          </a:p>
          <a:p>
            <a:r>
              <a:rPr lang="en-US" dirty="0"/>
              <a:t>Put together with expression data to get a clearer picture how methylation is controlling regulation</a:t>
            </a:r>
          </a:p>
        </p:txBody>
      </p:sp>
      <p:sp>
        <p:nvSpPr>
          <p:cNvPr id="4" name="Slide Number Placeholder 3"/>
          <p:cNvSpPr>
            <a:spLocks noGrp="1"/>
          </p:cNvSpPr>
          <p:nvPr>
            <p:ph type="sldNum" sz="quarter" idx="5"/>
          </p:nvPr>
        </p:nvSpPr>
        <p:spPr/>
        <p:txBody>
          <a:bodyPr/>
          <a:lstStyle/>
          <a:p>
            <a:fld id="{1A8AC82F-EA4E-AC4B-A4A3-D0B0FB7D1ED2}" type="slidenum">
              <a:rPr lang="en-US" smtClean="0"/>
              <a:t>22</a:t>
            </a:fld>
            <a:endParaRPr lang="en-US"/>
          </a:p>
        </p:txBody>
      </p:sp>
    </p:spTree>
    <p:extLst>
      <p:ext uri="{BB962C8B-B14F-4D97-AF65-F5344CB8AC3E}">
        <p14:creationId xmlns:p14="http://schemas.microsoft.com/office/powerpoint/2010/main" val="12355062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Capture the epigenetic marks that lead to an optimal response and use those to control gene regulation. Because epigenetics are upstream of gene expression, they have the power to control more through fewer changes. </a:t>
            </a:r>
          </a:p>
          <a:p>
            <a:endParaRPr lang="en-US" dirty="0"/>
          </a:p>
          <a:p>
            <a:r>
              <a:rPr lang="en-US" dirty="0"/>
              <a:t>Put together with expression data to get a clearer picture how methylation is controlling regulation</a:t>
            </a:r>
          </a:p>
        </p:txBody>
      </p:sp>
      <p:sp>
        <p:nvSpPr>
          <p:cNvPr id="4" name="Slide Number Placeholder 3"/>
          <p:cNvSpPr>
            <a:spLocks noGrp="1"/>
          </p:cNvSpPr>
          <p:nvPr>
            <p:ph type="sldNum" sz="quarter" idx="5"/>
          </p:nvPr>
        </p:nvSpPr>
        <p:spPr/>
        <p:txBody>
          <a:bodyPr/>
          <a:lstStyle/>
          <a:p>
            <a:fld id="{1A8AC82F-EA4E-AC4B-A4A3-D0B0FB7D1ED2}" type="slidenum">
              <a:rPr lang="en-US" smtClean="0"/>
              <a:t>23</a:t>
            </a:fld>
            <a:endParaRPr lang="en-US"/>
          </a:p>
        </p:txBody>
      </p:sp>
    </p:spTree>
    <p:extLst>
      <p:ext uri="{BB962C8B-B14F-4D97-AF65-F5344CB8AC3E}">
        <p14:creationId xmlns:p14="http://schemas.microsoft.com/office/powerpoint/2010/main" val="18923133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an apparent fine balance between cell proliferation and damage control that is trying to be achieved</a:t>
            </a:r>
          </a:p>
          <a:p>
            <a:endParaRPr lang="en-US" dirty="0"/>
          </a:p>
          <a:p>
            <a:r>
              <a:rPr lang="en-US" dirty="0"/>
              <a:t>Capture the epigenetic marks that lead to an optimal response and use those to control gene regulation. Because epigenetics are upstream of gene expression, they have the power to control more through fewer changes. </a:t>
            </a:r>
          </a:p>
          <a:p>
            <a:endParaRPr lang="en-US" dirty="0"/>
          </a:p>
          <a:p>
            <a:r>
              <a:rPr lang="en-US" dirty="0"/>
              <a:t>Put together with expression data to get a clearer picture how methylation is controlling regulation</a:t>
            </a:r>
          </a:p>
        </p:txBody>
      </p:sp>
      <p:sp>
        <p:nvSpPr>
          <p:cNvPr id="4" name="Slide Number Placeholder 3"/>
          <p:cNvSpPr>
            <a:spLocks noGrp="1"/>
          </p:cNvSpPr>
          <p:nvPr>
            <p:ph type="sldNum" sz="quarter" idx="5"/>
          </p:nvPr>
        </p:nvSpPr>
        <p:spPr/>
        <p:txBody>
          <a:bodyPr/>
          <a:lstStyle/>
          <a:p>
            <a:fld id="{1A8AC82F-EA4E-AC4B-A4A3-D0B0FB7D1ED2}" type="slidenum">
              <a:rPr lang="en-US" smtClean="0"/>
              <a:t>24</a:t>
            </a:fld>
            <a:endParaRPr lang="en-US"/>
          </a:p>
        </p:txBody>
      </p:sp>
    </p:spTree>
    <p:extLst>
      <p:ext uri="{BB962C8B-B14F-4D97-AF65-F5344CB8AC3E}">
        <p14:creationId xmlns:p14="http://schemas.microsoft.com/office/powerpoint/2010/main" val="5748949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Capture the epigenetic marks that lead to an optimal response and use those to control gene regulation. Because epigenetics are upstream of gene expression, they have the power to control more through fewer changes. </a:t>
            </a:r>
          </a:p>
          <a:p>
            <a:endParaRPr lang="en-US" dirty="0"/>
          </a:p>
          <a:p>
            <a:r>
              <a:rPr lang="en-US" dirty="0"/>
              <a:t>Put together with expression data to get a clearer picture how methylation is controlling regulation</a:t>
            </a:r>
          </a:p>
        </p:txBody>
      </p:sp>
      <p:sp>
        <p:nvSpPr>
          <p:cNvPr id="4" name="Slide Number Placeholder 3"/>
          <p:cNvSpPr>
            <a:spLocks noGrp="1"/>
          </p:cNvSpPr>
          <p:nvPr>
            <p:ph type="sldNum" sz="quarter" idx="5"/>
          </p:nvPr>
        </p:nvSpPr>
        <p:spPr/>
        <p:txBody>
          <a:bodyPr/>
          <a:lstStyle/>
          <a:p>
            <a:fld id="{1A8AC82F-EA4E-AC4B-A4A3-D0B0FB7D1ED2}" type="slidenum">
              <a:rPr lang="en-US" smtClean="0"/>
              <a:t>25</a:t>
            </a:fld>
            <a:endParaRPr lang="en-US"/>
          </a:p>
        </p:txBody>
      </p:sp>
    </p:spTree>
    <p:extLst>
      <p:ext uri="{BB962C8B-B14F-4D97-AF65-F5344CB8AC3E}">
        <p14:creationId xmlns:p14="http://schemas.microsoft.com/office/powerpoint/2010/main" val="34274569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Capture the epigenetic marks that lead to an optimal response and use those to control gene regulation. Because epigenetics are upstream of gene expression, they have the power to control more through fewer changes. </a:t>
            </a:r>
          </a:p>
          <a:p>
            <a:endParaRPr lang="en-US" dirty="0"/>
          </a:p>
          <a:p>
            <a:r>
              <a:rPr lang="en-US" dirty="0"/>
              <a:t>Put together with expression data to get a clearer picture how methylation is controlling regulation</a:t>
            </a:r>
          </a:p>
        </p:txBody>
      </p:sp>
      <p:sp>
        <p:nvSpPr>
          <p:cNvPr id="4" name="Slide Number Placeholder 3"/>
          <p:cNvSpPr>
            <a:spLocks noGrp="1"/>
          </p:cNvSpPr>
          <p:nvPr>
            <p:ph type="sldNum" sz="quarter" idx="5"/>
          </p:nvPr>
        </p:nvSpPr>
        <p:spPr/>
        <p:txBody>
          <a:bodyPr/>
          <a:lstStyle/>
          <a:p>
            <a:fld id="{1A8AC82F-EA4E-AC4B-A4A3-D0B0FB7D1ED2}" type="slidenum">
              <a:rPr lang="en-US" smtClean="0"/>
              <a:t>26</a:t>
            </a:fld>
            <a:endParaRPr lang="en-US"/>
          </a:p>
        </p:txBody>
      </p:sp>
    </p:spTree>
    <p:extLst>
      <p:ext uri="{BB962C8B-B14F-4D97-AF65-F5344CB8AC3E}">
        <p14:creationId xmlns:p14="http://schemas.microsoft.com/office/powerpoint/2010/main" val="2728777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Salmon are faced with environmental challenges in the face of climate change. For instance ocean Changing environmental conditions are a threat to Salmon. Stress and immunity (https://</a:t>
            </a:r>
            <a:r>
              <a:rPr lang="en-US" dirty="0" err="1"/>
              <a:t>journals.plos.org</a:t>
            </a:r>
            <a:r>
              <a:rPr lang="en-US" dirty="0"/>
              <a:t>/</a:t>
            </a:r>
            <a:r>
              <a:rPr lang="en-US" dirty="0" err="1"/>
              <a:t>plosone</a:t>
            </a:r>
            <a:r>
              <a:rPr lang="en-US" dirty="0"/>
              <a:t>/</a:t>
            </a:r>
            <a:r>
              <a:rPr lang="en-US" dirty="0" err="1"/>
              <a:t>article?id</a:t>
            </a:r>
            <a:r>
              <a:rPr lang="en-US" dirty="0"/>
              <a:t>=10.1371/journal.pone.0054656)</a:t>
            </a:r>
          </a:p>
          <a:p>
            <a:endParaRPr lang="en-US" dirty="0"/>
          </a:p>
          <a:p>
            <a:endParaRPr lang="en-US" dirty="0"/>
          </a:p>
          <a:p>
            <a:endParaRPr lang="en-US" dirty="0"/>
          </a:p>
          <a:p>
            <a:endParaRPr lang="en-US" dirty="0"/>
          </a:p>
          <a:p>
            <a:r>
              <a:rPr lang="en-US" dirty="0"/>
              <a:t>Changing environmental conditions are a threat to Salmon. Stress and immunity (https://</a:t>
            </a:r>
            <a:r>
              <a:rPr lang="en-US" dirty="0" err="1"/>
              <a:t>journals.plos.org</a:t>
            </a:r>
            <a:r>
              <a:rPr lang="en-US" dirty="0"/>
              <a:t>/</a:t>
            </a:r>
            <a:r>
              <a:rPr lang="en-US" dirty="0" err="1"/>
              <a:t>plosone</a:t>
            </a:r>
            <a:r>
              <a:rPr lang="en-US" dirty="0"/>
              <a:t>/</a:t>
            </a:r>
            <a:r>
              <a:rPr lang="en-US" dirty="0" err="1"/>
              <a:t>article?id</a:t>
            </a:r>
            <a:r>
              <a:rPr lang="en-US" dirty="0"/>
              <a:t>=10.1371/journal.pone.0054656)</a:t>
            </a:r>
          </a:p>
          <a:p>
            <a:endParaRPr lang="en-US" dirty="0"/>
          </a:p>
        </p:txBody>
      </p:sp>
      <p:sp>
        <p:nvSpPr>
          <p:cNvPr id="4" name="Slide Number Placeholder 3"/>
          <p:cNvSpPr>
            <a:spLocks noGrp="1"/>
          </p:cNvSpPr>
          <p:nvPr>
            <p:ph type="sldNum" sz="quarter" idx="5"/>
          </p:nvPr>
        </p:nvSpPr>
        <p:spPr/>
        <p:txBody>
          <a:bodyPr/>
          <a:lstStyle/>
          <a:p>
            <a:fld id="{1A8AC82F-EA4E-AC4B-A4A3-D0B0FB7D1ED2}" type="slidenum">
              <a:rPr lang="en-US" smtClean="0"/>
              <a:t>3</a:t>
            </a:fld>
            <a:endParaRPr lang="en-US"/>
          </a:p>
        </p:txBody>
      </p:sp>
    </p:spTree>
    <p:extLst>
      <p:ext uri="{BB962C8B-B14F-4D97-AF65-F5344CB8AC3E}">
        <p14:creationId xmlns:p14="http://schemas.microsoft.com/office/powerpoint/2010/main" val="3766968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problem for industry where infestation is already exacerbated by crowding </a:t>
            </a:r>
          </a:p>
        </p:txBody>
      </p:sp>
      <p:sp>
        <p:nvSpPr>
          <p:cNvPr id="4" name="Slide Number Placeholder 3"/>
          <p:cNvSpPr>
            <a:spLocks noGrp="1"/>
          </p:cNvSpPr>
          <p:nvPr>
            <p:ph type="sldNum" sz="quarter" idx="5"/>
          </p:nvPr>
        </p:nvSpPr>
        <p:spPr/>
        <p:txBody>
          <a:bodyPr/>
          <a:lstStyle/>
          <a:p>
            <a:fld id="{1A8AC82F-EA4E-AC4B-A4A3-D0B0FB7D1ED2}" type="slidenum">
              <a:rPr lang="en-US" smtClean="0"/>
              <a:t>5</a:t>
            </a:fld>
            <a:endParaRPr lang="en-US"/>
          </a:p>
        </p:txBody>
      </p:sp>
    </p:spTree>
    <p:extLst>
      <p:ext uri="{BB962C8B-B14F-4D97-AF65-F5344CB8AC3E}">
        <p14:creationId xmlns:p14="http://schemas.microsoft.com/office/powerpoint/2010/main" val="112330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planning for the future</a:t>
            </a:r>
          </a:p>
        </p:txBody>
      </p:sp>
      <p:sp>
        <p:nvSpPr>
          <p:cNvPr id="4" name="Slide Number Placeholder 3"/>
          <p:cNvSpPr>
            <a:spLocks noGrp="1"/>
          </p:cNvSpPr>
          <p:nvPr>
            <p:ph type="sldNum" sz="quarter" idx="5"/>
          </p:nvPr>
        </p:nvSpPr>
        <p:spPr/>
        <p:txBody>
          <a:bodyPr/>
          <a:lstStyle/>
          <a:p>
            <a:fld id="{1A8AC82F-EA4E-AC4B-A4A3-D0B0FB7D1ED2}" type="slidenum">
              <a:rPr lang="en-US" smtClean="0"/>
              <a:t>6</a:t>
            </a:fld>
            <a:endParaRPr lang="en-US"/>
          </a:p>
        </p:txBody>
      </p:sp>
    </p:spTree>
    <p:extLst>
      <p:ext uri="{BB962C8B-B14F-4D97-AF65-F5344CB8AC3E}">
        <p14:creationId xmlns:p14="http://schemas.microsoft.com/office/powerpoint/2010/main" val="2967058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planning for the future</a:t>
            </a:r>
          </a:p>
        </p:txBody>
      </p:sp>
      <p:sp>
        <p:nvSpPr>
          <p:cNvPr id="4" name="Slide Number Placeholder 3"/>
          <p:cNvSpPr>
            <a:spLocks noGrp="1"/>
          </p:cNvSpPr>
          <p:nvPr>
            <p:ph type="sldNum" sz="quarter" idx="5"/>
          </p:nvPr>
        </p:nvSpPr>
        <p:spPr/>
        <p:txBody>
          <a:bodyPr/>
          <a:lstStyle/>
          <a:p>
            <a:fld id="{1A8AC82F-EA4E-AC4B-A4A3-D0B0FB7D1ED2}" type="slidenum">
              <a:rPr lang="en-US" smtClean="0"/>
              <a:t>7</a:t>
            </a:fld>
            <a:endParaRPr lang="en-US"/>
          </a:p>
        </p:txBody>
      </p:sp>
    </p:spTree>
    <p:extLst>
      <p:ext uri="{BB962C8B-B14F-4D97-AF65-F5344CB8AC3E}">
        <p14:creationId xmlns:p14="http://schemas.microsoft.com/office/powerpoint/2010/main" val="9860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planning for the future</a:t>
            </a:r>
          </a:p>
        </p:txBody>
      </p:sp>
      <p:sp>
        <p:nvSpPr>
          <p:cNvPr id="4" name="Slide Number Placeholder 3"/>
          <p:cNvSpPr>
            <a:spLocks noGrp="1"/>
          </p:cNvSpPr>
          <p:nvPr>
            <p:ph type="sldNum" sz="quarter" idx="5"/>
          </p:nvPr>
        </p:nvSpPr>
        <p:spPr/>
        <p:txBody>
          <a:bodyPr/>
          <a:lstStyle/>
          <a:p>
            <a:fld id="{1A8AC82F-EA4E-AC4B-A4A3-D0B0FB7D1ED2}" type="slidenum">
              <a:rPr lang="en-US" smtClean="0"/>
              <a:t>8</a:t>
            </a:fld>
            <a:endParaRPr lang="en-US"/>
          </a:p>
        </p:txBody>
      </p:sp>
    </p:spTree>
    <p:extLst>
      <p:ext uri="{BB962C8B-B14F-4D97-AF65-F5344CB8AC3E}">
        <p14:creationId xmlns:p14="http://schemas.microsoft.com/office/powerpoint/2010/main" val="3402759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6-8 months old, siblings from the same parents. </a:t>
            </a:r>
          </a:p>
        </p:txBody>
      </p:sp>
      <p:sp>
        <p:nvSpPr>
          <p:cNvPr id="4" name="Slide Number Placeholder 3"/>
          <p:cNvSpPr>
            <a:spLocks noGrp="1"/>
          </p:cNvSpPr>
          <p:nvPr>
            <p:ph type="sldNum" sz="quarter" idx="5"/>
          </p:nvPr>
        </p:nvSpPr>
        <p:spPr/>
        <p:txBody>
          <a:bodyPr/>
          <a:lstStyle/>
          <a:p>
            <a:fld id="{1A8AC82F-EA4E-AC4B-A4A3-D0B0FB7D1ED2}" type="slidenum">
              <a:rPr lang="en-US" smtClean="0"/>
              <a:t>9</a:t>
            </a:fld>
            <a:endParaRPr lang="en-US"/>
          </a:p>
        </p:txBody>
      </p:sp>
    </p:spTree>
    <p:extLst>
      <p:ext uri="{BB962C8B-B14F-4D97-AF65-F5344CB8AC3E}">
        <p14:creationId xmlns:p14="http://schemas.microsoft.com/office/powerpoint/2010/main" val="1304696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with 5x coverage in ¾ individuals per group </a:t>
            </a:r>
            <a:endParaRPr lang="en-US" dirty="0"/>
          </a:p>
        </p:txBody>
      </p:sp>
      <p:sp>
        <p:nvSpPr>
          <p:cNvPr id="4" name="Slide Number Placeholder 3"/>
          <p:cNvSpPr>
            <a:spLocks noGrp="1"/>
          </p:cNvSpPr>
          <p:nvPr>
            <p:ph type="sldNum" sz="quarter" idx="5"/>
          </p:nvPr>
        </p:nvSpPr>
        <p:spPr/>
        <p:txBody>
          <a:bodyPr/>
          <a:lstStyle/>
          <a:p>
            <a:fld id="{1A8AC82F-EA4E-AC4B-A4A3-D0B0FB7D1ED2}" type="slidenum">
              <a:rPr lang="en-US" smtClean="0"/>
              <a:t>10</a:t>
            </a:fld>
            <a:endParaRPr lang="en-US"/>
          </a:p>
        </p:txBody>
      </p:sp>
    </p:spTree>
    <p:extLst>
      <p:ext uri="{BB962C8B-B14F-4D97-AF65-F5344CB8AC3E}">
        <p14:creationId xmlns:p14="http://schemas.microsoft.com/office/powerpoint/2010/main" val="2680626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0FCB7-046D-9A42-B74D-A9FD70A455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EDCE1A-7522-7240-AFD9-E47EB10F92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556C9F-20AA-8441-8DD6-FC7B99A18AA1}"/>
              </a:ext>
            </a:extLst>
          </p:cNvPr>
          <p:cNvSpPr>
            <a:spLocks noGrp="1"/>
          </p:cNvSpPr>
          <p:nvPr>
            <p:ph type="dt" sz="half" idx="10"/>
          </p:nvPr>
        </p:nvSpPr>
        <p:spPr/>
        <p:txBody>
          <a:bodyPr/>
          <a:lstStyle/>
          <a:p>
            <a:fld id="{77556BEB-ED68-AD4A-AB24-451EE7665F63}" type="datetimeFigureOut">
              <a:rPr lang="en-US" smtClean="0"/>
              <a:t>11/20/19</a:t>
            </a:fld>
            <a:endParaRPr lang="en-US"/>
          </a:p>
        </p:txBody>
      </p:sp>
      <p:sp>
        <p:nvSpPr>
          <p:cNvPr id="5" name="Footer Placeholder 4">
            <a:extLst>
              <a:ext uri="{FF2B5EF4-FFF2-40B4-BE49-F238E27FC236}">
                <a16:creationId xmlns:a16="http://schemas.microsoft.com/office/drawing/2014/main" id="{645FEF7A-3164-EB44-A6D1-BE37B42C4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51F1BD-DE33-3A4C-B0F5-01A1F3AC81C8}"/>
              </a:ext>
            </a:extLst>
          </p:cNvPr>
          <p:cNvSpPr>
            <a:spLocks noGrp="1"/>
          </p:cNvSpPr>
          <p:nvPr>
            <p:ph type="sldNum" sz="quarter" idx="12"/>
          </p:nvPr>
        </p:nvSpPr>
        <p:spPr/>
        <p:txBody>
          <a:bodyPr/>
          <a:lstStyle/>
          <a:p>
            <a:fld id="{E3686234-0395-CE44-886A-9026D66F7F4D}" type="slidenum">
              <a:rPr lang="en-US" smtClean="0"/>
              <a:t>‹#›</a:t>
            </a:fld>
            <a:endParaRPr lang="en-US"/>
          </a:p>
        </p:txBody>
      </p:sp>
    </p:spTree>
    <p:extLst>
      <p:ext uri="{BB962C8B-B14F-4D97-AF65-F5344CB8AC3E}">
        <p14:creationId xmlns:p14="http://schemas.microsoft.com/office/powerpoint/2010/main" val="60707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6D309-11BE-854E-859F-29F2C40AD1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A1C047-280E-4E43-98AA-8E8B49BC60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93AD44-DA4B-4B48-AB0A-E55C6217562C}"/>
              </a:ext>
            </a:extLst>
          </p:cNvPr>
          <p:cNvSpPr>
            <a:spLocks noGrp="1"/>
          </p:cNvSpPr>
          <p:nvPr>
            <p:ph type="dt" sz="half" idx="10"/>
          </p:nvPr>
        </p:nvSpPr>
        <p:spPr/>
        <p:txBody>
          <a:bodyPr/>
          <a:lstStyle/>
          <a:p>
            <a:fld id="{77556BEB-ED68-AD4A-AB24-451EE7665F63}" type="datetimeFigureOut">
              <a:rPr lang="en-US" smtClean="0"/>
              <a:t>11/20/19</a:t>
            </a:fld>
            <a:endParaRPr lang="en-US"/>
          </a:p>
        </p:txBody>
      </p:sp>
      <p:sp>
        <p:nvSpPr>
          <p:cNvPr id="5" name="Footer Placeholder 4">
            <a:extLst>
              <a:ext uri="{FF2B5EF4-FFF2-40B4-BE49-F238E27FC236}">
                <a16:creationId xmlns:a16="http://schemas.microsoft.com/office/drawing/2014/main" id="{26BE2A31-D914-6C4A-90ED-1E929A7E5B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117221-D618-2F42-BCBF-E34BAFE88F01}"/>
              </a:ext>
            </a:extLst>
          </p:cNvPr>
          <p:cNvSpPr>
            <a:spLocks noGrp="1"/>
          </p:cNvSpPr>
          <p:nvPr>
            <p:ph type="sldNum" sz="quarter" idx="12"/>
          </p:nvPr>
        </p:nvSpPr>
        <p:spPr/>
        <p:txBody>
          <a:bodyPr/>
          <a:lstStyle/>
          <a:p>
            <a:fld id="{E3686234-0395-CE44-886A-9026D66F7F4D}" type="slidenum">
              <a:rPr lang="en-US" smtClean="0"/>
              <a:t>‹#›</a:t>
            </a:fld>
            <a:endParaRPr lang="en-US"/>
          </a:p>
        </p:txBody>
      </p:sp>
    </p:spTree>
    <p:extLst>
      <p:ext uri="{BB962C8B-B14F-4D97-AF65-F5344CB8AC3E}">
        <p14:creationId xmlns:p14="http://schemas.microsoft.com/office/powerpoint/2010/main" val="1897650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BAD96F-A5CA-C940-873A-C4CB776CF1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26C23D-0A76-AD42-9C5E-640E34A83E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E2AB96-C7F0-3D4F-9904-83D13AE1D870}"/>
              </a:ext>
            </a:extLst>
          </p:cNvPr>
          <p:cNvSpPr>
            <a:spLocks noGrp="1"/>
          </p:cNvSpPr>
          <p:nvPr>
            <p:ph type="dt" sz="half" idx="10"/>
          </p:nvPr>
        </p:nvSpPr>
        <p:spPr/>
        <p:txBody>
          <a:bodyPr/>
          <a:lstStyle/>
          <a:p>
            <a:fld id="{77556BEB-ED68-AD4A-AB24-451EE7665F63}" type="datetimeFigureOut">
              <a:rPr lang="en-US" smtClean="0"/>
              <a:t>11/20/19</a:t>
            </a:fld>
            <a:endParaRPr lang="en-US"/>
          </a:p>
        </p:txBody>
      </p:sp>
      <p:sp>
        <p:nvSpPr>
          <p:cNvPr id="5" name="Footer Placeholder 4">
            <a:extLst>
              <a:ext uri="{FF2B5EF4-FFF2-40B4-BE49-F238E27FC236}">
                <a16:creationId xmlns:a16="http://schemas.microsoft.com/office/drawing/2014/main" id="{8B3FFA35-5745-DF44-A126-D939EB5268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87FD1-91A0-2A49-89F2-A4DCB497151B}"/>
              </a:ext>
            </a:extLst>
          </p:cNvPr>
          <p:cNvSpPr>
            <a:spLocks noGrp="1"/>
          </p:cNvSpPr>
          <p:nvPr>
            <p:ph type="sldNum" sz="quarter" idx="12"/>
          </p:nvPr>
        </p:nvSpPr>
        <p:spPr/>
        <p:txBody>
          <a:bodyPr/>
          <a:lstStyle/>
          <a:p>
            <a:fld id="{E3686234-0395-CE44-886A-9026D66F7F4D}" type="slidenum">
              <a:rPr lang="en-US" smtClean="0"/>
              <a:t>‹#›</a:t>
            </a:fld>
            <a:endParaRPr lang="en-US"/>
          </a:p>
        </p:txBody>
      </p:sp>
    </p:spTree>
    <p:extLst>
      <p:ext uri="{BB962C8B-B14F-4D97-AF65-F5344CB8AC3E}">
        <p14:creationId xmlns:p14="http://schemas.microsoft.com/office/powerpoint/2010/main" val="1381864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33E13-6FFC-7544-9D74-300DB77918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E622E9-A8D7-5D45-A6DE-6BFD8AC78D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B204E4-2A1E-2C4B-9F2D-5D83A850069E}"/>
              </a:ext>
            </a:extLst>
          </p:cNvPr>
          <p:cNvSpPr>
            <a:spLocks noGrp="1"/>
          </p:cNvSpPr>
          <p:nvPr>
            <p:ph type="dt" sz="half" idx="10"/>
          </p:nvPr>
        </p:nvSpPr>
        <p:spPr/>
        <p:txBody>
          <a:bodyPr/>
          <a:lstStyle/>
          <a:p>
            <a:fld id="{77556BEB-ED68-AD4A-AB24-451EE7665F63}" type="datetimeFigureOut">
              <a:rPr lang="en-US" smtClean="0"/>
              <a:t>11/20/19</a:t>
            </a:fld>
            <a:endParaRPr lang="en-US"/>
          </a:p>
        </p:txBody>
      </p:sp>
      <p:sp>
        <p:nvSpPr>
          <p:cNvPr id="5" name="Footer Placeholder 4">
            <a:extLst>
              <a:ext uri="{FF2B5EF4-FFF2-40B4-BE49-F238E27FC236}">
                <a16:creationId xmlns:a16="http://schemas.microsoft.com/office/drawing/2014/main" id="{4A2458F6-3BDC-4E47-90F7-0917F08674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3AA71C-4AE0-A745-BAF7-73EA6F303620}"/>
              </a:ext>
            </a:extLst>
          </p:cNvPr>
          <p:cNvSpPr>
            <a:spLocks noGrp="1"/>
          </p:cNvSpPr>
          <p:nvPr>
            <p:ph type="sldNum" sz="quarter" idx="12"/>
          </p:nvPr>
        </p:nvSpPr>
        <p:spPr/>
        <p:txBody>
          <a:bodyPr/>
          <a:lstStyle/>
          <a:p>
            <a:fld id="{E3686234-0395-CE44-886A-9026D66F7F4D}" type="slidenum">
              <a:rPr lang="en-US" smtClean="0"/>
              <a:t>‹#›</a:t>
            </a:fld>
            <a:endParaRPr lang="en-US"/>
          </a:p>
        </p:txBody>
      </p:sp>
    </p:spTree>
    <p:extLst>
      <p:ext uri="{BB962C8B-B14F-4D97-AF65-F5344CB8AC3E}">
        <p14:creationId xmlns:p14="http://schemas.microsoft.com/office/powerpoint/2010/main" val="2583117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A8E20-32A8-224A-99BE-CCB9D2F88D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D5434B-F212-AD42-B79E-18067914D2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34991E-43C6-AD4D-9426-5E8F15665FD7}"/>
              </a:ext>
            </a:extLst>
          </p:cNvPr>
          <p:cNvSpPr>
            <a:spLocks noGrp="1"/>
          </p:cNvSpPr>
          <p:nvPr>
            <p:ph type="dt" sz="half" idx="10"/>
          </p:nvPr>
        </p:nvSpPr>
        <p:spPr/>
        <p:txBody>
          <a:bodyPr/>
          <a:lstStyle/>
          <a:p>
            <a:fld id="{77556BEB-ED68-AD4A-AB24-451EE7665F63}" type="datetimeFigureOut">
              <a:rPr lang="en-US" smtClean="0"/>
              <a:t>11/20/19</a:t>
            </a:fld>
            <a:endParaRPr lang="en-US"/>
          </a:p>
        </p:txBody>
      </p:sp>
      <p:sp>
        <p:nvSpPr>
          <p:cNvPr id="5" name="Footer Placeholder 4">
            <a:extLst>
              <a:ext uri="{FF2B5EF4-FFF2-40B4-BE49-F238E27FC236}">
                <a16:creationId xmlns:a16="http://schemas.microsoft.com/office/drawing/2014/main" id="{C6DEE2C1-3939-F143-BE8D-6B3E569BAB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11428-C278-5847-B90F-DAC1D8CAC2A3}"/>
              </a:ext>
            </a:extLst>
          </p:cNvPr>
          <p:cNvSpPr>
            <a:spLocks noGrp="1"/>
          </p:cNvSpPr>
          <p:nvPr>
            <p:ph type="sldNum" sz="quarter" idx="12"/>
          </p:nvPr>
        </p:nvSpPr>
        <p:spPr/>
        <p:txBody>
          <a:bodyPr/>
          <a:lstStyle/>
          <a:p>
            <a:fld id="{E3686234-0395-CE44-886A-9026D66F7F4D}" type="slidenum">
              <a:rPr lang="en-US" smtClean="0"/>
              <a:t>‹#›</a:t>
            </a:fld>
            <a:endParaRPr lang="en-US"/>
          </a:p>
        </p:txBody>
      </p:sp>
    </p:spTree>
    <p:extLst>
      <p:ext uri="{BB962C8B-B14F-4D97-AF65-F5344CB8AC3E}">
        <p14:creationId xmlns:p14="http://schemas.microsoft.com/office/powerpoint/2010/main" val="2979288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CF56B-EDCB-A844-870C-1FD35D09B8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A2A5A4-FDE3-AA46-9F8E-1F9DDF9D3B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E07513-9481-C743-A66C-6E70AF666B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F61C0-B9D5-F24E-A036-525824A29B2B}"/>
              </a:ext>
            </a:extLst>
          </p:cNvPr>
          <p:cNvSpPr>
            <a:spLocks noGrp="1"/>
          </p:cNvSpPr>
          <p:nvPr>
            <p:ph type="dt" sz="half" idx="10"/>
          </p:nvPr>
        </p:nvSpPr>
        <p:spPr/>
        <p:txBody>
          <a:bodyPr/>
          <a:lstStyle/>
          <a:p>
            <a:fld id="{77556BEB-ED68-AD4A-AB24-451EE7665F63}" type="datetimeFigureOut">
              <a:rPr lang="en-US" smtClean="0"/>
              <a:t>11/20/19</a:t>
            </a:fld>
            <a:endParaRPr lang="en-US"/>
          </a:p>
        </p:txBody>
      </p:sp>
      <p:sp>
        <p:nvSpPr>
          <p:cNvPr id="6" name="Footer Placeholder 5">
            <a:extLst>
              <a:ext uri="{FF2B5EF4-FFF2-40B4-BE49-F238E27FC236}">
                <a16:creationId xmlns:a16="http://schemas.microsoft.com/office/drawing/2014/main" id="{004B224F-69C7-B343-90A6-57595BD8B9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121EEE-97BC-F34C-93CC-3B5B731B9AA6}"/>
              </a:ext>
            </a:extLst>
          </p:cNvPr>
          <p:cNvSpPr>
            <a:spLocks noGrp="1"/>
          </p:cNvSpPr>
          <p:nvPr>
            <p:ph type="sldNum" sz="quarter" idx="12"/>
          </p:nvPr>
        </p:nvSpPr>
        <p:spPr/>
        <p:txBody>
          <a:bodyPr/>
          <a:lstStyle/>
          <a:p>
            <a:fld id="{E3686234-0395-CE44-886A-9026D66F7F4D}" type="slidenum">
              <a:rPr lang="en-US" smtClean="0"/>
              <a:t>‹#›</a:t>
            </a:fld>
            <a:endParaRPr lang="en-US"/>
          </a:p>
        </p:txBody>
      </p:sp>
    </p:spTree>
    <p:extLst>
      <p:ext uri="{BB962C8B-B14F-4D97-AF65-F5344CB8AC3E}">
        <p14:creationId xmlns:p14="http://schemas.microsoft.com/office/powerpoint/2010/main" val="739659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2285C-F5E2-354E-AFB7-9A47162449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079A3B-FDBD-C94A-AFD4-F954F05279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8AB77B-16EB-9A4A-9373-2AB636C3BE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16D548-8462-084B-82CA-343C6FD0BC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BAEC02-E1F1-0E40-B55E-F9F08F0C4A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61FFF8-805B-1341-A2D6-E157370910FC}"/>
              </a:ext>
            </a:extLst>
          </p:cNvPr>
          <p:cNvSpPr>
            <a:spLocks noGrp="1"/>
          </p:cNvSpPr>
          <p:nvPr>
            <p:ph type="dt" sz="half" idx="10"/>
          </p:nvPr>
        </p:nvSpPr>
        <p:spPr/>
        <p:txBody>
          <a:bodyPr/>
          <a:lstStyle/>
          <a:p>
            <a:fld id="{77556BEB-ED68-AD4A-AB24-451EE7665F63}" type="datetimeFigureOut">
              <a:rPr lang="en-US" smtClean="0"/>
              <a:t>11/20/19</a:t>
            </a:fld>
            <a:endParaRPr lang="en-US"/>
          </a:p>
        </p:txBody>
      </p:sp>
      <p:sp>
        <p:nvSpPr>
          <p:cNvPr id="8" name="Footer Placeholder 7">
            <a:extLst>
              <a:ext uri="{FF2B5EF4-FFF2-40B4-BE49-F238E27FC236}">
                <a16:creationId xmlns:a16="http://schemas.microsoft.com/office/drawing/2014/main" id="{1EC5DA09-EF73-2142-96B5-1518ABCECF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8104B6-CD90-FD46-BD96-8FBB1492E35E}"/>
              </a:ext>
            </a:extLst>
          </p:cNvPr>
          <p:cNvSpPr>
            <a:spLocks noGrp="1"/>
          </p:cNvSpPr>
          <p:nvPr>
            <p:ph type="sldNum" sz="quarter" idx="12"/>
          </p:nvPr>
        </p:nvSpPr>
        <p:spPr/>
        <p:txBody>
          <a:bodyPr/>
          <a:lstStyle/>
          <a:p>
            <a:fld id="{E3686234-0395-CE44-886A-9026D66F7F4D}" type="slidenum">
              <a:rPr lang="en-US" smtClean="0"/>
              <a:t>‹#›</a:t>
            </a:fld>
            <a:endParaRPr lang="en-US"/>
          </a:p>
        </p:txBody>
      </p:sp>
    </p:spTree>
    <p:extLst>
      <p:ext uri="{BB962C8B-B14F-4D97-AF65-F5344CB8AC3E}">
        <p14:creationId xmlns:p14="http://schemas.microsoft.com/office/powerpoint/2010/main" val="3734310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A85BF-3F42-354F-898B-7BC92F0DB9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4DE5C4-BACD-EE4F-9773-67A083A4725A}"/>
              </a:ext>
            </a:extLst>
          </p:cNvPr>
          <p:cNvSpPr>
            <a:spLocks noGrp="1"/>
          </p:cNvSpPr>
          <p:nvPr>
            <p:ph type="dt" sz="half" idx="10"/>
          </p:nvPr>
        </p:nvSpPr>
        <p:spPr/>
        <p:txBody>
          <a:bodyPr/>
          <a:lstStyle/>
          <a:p>
            <a:fld id="{77556BEB-ED68-AD4A-AB24-451EE7665F63}" type="datetimeFigureOut">
              <a:rPr lang="en-US" smtClean="0"/>
              <a:t>11/20/19</a:t>
            </a:fld>
            <a:endParaRPr lang="en-US"/>
          </a:p>
        </p:txBody>
      </p:sp>
      <p:sp>
        <p:nvSpPr>
          <p:cNvPr id="4" name="Footer Placeholder 3">
            <a:extLst>
              <a:ext uri="{FF2B5EF4-FFF2-40B4-BE49-F238E27FC236}">
                <a16:creationId xmlns:a16="http://schemas.microsoft.com/office/drawing/2014/main" id="{FAB1ECFE-9E41-1143-891C-4C53E8FA14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F0FABE-22F7-B741-99B1-AF04D9A05D0F}"/>
              </a:ext>
            </a:extLst>
          </p:cNvPr>
          <p:cNvSpPr>
            <a:spLocks noGrp="1"/>
          </p:cNvSpPr>
          <p:nvPr>
            <p:ph type="sldNum" sz="quarter" idx="12"/>
          </p:nvPr>
        </p:nvSpPr>
        <p:spPr/>
        <p:txBody>
          <a:bodyPr/>
          <a:lstStyle/>
          <a:p>
            <a:fld id="{E3686234-0395-CE44-886A-9026D66F7F4D}" type="slidenum">
              <a:rPr lang="en-US" smtClean="0"/>
              <a:t>‹#›</a:t>
            </a:fld>
            <a:endParaRPr lang="en-US"/>
          </a:p>
        </p:txBody>
      </p:sp>
    </p:spTree>
    <p:extLst>
      <p:ext uri="{BB962C8B-B14F-4D97-AF65-F5344CB8AC3E}">
        <p14:creationId xmlns:p14="http://schemas.microsoft.com/office/powerpoint/2010/main" val="3056425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053782-F376-574D-B110-DE684EAB2539}"/>
              </a:ext>
            </a:extLst>
          </p:cNvPr>
          <p:cNvSpPr>
            <a:spLocks noGrp="1"/>
          </p:cNvSpPr>
          <p:nvPr>
            <p:ph type="dt" sz="half" idx="10"/>
          </p:nvPr>
        </p:nvSpPr>
        <p:spPr/>
        <p:txBody>
          <a:bodyPr/>
          <a:lstStyle/>
          <a:p>
            <a:fld id="{77556BEB-ED68-AD4A-AB24-451EE7665F63}" type="datetimeFigureOut">
              <a:rPr lang="en-US" smtClean="0"/>
              <a:t>11/20/19</a:t>
            </a:fld>
            <a:endParaRPr lang="en-US"/>
          </a:p>
        </p:txBody>
      </p:sp>
      <p:sp>
        <p:nvSpPr>
          <p:cNvPr id="3" name="Footer Placeholder 2">
            <a:extLst>
              <a:ext uri="{FF2B5EF4-FFF2-40B4-BE49-F238E27FC236}">
                <a16:creationId xmlns:a16="http://schemas.microsoft.com/office/drawing/2014/main" id="{6077C99F-62D6-AA4F-9518-66686F347E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B1A392-C31B-0E47-8E73-6A4EB74C0690}"/>
              </a:ext>
            </a:extLst>
          </p:cNvPr>
          <p:cNvSpPr>
            <a:spLocks noGrp="1"/>
          </p:cNvSpPr>
          <p:nvPr>
            <p:ph type="sldNum" sz="quarter" idx="12"/>
          </p:nvPr>
        </p:nvSpPr>
        <p:spPr/>
        <p:txBody>
          <a:bodyPr/>
          <a:lstStyle/>
          <a:p>
            <a:fld id="{E3686234-0395-CE44-886A-9026D66F7F4D}" type="slidenum">
              <a:rPr lang="en-US" smtClean="0"/>
              <a:t>‹#›</a:t>
            </a:fld>
            <a:endParaRPr lang="en-US"/>
          </a:p>
        </p:txBody>
      </p:sp>
    </p:spTree>
    <p:extLst>
      <p:ext uri="{BB962C8B-B14F-4D97-AF65-F5344CB8AC3E}">
        <p14:creationId xmlns:p14="http://schemas.microsoft.com/office/powerpoint/2010/main" val="1331098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AC2CA-20AA-1C45-8C65-B774FB3868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2B811A-7C8B-8F4B-8F48-A8EE7F22C6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7F5CAD-43CC-EA4E-84F8-4DCEE058EC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AC9C86-B131-A14B-8786-B0E23E1726BC}"/>
              </a:ext>
            </a:extLst>
          </p:cNvPr>
          <p:cNvSpPr>
            <a:spLocks noGrp="1"/>
          </p:cNvSpPr>
          <p:nvPr>
            <p:ph type="dt" sz="half" idx="10"/>
          </p:nvPr>
        </p:nvSpPr>
        <p:spPr/>
        <p:txBody>
          <a:bodyPr/>
          <a:lstStyle/>
          <a:p>
            <a:fld id="{77556BEB-ED68-AD4A-AB24-451EE7665F63}" type="datetimeFigureOut">
              <a:rPr lang="en-US" smtClean="0"/>
              <a:t>11/20/19</a:t>
            </a:fld>
            <a:endParaRPr lang="en-US"/>
          </a:p>
        </p:txBody>
      </p:sp>
      <p:sp>
        <p:nvSpPr>
          <p:cNvPr id="6" name="Footer Placeholder 5">
            <a:extLst>
              <a:ext uri="{FF2B5EF4-FFF2-40B4-BE49-F238E27FC236}">
                <a16:creationId xmlns:a16="http://schemas.microsoft.com/office/drawing/2014/main" id="{C67EA317-534E-A44E-A52F-E2785E802D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904261-D554-474B-A4A9-78C1FEC41A06}"/>
              </a:ext>
            </a:extLst>
          </p:cNvPr>
          <p:cNvSpPr>
            <a:spLocks noGrp="1"/>
          </p:cNvSpPr>
          <p:nvPr>
            <p:ph type="sldNum" sz="quarter" idx="12"/>
          </p:nvPr>
        </p:nvSpPr>
        <p:spPr/>
        <p:txBody>
          <a:bodyPr/>
          <a:lstStyle/>
          <a:p>
            <a:fld id="{E3686234-0395-CE44-886A-9026D66F7F4D}" type="slidenum">
              <a:rPr lang="en-US" smtClean="0"/>
              <a:t>‹#›</a:t>
            </a:fld>
            <a:endParaRPr lang="en-US"/>
          </a:p>
        </p:txBody>
      </p:sp>
    </p:spTree>
    <p:extLst>
      <p:ext uri="{BB962C8B-B14F-4D97-AF65-F5344CB8AC3E}">
        <p14:creationId xmlns:p14="http://schemas.microsoft.com/office/powerpoint/2010/main" val="832055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744E1-A20E-084D-8E27-A1DF9BD309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1843B7-38FB-8E41-922A-9C869CDB7D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CC9518-01E6-6A4B-B4A4-7A3C1B8178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4E5991-72A0-CB4E-B018-58CFDCCF115F}"/>
              </a:ext>
            </a:extLst>
          </p:cNvPr>
          <p:cNvSpPr>
            <a:spLocks noGrp="1"/>
          </p:cNvSpPr>
          <p:nvPr>
            <p:ph type="dt" sz="half" idx="10"/>
          </p:nvPr>
        </p:nvSpPr>
        <p:spPr/>
        <p:txBody>
          <a:bodyPr/>
          <a:lstStyle/>
          <a:p>
            <a:fld id="{77556BEB-ED68-AD4A-AB24-451EE7665F63}" type="datetimeFigureOut">
              <a:rPr lang="en-US" smtClean="0"/>
              <a:t>11/20/19</a:t>
            </a:fld>
            <a:endParaRPr lang="en-US"/>
          </a:p>
        </p:txBody>
      </p:sp>
      <p:sp>
        <p:nvSpPr>
          <p:cNvPr id="6" name="Footer Placeholder 5">
            <a:extLst>
              <a:ext uri="{FF2B5EF4-FFF2-40B4-BE49-F238E27FC236}">
                <a16:creationId xmlns:a16="http://schemas.microsoft.com/office/drawing/2014/main" id="{4E6195EA-40ED-A84B-9D2A-A95A77C8F4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B28E0F-1310-144E-8D1B-081F2DD2499C}"/>
              </a:ext>
            </a:extLst>
          </p:cNvPr>
          <p:cNvSpPr>
            <a:spLocks noGrp="1"/>
          </p:cNvSpPr>
          <p:nvPr>
            <p:ph type="sldNum" sz="quarter" idx="12"/>
          </p:nvPr>
        </p:nvSpPr>
        <p:spPr/>
        <p:txBody>
          <a:bodyPr/>
          <a:lstStyle/>
          <a:p>
            <a:fld id="{E3686234-0395-CE44-886A-9026D66F7F4D}" type="slidenum">
              <a:rPr lang="en-US" smtClean="0"/>
              <a:t>‹#›</a:t>
            </a:fld>
            <a:endParaRPr lang="en-US"/>
          </a:p>
        </p:txBody>
      </p:sp>
    </p:spTree>
    <p:extLst>
      <p:ext uri="{BB962C8B-B14F-4D97-AF65-F5344CB8AC3E}">
        <p14:creationId xmlns:p14="http://schemas.microsoft.com/office/powerpoint/2010/main" val="2392360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F1271B-1D11-BA40-8437-FC5211FF95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930271-9EFB-0540-BDB4-23C5CF5221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5CAC4-47F2-CA41-BF07-8BF57C7C9D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56BEB-ED68-AD4A-AB24-451EE7665F63}" type="datetimeFigureOut">
              <a:rPr lang="en-US" smtClean="0"/>
              <a:t>11/20/19</a:t>
            </a:fld>
            <a:endParaRPr lang="en-US"/>
          </a:p>
        </p:txBody>
      </p:sp>
      <p:sp>
        <p:nvSpPr>
          <p:cNvPr id="5" name="Footer Placeholder 4">
            <a:extLst>
              <a:ext uri="{FF2B5EF4-FFF2-40B4-BE49-F238E27FC236}">
                <a16:creationId xmlns:a16="http://schemas.microsoft.com/office/drawing/2014/main" id="{3C4E1EBC-5324-484F-88F8-0C15484EC4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E6B973-4DEC-8A42-BB4D-530B5018A6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686234-0395-CE44-886A-9026D66F7F4D}" type="slidenum">
              <a:rPr lang="en-US" smtClean="0"/>
              <a:t>‹#›</a:t>
            </a:fld>
            <a:endParaRPr lang="en-US"/>
          </a:p>
        </p:txBody>
      </p:sp>
    </p:spTree>
    <p:extLst>
      <p:ext uri="{BB962C8B-B14F-4D97-AF65-F5344CB8AC3E}">
        <p14:creationId xmlns:p14="http://schemas.microsoft.com/office/powerpoint/2010/main" val="1148562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15.png"/><Relationship Id="rId3" Type="http://schemas.openxmlformats.org/officeDocument/2006/relationships/image" Target="../media/image12.png"/><Relationship Id="rId7" Type="http://schemas.microsoft.com/office/2007/relationships/hdphoto" Target="../media/hdphoto2.wdp"/><Relationship Id="rId12" Type="http://schemas.microsoft.com/office/2007/relationships/hdphoto" Target="../media/hdphoto7.wdp"/><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microsoft.com/office/2007/relationships/hdphoto" Target="../media/hdphoto1.wdp"/><Relationship Id="rId11" Type="http://schemas.microsoft.com/office/2007/relationships/hdphoto" Target="../media/hdphoto6.wdp"/><Relationship Id="rId5" Type="http://schemas.openxmlformats.org/officeDocument/2006/relationships/image" Target="../media/image14.png"/><Relationship Id="rId10" Type="http://schemas.microsoft.com/office/2007/relationships/hdphoto" Target="../media/hdphoto5.wdp"/><Relationship Id="rId4" Type="http://schemas.openxmlformats.org/officeDocument/2006/relationships/image" Target="../media/image13.svg"/><Relationship Id="rId9" Type="http://schemas.microsoft.com/office/2007/relationships/hdphoto" Target="../media/hdphoto4.wdp"/><Relationship Id="rId14" Type="http://schemas.microsoft.com/office/2007/relationships/hdphoto" Target="../media/hdphoto8.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Image result for universidad de concepcion, chile logo">
            <a:extLst>
              <a:ext uri="{FF2B5EF4-FFF2-40B4-BE49-F238E27FC236}">
                <a16:creationId xmlns:a16="http://schemas.microsoft.com/office/drawing/2014/main" id="{97EF8032-5328-FC43-BC67-B1CFB9DBC9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371" y="5728333"/>
            <a:ext cx="2653243" cy="103469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ECAAAF5-6C94-B349-97A4-A4DE06247D9C}"/>
              </a:ext>
            </a:extLst>
          </p:cNvPr>
          <p:cNvSpPr>
            <a:spLocks noGrp="1"/>
          </p:cNvSpPr>
          <p:nvPr>
            <p:ph type="ctrTitle"/>
          </p:nvPr>
        </p:nvSpPr>
        <p:spPr>
          <a:xfrm>
            <a:off x="1524000" y="727627"/>
            <a:ext cx="9144000" cy="2387600"/>
          </a:xfrm>
        </p:spPr>
        <p:txBody>
          <a:bodyPr>
            <a:noAutofit/>
          </a:bodyPr>
          <a:lstStyle/>
          <a:p>
            <a:r>
              <a:rPr lang="en-US" sz="4800" dirty="0">
                <a:latin typeface="Arial" panose="020B0604020202020204" pitchFamily="34" charset="0"/>
                <a:cs typeface="Arial" panose="020B0604020202020204" pitchFamily="34" charset="0"/>
              </a:rPr>
              <a:t>Environmental influence on the Atlantic salmon epigenome during sea lice infestation </a:t>
            </a:r>
          </a:p>
        </p:txBody>
      </p:sp>
      <p:sp>
        <p:nvSpPr>
          <p:cNvPr id="3" name="Subtitle 2">
            <a:extLst>
              <a:ext uri="{FF2B5EF4-FFF2-40B4-BE49-F238E27FC236}">
                <a16:creationId xmlns:a16="http://schemas.microsoft.com/office/drawing/2014/main" id="{000420CD-93E7-464A-AB6D-BA8DA73C99A0}"/>
              </a:ext>
            </a:extLst>
          </p:cNvPr>
          <p:cNvSpPr>
            <a:spLocks noGrp="1"/>
          </p:cNvSpPr>
          <p:nvPr>
            <p:ph type="subTitle" idx="1"/>
          </p:nvPr>
        </p:nvSpPr>
        <p:spPr>
          <a:xfrm>
            <a:off x="1524000" y="3504520"/>
            <a:ext cx="9144000" cy="1655763"/>
          </a:xfrm>
        </p:spPr>
        <p:txBody>
          <a:bodyPr>
            <a:normAutofit fontScale="92500" lnSpcReduction="10000"/>
          </a:bodyPr>
          <a:lstStyle/>
          <a:p>
            <a:r>
              <a:rPr lang="en-US" sz="3467" dirty="0">
                <a:latin typeface="Arial" panose="020B0604020202020204" pitchFamily="34" charset="0"/>
                <a:cs typeface="Arial" panose="020B0604020202020204" pitchFamily="34" charset="0"/>
              </a:rPr>
              <a:t>Shelly Trigg, Ph.D.</a:t>
            </a:r>
          </a:p>
          <a:p>
            <a:r>
              <a:rPr lang="en-US" sz="2267" dirty="0">
                <a:latin typeface="Arial" panose="020B0604020202020204" pitchFamily="34" charset="0"/>
                <a:cs typeface="Arial" panose="020B0604020202020204" pitchFamily="34" charset="0"/>
              </a:rPr>
              <a:t>Steven Roberts Lab</a:t>
            </a:r>
          </a:p>
          <a:p>
            <a:r>
              <a:rPr lang="en-US" sz="2267" dirty="0">
                <a:latin typeface="Arial" panose="020B0604020202020204" pitchFamily="34" charset="0"/>
                <a:cs typeface="Arial" panose="020B0604020202020204" pitchFamily="34" charset="0"/>
              </a:rPr>
              <a:t>School of Aquatic and Fishery Sciences</a:t>
            </a:r>
          </a:p>
          <a:p>
            <a:r>
              <a:rPr lang="en-US" sz="2267" dirty="0">
                <a:latin typeface="Arial" panose="020B0604020202020204" pitchFamily="34" charset="0"/>
                <a:cs typeface="Arial" panose="020B0604020202020204" pitchFamily="34" charset="0"/>
              </a:rPr>
              <a:t>University of Washington</a:t>
            </a:r>
          </a:p>
        </p:txBody>
      </p:sp>
      <p:sp>
        <p:nvSpPr>
          <p:cNvPr id="4" name="TextBox 3">
            <a:extLst>
              <a:ext uri="{FF2B5EF4-FFF2-40B4-BE49-F238E27FC236}">
                <a16:creationId xmlns:a16="http://schemas.microsoft.com/office/drawing/2014/main" id="{8FDEE792-6F0E-B443-864E-52790190EDDF}"/>
              </a:ext>
            </a:extLst>
          </p:cNvPr>
          <p:cNvSpPr txBox="1"/>
          <p:nvPr/>
        </p:nvSpPr>
        <p:spPr>
          <a:xfrm>
            <a:off x="2681860" y="5304448"/>
            <a:ext cx="7096025" cy="1077026"/>
          </a:xfrm>
          <a:prstGeom prst="rect">
            <a:avLst/>
          </a:prstGeom>
          <a:noFill/>
        </p:spPr>
        <p:txBody>
          <a:bodyPr wrap="square" rtlCol="0">
            <a:spAutoFit/>
          </a:bodyPr>
          <a:lstStyle/>
          <a:p>
            <a:pPr algn="ctr"/>
            <a:r>
              <a:rPr lang="en-US" sz="2133" dirty="0">
                <a:latin typeface="Arial" panose="020B0604020202020204" pitchFamily="34" charset="0"/>
                <a:cs typeface="Arial" panose="020B0604020202020204" pitchFamily="34" charset="0"/>
              </a:rPr>
              <a:t>In collaboration with Cristian Gallardo-</a:t>
            </a:r>
            <a:r>
              <a:rPr lang="en-US" sz="2133" dirty="0" err="1">
                <a:latin typeface="Arial" panose="020B0604020202020204" pitchFamily="34" charset="0"/>
                <a:cs typeface="Arial" panose="020B0604020202020204" pitchFamily="34" charset="0"/>
              </a:rPr>
              <a:t>Escárate</a:t>
            </a:r>
            <a:r>
              <a:rPr lang="en-US" sz="2133" dirty="0">
                <a:latin typeface="Arial" panose="020B0604020202020204" pitchFamily="34" charset="0"/>
                <a:cs typeface="Arial" panose="020B0604020202020204" pitchFamily="34" charset="0"/>
              </a:rPr>
              <a:t>, Valentina Valenzuela-Muñoz, and Gustavo </a:t>
            </a:r>
            <a:r>
              <a:rPr lang="en-US" sz="2133" dirty="0" err="1">
                <a:latin typeface="Arial" panose="020B0604020202020204" pitchFamily="34" charset="0"/>
                <a:cs typeface="Arial" panose="020B0604020202020204" pitchFamily="34" charset="0"/>
              </a:rPr>
              <a:t>Núñez-Acuña</a:t>
            </a:r>
            <a:endParaRPr lang="en-US" sz="2133" dirty="0">
              <a:latin typeface="Arial" panose="020B0604020202020204" pitchFamily="34" charset="0"/>
              <a:cs typeface="Arial" panose="020B0604020202020204" pitchFamily="34" charset="0"/>
            </a:endParaRPr>
          </a:p>
          <a:p>
            <a:pPr algn="ctr"/>
            <a:r>
              <a:rPr lang="en-US" sz="2133" dirty="0">
                <a:latin typeface="Arial" panose="020B0604020202020204" pitchFamily="34" charset="0"/>
                <a:cs typeface="Arial" panose="020B0604020202020204" pitchFamily="34" charset="0"/>
              </a:rPr>
              <a:t>Universidad de Concepción, Chile </a:t>
            </a:r>
          </a:p>
        </p:txBody>
      </p:sp>
      <p:pic>
        <p:nvPicPr>
          <p:cNvPr id="1026" name="Picture 2" descr="Image result for university of washington">
            <a:extLst>
              <a:ext uri="{FF2B5EF4-FFF2-40B4-BE49-F238E27FC236}">
                <a16:creationId xmlns:a16="http://schemas.microsoft.com/office/drawing/2014/main" id="{FD1769B6-EF90-2B47-8C44-C784A2D27E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310" y="3828583"/>
            <a:ext cx="2557364" cy="12547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escience uw data science fellow">
            <a:extLst>
              <a:ext uri="{FF2B5EF4-FFF2-40B4-BE49-F238E27FC236}">
                <a16:creationId xmlns:a16="http://schemas.microsoft.com/office/drawing/2014/main" id="{36CA2E58-27FB-D549-9B8B-9389DB25B1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09413" y="3828583"/>
            <a:ext cx="1790572" cy="15117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CONICYT-Chile">
            <a:extLst>
              <a:ext uri="{FF2B5EF4-FFF2-40B4-BE49-F238E27FC236}">
                <a16:creationId xmlns:a16="http://schemas.microsoft.com/office/drawing/2014/main" id="{EEA1CC37-3BB3-A84C-AF62-1B268FEF0E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32824" y="6138090"/>
            <a:ext cx="2667160" cy="691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153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6A9B0-D544-9744-8465-0D59A3D92719}"/>
              </a:ext>
            </a:extLst>
          </p:cNvPr>
          <p:cNvSpPr>
            <a:spLocks noGrp="1"/>
          </p:cNvSpPr>
          <p:nvPr>
            <p:ph type="title"/>
          </p:nvPr>
        </p:nvSpPr>
        <p:spPr>
          <a:xfrm>
            <a:off x="838200" y="365125"/>
            <a:ext cx="10515600" cy="1325563"/>
          </a:xfrm>
        </p:spPr>
        <p:txBody>
          <a:bodyPr/>
          <a:lstStyle/>
          <a:p>
            <a:r>
              <a:rPr lang="en-US" dirty="0"/>
              <a:t>CpG methylation across groups</a:t>
            </a:r>
          </a:p>
        </p:txBody>
      </p:sp>
      <p:sp>
        <p:nvSpPr>
          <p:cNvPr id="4" name="TextBox 3">
            <a:extLst>
              <a:ext uri="{FF2B5EF4-FFF2-40B4-BE49-F238E27FC236}">
                <a16:creationId xmlns:a16="http://schemas.microsoft.com/office/drawing/2014/main" id="{172D8789-890B-BB44-B1EB-8CA1673D68DA}"/>
              </a:ext>
            </a:extLst>
          </p:cNvPr>
          <p:cNvSpPr txBox="1"/>
          <p:nvPr/>
        </p:nvSpPr>
        <p:spPr>
          <a:xfrm>
            <a:off x="122910" y="1818104"/>
            <a:ext cx="4207627" cy="461665"/>
          </a:xfrm>
          <a:prstGeom prst="rect">
            <a:avLst/>
          </a:prstGeom>
          <a:noFill/>
        </p:spPr>
        <p:txBody>
          <a:bodyPr wrap="none" rtlCol="0">
            <a:spAutoFit/>
          </a:bodyPr>
          <a:lstStyle/>
          <a:p>
            <a:r>
              <a:rPr lang="en-US" sz="2400" dirty="0"/>
              <a:t>Total </a:t>
            </a:r>
            <a:r>
              <a:rPr lang="en-US" sz="2400" dirty="0" err="1"/>
              <a:t>CpGs</a:t>
            </a:r>
            <a:r>
              <a:rPr lang="en-US" sz="2400" dirty="0"/>
              <a:t> analyzed: 34,478,010</a:t>
            </a:r>
          </a:p>
        </p:txBody>
      </p:sp>
      <p:pic>
        <p:nvPicPr>
          <p:cNvPr id="10" name="Picture 9">
            <a:extLst>
              <a:ext uri="{FF2B5EF4-FFF2-40B4-BE49-F238E27FC236}">
                <a16:creationId xmlns:a16="http://schemas.microsoft.com/office/drawing/2014/main" id="{2AA17908-3F60-434A-904E-03729C62E182}"/>
              </a:ext>
            </a:extLst>
          </p:cNvPr>
          <p:cNvPicPr>
            <a:picLocks noChangeAspect="1"/>
          </p:cNvPicPr>
          <p:nvPr/>
        </p:nvPicPr>
        <p:blipFill rotWithShape="1">
          <a:blip r:embed="rId3"/>
          <a:srcRect r="33467" b="15442"/>
          <a:stretch/>
        </p:blipFill>
        <p:spPr>
          <a:xfrm>
            <a:off x="1901371" y="2437961"/>
            <a:ext cx="4648271" cy="3938431"/>
          </a:xfrm>
          <a:prstGeom prst="rect">
            <a:avLst/>
          </a:prstGeom>
        </p:spPr>
      </p:pic>
      <p:sp>
        <p:nvSpPr>
          <p:cNvPr id="14" name="TextBox 13">
            <a:extLst>
              <a:ext uri="{FF2B5EF4-FFF2-40B4-BE49-F238E27FC236}">
                <a16:creationId xmlns:a16="http://schemas.microsoft.com/office/drawing/2014/main" id="{453A2B61-3EE5-734C-A0E3-D8EE3E61BDA0}"/>
              </a:ext>
            </a:extLst>
          </p:cNvPr>
          <p:cNvSpPr txBox="1"/>
          <p:nvPr/>
        </p:nvSpPr>
        <p:spPr>
          <a:xfrm>
            <a:off x="6955421" y="3048703"/>
            <a:ext cx="4927921" cy="1200329"/>
          </a:xfrm>
          <a:prstGeom prst="rect">
            <a:avLst/>
          </a:prstGeom>
          <a:noFill/>
        </p:spPr>
        <p:txBody>
          <a:bodyPr wrap="square" rtlCol="0">
            <a:spAutoFit/>
          </a:bodyPr>
          <a:lstStyle/>
          <a:p>
            <a:r>
              <a:rPr lang="en-US" sz="2400" dirty="0"/>
              <a:t>High salinity groups show a general decrease in overall methylation and greater variance</a:t>
            </a:r>
          </a:p>
        </p:txBody>
      </p:sp>
    </p:spTree>
    <p:extLst>
      <p:ext uri="{BB962C8B-B14F-4D97-AF65-F5344CB8AC3E}">
        <p14:creationId xmlns:p14="http://schemas.microsoft.com/office/powerpoint/2010/main" val="2701625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7E97F69-3AEE-0641-9511-9FB353789B0D}"/>
              </a:ext>
            </a:extLst>
          </p:cNvPr>
          <p:cNvPicPr>
            <a:picLocks noChangeAspect="1"/>
          </p:cNvPicPr>
          <p:nvPr/>
        </p:nvPicPr>
        <p:blipFill rotWithShape="1">
          <a:blip r:embed="rId3"/>
          <a:srcRect l="66489" t="-40" r="356" b="4500"/>
          <a:stretch/>
        </p:blipFill>
        <p:spPr>
          <a:xfrm>
            <a:off x="6908800" y="2437961"/>
            <a:ext cx="2316336" cy="4449935"/>
          </a:xfrm>
          <a:prstGeom prst="rect">
            <a:avLst/>
          </a:prstGeom>
        </p:spPr>
      </p:pic>
      <p:sp>
        <p:nvSpPr>
          <p:cNvPr id="2" name="Title 1">
            <a:extLst>
              <a:ext uri="{FF2B5EF4-FFF2-40B4-BE49-F238E27FC236}">
                <a16:creationId xmlns:a16="http://schemas.microsoft.com/office/drawing/2014/main" id="{D716A9B0-D544-9744-8465-0D59A3D92719}"/>
              </a:ext>
            </a:extLst>
          </p:cNvPr>
          <p:cNvSpPr>
            <a:spLocks noGrp="1"/>
          </p:cNvSpPr>
          <p:nvPr>
            <p:ph type="title"/>
          </p:nvPr>
        </p:nvSpPr>
        <p:spPr>
          <a:xfrm>
            <a:off x="838200" y="365125"/>
            <a:ext cx="10515600" cy="1325563"/>
          </a:xfrm>
        </p:spPr>
        <p:txBody>
          <a:bodyPr/>
          <a:lstStyle/>
          <a:p>
            <a:r>
              <a:rPr lang="en-US" dirty="0"/>
              <a:t>CpG methylation across groups</a:t>
            </a:r>
          </a:p>
        </p:txBody>
      </p:sp>
      <p:sp>
        <p:nvSpPr>
          <p:cNvPr id="4" name="TextBox 3">
            <a:extLst>
              <a:ext uri="{FF2B5EF4-FFF2-40B4-BE49-F238E27FC236}">
                <a16:creationId xmlns:a16="http://schemas.microsoft.com/office/drawing/2014/main" id="{172D8789-890B-BB44-B1EB-8CA1673D68DA}"/>
              </a:ext>
            </a:extLst>
          </p:cNvPr>
          <p:cNvSpPr txBox="1"/>
          <p:nvPr/>
        </p:nvSpPr>
        <p:spPr>
          <a:xfrm>
            <a:off x="122910" y="1818104"/>
            <a:ext cx="4207627" cy="461665"/>
          </a:xfrm>
          <a:prstGeom prst="rect">
            <a:avLst/>
          </a:prstGeom>
          <a:noFill/>
        </p:spPr>
        <p:txBody>
          <a:bodyPr wrap="none" rtlCol="0">
            <a:spAutoFit/>
          </a:bodyPr>
          <a:lstStyle/>
          <a:p>
            <a:r>
              <a:rPr lang="en-US" sz="2400" dirty="0"/>
              <a:t>Total </a:t>
            </a:r>
            <a:r>
              <a:rPr lang="en-US" sz="2400" dirty="0" err="1"/>
              <a:t>CpGs</a:t>
            </a:r>
            <a:r>
              <a:rPr lang="en-US" sz="2400" dirty="0"/>
              <a:t> analyzed: 34,478,010</a:t>
            </a:r>
          </a:p>
        </p:txBody>
      </p:sp>
      <p:pic>
        <p:nvPicPr>
          <p:cNvPr id="10" name="Picture 9">
            <a:extLst>
              <a:ext uri="{FF2B5EF4-FFF2-40B4-BE49-F238E27FC236}">
                <a16:creationId xmlns:a16="http://schemas.microsoft.com/office/drawing/2014/main" id="{2AA17908-3F60-434A-904E-03729C62E182}"/>
              </a:ext>
            </a:extLst>
          </p:cNvPr>
          <p:cNvPicPr>
            <a:picLocks noChangeAspect="1"/>
          </p:cNvPicPr>
          <p:nvPr/>
        </p:nvPicPr>
        <p:blipFill rotWithShape="1">
          <a:blip r:embed="rId3"/>
          <a:srcRect r="33467" b="15442"/>
          <a:stretch/>
        </p:blipFill>
        <p:spPr>
          <a:xfrm>
            <a:off x="1901371" y="2437961"/>
            <a:ext cx="4648271" cy="3938431"/>
          </a:xfrm>
          <a:prstGeom prst="rect">
            <a:avLst/>
          </a:prstGeom>
        </p:spPr>
      </p:pic>
      <p:sp>
        <p:nvSpPr>
          <p:cNvPr id="13" name="TextBox 12">
            <a:extLst>
              <a:ext uri="{FF2B5EF4-FFF2-40B4-BE49-F238E27FC236}">
                <a16:creationId xmlns:a16="http://schemas.microsoft.com/office/drawing/2014/main" id="{192980E3-E4AF-6E46-95A1-70569432B0BA}"/>
              </a:ext>
            </a:extLst>
          </p:cNvPr>
          <p:cNvSpPr txBox="1"/>
          <p:nvPr/>
        </p:nvSpPr>
        <p:spPr>
          <a:xfrm>
            <a:off x="7271096" y="2064325"/>
            <a:ext cx="1529586" cy="461665"/>
          </a:xfrm>
          <a:prstGeom prst="rect">
            <a:avLst/>
          </a:prstGeom>
          <a:noFill/>
        </p:spPr>
        <p:txBody>
          <a:bodyPr wrap="none" rtlCol="0">
            <a:spAutoFit/>
          </a:bodyPr>
          <a:lstStyle/>
          <a:p>
            <a:r>
              <a:rPr lang="en-US" sz="2400" dirty="0"/>
              <a:t>No sea lice</a:t>
            </a:r>
          </a:p>
        </p:txBody>
      </p:sp>
    </p:spTree>
    <p:extLst>
      <p:ext uri="{BB962C8B-B14F-4D97-AF65-F5344CB8AC3E}">
        <p14:creationId xmlns:p14="http://schemas.microsoft.com/office/powerpoint/2010/main" val="1196835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B8576-FCDF-B044-8770-9DDBB74E3048}"/>
              </a:ext>
            </a:extLst>
          </p:cNvPr>
          <p:cNvSpPr>
            <a:spLocks noGrp="1"/>
          </p:cNvSpPr>
          <p:nvPr>
            <p:ph type="title"/>
          </p:nvPr>
        </p:nvSpPr>
        <p:spPr/>
        <p:txBody>
          <a:bodyPr>
            <a:normAutofit/>
          </a:bodyPr>
          <a:lstStyle/>
          <a:p>
            <a:r>
              <a:rPr lang="en-US" dirty="0"/>
              <a:t>DMR:  </a:t>
            </a:r>
            <a:r>
              <a:rPr lang="en-US" sz="4800" u="sng" dirty="0"/>
              <a:t>D</a:t>
            </a:r>
            <a:r>
              <a:rPr lang="en-US" sz="4800" dirty="0"/>
              <a:t>ifferentially </a:t>
            </a:r>
            <a:r>
              <a:rPr lang="en-US" sz="4800" u="sng" dirty="0"/>
              <a:t>m</a:t>
            </a:r>
            <a:r>
              <a:rPr lang="en-US" sz="4800" dirty="0"/>
              <a:t>ethylated </a:t>
            </a:r>
            <a:r>
              <a:rPr lang="en-US" sz="4800" u="sng" dirty="0"/>
              <a:t>r</a:t>
            </a:r>
            <a:r>
              <a:rPr lang="en-US" sz="4800" dirty="0"/>
              <a:t>egion</a:t>
            </a:r>
            <a:endParaRPr lang="en-US" dirty="0"/>
          </a:p>
        </p:txBody>
      </p:sp>
      <p:sp>
        <p:nvSpPr>
          <p:cNvPr id="3" name="Content Placeholder 2">
            <a:extLst>
              <a:ext uri="{FF2B5EF4-FFF2-40B4-BE49-F238E27FC236}">
                <a16:creationId xmlns:a16="http://schemas.microsoft.com/office/drawing/2014/main" id="{E98EBA00-84E2-874A-9BC6-456ABEAC727B}"/>
              </a:ext>
            </a:extLst>
          </p:cNvPr>
          <p:cNvSpPr>
            <a:spLocks noGrp="1"/>
          </p:cNvSpPr>
          <p:nvPr>
            <p:ph idx="1"/>
          </p:nvPr>
        </p:nvSpPr>
        <p:spPr>
          <a:xfrm>
            <a:off x="1" y="1690688"/>
            <a:ext cx="4780547" cy="5167312"/>
          </a:xfrm>
        </p:spPr>
        <p:txBody>
          <a:bodyPr>
            <a:normAutofit/>
          </a:bodyPr>
          <a:lstStyle/>
          <a:p>
            <a:pPr marL="457189" lvl="1" indent="0">
              <a:spcAft>
                <a:spcPts val="1600"/>
              </a:spcAft>
              <a:buNone/>
            </a:pPr>
            <a:r>
              <a:rPr lang="en-US" dirty="0"/>
              <a:t>A 10 - 300bp region containing at least 3 </a:t>
            </a:r>
            <a:r>
              <a:rPr lang="en-US" dirty="0" err="1"/>
              <a:t>CpGs</a:t>
            </a:r>
            <a:r>
              <a:rPr lang="en-US" dirty="0"/>
              <a:t> that are significantly differentially methylated </a:t>
            </a:r>
          </a:p>
        </p:txBody>
      </p:sp>
      <p:grpSp>
        <p:nvGrpSpPr>
          <p:cNvPr id="64" name="Group 63">
            <a:extLst>
              <a:ext uri="{FF2B5EF4-FFF2-40B4-BE49-F238E27FC236}">
                <a16:creationId xmlns:a16="http://schemas.microsoft.com/office/drawing/2014/main" id="{21A219F8-5AEB-3242-8F3D-4A1CBE2863FF}"/>
              </a:ext>
            </a:extLst>
          </p:cNvPr>
          <p:cNvGrpSpPr/>
          <p:nvPr/>
        </p:nvGrpSpPr>
        <p:grpSpPr>
          <a:xfrm>
            <a:off x="5342707" y="2011960"/>
            <a:ext cx="6533981" cy="1645641"/>
            <a:chOff x="4763452" y="1293178"/>
            <a:chExt cx="3084701" cy="672538"/>
          </a:xfrm>
        </p:grpSpPr>
        <p:pic>
          <p:nvPicPr>
            <p:cNvPr id="65" name="Picture 64">
              <a:extLst>
                <a:ext uri="{FF2B5EF4-FFF2-40B4-BE49-F238E27FC236}">
                  <a16:creationId xmlns:a16="http://schemas.microsoft.com/office/drawing/2014/main" id="{5CA63E2D-86A9-8A48-9DF8-863C7D4A5D61}"/>
                </a:ext>
              </a:extLst>
            </p:cNvPr>
            <p:cNvPicPr>
              <a:picLocks noChangeAspect="1"/>
            </p:cNvPicPr>
            <p:nvPr/>
          </p:nvPicPr>
          <p:blipFill rotWithShape="1">
            <a:blip r:embed="rId3"/>
            <a:srcRect t="88980"/>
            <a:stretch/>
          </p:blipFill>
          <p:spPr>
            <a:xfrm>
              <a:off x="4793332" y="1533307"/>
              <a:ext cx="2863369" cy="432409"/>
            </a:xfrm>
            <a:prstGeom prst="rect">
              <a:avLst/>
            </a:prstGeom>
          </p:spPr>
        </p:pic>
        <p:pic>
          <p:nvPicPr>
            <p:cNvPr id="66" name="Picture 65">
              <a:extLst>
                <a:ext uri="{FF2B5EF4-FFF2-40B4-BE49-F238E27FC236}">
                  <a16:creationId xmlns:a16="http://schemas.microsoft.com/office/drawing/2014/main" id="{E4BC5BFD-D0A8-9B4C-BB65-AB0EE63320C1}"/>
                </a:ext>
              </a:extLst>
            </p:cNvPr>
            <p:cNvPicPr>
              <a:picLocks noChangeAspect="1"/>
            </p:cNvPicPr>
            <p:nvPr/>
          </p:nvPicPr>
          <p:blipFill rotWithShape="1">
            <a:blip r:embed="rId3"/>
            <a:srcRect l="-957" t="-644" r="-6772" b="94260"/>
            <a:stretch/>
          </p:blipFill>
          <p:spPr>
            <a:xfrm>
              <a:off x="4763452" y="1293178"/>
              <a:ext cx="3084701" cy="250496"/>
            </a:xfrm>
            <a:prstGeom prst="rect">
              <a:avLst/>
            </a:prstGeom>
          </p:spPr>
        </p:pic>
      </p:grpSp>
    </p:spTree>
    <p:extLst>
      <p:ext uri="{BB962C8B-B14F-4D97-AF65-F5344CB8AC3E}">
        <p14:creationId xmlns:p14="http://schemas.microsoft.com/office/powerpoint/2010/main" val="1088846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11D135-493E-1646-AA82-4E77E294B71A}"/>
              </a:ext>
            </a:extLst>
          </p:cNvPr>
          <p:cNvPicPr>
            <a:picLocks noChangeAspect="1"/>
          </p:cNvPicPr>
          <p:nvPr/>
        </p:nvPicPr>
        <p:blipFill rotWithShape="1">
          <a:blip r:embed="rId3"/>
          <a:srcRect t="18552" r="18670" b="9071"/>
          <a:stretch/>
        </p:blipFill>
        <p:spPr>
          <a:xfrm>
            <a:off x="224512" y="1272305"/>
            <a:ext cx="4912117" cy="5464233"/>
          </a:xfrm>
          <a:prstGeom prst="rect">
            <a:avLst/>
          </a:prstGeom>
        </p:spPr>
      </p:pic>
      <p:sp>
        <p:nvSpPr>
          <p:cNvPr id="25" name="TextBox 24">
            <a:extLst>
              <a:ext uri="{FF2B5EF4-FFF2-40B4-BE49-F238E27FC236}">
                <a16:creationId xmlns:a16="http://schemas.microsoft.com/office/drawing/2014/main" id="{313A515E-818E-C141-BB5D-C9DB6D6B6C43}"/>
              </a:ext>
            </a:extLst>
          </p:cNvPr>
          <p:cNvSpPr txBox="1"/>
          <p:nvPr/>
        </p:nvSpPr>
        <p:spPr>
          <a:xfrm>
            <a:off x="456877" y="1051551"/>
            <a:ext cx="1430392" cy="184666"/>
          </a:xfrm>
          <a:prstGeom prst="rect">
            <a:avLst/>
          </a:prstGeom>
          <a:solidFill>
            <a:schemeClr val="bg1"/>
          </a:solidFill>
        </p:spPr>
        <p:txBody>
          <a:bodyPr wrap="none" lIns="0" tIns="0" rIns="0" bIns="0" rtlCol="0">
            <a:spAutoFit/>
          </a:bodyPr>
          <a:lstStyle/>
          <a:p>
            <a:pPr algn="ctr"/>
            <a:r>
              <a:rPr lang="en-US" sz="1200" dirty="0"/>
              <a:t>Relative % methylation</a:t>
            </a:r>
          </a:p>
        </p:txBody>
      </p:sp>
      <p:sp>
        <p:nvSpPr>
          <p:cNvPr id="27" name="TextBox 26">
            <a:extLst>
              <a:ext uri="{FF2B5EF4-FFF2-40B4-BE49-F238E27FC236}">
                <a16:creationId xmlns:a16="http://schemas.microsoft.com/office/drawing/2014/main" id="{86640227-0068-3C43-8EE0-F699EC01BDEC}"/>
              </a:ext>
            </a:extLst>
          </p:cNvPr>
          <p:cNvSpPr txBox="1"/>
          <p:nvPr/>
        </p:nvSpPr>
        <p:spPr>
          <a:xfrm>
            <a:off x="3350553" y="1524521"/>
            <a:ext cx="505267" cy="379463"/>
          </a:xfrm>
          <a:prstGeom prst="rect">
            <a:avLst/>
          </a:prstGeom>
          <a:noFill/>
        </p:spPr>
        <p:txBody>
          <a:bodyPr wrap="none" rtlCol="0">
            <a:spAutoFit/>
          </a:bodyPr>
          <a:lstStyle/>
          <a:p>
            <a:pPr algn="ctr"/>
            <a:r>
              <a:rPr lang="en-US" sz="933" b="1" dirty="0"/>
              <a:t>16°C</a:t>
            </a:r>
          </a:p>
          <a:p>
            <a:pPr algn="ctr"/>
            <a:r>
              <a:rPr lang="en-US" sz="933" b="1" dirty="0"/>
              <a:t>32PSU</a:t>
            </a:r>
          </a:p>
        </p:txBody>
      </p:sp>
      <p:sp>
        <p:nvSpPr>
          <p:cNvPr id="28" name="TextBox 27">
            <a:extLst>
              <a:ext uri="{FF2B5EF4-FFF2-40B4-BE49-F238E27FC236}">
                <a16:creationId xmlns:a16="http://schemas.microsoft.com/office/drawing/2014/main" id="{FACA3AEF-257E-8244-BEF8-FDC890B54C9C}"/>
              </a:ext>
            </a:extLst>
          </p:cNvPr>
          <p:cNvSpPr txBox="1"/>
          <p:nvPr/>
        </p:nvSpPr>
        <p:spPr>
          <a:xfrm>
            <a:off x="2863772" y="1513902"/>
            <a:ext cx="505267" cy="379463"/>
          </a:xfrm>
          <a:prstGeom prst="rect">
            <a:avLst/>
          </a:prstGeom>
          <a:noFill/>
        </p:spPr>
        <p:txBody>
          <a:bodyPr wrap="none" rtlCol="0">
            <a:spAutoFit/>
          </a:bodyPr>
          <a:lstStyle/>
          <a:p>
            <a:pPr algn="ctr"/>
            <a:r>
              <a:rPr lang="en-US" sz="933" b="1" dirty="0"/>
              <a:t>16°C</a:t>
            </a:r>
          </a:p>
          <a:p>
            <a:pPr algn="ctr"/>
            <a:r>
              <a:rPr lang="en-US" sz="933" b="1" dirty="0"/>
              <a:t>26PSU</a:t>
            </a:r>
          </a:p>
        </p:txBody>
      </p:sp>
      <p:sp>
        <p:nvSpPr>
          <p:cNvPr id="29" name="TextBox 28">
            <a:extLst>
              <a:ext uri="{FF2B5EF4-FFF2-40B4-BE49-F238E27FC236}">
                <a16:creationId xmlns:a16="http://schemas.microsoft.com/office/drawing/2014/main" id="{18E3CA33-8336-C241-B79B-D07A3A79ABCA}"/>
              </a:ext>
            </a:extLst>
          </p:cNvPr>
          <p:cNvSpPr txBox="1"/>
          <p:nvPr/>
        </p:nvSpPr>
        <p:spPr>
          <a:xfrm>
            <a:off x="1848748" y="1532147"/>
            <a:ext cx="505267" cy="379463"/>
          </a:xfrm>
          <a:prstGeom prst="rect">
            <a:avLst/>
          </a:prstGeom>
          <a:noFill/>
        </p:spPr>
        <p:txBody>
          <a:bodyPr wrap="none" rtlCol="0">
            <a:spAutoFit/>
          </a:bodyPr>
          <a:lstStyle/>
          <a:p>
            <a:pPr algn="ctr"/>
            <a:r>
              <a:rPr lang="en-US" sz="933" b="1" dirty="0"/>
              <a:t>8°C</a:t>
            </a:r>
          </a:p>
          <a:p>
            <a:pPr algn="ctr"/>
            <a:r>
              <a:rPr lang="en-US" sz="933" b="1" dirty="0"/>
              <a:t>26PSU</a:t>
            </a:r>
          </a:p>
        </p:txBody>
      </p:sp>
      <p:sp>
        <p:nvSpPr>
          <p:cNvPr id="30" name="TextBox 29">
            <a:extLst>
              <a:ext uri="{FF2B5EF4-FFF2-40B4-BE49-F238E27FC236}">
                <a16:creationId xmlns:a16="http://schemas.microsoft.com/office/drawing/2014/main" id="{76E42238-F8F5-B642-8D7B-9E0635A083FE}"/>
              </a:ext>
            </a:extLst>
          </p:cNvPr>
          <p:cNvSpPr txBox="1"/>
          <p:nvPr/>
        </p:nvSpPr>
        <p:spPr>
          <a:xfrm>
            <a:off x="2374504" y="1521070"/>
            <a:ext cx="505267" cy="379463"/>
          </a:xfrm>
          <a:prstGeom prst="rect">
            <a:avLst/>
          </a:prstGeom>
          <a:noFill/>
        </p:spPr>
        <p:txBody>
          <a:bodyPr wrap="none" rtlCol="0">
            <a:spAutoFit/>
          </a:bodyPr>
          <a:lstStyle/>
          <a:p>
            <a:pPr algn="ctr"/>
            <a:r>
              <a:rPr lang="en-US" sz="933" b="1" dirty="0"/>
              <a:t>8°C</a:t>
            </a:r>
          </a:p>
          <a:p>
            <a:pPr algn="ctr"/>
            <a:r>
              <a:rPr lang="en-US" sz="933" b="1" dirty="0"/>
              <a:t>32PSU</a:t>
            </a:r>
          </a:p>
        </p:txBody>
      </p:sp>
      <p:sp>
        <p:nvSpPr>
          <p:cNvPr id="4" name="Title 3">
            <a:extLst>
              <a:ext uri="{FF2B5EF4-FFF2-40B4-BE49-F238E27FC236}">
                <a16:creationId xmlns:a16="http://schemas.microsoft.com/office/drawing/2014/main" id="{320E1EB4-2E66-EB4E-A582-49EF3C7616D6}"/>
              </a:ext>
            </a:extLst>
          </p:cNvPr>
          <p:cNvSpPr>
            <a:spLocks noGrp="1"/>
          </p:cNvSpPr>
          <p:nvPr>
            <p:ph type="title"/>
          </p:nvPr>
        </p:nvSpPr>
        <p:spPr>
          <a:xfrm>
            <a:off x="1393415" y="-181679"/>
            <a:ext cx="10515600" cy="1325563"/>
          </a:xfrm>
        </p:spPr>
        <p:txBody>
          <a:bodyPr/>
          <a:lstStyle/>
          <a:p>
            <a:r>
              <a:rPr lang="en-US" dirty="0"/>
              <a:t>Influence of temperature on methylation</a:t>
            </a:r>
          </a:p>
        </p:txBody>
      </p:sp>
      <p:sp>
        <p:nvSpPr>
          <p:cNvPr id="10" name="TextBox 9">
            <a:extLst>
              <a:ext uri="{FF2B5EF4-FFF2-40B4-BE49-F238E27FC236}">
                <a16:creationId xmlns:a16="http://schemas.microsoft.com/office/drawing/2014/main" id="{070AA214-89CD-C548-B6AB-B9CDC5E98C0C}"/>
              </a:ext>
            </a:extLst>
          </p:cNvPr>
          <p:cNvSpPr txBox="1"/>
          <p:nvPr/>
        </p:nvSpPr>
        <p:spPr>
          <a:xfrm>
            <a:off x="3837335" y="1513901"/>
            <a:ext cx="505267" cy="379463"/>
          </a:xfrm>
          <a:prstGeom prst="rect">
            <a:avLst/>
          </a:prstGeom>
          <a:noFill/>
        </p:spPr>
        <p:txBody>
          <a:bodyPr wrap="none" rtlCol="0">
            <a:spAutoFit/>
          </a:bodyPr>
          <a:lstStyle/>
          <a:p>
            <a:pPr algn="ctr"/>
            <a:r>
              <a:rPr lang="en-US" sz="933" b="1" dirty="0"/>
              <a:t>8°C</a:t>
            </a:r>
          </a:p>
          <a:p>
            <a:pPr algn="ctr"/>
            <a:r>
              <a:rPr lang="en-US" sz="933" b="1" dirty="0"/>
              <a:t>26PSU</a:t>
            </a:r>
          </a:p>
        </p:txBody>
      </p:sp>
      <p:sp>
        <p:nvSpPr>
          <p:cNvPr id="11" name="TextBox 10">
            <a:extLst>
              <a:ext uri="{FF2B5EF4-FFF2-40B4-BE49-F238E27FC236}">
                <a16:creationId xmlns:a16="http://schemas.microsoft.com/office/drawing/2014/main" id="{E34F8B99-0530-E14B-A090-5B392818C547}"/>
              </a:ext>
            </a:extLst>
          </p:cNvPr>
          <p:cNvSpPr txBox="1"/>
          <p:nvPr/>
        </p:nvSpPr>
        <p:spPr>
          <a:xfrm>
            <a:off x="4325524" y="1503281"/>
            <a:ext cx="505267" cy="379463"/>
          </a:xfrm>
          <a:prstGeom prst="rect">
            <a:avLst/>
          </a:prstGeom>
          <a:noFill/>
        </p:spPr>
        <p:txBody>
          <a:bodyPr wrap="none" rtlCol="0">
            <a:spAutoFit/>
          </a:bodyPr>
          <a:lstStyle/>
          <a:p>
            <a:pPr algn="ctr"/>
            <a:r>
              <a:rPr lang="en-US" sz="933" b="1" dirty="0"/>
              <a:t>16°C</a:t>
            </a:r>
          </a:p>
          <a:p>
            <a:pPr algn="ctr"/>
            <a:r>
              <a:rPr lang="en-US" sz="933" b="1" dirty="0"/>
              <a:t>26PSU</a:t>
            </a:r>
          </a:p>
        </p:txBody>
      </p:sp>
      <p:sp>
        <p:nvSpPr>
          <p:cNvPr id="12" name="Rectangle 11">
            <a:extLst>
              <a:ext uri="{FF2B5EF4-FFF2-40B4-BE49-F238E27FC236}">
                <a16:creationId xmlns:a16="http://schemas.microsoft.com/office/drawing/2014/main" id="{7D482ECC-4A11-3946-BD0E-953408DF3521}"/>
              </a:ext>
            </a:extLst>
          </p:cNvPr>
          <p:cNvSpPr/>
          <p:nvPr/>
        </p:nvSpPr>
        <p:spPr>
          <a:xfrm>
            <a:off x="3836910" y="1323329"/>
            <a:ext cx="1334189" cy="54492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Tree>
    <p:extLst>
      <p:ext uri="{BB962C8B-B14F-4D97-AF65-F5344CB8AC3E}">
        <p14:creationId xmlns:p14="http://schemas.microsoft.com/office/powerpoint/2010/main" val="2093269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11D135-493E-1646-AA82-4E77E294B71A}"/>
              </a:ext>
            </a:extLst>
          </p:cNvPr>
          <p:cNvPicPr>
            <a:picLocks noChangeAspect="1"/>
          </p:cNvPicPr>
          <p:nvPr/>
        </p:nvPicPr>
        <p:blipFill rotWithShape="1">
          <a:blip r:embed="rId3"/>
          <a:srcRect t="18552" r="18670" b="9071"/>
          <a:stretch/>
        </p:blipFill>
        <p:spPr>
          <a:xfrm>
            <a:off x="224512" y="1272305"/>
            <a:ext cx="4912117" cy="5464233"/>
          </a:xfrm>
          <a:prstGeom prst="rect">
            <a:avLst/>
          </a:prstGeom>
        </p:spPr>
      </p:pic>
      <p:sp>
        <p:nvSpPr>
          <p:cNvPr id="25" name="TextBox 24">
            <a:extLst>
              <a:ext uri="{FF2B5EF4-FFF2-40B4-BE49-F238E27FC236}">
                <a16:creationId xmlns:a16="http://schemas.microsoft.com/office/drawing/2014/main" id="{313A515E-818E-C141-BB5D-C9DB6D6B6C43}"/>
              </a:ext>
            </a:extLst>
          </p:cNvPr>
          <p:cNvSpPr txBox="1"/>
          <p:nvPr/>
        </p:nvSpPr>
        <p:spPr>
          <a:xfrm>
            <a:off x="456877" y="1051551"/>
            <a:ext cx="1430392" cy="184666"/>
          </a:xfrm>
          <a:prstGeom prst="rect">
            <a:avLst/>
          </a:prstGeom>
          <a:solidFill>
            <a:schemeClr val="bg1"/>
          </a:solidFill>
        </p:spPr>
        <p:txBody>
          <a:bodyPr wrap="none" lIns="0" tIns="0" rIns="0" bIns="0" rtlCol="0">
            <a:spAutoFit/>
          </a:bodyPr>
          <a:lstStyle/>
          <a:p>
            <a:pPr algn="ctr"/>
            <a:r>
              <a:rPr lang="en-US" sz="1200" dirty="0"/>
              <a:t>Relative % methylation</a:t>
            </a:r>
          </a:p>
        </p:txBody>
      </p:sp>
      <p:sp>
        <p:nvSpPr>
          <p:cNvPr id="27" name="TextBox 26">
            <a:extLst>
              <a:ext uri="{FF2B5EF4-FFF2-40B4-BE49-F238E27FC236}">
                <a16:creationId xmlns:a16="http://schemas.microsoft.com/office/drawing/2014/main" id="{86640227-0068-3C43-8EE0-F699EC01BDEC}"/>
              </a:ext>
            </a:extLst>
          </p:cNvPr>
          <p:cNvSpPr txBox="1"/>
          <p:nvPr/>
        </p:nvSpPr>
        <p:spPr>
          <a:xfrm>
            <a:off x="3350553" y="1524521"/>
            <a:ext cx="505267" cy="379463"/>
          </a:xfrm>
          <a:prstGeom prst="rect">
            <a:avLst/>
          </a:prstGeom>
          <a:noFill/>
        </p:spPr>
        <p:txBody>
          <a:bodyPr wrap="none" rtlCol="0">
            <a:spAutoFit/>
          </a:bodyPr>
          <a:lstStyle/>
          <a:p>
            <a:pPr algn="ctr"/>
            <a:r>
              <a:rPr lang="en-US" sz="933" b="1" dirty="0"/>
              <a:t>16°C</a:t>
            </a:r>
          </a:p>
          <a:p>
            <a:pPr algn="ctr"/>
            <a:r>
              <a:rPr lang="en-US" sz="933" b="1" dirty="0"/>
              <a:t>32PSU</a:t>
            </a:r>
          </a:p>
        </p:txBody>
      </p:sp>
      <p:sp>
        <p:nvSpPr>
          <p:cNvPr id="28" name="TextBox 27">
            <a:extLst>
              <a:ext uri="{FF2B5EF4-FFF2-40B4-BE49-F238E27FC236}">
                <a16:creationId xmlns:a16="http://schemas.microsoft.com/office/drawing/2014/main" id="{FACA3AEF-257E-8244-BEF8-FDC890B54C9C}"/>
              </a:ext>
            </a:extLst>
          </p:cNvPr>
          <p:cNvSpPr txBox="1"/>
          <p:nvPr/>
        </p:nvSpPr>
        <p:spPr>
          <a:xfrm>
            <a:off x="2863772" y="1513902"/>
            <a:ext cx="505267" cy="379463"/>
          </a:xfrm>
          <a:prstGeom prst="rect">
            <a:avLst/>
          </a:prstGeom>
          <a:noFill/>
        </p:spPr>
        <p:txBody>
          <a:bodyPr wrap="none" rtlCol="0">
            <a:spAutoFit/>
          </a:bodyPr>
          <a:lstStyle/>
          <a:p>
            <a:pPr algn="ctr"/>
            <a:r>
              <a:rPr lang="en-US" sz="933" b="1" dirty="0"/>
              <a:t>16°C</a:t>
            </a:r>
          </a:p>
          <a:p>
            <a:pPr algn="ctr"/>
            <a:r>
              <a:rPr lang="en-US" sz="933" b="1" dirty="0"/>
              <a:t>26PSU</a:t>
            </a:r>
          </a:p>
        </p:txBody>
      </p:sp>
      <p:sp>
        <p:nvSpPr>
          <p:cNvPr id="29" name="TextBox 28">
            <a:extLst>
              <a:ext uri="{FF2B5EF4-FFF2-40B4-BE49-F238E27FC236}">
                <a16:creationId xmlns:a16="http://schemas.microsoft.com/office/drawing/2014/main" id="{18E3CA33-8336-C241-B79B-D07A3A79ABCA}"/>
              </a:ext>
            </a:extLst>
          </p:cNvPr>
          <p:cNvSpPr txBox="1"/>
          <p:nvPr/>
        </p:nvSpPr>
        <p:spPr>
          <a:xfrm>
            <a:off x="1848748" y="1532147"/>
            <a:ext cx="505267" cy="379463"/>
          </a:xfrm>
          <a:prstGeom prst="rect">
            <a:avLst/>
          </a:prstGeom>
          <a:noFill/>
        </p:spPr>
        <p:txBody>
          <a:bodyPr wrap="none" rtlCol="0">
            <a:spAutoFit/>
          </a:bodyPr>
          <a:lstStyle/>
          <a:p>
            <a:pPr algn="ctr"/>
            <a:r>
              <a:rPr lang="en-US" sz="933" b="1" dirty="0"/>
              <a:t>8°C</a:t>
            </a:r>
          </a:p>
          <a:p>
            <a:pPr algn="ctr"/>
            <a:r>
              <a:rPr lang="en-US" sz="933" b="1" dirty="0"/>
              <a:t>26PSU</a:t>
            </a:r>
          </a:p>
        </p:txBody>
      </p:sp>
      <p:sp>
        <p:nvSpPr>
          <p:cNvPr id="30" name="TextBox 29">
            <a:extLst>
              <a:ext uri="{FF2B5EF4-FFF2-40B4-BE49-F238E27FC236}">
                <a16:creationId xmlns:a16="http://schemas.microsoft.com/office/drawing/2014/main" id="{76E42238-F8F5-B642-8D7B-9E0635A083FE}"/>
              </a:ext>
            </a:extLst>
          </p:cNvPr>
          <p:cNvSpPr txBox="1"/>
          <p:nvPr/>
        </p:nvSpPr>
        <p:spPr>
          <a:xfrm>
            <a:off x="2374504" y="1521070"/>
            <a:ext cx="505267" cy="379463"/>
          </a:xfrm>
          <a:prstGeom prst="rect">
            <a:avLst/>
          </a:prstGeom>
          <a:noFill/>
        </p:spPr>
        <p:txBody>
          <a:bodyPr wrap="none" rtlCol="0">
            <a:spAutoFit/>
          </a:bodyPr>
          <a:lstStyle/>
          <a:p>
            <a:pPr algn="ctr"/>
            <a:r>
              <a:rPr lang="en-US" sz="933" b="1" dirty="0"/>
              <a:t>8°C</a:t>
            </a:r>
          </a:p>
          <a:p>
            <a:pPr algn="ctr"/>
            <a:r>
              <a:rPr lang="en-US" sz="933" b="1" dirty="0"/>
              <a:t>32PSU</a:t>
            </a:r>
          </a:p>
        </p:txBody>
      </p:sp>
      <p:sp>
        <p:nvSpPr>
          <p:cNvPr id="4" name="Title 3">
            <a:extLst>
              <a:ext uri="{FF2B5EF4-FFF2-40B4-BE49-F238E27FC236}">
                <a16:creationId xmlns:a16="http://schemas.microsoft.com/office/drawing/2014/main" id="{320E1EB4-2E66-EB4E-A582-49EF3C7616D6}"/>
              </a:ext>
            </a:extLst>
          </p:cNvPr>
          <p:cNvSpPr>
            <a:spLocks noGrp="1"/>
          </p:cNvSpPr>
          <p:nvPr>
            <p:ph type="title"/>
          </p:nvPr>
        </p:nvSpPr>
        <p:spPr>
          <a:xfrm>
            <a:off x="1393415" y="-181679"/>
            <a:ext cx="10515600" cy="1325563"/>
          </a:xfrm>
        </p:spPr>
        <p:txBody>
          <a:bodyPr/>
          <a:lstStyle/>
          <a:p>
            <a:r>
              <a:rPr lang="en-US" dirty="0"/>
              <a:t>Influence of temperature on methylation</a:t>
            </a:r>
          </a:p>
        </p:txBody>
      </p:sp>
      <p:sp>
        <p:nvSpPr>
          <p:cNvPr id="10" name="TextBox 9">
            <a:extLst>
              <a:ext uri="{FF2B5EF4-FFF2-40B4-BE49-F238E27FC236}">
                <a16:creationId xmlns:a16="http://schemas.microsoft.com/office/drawing/2014/main" id="{070AA214-89CD-C548-B6AB-B9CDC5E98C0C}"/>
              </a:ext>
            </a:extLst>
          </p:cNvPr>
          <p:cNvSpPr txBox="1"/>
          <p:nvPr/>
        </p:nvSpPr>
        <p:spPr>
          <a:xfrm>
            <a:off x="3837335" y="1513901"/>
            <a:ext cx="505267" cy="379463"/>
          </a:xfrm>
          <a:prstGeom prst="rect">
            <a:avLst/>
          </a:prstGeom>
          <a:noFill/>
        </p:spPr>
        <p:txBody>
          <a:bodyPr wrap="none" rtlCol="0">
            <a:spAutoFit/>
          </a:bodyPr>
          <a:lstStyle/>
          <a:p>
            <a:pPr algn="ctr"/>
            <a:r>
              <a:rPr lang="en-US" sz="933" b="1" dirty="0"/>
              <a:t>8°C</a:t>
            </a:r>
          </a:p>
          <a:p>
            <a:pPr algn="ctr"/>
            <a:r>
              <a:rPr lang="en-US" sz="933" b="1" dirty="0"/>
              <a:t>26PSU</a:t>
            </a:r>
          </a:p>
        </p:txBody>
      </p:sp>
      <p:sp>
        <p:nvSpPr>
          <p:cNvPr id="11" name="TextBox 10">
            <a:extLst>
              <a:ext uri="{FF2B5EF4-FFF2-40B4-BE49-F238E27FC236}">
                <a16:creationId xmlns:a16="http://schemas.microsoft.com/office/drawing/2014/main" id="{E34F8B99-0530-E14B-A090-5B392818C547}"/>
              </a:ext>
            </a:extLst>
          </p:cNvPr>
          <p:cNvSpPr txBox="1"/>
          <p:nvPr/>
        </p:nvSpPr>
        <p:spPr>
          <a:xfrm>
            <a:off x="4325524" y="1503281"/>
            <a:ext cx="505267" cy="379463"/>
          </a:xfrm>
          <a:prstGeom prst="rect">
            <a:avLst/>
          </a:prstGeom>
          <a:noFill/>
        </p:spPr>
        <p:txBody>
          <a:bodyPr wrap="none" rtlCol="0">
            <a:spAutoFit/>
          </a:bodyPr>
          <a:lstStyle/>
          <a:p>
            <a:pPr algn="ctr"/>
            <a:r>
              <a:rPr lang="en-US" sz="933" b="1" dirty="0"/>
              <a:t>16°C</a:t>
            </a:r>
          </a:p>
          <a:p>
            <a:pPr algn="ctr"/>
            <a:r>
              <a:rPr lang="en-US" sz="933" b="1" dirty="0"/>
              <a:t>26PSU</a:t>
            </a:r>
          </a:p>
        </p:txBody>
      </p:sp>
      <p:sp>
        <p:nvSpPr>
          <p:cNvPr id="12" name="Rectangle 11">
            <a:extLst>
              <a:ext uri="{FF2B5EF4-FFF2-40B4-BE49-F238E27FC236}">
                <a16:creationId xmlns:a16="http://schemas.microsoft.com/office/drawing/2014/main" id="{7D482ECC-4A11-3946-BD0E-953408DF3521}"/>
              </a:ext>
            </a:extLst>
          </p:cNvPr>
          <p:cNvSpPr/>
          <p:nvPr/>
        </p:nvSpPr>
        <p:spPr>
          <a:xfrm>
            <a:off x="3836910" y="1323329"/>
            <a:ext cx="1334189" cy="54492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5" name="Rectangle 14">
            <a:extLst>
              <a:ext uri="{FF2B5EF4-FFF2-40B4-BE49-F238E27FC236}">
                <a16:creationId xmlns:a16="http://schemas.microsoft.com/office/drawing/2014/main" id="{E6B0E743-4D91-D545-B18E-C83FBB9CFD89}"/>
              </a:ext>
            </a:extLst>
          </p:cNvPr>
          <p:cNvSpPr/>
          <p:nvPr/>
        </p:nvSpPr>
        <p:spPr>
          <a:xfrm>
            <a:off x="1850153" y="2139713"/>
            <a:ext cx="1967816" cy="41036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7" name="Rectangle 16">
            <a:extLst>
              <a:ext uri="{FF2B5EF4-FFF2-40B4-BE49-F238E27FC236}">
                <a16:creationId xmlns:a16="http://schemas.microsoft.com/office/drawing/2014/main" id="{8829F7D6-7E49-D14B-A7C1-484E3CDF18BF}"/>
              </a:ext>
            </a:extLst>
          </p:cNvPr>
          <p:cNvSpPr/>
          <p:nvPr/>
        </p:nvSpPr>
        <p:spPr>
          <a:xfrm>
            <a:off x="1874771" y="3929157"/>
            <a:ext cx="1967816" cy="117624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8" name="TextBox 17">
            <a:extLst>
              <a:ext uri="{FF2B5EF4-FFF2-40B4-BE49-F238E27FC236}">
                <a16:creationId xmlns:a16="http://schemas.microsoft.com/office/drawing/2014/main" id="{7599B3CE-D7E8-104B-A4C8-6CBB9F85FDAB}"/>
              </a:ext>
            </a:extLst>
          </p:cNvPr>
          <p:cNvSpPr txBox="1"/>
          <p:nvPr/>
        </p:nvSpPr>
        <p:spPr>
          <a:xfrm>
            <a:off x="5438034" y="2829495"/>
            <a:ext cx="5430265" cy="830997"/>
          </a:xfrm>
          <a:prstGeom prst="rect">
            <a:avLst/>
          </a:prstGeom>
          <a:noFill/>
        </p:spPr>
        <p:txBody>
          <a:bodyPr wrap="square" rtlCol="0">
            <a:spAutoFit/>
          </a:bodyPr>
          <a:lstStyle/>
          <a:p>
            <a:r>
              <a:rPr lang="en-US" sz="2400" b="1" dirty="0">
                <a:solidFill>
                  <a:srgbClr val="FF0000"/>
                </a:solidFill>
              </a:rPr>
              <a:t>Increase</a:t>
            </a:r>
            <a:r>
              <a:rPr lang="en-US" sz="2400" dirty="0"/>
              <a:t> in methylation under low temperature (8</a:t>
            </a:r>
            <a:r>
              <a:rPr lang="en-US" sz="2400" b="1" dirty="0"/>
              <a:t>°</a:t>
            </a:r>
            <a:r>
              <a:rPr lang="en-US" sz="2400" dirty="0"/>
              <a:t>C) </a:t>
            </a:r>
          </a:p>
        </p:txBody>
      </p:sp>
    </p:spTree>
    <p:extLst>
      <p:ext uri="{BB962C8B-B14F-4D97-AF65-F5344CB8AC3E}">
        <p14:creationId xmlns:p14="http://schemas.microsoft.com/office/powerpoint/2010/main" val="3083868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11D135-493E-1646-AA82-4E77E294B71A}"/>
              </a:ext>
            </a:extLst>
          </p:cNvPr>
          <p:cNvPicPr>
            <a:picLocks noChangeAspect="1"/>
          </p:cNvPicPr>
          <p:nvPr/>
        </p:nvPicPr>
        <p:blipFill rotWithShape="1">
          <a:blip r:embed="rId3"/>
          <a:srcRect t="18552" r="18670" b="9071"/>
          <a:stretch/>
        </p:blipFill>
        <p:spPr>
          <a:xfrm>
            <a:off x="224512" y="1272305"/>
            <a:ext cx="4912117" cy="5464233"/>
          </a:xfrm>
          <a:prstGeom prst="rect">
            <a:avLst/>
          </a:prstGeom>
        </p:spPr>
      </p:pic>
      <p:sp>
        <p:nvSpPr>
          <p:cNvPr id="25" name="TextBox 24">
            <a:extLst>
              <a:ext uri="{FF2B5EF4-FFF2-40B4-BE49-F238E27FC236}">
                <a16:creationId xmlns:a16="http://schemas.microsoft.com/office/drawing/2014/main" id="{313A515E-818E-C141-BB5D-C9DB6D6B6C43}"/>
              </a:ext>
            </a:extLst>
          </p:cNvPr>
          <p:cNvSpPr txBox="1"/>
          <p:nvPr/>
        </p:nvSpPr>
        <p:spPr>
          <a:xfrm>
            <a:off x="456877" y="1051551"/>
            <a:ext cx="1430392" cy="184666"/>
          </a:xfrm>
          <a:prstGeom prst="rect">
            <a:avLst/>
          </a:prstGeom>
          <a:solidFill>
            <a:schemeClr val="bg1"/>
          </a:solidFill>
        </p:spPr>
        <p:txBody>
          <a:bodyPr wrap="none" lIns="0" tIns="0" rIns="0" bIns="0" rtlCol="0">
            <a:spAutoFit/>
          </a:bodyPr>
          <a:lstStyle/>
          <a:p>
            <a:pPr algn="ctr"/>
            <a:r>
              <a:rPr lang="en-US" sz="1200" dirty="0"/>
              <a:t>Relative % methylation</a:t>
            </a:r>
          </a:p>
        </p:txBody>
      </p:sp>
      <p:sp>
        <p:nvSpPr>
          <p:cNvPr id="27" name="TextBox 26">
            <a:extLst>
              <a:ext uri="{FF2B5EF4-FFF2-40B4-BE49-F238E27FC236}">
                <a16:creationId xmlns:a16="http://schemas.microsoft.com/office/drawing/2014/main" id="{86640227-0068-3C43-8EE0-F699EC01BDEC}"/>
              </a:ext>
            </a:extLst>
          </p:cNvPr>
          <p:cNvSpPr txBox="1"/>
          <p:nvPr/>
        </p:nvSpPr>
        <p:spPr>
          <a:xfrm>
            <a:off x="3350553" y="1524521"/>
            <a:ext cx="505267" cy="379463"/>
          </a:xfrm>
          <a:prstGeom prst="rect">
            <a:avLst/>
          </a:prstGeom>
          <a:noFill/>
        </p:spPr>
        <p:txBody>
          <a:bodyPr wrap="none" rtlCol="0">
            <a:spAutoFit/>
          </a:bodyPr>
          <a:lstStyle/>
          <a:p>
            <a:pPr algn="ctr"/>
            <a:r>
              <a:rPr lang="en-US" sz="933" b="1" dirty="0"/>
              <a:t>16°C</a:t>
            </a:r>
          </a:p>
          <a:p>
            <a:pPr algn="ctr"/>
            <a:r>
              <a:rPr lang="en-US" sz="933" b="1" dirty="0"/>
              <a:t>32PSU</a:t>
            </a:r>
          </a:p>
        </p:txBody>
      </p:sp>
      <p:sp>
        <p:nvSpPr>
          <p:cNvPr id="28" name="TextBox 27">
            <a:extLst>
              <a:ext uri="{FF2B5EF4-FFF2-40B4-BE49-F238E27FC236}">
                <a16:creationId xmlns:a16="http://schemas.microsoft.com/office/drawing/2014/main" id="{FACA3AEF-257E-8244-BEF8-FDC890B54C9C}"/>
              </a:ext>
            </a:extLst>
          </p:cNvPr>
          <p:cNvSpPr txBox="1"/>
          <p:nvPr/>
        </p:nvSpPr>
        <p:spPr>
          <a:xfrm>
            <a:off x="2863772" y="1513902"/>
            <a:ext cx="505267" cy="379463"/>
          </a:xfrm>
          <a:prstGeom prst="rect">
            <a:avLst/>
          </a:prstGeom>
          <a:noFill/>
        </p:spPr>
        <p:txBody>
          <a:bodyPr wrap="none" rtlCol="0">
            <a:spAutoFit/>
          </a:bodyPr>
          <a:lstStyle/>
          <a:p>
            <a:pPr algn="ctr"/>
            <a:r>
              <a:rPr lang="en-US" sz="933" b="1" dirty="0"/>
              <a:t>16°C</a:t>
            </a:r>
          </a:p>
          <a:p>
            <a:pPr algn="ctr"/>
            <a:r>
              <a:rPr lang="en-US" sz="933" b="1" dirty="0"/>
              <a:t>26PSU</a:t>
            </a:r>
          </a:p>
        </p:txBody>
      </p:sp>
      <p:sp>
        <p:nvSpPr>
          <p:cNvPr id="29" name="TextBox 28">
            <a:extLst>
              <a:ext uri="{FF2B5EF4-FFF2-40B4-BE49-F238E27FC236}">
                <a16:creationId xmlns:a16="http://schemas.microsoft.com/office/drawing/2014/main" id="{18E3CA33-8336-C241-B79B-D07A3A79ABCA}"/>
              </a:ext>
            </a:extLst>
          </p:cNvPr>
          <p:cNvSpPr txBox="1"/>
          <p:nvPr/>
        </p:nvSpPr>
        <p:spPr>
          <a:xfrm>
            <a:off x="1848748" y="1532147"/>
            <a:ext cx="505267" cy="379463"/>
          </a:xfrm>
          <a:prstGeom prst="rect">
            <a:avLst/>
          </a:prstGeom>
          <a:noFill/>
        </p:spPr>
        <p:txBody>
          <a:bodyPr wrap="none" rtlCol="0">
            <a:spAutoFit/>
          </a:bodyPr>
          <a:lstStyle/>
          <a:p>
            <a:pPr algn="ctr"/>
            <a:r>
              <a:rPr lang="en-US" sz="933" b="1" dirty="0"/>
              <a:t>8°C</a:t>
            </a:r>
          </a:p>
          <a:p>
            <a:pPr algn="ctr"/>
            <a:r>
              <a:rPr lang="en-US" sz="933" b="1" dirty="0"/>
              <a:t>26PSU</a:t>
            </a:r>
          </a:p>
        </p:txBody>
      </p:sp>
      <p:sp>
        <p:nvSpPr>
          <p:cNvPr id="30" name="TextBox 29">
            <a:extLst>
              <a:ext uri="{FF2B5EF4-FFF2-40B4-BE49-F238E27FC236}">
                <a16:creationId xmlns:a16="http://schemas.microsoft.com/office/drawing/2014/main" id="{76E42238-F8F5-B642-8D7B-9E0635A083FE}"/>
              </a:ext>
            </a:extLst>
          </p:cNvPr>
          <p:cNvSpPr txBox="1"/>
          <p:nvPr/>
        </p:nvSpPr>
        <p:spPr>
          <a:xfrm>
            <a:off x="2374504" y="1521070"/>
            <a:ext cx="505267" cy="379463"/>
          </a:xfrm>
          <a:prstGeom prst="rect">
            <a:avLst/>
          </a:prstGeom>
          <a:noFill/>
        </p:spPr>
        <p:txBody>
          <a:bodyPr wrap="none" rtlCol="0">
            <a:spAutoFit/>
          </a:bodyPr>
          <a:lstStyle/>
          <a:p>
            <a:pPr algn="ctr"/>
            <a:r>
              <a:rPr lang="en-US" sz="933" b="1" dirty="0"/>
              <a:t>8°C</a:t>
            </a:r>
          </a:p>
          <a:p>
            <a:pPr algn="ctr"/>
            <a:r>
              <a:rPr lang="en-US" sz="933" b="1" dirty="0"/>
              <a:t>32PSU</a:t>
            </a:r>
          </a:p>
        </p:txBody>
      </p:sp>
      <p:sp>
        <p:nvSpPr>
          <p:cNvPr id="4" name="Title 3">
            <a:extLst>
              <a:ext uri="{FF2B5EF4-FFF2-40B4-BE49-F238E27FC236}">
                <a16:creationId xmlns:a16="http://schemas.microsoft.com/office/drawing/2014/main" id="{320E1EB4-2E66-EB4E-A582-49EF3C7616D6}"/>
              </a:ext>
            </a:extLst>
          </p:cNvPr>
          <p:cNvSpPr>
            <a:spLocks noGrp="1"/>
          </p:cNvSpPr>
          <p:nvPr>
            <p:ph type="title"/>
          </p:nvPr>
        </p:nvSpPr>
        <p:spPr>
          <a:xfrm>
            <a:off x="1393415" y="-181679"/>
            <a:ext cx="10515600" cy="1325563"/>
          </a:xfrm>
        </p:spPr>
        <p:txBody>
          <a:bodyPr/>
          <a:lstStyle/>
          <a:p>
            <a:r>
              <a:rPr lang="en-US" dirty="0"/>
              <a:t>Influence of temperature on methylation</a:t>
            </a:r>
          </a:p>
        </p:txBody>
      </p:sp>
      <p:sp>
        <p:nvSpPr>
          <p:cNvPr id="10" name="TextBox 9">
            <a:extLst>
              <a:ext uri="{FF2B5EF4-FFF2-40B4-BE49-F238E27FC236}">
                <a16:creationId xmlns:a16="http://schemas.microsoft.com/office/drawing/2014/main" id="{070AA214-89CD-C548-B6AB-B9CDC5E98C0C}"/>
              </a:ext>
            </a:extLst>
          </p:cNvPr>
          <p:cNvSpPr txBox="1"/>
          <p:nvPr/>
        </p:nvSpPr>
        <p:spPr>
          <a:xfrm>
            <a:off x="3837335" y="1513901"/>
            <a:ext cx="505267" cy="379463"/>
          </a:xfrm>
          <a:prstGeom prst="rect">
            <a:avLst/>
          </a:prstGeom>
          <a:noFill/>
        </p:spPr>
        <p:txBody>
          <a:bodyPr wrap="none" rtlCol="0">
            <a:spAutoFit/>
          </a:bodyPr>
          <a:lstStyle/>
          <a:p>
            <a:pPr algn="ctr"/>
            <a:r>
              <a:rPr lang="en-US" sz="933" b="1" dirty="0"/>
              <a:t>8°C</a:t>
            </a:r>
          </a:p>
          <a:p>
            <a:pPr algn="ctr"/>
            <a:r>
              <a:rPr lang="en-US" sz="933" b="1" dirty="0"/>
              <a:t>26PSU</a:t>
            </a:r>
          </a:p>
        </p:txBody>
      </p:sp>
      <p:sp>
        <p:nvSpPr>
          <p:cNvPr id="11" name="TextBox 10">
            <a:extLst>
              <a:ext uri="{FF2B5EF4-FFF2-40B4-BE49-F238E27FC236}">
                <a16:creationId xmlns:a16="http://schemas.microsoft.com/office/drawing/2014/main" id="{E34F8B99-0530-E14B-A090-5B392818C547}"/>
              </a:ext>
            </a:extLst>
          </p:cNvPr>
          <p:cNvSpPr txBox="1"/>
          <p:nvPr/>
        </p:nvSpPr>
        <p:spPr>
          <a:xfrm>
            <a:off x="4325524" y="1503281"/>
            <a:ext cx="505267" cy="379463"/>
          </a:xfrm>
          <a:prstGeom prst="rect">
            <a:avLst/>
          </a:prstGeom>
          <a:noFill/>
        </p:spPr>
        <p:txBody>
          <a:bodyPr wrap="none" rtlCol="0">
            <a:spAutoFit/>
          </a:bodyPr>
          <a:lstStyle/>
          <a:p>
            <a:pPr algn="ctr"/>
            <a:r>
              <a:rPr lang="en-US" sz="933" b="1" dirty="0"/>
              <a:t>16°C</a:t>
            </a:r>
          </a:p>
          <a:p>
            <a:pPr algn="ctr"/>
            <a:r>
              <a:rPr lang="en-US" sz="933" b="1" dirty="0"/>
              <a:t>26PSU</a:t>
            </a:r>
          </a:p>
        </p:txBody>
      </p:sp>
      <p:sp>
        <p:nvSpPr>
          <p:cNvPr id="13" name="Rectangle 12">
            <a:extLst>
              <a:ext uri="{FF2B5EF4-FFF2-40B4-BE49-F238E27FC236}">
                <a16:creationId xmlns:a16="http://schemas.microsoft.com/office/drawing/2014/main" id="{D8FF618C-5ED7-9A46-9C61-605DAF3402CF}"/>
              </a:ext>
            </a:extLst>
          </p:cNvPr>
          <p:cNvSpPr/>
          <p:nvPr/>
        </p:nvSpPr>
        <p:spPr>
          <a:xfrm>
            <a:off x="1850153" y="2139713"/>
            <a:ext cx="1967816" cy="41036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5" name="Rectangle 14">
            <a:extLst>
              <a:ext uri="{FF2B5EF4-FFF2-40B4-BE49-F238E27FC236}">
                <a16:creationId xmlns:a16="http://schemas.microsoft.com/office/drawing/2014/main" id="{5604A810-3D44-1F4C-944B-97E96E2FFE0C}"/>
              </a:ext>
            </a:extLst>
          </p:cNvPr>
          <p:cNvSpPr/>
          <p:nvPr/>
        </p:nvSpPr>
        <p:spPr>
          <a:xfrm>
            <a:off x="1874771" y="3929157"/>
            <a:ext cx="1967816" cy="117624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20" name="TextBox 19">
            <a:extLst>
              <a:ext uri="{FF2B5EF4-FFF2-40B4-BE49-F238E27FC236}">
                <a16:creationId xmlns:a16="http://schemas.microsoft.com/office/drawing/2014/main" id="{4D7F832A-0502-1F42-BB30-501B57BCFBCD}"/>
              </a:ext>
            </a:extLst>
          </p:cNvPr>
          <p:cNvSpPr txBox="1"/>
          <p:nvPr/>
        </p:nvSpPr>
        <p:spPr>
          <a:xfrm>
            <a:off x="2478034" y="1149786"/>
            <a:ext cx="663964" cy="256545"/>
          </a:xfrm>
          <a:prstGeom prst="rect">
            <a:avLst/>
          </a:prstGeom>
          <a:noFill/>
        </p:spPr>
        <p:txBody>
          <a:bodyPr wrap="none" rtlCol="0">
            <a:spAutoFit/>
          </a:bodyPr>
          <a:lstStyle/>
          <a:p>
            <a:r>
              <a:rPr lang="en-US" sz="1067" b="1" dirty="0"/>
              <a:t>SEA LICE</a:t>
            </a:r>
          </a:p>
        </p:txBody>
      </p:sp>
      <p:sp>
        <p:nvSpPr>
          <p:cNvPr id="21" name="Left Brace 20">
            <a:extLst>
              <a:ext uri="{FF2B5EF4-FFF2-40B4-BE49-F238E27FC236}">
                <a16:creationId xmlns:a16="http://schemas.microsoft.com/office/drawing/2014/main" id="{4B3274FF-D20A-9D4F-921D-9A9BE29C142F}"/>
              </a:ext>
            </a:extLst>
          </p:cNvPr>
          <p:cNvSpPr/>
          <p:nvPr/>
        </p:nvSpPr>
        <p:spPr>
          <a:xfrm rot="5400000">
            <a:off x="2730143" y="535141"/>
            <a:ext cx="206579" cy="196655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22" name="TextBox 21">
            <a:extLst>
              <a:ext uri="{FF2B5EF4-FFF2-40B4-BE49-F238E27FC236}">
                <a16:creationId xmlns:a16="http://schemas.microsoft.com/office/drawing/2014/main" id="{7D1F7732-1E33-3644-BA96-2AFF4EA65FAE}"/>
              </a:ext>
            </a:extLst>
          </p:cNvPr>
          <p:cNvSpPr txBox="1"/>
          <p:nvPr/>
        </p:nvSpPr>
        <p:spPr>
          <a:xfrm>
            <a:off x="3816712" y="1134378"/>
            <a:ext cx="1169347" cy="256545"/>
          </a:xfrm>
          <a:prstGeom prst="rect">
            <a:avLst/>
          </a:prstGeom>
          <a:noFill/>
        </p:spPr>
        <p:txBody>
          <a:bodyPr wrap="square" rtlCol="0">
            <a:spAutoFit/>
          </a:bodyPr>
          <a:lstStyle/>
          <a:p>
            <a:pPr algn="ctr"/>
            <a:r>
              <a:rPr lang="en-US" sz="1067" b="1" dirty="0"/>
              <a:t>NO SEA LICE</a:t>
            </a:r>
          </a:p>
        </p:txBody>
      </p:sp>
      <p:sp>
        <p:nvSpPr>
          <p:cNvPr id="23" name="Left Brace 22">
            <a:extLst>
              <a:ext uri="{FF2B5EF4-FFF2-40B4-BE49-F238E27FC236}">
                <a16:creationId xmlns:a16="http://schemas.microsoft.com/office/drawing/2014/main" id="{5CD5E889-89B4-7F48-8DE0-2A4EFAB56D41}"/>
              </a:ext>
            </a:extLst>
          </p:cNvPr>
          <p:cNvSpPr/>
          <p:nvPr/>
        </p:nvSpPr>
        <p:spPr>
          <a:xfrm rot="5400000">
            <a:off x="4285019" y="1063715"/>
            <a:ext cx="192464" cy="92352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31" name="TextBox 30">
            <a:extLst>
              <a:ext uri="{FF2B5EF4-FFF2-40B4-BE49-F238E27FC236}">
                <a16:creationId xmlns:a16="http://schemas.microsoft.com/office/drawing/2014/main" id="{AF7C73F9-10A4-AC46-8C4A-2A2AEE215082}"/>
              </a:ext>
            </a:extLst>
          </p:cNvPr>
          <p:cNvSpPr txBox="1"/>
          <p:nvPr/>
        </p:nvSpPr>
        <p:spPr>
          <a:xfrm>
            <a:off x="5396344" y="1143883"/>
            <a:ext cx="5869421" cy="1200329"/>
          </a:xfrm>
          <a:prstGeom prst="rect">
            <a:avLst/>
          </a:prstGeom>
          <a:noFill/>
        </p:spPr>
        <p:txBody>
          <a:bodyPr wrap="square" rtlCol="0">
            <a:spAutoFit/>
          </a:bodyPr>
          <a:lstStyle/>
          <a:p>
            <a:r>
              <a:rPr lang="en-US" sz="2400" u="sng" dirty="0"/>
              <a:t>Sea lice-dependent </a:t>
            </a:r>
            <a:r>
              <a:rPr lang="en-US" sz="2400" b="1" dirty="0">
                <a:solidFill>
                  <a:srgbClr val="FF0000"/>
                </a:solidFill>
              </a:rPr>
              <a:t>increase</a:t>
            </a:r>
            <a:r>
              <a:rPr lang="en-US" sz="2400" dirty="0"/>
              <a:t> in methylation under low temperature (8</a:t>
            </a:r>
            <a:r>
              <a:rPr lang="en-US" sz="2400" b="1" dirty="0"/>
              <a:t>°</a:t>
            </a:r>
            <a:r>
              <a:rPr lang="en-US" sz="2400" dirty="0"/>
              <a:t>C)</a:t>
            </a:r>
          </a:p>
          <a:p>
            <a:r>
              <a:rPr lang="en-US" sz="2400" dirty="0"/>
              <a:t> </a:t>
            </a:r>
          </a:p>
        </p:txBody>
      </p:sp>
    </p:spTree>
    <p:extLst>
      <p:ext uri="{BB962C8B-B14F-4D97-AF65-F5344CB8AC3E}">
        <p14:creationId xmlns:p14="http://schemas.microsoft.com/office/powerpoint/2010/main" val="2555188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11D135-493E-1646-AA82-4E77E294B71A}"/>
              </a:ext>
            </a:extLst>
          </p:cNvPr>
          <p:cNvPicPr>
            <a:picLocks noChangeAspect="1"/>
          </p:cNvPicPr>
          <p:nvPr/>
        </p:nvPicPr>
        <p:blipFill rotWithShape="1">
          <a:blip r:embed="rId3"/>
          <a:srcRect t="18552" r="18670" b="9071"/>
          <a:stretch/>
        </p:blipFill>
        <p:spPr>
          <a:xfrm>
            <a:off x="224512" y="1272305"/>
            <a:ext cx="4912117" cy="5464233"/>
          </a:xfrm>
          <a:prstGeom prst="rect">
            <a:avLst/>
          </a:prstGeom>
        </p:spPr>
      </p:pic>
      <p:sp>
        <p:nvSpPr>
          <p:cNvPr id="25" name="TextBox 24">
            <a:extLst>
              <a:ext uri="{FF2B5EF4-FFF2-40B4-BE49-F238E27FC236}">
                <a16:creationId xmlns:a16="http://schemas.microsoft.com/office/drawing/2014/main" id="{313A515E-818E-C141-BB5D-C9DB6D6B6C43}"/>
              </a:ext>
            </a:extLst>
          </p:cNvPr>
          <p:cNvSpPr txBox="1"/>
          <p:nvPr/>
        </p:nvSpPr>
        <p:spPr>
          <a:xfrm>
            <a:off x="456877" y="1051551"/>
            <a:ext cx="1430392" cy="184666"/>
          </a:xfrm>
          <a:prstGeom prst="rect">
            <a:avLst/>
          </a:prstGeom>
          <a:solidFill>
            <a:schemeClr val="bg1"/>
          </a:solidFill>
        </p:spPr>
        <p:txBody>
          <a:bodyPr wrap="none" lIns="0" tIns="0" rIns="0" bIns="0" rtlCol="0">
            <a:spAutoFit/>
          </a:bodyPr>
          <a:lstStyle/>
          <a:p>
            <a:pPr algn="ctr"/>
            <a:r>
              <a:rPr lang="en-US" sz="1200" dirty="0"/>
              <a:t>Relative % methylation</a:t>
            </a:r>
          </a:p>
        </p:txBody>
      </p:sp>
      <p:sp>
        <p:nvSpPr>
          <p:cNvPr id="27" name="TextBox 26">
            <a:extLst>
              <a:ext uri="{FF2B5EF4-FFF2-40B4-BE49-F238E27FC236}">
                <a16:creationId xmlns:a16="http://schemas.microsoft.com/office/drawing/2014/main" id="{86640227-0068-3C43-8EE0-F699EC01BDEC}"/>
              </a:ext>
            </a:extLst>
          </p:cNvPr>
          <p:cNvSpPr txBox="1"/>
          <p:nvPr/>
        </p:nvSpPr>
        <p:spPr>
          <a:xfrm>
            <a:off x="3350553" y="1524521"/>
            <a:ext cx="505267" cy="379463"/>
          </a:xfrm>
          <a:prstGeom prst="rect">
            <a:avLst/>
          </a:prstGeom>
          <a:noFill/>
        </p:spPr>
        <p:txBody>
          <a:bodyPr wrap="none" rtlCol="0">
            <a:spAutoFit/>
          </a:bodyPr>
          <a:lstStyle/>
          <a:p>
            <a:pPr algn="ctr"/>
            <a:r>
              <a:rPr lang="en-US" sz="933" b="1" dirty="0"/>
              <a:t>16°C</a:t>
            </a:r>
          </a:p>
          <a:p>
            <a:pPr algn="ctr"/>
            <a:r>
              <a:rPr lang="en-US" sz="933" b="1" dirty="0"/>
              <a:t>32PSU</a:t>
            </a:r>
          </a:p>
        </p:txBody>
      </p:sp>
      <p:sp>
        <p:nvSpPr>
          <p:cNvPr id="28" name="TextBox 27">
            <a:extLst>
              <a:ext uri="{FF2B5EF4-FFF2-40B4-BE49-F238E27FC236}">
                <a16:creationId xmlns:a16="http://schemas.microsoft.com/office/drawing/2014/main" id="{FACA3AEF-257E-8244-BEF8-FDC890B54C9C}"/>
              </a:ext>
            </a:extLst>
          </p:cNvPr>
          <p:cNvSpPr txBox="1"/>
          <p:nvPr/>
        </p:nvSpPr>
        <p:spPr>
          <a:xfrm>
            <a:off x="2863772" y="1513902"/>
            <a:ext cx="505267" cy="379463"/>
          </a:xfrm>
          <a:prstGeom prst="rect">
            <a:avLst/>
          </a:prstGeom>
          <a:noFill/>
        </p:spPr>
        <p:txBody>
          <a:bodyPr wrap="none" rtlCol="0">
            <a:spAutoFit/>
          </a:bodyPr>
          <a:lstStyle/>
          <a:p>
            <a:pPr algn="ctr"/>
            <a:r>
              <a:rPr lang="en-US" sz="933" b="1" dirty="0"/>
              <a:t>16°C</a:t>
            </a:r>
          </a:p>
          <a:p>
            <a:pPr algn="ctr"/>
            <a:r>
              <a:rPr lang="en-US" sz="933" b="1" dirty="0"/>
              <a:t>26PSU</a:t>
            </a:r>
          </a:p>
        </p:txBody>
      </p:sp>
      <p:sp>
        <p:nvSpPr>
          <p:cNvPr id="29" name="TextBox 28">
            <a:extLst>
              <a:ext uri="{FF2B5EF4-FFF2-40B4-BE49-F238E27FC236}">
                <a16:creationId xmlns:a16="http://schemas.microsoft.com/office/drawing/2014/main" id="{18E3CA33-8336-C241-B79B-D07A3A79ABCA}"/>
              </a:ext>
            </a:extLst>
          </p:cNvPr>
          <p:cNvSpPr txBox="1"/>
          <p:nvPr/>
        </p:nvSpPr>
        <p:spPr>
          <a:xfrm>
            <a:off x="1848748" y="1532147"/>
            <a:ext cx="505267" cy="379463"/>
          </a:xfrm>
          <a:prstGeom prst="rect">
            <a:avLst/>
          </a:prstGeom>
          <a:noFill/>
        </p:spPr>
        <p:txBody>
          <a:bodyPr wrap="none" rtlCol="0">
            <a:spAutoFit/>
          </a:bodyPr>
          <a:lstStyle/>
          <a:p>
            <a:pPr algn="ctr"/>
            <a:r>
              <a:rPr lang="en-US" sz="933" b="1" dirty="0"/>
              <a:t>8°C</a:t>
            </a:r>
          </a:p>
          <a:p>
            <a:pPr algn="ctr"/>
            <a:r>
              <a:rPr lang="en-US" sz="933" b="1" dirty="0"/>
              <a:t>26PSU</a:t>
            </a:r>
          </a:p>
        </p:txBody>
      </p:sp>
      <p:sp>
        <p:nvSpPr>
          <p:cNvPr id="30" name="TextBox 29">
            <a:extLst>
              <a:ext uri="{FF2B5EF4-FFF2-40B4-BE49-F238E27FC236}">
                <a16:creationId xmlns:a16="http://schemas.microsoft.com/office/drawing/2014/main" id="{76E42238-F8F5-B642-8D7B-9E0635A083FE}"/>
              </a:ext>
            </a:extLst>
          </p:cNvPr>
          <p:cNvSpPr txBox="1"/>
          <p:nvPr/>
        </p:nvSpPr>
        <p:spPr>
          <a:xfrm>
            <a:off x="2374504" y="1521070"/>
            <a:ext cx="505267" cy="379463"/>
          </a:xfrm>
          <a:prstGeom prst="rect">
            <a:avLst/>
          </a:prstGeom>
          <a:noFill/>
        </p:spPr>
        <p:txBody>
          <a:bodyPr wrap="none" rtlCol="0">
            <a:spAutoFit/>
          </a:bodyPr>
          <a:lstStyle/>
          <a:p>
            <a:pPr algn="ctr"/>
            <a:r>
              <a:rPr lang="en-US" sz="933" b="1" dirty="0"/>
              <a:t>8°C</a:t>
            </a:r>
          </a:p>
          <a:p>
            <a:pPr algn="ctr"/>
            <a:r>
              <a:rPr lang="en-US" sz="933" b="1" dirty="0"/>
              <a:t>32PSU</a:t>
            </a:r>
          </a:p>
        </p:txBody>
      </p:sp>
      <p:sp>
        <p:nvSpPr>
          <p:cNvPr id="4" name="Title 3">
            <a:extLst>
              <a:ext uri="{FF2B5EF4-FFF2-40B4-BE49-F238E27FC236}">
                <a16:creationId xmlns:a16="http://schemas.microsoft.com/office/drawing/2014/main" id="{320E1EB4-2E66-EB4E-A582-49EF3C7616D6}"/>
              </a:ext>
            </a:extLst>
          </p:cNvPr>
          <p:cNvSpPr>
            <a:spLocks noGrp="1"/>
          </p:cNvSpPr>
          <p:nvPr>
            <p:ph type="title"/>
          </p:nvPr>
        </p:nvSpPr>
        <p:spPr>
          <a:xfrm>
            <a:off x="1393415" y="-181679"/>
            <a:ext cx="10515600" cy="1325563"/>
          </a:xfrm>
        </p:spPr>
        <p:txBody>
          <a:bodyPr/>
          <a:lstStyle/>
          <a:p>
            <a:r>
              <a:rPr lang="en-US" dirty="0"/>
              <a:t>Influence of temperature on methylation</a:t>
            </a:r>
          </a:p>
        </p:txBody>
      </p:sp>
      <p:sp>
        <p:nvSpPr>
          <p:cNvPr id="10" name="TextBox 9">
            <a:extLst>
              <a:ext uri="{FF2B5EF4-FFF2-40B4-BE49-F238E27FC236}">
                <a16:creationId xmlns:a16="http://schemas.microsoft.com/office/drawing/2014/main" id="{070AA214-89CD-C548-B6AB-B9CDC5E98C0C}"/>
              </a:ext>
            </a:extLst>
          </p:cNvPr>
          <p:cNvSpPr txBox="1"/>
          <p:nvPr/>
        </p:nvSpPr>
        <p:spPr>
          <a:xfrm>
            <a:off x="3837335" y="1513901"/>
            <a:ext cx="505267" cy="379463"/>
          </a:xfrm>
          <a:prstGeom prst="rect">
            <a:avLst/>
          </a:prstGeom>
          <a:noFill/>
        </p:spPr>
        <p:txBody>
          <a:bodyPr wrap="none" rtlCol="0">
            <a:spAutoFit/>
          </a:bodyPr>
          <a:lstStyle/>
          <a:p>
            <a:pPr algn="ctr"/>
            <a:r>
              <a:rPr lang="en-US" sz="933" b="1" dirty="0"/>
              <a:t>8°C</a:t>
            </a:r>
          </a:p>
          <a:p>
            <a:pPr algn="ctr"/>
            <a:r>
              <a:rPr lang="en-US" sz="933" b="1" dirty="0"/>
              <a:t>26PSU</a:t>
            </a:r>
          </a:p>
        </p:txBody>
      </p:sp>
      <p:sp>
        <p:nvSpPr>
          <p:cNvPr id="11" name="TextBox 10">
            <a:extLst>
              <a:ext uri="{FF2B5EF4-FFF2-40B4-BE49-F238E27FC236}">
                <a16:creationId xmlns:a16="http://schemas.microsoft.com/office/drawing/2014/main" id="{E34F8B99-0530-E14B-A090-5B392818C547}"/>
              </a:ext>
            </a:extLst>
          </p:cNvPr>
          <p:cNvSpPr txBox="1"/>
          <p:nvPr/>
        </p:nvSpPr>
        <p:spPr>
          <a:xfrm>
            <a:off x="4325524" y="1503281"/>
            <a:ext cx="505267" cy="379463"/>
          </a:xfrm>
          <a:prstGeom prst="rect">
            <a:avLst/>
          </a:prstGeom>
          <a:noFill/>
        </p:spPr>
        <p:txBody>
          <a:bodyPr wrap="none" rtlCol="0">
            <a:spAutoFit/>
          </a:bodyPr>
          <a:lstStyle/>
          <a:p>
            <a:pPr algn="ctr"/>
            <a:r>
              <a:rPr lang="en-US" sz="933" b="1" dirty="0"/>
              <a:t>16°C</a:t>
            </a:r>
          </a:p>
          <a:p>
            <a:pPr algn="ctr"/>
            <a:r>
              <a:rPr lang="en-US" sz="933" b="1" dirty="0"/>
              <a:t>26PSU</a:t>
            </a:r>
          </a:p>
        </p:txBody>
      </p:sp>
      <p:sp>
        <p:nvSpPr>
          <p:cNvPr id="13" name="Rectangle 12">
            <a:extLst>
              <a:ext uri="{FF2B5EF4-FFF2-40B4-BE49-F238E27FC236}">
                <a16:creationId xmlns:a16="http://schemas.microsoft.com/office/drawing/2014/main" id="{D8FF618C-5ED7-9A46-9C61-605DAF3402CF}"/>
              </a:ext>
            </a:extLst>
          </p:cNvPr>
          <p:cNvSpPr/>
          <p:nvPr/>
        </p:nvSpPr>
        <p:spPr>
          <a:xfrm>
            <a:off x="1850153" y="2139713"/>
            <a:ext cx="1967816" cy="41036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5" name="Rectangle 14">
            <a:extLst>
              <a:ext uri="{FF2B5EF4-FFF2-40B4-BE49-F238E27FC236}">
                <a16:creationId xmlns:a16="http://schemas.microsoft.com/office/drawing/2014/main" id="{5604A810-3D44-1F4C-944B-97E96E2FFE0C}"/>
              </a:ext>
            </a:extLst>
          </p:cNvPr>
          <p:cNvSpPr/>
          <p:nvPr/>
        </p:nvSpPr>
        <p:spPr>
          <a:xfrm>
            <a:off x="1874771" y="3929157"/>
            <a:ext cx="1967816" cy="121998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20" name="TextBox 19">
            <a:extLst>
              <a:ext uri="{FF2B5EF4-FFF2-40B4-BE49-F238E27FC236}">
                <a16:creationId xmlns:a16="http://schemas.microsoft.com/office/drawing/2014/main" id="{4D7F832A-0502-1F42-BB30-501B57BCFBCD}"/>
              </a:ext>
            </a:extLst>
          </p:cNvPr>
          <p:cNvSpPr txBox="1"/>
          <p:nvPr/>
        </p:nvSpPr>
        <p:spPr>
          <a:xfrm>
            <a:off x="2478034" y="1149786"/>
            <a:ext cx="663964" cy="256545"/>
          </a:xfrm>
          <a:prstGeom prst="rect">
            <a:avLst/>
          </a:prstGeom>
          <a:noFill/>
        </p:spPr>
        <p:txBody>
          <a:bodyPr wrap="none" rtlCol="0">
            <a:spAutoFit/>
          </a:bodyPr>
          <a:lstStyle/>
          <a:p>
            <a:r>
              <a:rPr lang="en-US" sz="1067" b="1" dirty="0"/>
              <a:t>SEA LICE</a:t>
            </a:r>
          </a:p>
        </p:txBody>
      </p:sp>
      <p:sp>
        <p:nvSpPr>
          <p:cNvPr id="21" name="Left Brace 20">
            <a:extLst>
              <a:ext uri="{FF2B5EF4-FFF2-40B4-BE49-F238E27FC236}">
                <a16:creationId xmlns:a16="http://schemas.microsoft.com/office/drawing/2014/main" id="{4B3274FF-D20A-9D4F-921D-9A9BE29C142F}"/>
              </a:ext>
            </a:extLst>
          </p:cNvPr>
          <p:cNvSpPr/>
          <p:nvPr/>
        </p:nvSpPr>
        <p:spPr>
          <a:xfrm rot="5400000">
            <a:off x="2730143" y="535141"/>
            <a:ext cx="206579" cy="196655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22" name="TextBox 21">
            <a:extLst>
              <a:ext uri="{FF2B5EF4-FFF2-40B4-BE49-F238E27FC236}">
                <a16:creationId xmlns:a16="http://schemas.microsoft.com/office/drawing/2014/main" id="{7D1F7732-1E33-3644-BA96-2AFF4EA65FAE}"/>
              </a:ext>
            </a:extLst>
          </p:cNvPr>
          <p:cNvSpPr txBox="1"/>
          <p:nvPr/>
        </p:nvSpPr>
        <p:spPr>
          <a:xfrm>
            <a:off x="3816712" y="1134378"/>
            <a:ext cx="1169347" cy="256545"/>
          </a:xfrm>
          <a:prstGeom prst="rect">
            <a:avLst/>
          </a:prstGeom>
          <a:noFill/>
        </p:spPr>
        <p:txBody>
          <a:bodyPr wrap="square" rtlCol="0">
            <a:spAutoFit/>
          </a:bodyPr>
          <a:lstStyle/>
          <a:p>
            <a:pPr algn="ctr"/>
            <a:r>
              <a:rPr lang="en-US" sz="1067" b="1" dirty="0"/>
              <a:t>NO SEA LICE</a:t>
            </a:r>
          </a:p>
        </p:txBody>
      </p:sp>
      <p:sp>
        <p:nvSpPr>
          <p:cNvPr id="23" name="Left Brace 22">
            <a:extLst>
              <a:ext uri="{FF2B5EF4-FFF2-40B4-BE49-F238E27FC236}">
                <a16:creationId xmlns:a16="http://schemas.microsoft.com/office/drawing/2014/main" id="{5CD5E889-89B4-7F48-8DE0-2A4EFAB56D41}"/>
              </a:ext>
            </a:extLst>
          </p:cNvPr>
          <p:cNvSpPr/>
          <p:nvPr/>
        </p:nvSpPr>
        <p:spPr>
          <a:xfrm rot="5400000">
            <a:off x="4285019" y="1063715"/>
            <a:ext cx="192464" cy="92352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33" name="Rectangle 32">
            <a:extLst>
              <a:ext uri="{FF2B5EF4-FFF2-40B4-BE49-F238E27FC236}">
                <a16:creationId xmlns:a16="http://schemas.microsoft.com/office/drawing/2014/main" id="{AA45EA6D-8196-1B4A-BD74-79DF1BEEFFF3}"/>
              </a:ext>
            </a:extLst>
          </p:cNvPr>
          <p:cNvSpPr/>
          <p:nvPr/>
        </p:nvSpPr>
        <p:spPr>
          <a:xfrm>
            <a:off x="4860499" y="2170490"/>
            <a:ext cx="1375187" cy="130988"/>
          </a:xfrm>
          <a:prstGeom prst="rect">
            <a:avLst/>
          </a:prstGeom>
          <a:solidFill>
            <a:srgbClr val="FBFF1A">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34" name="TextBox 33">
            <a:extLst>
              <a:ext uri="{FF2B5EF4-FFF2-40B4-BE49-F238E27FC236}">
                <a16:creationId xmlns:a16="http://schemas.microsoft.com/office/drawing/2014/main" id="{32710903-19B2-6C46-B41C-33F44B8863E2}"/>
              </a:ext>
            </a:extLst>
          </p:cNvPr>
          <p:cNvSpPr txBox="1"/>
          <p:nvPr/>
        </p:nvSpPr>
        <p:spPr>
          <a:xfrm>
            <a:off x="5509745" y="2027274"/>
            <a:ext cx="1231491" cy="318100"/>
          </a:xfrm>
          <a:prstGeom prst="rect">
            <a:avLst/>
          </a:prstGeom>
          <a:noFill/>
        </p:spPr>
        <p:txBody>
          <a:bodyPr wrap="none" rtlCol="0">
            <a:spAutoFit/>
          </a:bodyPr>
          <a:lstStyle/>
          <a:p>
            <a:r>
              <a:rPr lang="en-US" sz="1467" dirty="0"/>
              <a:t>RARA (intron)</a:t>
            </a:r>
          </a:p>
        </p:txBody>
      </p:sp>
      <p:sp>
        <p:nvSpPr>
          <p:cNvPr id="35" name="Rectangle 34">
            <a:extLst>
              <a:ext uri="{FF2B5EF4-FFF2-40B4-BE49-F238E27FC236}">
                <a16:creationId xmlns:a16="http://schemas.microsoft.com/office/drawing/2014/main" id="{D29B6F8A-8AAA-7B45-98B4-C1850777C8AB}"/>
              </a:ext>
            </a:extLst>
          </p:cNvPr>
          <p:cNvSpPr/>
          <p:nvPr/>
        </p:nvSpPr>
        <p:spPr>
          <a:xfrm>
            <a:off x="4873208" y="4004421"/>
            <a:ext cx="1375187" cy="130988"/>
          </a:xfrm>
          <a:prstGeom prst="rect">
            <a:avLst/>
          </a:prstGeom>
          <a:solidFill>
            <a:srgbClr val="FBFF1A">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37" name="Rectangle 36">
            <a:extLst>
              <a:ext uri="{FF2B5EF4-FFF2-40B4-BE49-F238E27FC236}">
                <a16:creationId xmlns:a16="http://schemas.microsoft.com/office/drawing/2014/main" id="{90028D7C-0A96-A544-B558-FF610A875DF7}"/>
              </a:ext>
            </a:extLst>
          </p:cNvPr>
          <p:cNvSpPr/>
          <p:nvPr/>
        </p:nvSpPr>
        <p:spPr>
          <a:xfrm>
            <a:off x="4873208" y="4686730"/>
            <a:ext cx="1375187" cy="130988"/>
          </a:xfrm>
          <a:prstGeom prst="rect">
            <a:avLst/>
          </a:prstGeom>
          <a:solidFill>
            <a:srgbClr val="FBFF1A">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38" name="Rectangle 37">
            <a:extLst>
              <a:ext uri="{FF2B5EF4-FFF2-40B4-BE49-F238E27FC236}">
                <a16:creationId xmlns:a16="http://schemas.microsoft.com/office/drawing/2014/main" id="{DFB89A6A-2F37-F84C-98A9-7F231044338F}"/>
              </a:ext>
            </a:extLst>
          </p:cNvPr>
          <p:cNvSpPr/>
          <p:nvPr/>
        </p:nvSpPr>
        <p:spPr>
          <a:xfrm>
            <a:off x="4860499" y="4905485"/>
            <a:ext cx="1375187" cy="130988"/>
          </a:xfrm>
          <a:prstGeom prst="rect">
            <a:avLst/>
          </a:prstGeom>
          <a:solidFill>
            <a:srgbClr val="FBFF1A">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useBgFill="1">
        <p:nvSpPr>
          <p:cNvPr id="43" name="TextBox 42">
            <a:extLst>
              <a:ext uri="{FF2B5EF4-FFF2-40B4-BE49-F238E27FC236}">
                <a16:creationId xmlns:a16="http://schemas.microsoft.com/office/drawing/2014/main" id="{B40D807A-F434-994E-A050-1CF923991229}"/>
              </a:ext>
            </a:extLst>
          </p:cNvPr>
          <p:cNvSpPr txBox="1"/>
          <p:nvPr/>
        </p:nvSpPr>
        <p:spPr>
          <a:xfrm>
            <a:off x="5136630" y="3548623"/>
            <a:ext cx="184731" cy="318100"/>
          </a:xfrm>
          <a:prstGeom prst="rect">
            <a:avLst/>
          </a:prstGeom>
        </p:spPr>
        <p:txBody>
          <a:bodyPr wrap="none" rtlCol="0">
            <a:spAutoFit/>
          </a:bodyPr>
          <a:lstStyle/>
          <a:p>
            <a:endParaRPr lang="en-US" sz="1467" dirty="0"/>
          </a:p>
        </p:txBody>
      </p:sp>
      <p:sp>
        <p:nvSpPr>
          <p:cNvPr id="44" name="TextBox 43">
            <a:extLst>
              <a:ext uri="{FF2B5EF4-FFF2-40B4-BE49-F238E27FC236}">
                <a16:creationId xmlns:a16="http://schemas.microsoft.com/office/drawing/2014/main" id="{694C7F97-6254-ED4A-9E61-88FD459C03D4}"/>
              </a:ext>
            </a:extLst>
          </p:cNvPr>
          <p:cNvSpPr txBox="1"/>
          <p:nvPr/>
        </p:nvSpPr>
        <p:spPr>
          <a:xfrm>
            <a:off x="5141967" y="4566211"/>
            <a:ext cx="2029210" cy="318100"/>
          </a:xfrm>
          <a:prstGeom prst="rect">
            <a:avLst/>
          </a:prstGeom>
          <a:noFill/>
        </p:spPr>
        <p:txBody>
          <a:bodyPr wrap="none" rtlCol="0">
            <a:spAutoFit/>
          </a:bodyPr>
          <a:lstStyle/>
          <a:p>
            <a:r>
              <a:rPr lang="en-US" sz="1467" dirty="0"/>
              <a:t>Uncharacterized lncRNA</a:t>
            </a:r>
          </a:p>
        </p:txBody>
      </p:sp>
      <p:sp>
        <p:nvSpPr>
          <p:cNvPr id="8" name="Rectangle 7">
            <a:extLst>
              <a:ext uri="{FF2B5EF4-FFF2-40B4-BE49-F238E27FC236}">
                <a16:creationId xmlns:a16="http://schemas.microsoft.com/office/drawing/2014/main" id="{56A30662-BA6C-DE41-A60D-8AF1B6B7E94E}"/>
              </a:ext>
            </a:extLst>
          </p:cNvPr>
          <p:cNvSpPr/>
          <p:nvPr/>
        </p:nvSpPr>
        <p:spPr>
          <a:xfrm>
            <a:off x="5109233" y="3851410"/>
            <a:ext cx="6803145" cy="318100"/>
          </a:xfrm>
          <a:prstGeom prst="rect">
            <a:avLst/>
          </a:prstGeom>
        </p:spPr>
        <p:txBody>
          <a:bodyPr wrap="square">
            <a:spAutoFit/>
          </a:bodyPr>
          <a:lstStyle/>
          <a:p>
            <a:r>
              <a:rPr lang="en-US" sz="1467" dirty="0" err="1"/>
              <a:t>Agrin</a:t>
            </a:r>
            <a:r>
              <a:rPr lang="en-US" sz="1467" dirty="0"/>
              <a:t>-like (intron) </a:t>
            </a:r>
          </a:p>
        </p:txBody>
      </p:sp>
      <p:sp>
        <p:nvSpPr>
          <p:cNvPr id="46" name="TextBox 45">
            <a:extLst>
              <a:ext uri="{FF2B5EF4-FFF2-40B4-BE49-F238E27FC236}">
                <a16:creationId xmlns:a16="http://schemas.microsoft.com/office/drawing/2014/main" id="{3637CC5F-BC7C-4248-B05B-085A6E2866A1}"/>
              </a:ext>
            </a:extLst>
          </p:cNvPr>
          <p:cNvSpPr txBox="1"/>
          <p:nvPr/>
        </p:nvSpPr>
        <p:spPr>
          <a:xfrm>
            <a:off x="5136630" y="4800331"/>
            <a:ext cx="6343029" cy="318100"/>
          </a:xfrm>
          <a:prstGeom prst="rect">
            <a:avLst/>
          </a:prstGeom>
          <a:noFill/>
        </p:spPr>
        <p:txBody>
          <a:bodyPr wrap="square" rtlCol="0">
            <a:spAutoFit/>
          </a:bodyPr>
          <a:lstStyle/>
          <a:p>
            <a:r>
              <a:rPr lang="en-US" sz="1467" dirty="0"/>
              <a:t>EGR1 </a:t>
            </a:r>
          </a:p>
        </p:txBody>
      </p:sp>
      <p:sp>
        <p:nvSpPr>
          <p:cNvPr id="58" name="TextBox 57">
            <a:extLst>
              <a:ext uri="{FF2B5EF4-FFF2-40B4-BE49-F238E27FC236}">
                <a16:creationId xmlns:a16="http://schemas.microsoft.com/office/drawing/2014/main" id="{A7DF476A-AD2E-B74C-9827-221A77208EED}"/>
              </a:ext>
            </a:extLst>
          </p:cNvPr>
          <p:cNvSpPr txBox="1"/>
          <p:nvPr/>
        </p:nvSpPr>
        <p:spPr>
          <a:xfrm>
            <a:off x="5396344" y="1143883"/>
            <a:ext cx="5869421" cy="830997"/>
          </a:xfrm>
          <a:prstGeom prst="rect">
            <a:avLst/>
          </a:prstGeom>
          <a:noFill/>
        </p:spPr>
        <p:txBody>
          <a:bodyPr wrap="square" rtlCol="0">
            <a:spAutoFit/>
          </a:bodyPr>
          <a:lstStyle/>
          <a:p>
            <a:r>
              <a:rPr lang="en-US" sz="2400" u="sng" dirty="0"/>
              <a:t>Sea lice-dependent </a:t>
            </a:r>
            <a:r>
              <a:rPr lang="en-US" sz="2400" b="1" dirty="0">
                <a:solidFill>
                  <a:srgbClr val="FF0000"/>
                </a:solidFill>
              </a:rPr>
              <a:t>increase</a:t>
            </a:r>
            <a:r>
              <a:rPr lang="en-US" sz="2400" dirty="0"/>
              <a:t> in methylation under low temperature (8</a:t>
            </a:r>
            <a:r>
              <a:rPr lang="en-US" sz="2400" b="1" dirty="0"/>
              <a:t>°</a:t>
            </a:r>
            <a:r>
              <a:rPr lang="en-US" sz="2400" dirty="0"/>
              <a:t>C)</a:t>
            </a:r>
          </a:p>
        </p:txBody>
      </p:sp>
      <p:sp>
        <p:nvSpPr>
          <p:cNvPr id="12" name="TextBox 11">
            <a:extLst>
              <a:ext uri="{FF2B5EF4-FFF2-40B4-BE49-F238E27FC236}">
                <a16:creationId xmlns:a16="http://schemas.microsoft.com/office/drawing/2014/main" id="{75B7BB35-4FC9-3940-8982-749C19776738}"/>
              </a:ext>
            </a:extLst>
          </p:cNvPr>
          <p:cNvSpPr txBox="1"/>
          <p:nvPr/>
        </p:nvSpPr>
        <p:spPr>
          <a:xfrm>
            <a:off x="6651215" y="2243586"/>
            <a:ext cx="4866717" cy="666977"/>
          </a:xfrm>
          <a:prstGeom prst="rect">
            <a:avLst/>
          </a:prstGeom>
          <a:noFill/>
        </p:spPr>
        <p:txBody>
          <a:bodyPr wrap="none" rtlCol="0">
            <a:spAutoFit/>
          </a:bodyPr>
          <a:lstStyle/>
          <a:p>
            <a:r>
              <a:rPr lang="en-US" sz="1867" dirty="0"/>
              <a:t>HOX activator complex</a:t>
            </a:r>
          </a:p>
          <a:p>
            <a:r>
              <a:rPr lang="en-US" sz="1867" dirty="0"/>
              <a:t>HOX: </a:t>
            </a:r>
            <a:r>
              <a:rPr lang="en-US" sz="1867" b="1" dirty="0"/>
              <a:t>specify spatial plan in organ development</a:t>
            </a:r>
          </a:p>
        </p:txBody>
      </p:sp>
      <p:sp>
        <p:nvSpPr>
          <p:cNvPr id="16" name="Rectangle 15">
            <a:extLst>
              <a:ext uri="{FF2B5EF4-FFF2-40B4-BE49-F238E27FC236}">
                <a16:creationId xmlns:a16="http://schemas.microsoft.com/office/drawing/2014/main" id="{57D92AEF-CC63-F148-AE7B-70F11D4A355E}"/>
              </a:ext>
            </a:extLst>
          </p:cNvPr>
          <p:cNvSpPr/>
          <p:nvPr/>
        </p:nvSpPr>
        <p:spPr>
          <a:xfrm>
            <a:off x="6774107" y="3855841"/>
            <a:ext cx="4046172" cy="379656"/>
          </a:xfrm>
          <a:prstGeom prst="rect">
            <a:avLst/>
          </a:prstGeom>
        </p:spPr>
        <p:txBody>
          <a:bodyPr wrap="none">
            <a:spAutoFit/>
          </a:bodyPr>
          <a:lstStyle/>
          <a:p>
            <a:r>
              <a:rPr lang="en-US" sz="1867" b="1" dirty="0"/>
              <a:t>modulates growth (favors aggregation)</a:t>
            </a:r>
          </a:p>
        </p:txBody>
      </p:sp>
      <p:sp>
        <p:nvSpPr>
          <p:cNvPr id="17" name="Rectangle 16">
            <a:extLst>
              <a:ext uri="{FF2B5EF4-FFF2-40B4-BE49-F238E27FC236}">
                <a16:creationId xmlns:a16="http://schemas.microsoft.com/office/drawing/2014/main" id="{81400910-588B-C04C-AF5D-4C0EADF7A0E3}"/>
              </a:ext>
            </a:extLst>
          </p:cNvPr>
          <p:cNvSpPr/>
          <p:nvPr/>
        </p:nvSpPr>
        <p:spPr>
          <a:xfrm>
            <a:off x="5905296" y="5002791"/>
            <a:ext cx="4162875" cy="666977"/>
          </a:xfrm>
          <a:prstGeom prst="rect">
            <a:avLst/>
          </a:prstGeom>
        </p:spPr>
        <p:txBody>
          <a:bodyPr wrap="square">
            <a:spAutoFit/>
          </a:bodyPr>
          <a:lstStyle/>
          <a:p>
            <a:r>
              <a:rPr lang="en-US" sz="1867" dirty="0"/>
              <a:t>zinc finger that </a:t>
            </a:r>
            <a:r>
              <a:rPr lang="en-US" sz="1867" b="1" dirty="0"/>
              <a:t>regulates inflammatory response </a:t>
            </a:r>
            <a:r>
              <a:rPr lang="en-US" sz="1867" dirty="0"/>
              <a:t>and </a:t>
            </a:r>
            <a:r>
              <a:rPr lang="en-US" sz="1867" b="1" dirty="0"/>
              <a:t>cell proliferation</a:t>
            </a:r>
            <a:endParaRPr lang="en-US" sz="1867" dirty="0"/>
          </a:p>
        </p:txBody>
      </p:sp>
    </p:spTree>
    <p:extLst>
      <p:ext uri="{BB962C8B-B14F-4D97-AF65-F5344CB8AC3E}">
        <p14:creationId xmlns:p14="http://schemas.microsoft.com/office/powerpoint/2010/main" val="2419624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0E1EB4-2E66-EB4E-A582-49EF3C7616D6}"/>
              </a:ext>
            </a:extLst>
          </p:cNvPr>
          <p:cNvSpPr>
            <a:spLocks noGrp="1"/>
          </p:cNvSpPr>
          <p:nvPr>
            <p:ph type="title"/>
          </p:nvPr>
        </p:nvSpPr>
        <p:spPr>
          <a:xfrm>
            <a:off x="1393415" y="-181679"/>
            <a:ext cx="10515600" cy="1325563"/>
          </a:xfrm>
        </p:spPr>
        <p:txBody>
          <a:bodyPr/>
          <a:lstStyle/>
          <a:p>
            <a:r>
              <a:rPr lang="en-US" dirty="0"/>
              <a:t>Influence of salinity on methylation</a:t>
            </a:r>
          </a:p>
        </p:txBody>
      </p:sp>
      <p:sp>
        <p:nvSpPr>
          <p:cNvPr id="51" name="Rectangle 50">
            <a:extLst>
              <a:ext uri="{FF2B5EF4-FFF2-40B4-BE49-F238E27FC236}">
                <a16:creationId xmlns:a16="http://schemas.microsoft.com/office/drawing/2014/main" id="{6CA7A5CC-DEFF-9040-AAC4-8F630B9D8117}"/>
              </a:ext>
            </a:extLst>
          </p:cNvPr>
          <p:cNvSpPr/>
          <p:nvPr/>
        </p:nvSpPr>
        <p:spPr>
          <a:xfrm>
            <a:off x="4030384" y="1339168"/>
            <a:ext cx="1334189" cy="54492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Tree>
    <p:extLst>
      <p:ext uri="{BB962C8B-B14F-4D97-AF65-F5344CB8AC3E}">
        <p14:creationId xmlns:p14="http://schemas.microsoft.com/office/powerpoint/2010/main" val="3592895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icture 55">
            <a:extLst>
              <a:ext uri="{FF2B5EF4-FFF2-40B4-BE49-F238E27FC236}">
                <a16:creationId xmlns:a16="http://schemas.microsoft.com/office/drawing/2014/main" id="{65C8AD49-4C25-3644-A2A3-6B2217C68882}"/>
              </a:ext>
            </a:extLst>
          </p:cNvPr>
          <p:cNvPicPr>
            <a:picLocks noChangeAspect="1"/>
          </p:cNvPicPr>
          <p:nvPr/>
        </p:nvPicPr>
        <p:blipFill rotWithShape="1">
          <a:blip r:embed="rId3"/>
          <a:srcRect t="19371" r="19970" b="8949"/>
          <a:stretch/>
        </p:blipFill>
        <p:spPr>
          <a:xfrm>
            <a:off x="281181" y="1176973"/>
            <a:ext cx="5012224" cy="5611491"/>
          </a:xfrm>
          <a:prstGeom prst="rect">
            <a:avLst/>
          </a:prstGeom>
        </p:spPr>
      </p:pic>
      <p:sp>
        <p:nvSpPr>
          <p:cNvPr id="25" name="TextBox 24">
            <a:extLst>
              <a:ext uri="{FF2B5EF4-FFF2-40B4-BE49-F238E27FC236}">
                <a16:creationId xmlns:a16="http://schemas.microsoft.com/office/drawing/2014/main" id="{313A515E-818E-C141-BB5D-C9DB6D6B6C43}"/>
              </a:ext>
            </a:extLst>
          </p:cNvPr>
          <p:cNvSpPr txBox="1"/>
          <p:nvPr/>
        </p:nvSpPr>
        <p:spPr>
          <a:xfrm>
            <a:off x="570485" y="959219"/>
            <a:ext cx="1430392" cy="184666"/>
          </a:xfrm>
          <a:prstGeom prst="rect">
            <a:avLst/>
          </a:prstGeom>
          <a:solidFill>
            <a:schemeClr val="bg1"/>
          </a:solidFill>
        </p:spPr>
        <p:txBody>
          <a:bodyPr wrap="none" lIns="0" tIns="0" rIns="0" bIns="0" rtlCol="0">
            <a:spAutoFit/>
          </a:bodyPr>
          <a:lstStyle/>
          <a:p>
            <a:pPr algn="ctr"/>
            <a:r>
              <a:rPr lang="en-US" sz="1200" dirty="0"/>
              <a:t>Relative % methylation</a:t>
            </a:r>
          </a:p>
        </p:txBody>
      </p:sp>
      <p:sp>
        <p:nvSpPr>
          <p:cNvPr id="27" name="TextBox 26">
            <a:extLst>
              <a:ext uri="{FF2B5EF4-FFF2-40B4-BE49-F238E27FC236}">
                <a16:creationId xmlns:a16="http://schemas.microsoft.com/office/drawing/2014/main" id="{86640227-0068-3C43-8EE0-F699EC01BDEC}"/>
              </a:ext>
            </a:extLst>
          </p:cNvPr>
          <p:cNvSpPr txBox="1"/>
          <p:nvPr/>
        </p:nvSpPr>
        <p:spPr>
          <a:xfrm>
            <a:off x="3496691" y="1339169"/>
            <a:ext cx="505267" cy="379463"/>
          </a:xfrm>
          <a:prstGeom prst="rect">
            <a:avLst/>
          </a:prstGeom>
          <a:noFill/>
        </p:spPr>
        <p:txBody>
          <a:bodyPr wrap="none" rtlCol="0">
            <a:spAutoFit/>
          </a:bodyPr>
          <a:lstStyle/>
          <a:p>
            <a:pPr algn="ctr"/>
            <a:r>
              <a:rPr lang="en-US" sz="933" b="1" dirty="0"/>
              <a:t>16°C</a:t>
            </a:r>
          </a:p>
          <a:p>
            <a:pPr algn="ctr"/>
            <a:r>
              <a:rPr lang="en-US" sz="933" b="1" dirty="0"/>
              <a:t>26PSU</a:t>
            </a:r>
          </a:p>
        </p:txBody>
      </p:sp>
      <p:sp>
        <p:nvSpPr>
          <p:cNvPr id="28" name="TextBox 27">
            <a:extLst>
              <a:ext uri="{FF2B5EF4-FFF2-40B4-BE49-F238E27FC236}">
                <a16:creationId xmlns:a16="http://schemas.microsoft.com/office/drawing/2014/main" id="{FACA3AEF-257E-8244-BEF8-FDC890B54C9C}"/>
              </a:ext>
            </a:extLst>
          </p:cNvPr>
          <p:cNvSpPr txBox="1"/>
          <p:nvPr/>
        </p:nvSpPr>
        <p:spPr>
          <a:xfrm>
            <a:off x="2534661" y="1339169"/>
            <a:ext cx="505267" cy="379463"/>
          </a:xfrm>
          <a:prstGeom prst="rect">
            <a:avLst/>
          </a:prstGeom>
          <a:noFill/>
        </p:spPr>
        <p:txBody>
          <a:bodyPr wrap="none" rtlCol="0">
            <a:spAutoFit/>
          </a:bodyPr>
          <a:lstStyle/>
          <a:p>
            <a:pPr algn="ctr"/>
            <a:r>
              <a:rPr lang="en-US" sz="933" b="1" dirty="0"/>
              <a:t>16°C</a:t>
            </a:r>
          </a:p>
          <a:p>
            <a:pPr algn="ctr"/>
            <a:r>
              <a:rPr lang="en-US" sz="933" b="1" dirty="0"/>
              <a:t>32PSU</a:t>
            </a:r>
          </a:p>
        </p:txBody>
      </p:sp>
      <p:sp>
        <p:nvSpPr>
          <p:cNvPr id="29" name="TextBox 28">
            <a:extLst>
              <a:ext uri="{FF2B5EF4-FFF2-40B4-BE49-F238E27FC236}">
                <a16:creationId xmlns:a16="http://schemas.microsoft.com/office/drawing/2014/main" id="{18E3CA33-8336-C241-B79B-D07A3A79ABCA}"/>
              </a:ext>
            </a:extLst>
          </p:cNvPr>
          <p:cNvSpPr txBox="1"/>
          <p:nvPr/>
        </p:nvSpPr>
        <p:spPr>
          <a:xfrm>
            <a:off x="2037812" y="1346795"/>
            <a:ext cx="505267" cy="379463"/>
          </a:xfrm>
          <a:prstGeom prst="rect">
            <a:avLst/>
          </a:prstGeom>
          <a:noFill/>
        </p:spPr>
        <p:txBody>
          <a:bodyPr wrap="none" rtlCol="0">
            <a:spAutoFit/>
          </a:bodyPr>
          <a:lstStyle/>
          <a:p>
            <a:pPr algn="ctr"/>
            <a:r>
              <a:rPr lang="en-US" sz="933" b="1" dirty="0"/>
              <a:t>8°C</a:t>
            </a:r>
          </a:p>
          <a:p>
            <a:pPr algn="ctr"/>
            <a:r>
              <a:rPr lang="en-US" sz="933" b="1" dirty="0"/>
              <a:t>32PSU</a:t>
            </a:r>
          </a:p>
        </p:txBody>
      </p:sp>
      <p:sp>
        <p:nvSpPr>
          <p:cNvPr id="30" name="TextBox 29">
            <a:extLst>
              <a:ext uri="{FF2B5EF4-FFF2-40B4-BE49-F238E27FC236}">
                <a16:creationId xmlns:a16="http://schemas.microsoft.com/office/drawing/2014/main" id="{76E42238-F8F5-B642-8D7B-9E0635A083FE}"/>
              </a:ext>
            </a:extLst>
          </p:cNvPr>
          <p:cNvSpPr txBox="1"/>
          <p:nvPr/>
        </p:nvSpPr>
        <p:spPr>
          <a:xfrm>
            <a:off x="3031511" y="1328550"/>
            <a:ext cx="505267" cy="379463"/>
          </a:xfrm>
          <a:prstGeom prst="rect">
            <a:avLst/>
          </a:prstGeom>
          <a:noFill/>
        </p:spPr>
        <p:txBody>
          <a:bodyPr wrap="none" rtlCol="0">
            <a:spAutoFit/>
          </a:bodyPr>
          <a:lstStyle/>
          <a:p>
            <a:pPr algn="ctr"/>
            <a:r>
              <a:rPr lang="en-US" sz="933" b="1" dirty="0"/>
              <a:t>8°C</a:t>
            </a:r>
          </a:p>
          <a:p>
            <a:pPr algn="ctr"/>
            <a:r>
              <a:rPr lang="en-US" sz="933" b="1" dirty="0"/>
              <a:t>26PSU</a:t>
            </a:r>
          </a:p>
        </p:txBody>
      </p:sp>
      <p:sp>
        <p:nvSpPr>
          <p:cNvPr id="4" name="Title 3">
            <a:extLst>
              <a:ext uri="{FF2B5EF4-FFF2-40B4-BE49-F238E27FC236}">
                <a16:creationId xmlns:a16="http://schemas.microsoft.com/office/drawing/2014/main" id="{320E1EB4-2E66-EB4E-A582-49EF3C7616D6}"/>
              </a:ext>
            </a:extLst>
          </p:cNvPr>
          <p:cNvSpPr>
            <a:spLocks noGrp="1"/>
          </p:cNvSpPr>
          <p:nvPr>
            <p:ph type="title"/>
          </p:nvPr>
        </p:nvSpPr>
        <p:spPr>
          <a:xfrm>
            <a:off x="1393415" y="-181679"/>
            <a:ext cx="10515600" cy="1325563"/>
          </a:xfrm>
        </p:spPr>
        <p:txBody>
          <a:bodyPr/>
          <a:lstStyle/>
          <a:p>
            <a:r>
              <a:rPr lang="en-US" dirty="0"/>
              <a:t>Influence of salinity on methylation</a:t>
            </a:r>
          </a:p>
        </p:txBody>
      </p:sp>
      <p:sp>
        <p:nvSpPr>
          <p:cNvPr id="10" name="Rectangle 9">
            <a:extLst>
              <a:ext uri="{FF2B5EF4-FFF2-40B4-BE49-F238E27FC236}">
                <a16:creationId xmlns:a16="http://schemas.microsoft.com/office/drawing/2014/main" id="{2CF741C0-C72E-B744-8774-DC5B68998714}"/>
              </a:ext>
            </a:extLst>
          </p:cNvPr>
          <p:cNvSpPr/>
          <p:nvPr/>
        </p:nvSpPr>
        <p:spPr>
          <a:xfrm>
            <a:off x="1983632" y="1974483"/>
            <a:ext cx="2048032" cy="67447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1" name="Rectangle 10">
            <a:extLst>
              <a:ext uri="{FF2B5EF4-FFF2-40B4-BE49-F238E27FC236}">
                <a16:creationId xmlns:a16="http://schemas.microsoft.com/office/drawing/2014/main" id="{ABE7E2E7-CF8D-244B-B1C6-B2585EE4DB49}"/>
              </a:ext>
            </a:extLst>
          </p:cNvPr>
          <p:cNvSpPr/>
          <p:nvPr/>
        </p:nvSpPr>
        <p:spPr>
          <a:xfrm>
            <a:off x="1983633" y="3392275"/>
            <a:ext cx="2048033" cy="52133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3" name="TextBox 12">
            <a:extLst>
              <a:ext uri="{FF2B5EF4-FFF2-40B4-BE49-F238E27FC236}">
                <a16:creationId xmlns:a16="http://schemas.microsoft.com/office/drawing/2014/main" id="{5C81208C-E643-2C47-A292-82FF9A428166}"/>
              </a:ext>
            </a:extLst>
          </p:cNvPr>
          <p:cNvSpPr txBox="1"/>
          <p:nvPr/>
        </p:nvSpPr>
        <p:spPr>
          <a:xfrm>
            <a:off x="2635982" y="984691"/>
            <a:ext cx="663964" cy="256545"/>
          </a:xfrm>
          <a:prstGeom prst="rect">
            <a:avLst/>
          </a:prstGeom>
          <a:noFill/>
        </p:spPr>
        <p:txBody>
          <a:bodyPr wrap="none" rtlCol="0">
            <a:spAutoFit/>
          </a:bodyPr>
          <a:lstStyle/>
          <a:p>
            <a:r>
              <a:rPr lang="en-US" sz="1067" b="1" dirty="0"/>
              <a:t>SEA LICE</a:t>
            </a:r>
          </a:p>
        </p:txBody>
      </p:sp>
      <p:sp>
        <p:nvSpPr>
          <p:cNvPr id="14" name="Left Brace 13">
            <a:extLst>
              <a:ext uri="{FF2B5EF4-FFF2-40B4-BE49-F238E27FC236}">
                <a16:creationId xmlns:a16="http://schemas.microsoft.com/office/drawing/2014/main" id="{C4762399-3656-864C-A38C-FFA21589212A}"/>
              </a:ext>
            </a:extLst>
          </p:cNvPr>
          <p:cNvSpPr/>
          <p:nvPr/>
        </p:nvSpPr>
        <p:spPr>
          <a:xfrm rot="5400000">
            <a:off x="2888091" y="370046"/>
            <a:ext cx="206579" cy="196655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5" name="TextBox 14">
            <a:extLst>
              <a:ext uri="{FF2B5EF4-FFF2-40B4-BE49-F238E27FC236}">
                <a16:creationId xmlns:a16="http://schemas.microsoft.com/office/drawing/2014/main" id="{3C174F9E-D728-8647-8146-0EDFC7921DCA}"/>
              </a:ext>
            </a:extLst>
          </p:cNvPr>
          <p:cNvSpPr txBox="1"/>
          <p:nvPr/>
        </p:nvSpPr>
        <p:spPr>
          <a:xfrm>
            <a:off x="3974660" y="969283"/>
            <a:ext cx="1169347" cy="256545"/>
          </a:xfrm>
          <a:prstGeom prst="rect">
            <a:avLst/>
          </a:prstGeom>
          <a:noFill/>
        </p:spPr>
        <p:txBody>
          <a:bodyPr wrap="square" rtlCol="0">
            <a:spAutoFit/>
          </a:bodyPr>
          <a:lstStyle/>
          <a:p>
            <a:pPr algn="ctr"/>
            <a:r>
              <a:rPr lang="en-US" sz="1067" b="1" dirty="0"/>
              <a:t>NO SEA LICE</a:t>
            </a:r>
          </a:p>
        </p:txBody>
      </p:sp>
      <p:sp>
        <p:nvSpPr>
          <p:cNvPr id="16" name="Left Brace 15">
            <a:extLst>
              <a:ext uri="{FF2B5EF4-FFF2-40B4-BE49-F238E27FC236}">
                <a16:creationId xmlns:a16="http://schemas.microsoft.com/office/drawing/2014/main" id="{FA6FA980-39BC-1046-9104-BFD1332F6DDF}"/>
              </a:ext>
            </a:extLst>
          </p:cNvPr>
          <p:cNvSpPr/>
          <p:nvPr/>
        </p:nvSpPr>
        <p:spPr>
          <a:xfrm rot="5400000">
            <a:off x="4442967" y="898620"/>
            <a:ext cx="192464" cy="92352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7" name="TextBox 16">
            <a:extLst>
              <a:ext uri="{FF2B5EF4-FFF2-40B4-BE49-F238E27FC236}">
                <a16:creationId xmlns:a16="http://schemas.microsoft.com/office/drawing/2014/main" id="{0AC30108-B7DA-764C-892D-A0EFDBF49E8F}"/>
              </a:ext>
            </a:extLst>
          </p:cNvPr>
          <p:cNvSpPr txBox="1"/>
          <p:nvPr/>
        </p:nvSpPr>
        <p:spPr>
          <a:xfrm>
            <a:off x="4532584" y="1382877"/>
            <a:ext cx="505267" cy="379463"/>
          </a:xfrm>
          <a:prstGeom prst="rect">
            <a:avLst/>
          </a:prstGeom>
          <a:noFill/>
        </p:spPr>
        <p:txBody>
          <a:bodyPr wrap="none" rtlCol="0">
            <a:spAutoFit/>
          </a:bodyPr>
          <a:lstStyle/>
          <a:p>
            <a:pPr algn="ctr"/>
            <a:r>
              <a:rPr lang="en-US" sz="933" b="1" dirty="0"/>
              <a:t>16°C</a:t>
            </a:r>
          </a:p>
          <a:p>
            <a:pPr algn="ctr"/>
            <a:r>
              <a:rPr lang="en-US" sz="933" b="1" dirty="0"/>
              <a:t>26PSU</a:t>
            </a:r>
          </a:p>
        </p:txBody>
      </p:sp>
      <p:sp>
        <p:nvSpPr>
          <p:cNvPr id="18" name="TextBox 17">
            <a:extLst>
              <a:ext uri="{FF2B5EF4-FFF2-40B4-BE49-F238E27FC236}">
                <a16:creationId xmlns:a16="http://schemas.microsoft.com/office/drawing/2014/main" id="{F14E4F30-21EF-8848-9BA6-2616CB3083D4}"/>
              </a:ext>
            </a:extLst>
          </p:cNvPr>
          <p:cNvSpPr txBox="1"/>
          <p:nvPr/>
        </p:nvSpPr>
        <p:spPr>
          <a:xfrm>
            <a:off x="4067404" y="1372258"/>
            <a:ext cx="505267" cy="379463"/>
          </a:xfrm>
          <a:prstGeom prst="rect">
            <a:avLst/>
          </a:prstGeom>
          <a:noFill/>
        </p:spPr>
        <p:txBody>
          <a:bodyPr wrap="none" rtlCol="0">
            <a:spAutoFit/>
          </a:bodyPr>
          <a:lstStyle/>
          <a:p>
            <a:pPr algn="ctr"/>
            <a:r>
              <a:rPr lang="en-US" sz="933" b="1" dirty="0"/>
              <a:t>8°C</a:t>
            </a:r>
          </a:p>
          <a:p>
            <a:pPr algn="ctr"/>
            <a:r>
              <a:rPr lang="en-US" sz="933" b="1" dirty="0"/>
              <a:t>26PSU</a:t>
            </a:r>
          </a:p>
        </p:txBody>
      </p:sp>
      <p:sp>
        <p:nvSpPr>
          <p:cNvPr id="32" name="TextBox 31">
            <a:extLst>
              <a:ext uri="{FF2B5EF4-FFF2-40B4-BE49-F238E27FC236}">
                <a16:creationId xmlns:a16="http://schemas.microsoft.com/office/drawing/2014/main" id="{839CC810-C893-3E45-B5C8-86101416716F}"/>
              </a:ext>
            </a:extLst>
          </p:cNvPr>
          <p:cNvSpPr txBox="1"/>
          <p:nvPr/>
        </p:nvSpPr>
        <p:spPr>
          <a:xfrm>
            <a:off x="5859585" y="1308031"/>
            <a:ext cx="5928971" cy="830997"/>
          </a:xfrm>
          <a:prstGeom prst="rect">
            <a:avLst/>
          </a:prstGeom>
          <a:noFill/>
        </p:spPr>
        <p:txBody>
          <a:bodyPr wrap="square" rtlCol="0">
            <a:spAutoFit/>
          </a:bodyPr>
          <a:lstStyle/>
          <a:p>
            <a:r>
              <a:rPr lang="en-US" sz="2400" u="sng" dirty="0"/>
              <a:t>Sea lice-dependent </a:t>
            </a:r>
            <a:r>
              <a:rPr lang="en-US" sz="2400" b="1" dirty="0">
                <a:solidFill>
                  <a:srgbClr val="382FFF"/>
                </a:solidFill>
              </a:rPr>
              <a:t>decrease</a:t>
            </a:r>
            <a:r>
              <a:rPr lang="en-US" sz="2400" dirty="0"/>
              <a:t> in methylation under low salinity (26psu) and low temp (8</a:t>
            </a:r>
            <a:r>
              <a:rPr lang="en-US" sz="2400" b="1" dirty="0"/>
              <a:t>°</a:t>
            </a:r>
            <a:r>
              <a:rPr lang="en-US" sz="2400" dirty="0"/>
              <a:t>C)</a:t>
            </a:r>
          </a:p>
        </p:txBody>
      </p:sp>
      <p:sp>
        <p:nvSpPr>
          <p:cNvPr id="33" name="Rectangle 32">
            <a:extLst>
              <a:ext uri="{FF2B5EF4-FFF2-40B4-BE49-F238E27FC236}">
                <a16:creationId xmlns:a16="http://schemas.microsoft.com/office/drawing/2014/main" id="{0DDE0256-7294-4C49-9D46-8244766D66BA}"/>
              </a:ext>
            </a:extLst>
          </p:cNvPr>
          <p:cNvSpPr/>
          <p:nvPr/>
        </p:nvSpPr>
        <p:spPr>
          <a:xfrm>
            <a:off x="1983635" y="5336362"/>
            <a:ext cx="2048032" cy="60596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Tree>
    <p:extLst>
      <p:ext uri="{BB962C8B-B14F-4D97-AF65-F5344CB8AC3E}">
        <p14:creationId xmlns:p14="http://schemas.microsoft.com/office/powerpoint/2010/main" val="1161703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icture 55">
            <a:extLst>
              <a:ext uri="{FF2B5EF4-FFF2-40B4-BE49-F238E27FC236}">
                <a16:creationId xmlns:a16="http://schemas.microsoft.com/office/drawing/2014/main" id="{65C8AD49-4C25-3644-A2A3-6B2217C68882}"/>
              </a:ext>
            </a:extLst>
          </p:cNvPr>
          <p:cNvPicPr>
            <a:picLocks noChangeAspect="1"/>
          </p:cNvPicPr>
          <p:nvPr/>
        </p:nvPicPr>
        <p:blipFill rotWithShape="1">
          <a:blip r:embed="rId3"/>
          <a:srcRect t="19371" r="19970" b="8949"/>
          <a:stretch/>
        </p:blipFill>
        <p:spPr>
          <a:xfrm>
            <a:off x="281181" y="1176973"/>
            <a:ext cx="5012224" cy="5611491"/>
          </a:xfrm>
          <a:prstGeom prst="rect">
            <a:avLst/>
          </a:prstGeom>
        </p:spPr>
      </p:pic>
      <p:sp>
        <p:nvSpPr>
          <p:cNvPr id="25" name="TextBox 24">
            <a:extLst>
              <a:ext uri="{FF2B5EF4-FFF2-40B4-BE49-F238E27FC236}">
                <a16:creationId xmlns:a16="http://schemas.microsoft.com/office/drawing/2014/main" id="{313A515E-818E-C141-BB5D-C9DB6D6B6C43}"/>
              </a:ext>
            </a:extLst>
          </p:cNvPr>
          <p:cNvSpPr txBox="1"/>
          <p:nvPr/>
        </p:nvSpPr>
        <p:spPr>
          <a:xfrm>
            <a:off x="570485" y="959219"/>
            <a:ext cx="1430392" cy="184666"/>
          </a:xfrm>
          <a:prstGeom prst="rect">
            <a:avLst/>
          </a:prstGeom>
          <a:solidFill>
            <a:schemeClr val="bg1"/>
          </a:solidFill>
        </p:spPr>
        <p:txBody>
          <a:bodyPr wrap="none" lIns="0" tIns="0" rIns="0" bIns="0" rtlCol="0">
            <a:spAutoFit/>
          </a:bodyPr>
          <a:lstStyle/>
          <a:p>
            <a:pPr algn="ctr"/>
            <a:r>
              <a:rPr lang="en-US" sz="1200" dirty="0"/>
              <a:t>Relative % methylation</a:t>
            </a:r>
          </a:p>
        </p:txBody>
      </p:sp>
      <p:sp>
        <p:nvSpPr>
          <p:cNvPr id="27" name="TextBox 26">
            <a:extLst>
              <a:ext uri="{FF2B5EF4-FFF2-40B4-BE49-F238E27FC236}">
                <a16:creationId xmlns:a16="http://schemas.microsoft.com/office/drawing/2014/main" id="{86640227-0068-3C43-8EE0-F699EC01BDEC}"/>
              </a:ext>
            </a:extLst>
          </p:cNvPr>
          <p:cNvSpPr txBox="1"/>
          <p:nvPr/>
        </p:nvSpPr>
        <p:spPr>
          <a:xfrm>
            <a:off x="3496691" y="1339169"/>
            <a:ext cx="505267" cy="379463"/>
          </a:xfrm>
          <a:prstGeom prst="rect">
            <a:avLst/>
          </a:prstGeom>
          <a:noFill/>
        </p:spPr>
        <p:txBody>
          <a:bodyPr wrap="none" rtlCol="0">
            <a:spAutoFit/>
          </a:bodyPr>
          <a:lstStyle/>
          <a:p>
            <a:pPr algn="ctr"/>
            <a:r>
              <a:rPr lang="en-US" sz="933" b="1" dirty="0"/>
              <a:t>16°C</a:t>
            </a:r>
          </a:p>
          <a:p>
            <a:pPr algn="ctr"/>
            <a:r>
              <a:rPr lang="en-US" sz="933" b="1" dirty="0"/>
              <a:t>26PSU</a:t>
            </a:r>
          </a:p>
        </p:txBody>
      </p:sp>
      <p:sp>
        <p:nvSpPr>
          <p:cNvPr id="28" name="TextBox 27">
            <a:extLst>
              <a:ext uri="{FF2B5EF4-FFF2-40B4-BE49-F238E27FC236}">
                <a16:creationId xmlns:a16="http://schemas.microsoft.com/office/drawing/2014/main" id="{FACA3AEF-257E-8244-BEF8-FDC890B54C9C}"/>
              </a:ext>
            </a:extLst>
          </p:cNvPr>
          <p:cNvSpPr txBox="1"/>
          <p:nvPr/>
        </p:nvSpPr>
        <p:spPr>
          <a:xfrm>
            <a:off x="2534661" y="1339169"/>
            <a:ext cx="505267" cy="379463"/>
          </a:xfrm>
          <a:prstGeom prst="rect">
            <a:avLst/>
          </a:prstGeom>
          <a:noFill/>
        </p:spPr>
        <p:txBody>
          <a:bodyPr wrap="none" rtlCol="0">
            <a:spAutoFit/>
          </a:bodyPr>
          <a:lstStyle/>
          <a:p>
            <a:pPr algn="ctr"/>
            <a:r>
              <a:rPr lang="en-US" sz="933" b="1" dirty="0"/>
              <a:t>16°C</a:t>
            </a:r>
          </a:p>
          <a:p>
            <a:pPr algn="ctr"/>
            <a:r>
              <a:rPr lang="en-US" sz="933" b="1" dirty="0"/>
              <a:t>32PSU</a:t>
            </a:r>
          </a:p>
        </p:txBody>
      </p:sp>
      <p:sp>
        <p:nvSpPr>
          <p:cNvPr id="29" name="TextBox 28">
            <a:extLst>
              <a:ext uri="{FF2B5EF4-FFF2-40B4-BE49-F238E27FC236}">
                <a16:creationId xmlns:a16="http://schemas.microsoft.com/office/drawing/2014/main" id="{18E3CA33-8336-C241-B79B-D07A3A79ABCA}"/>
              </a:ext>
            </a:extLst>
          </p:cNvPr>
          <p:cNvSpPr txBox="1"/>
          <p:nvPr/>
        </p:nvSpPr>
        <p:spPr>
          <a:xfrm>
            <a:off x="2037812" y="1346795"/>
            <a:ext cx="505267" cy="379463"/>
          </a:xfrm>
          <a:prstGeom prst="rect">
            <a:avLst/>
          </a:prstGeom>
          <a:noFill/>
        </p:spPr>
        <p:txBody>
          <a:bodyPr wrap="none" rtlCol="0">
            <a:spAutoFit/>
          </a:bodyPr>
          <a:lstStyle/>
          <a:p>
            <a:pPr algn="ctr"/>
            <a:r>
              <a:rPr lang="en-US" sz="933" b="1" dirty="0"/>
              <a:t>8°C</a:t>
            </a:r>
          </a:p>
          <a:p>
            <a:pPr algn="ctr"/>
            <a:r>
              <a:rPr lang="en-US" sz="933" b="1" dirty="0"/>
              <a:t>32PSU</a:t>
            </a:r>
          </a:p>
        </p:txBody>
      </p:sp>
      <p:sp>
        <p:nvSpPr>
          <p:cNvPr id="30" name="TextBox 29">
            <a:extLst>
              <a:ext uri="{FF2B5EF4-FFF2-40B4-BE49-F238E27FC236}">
                <a16:creationId xmlns:a16="http://schemas.microsoft.com/office/drawing/2014/main" id="{76E42238-F8F5-B642-8D7B-9E0635A083FE}"/>
              </a:ext>
            </a:extLst>
          </p:cNvPr>
          <p:cNvSpPr txBox="1"/>
          <p:nvPr/>
        </p:nvSpPr>
        <p:spPr>
          <a:xfrm>
            <a:off x="3031511" y="1328550"/>
            <a:ext cx="505267" cy="379463"/>
          </a:xfrm>
          <a:prstGeom prst="rect">
            <a:avLst/>
          </a:prstGeom>
          <a:noFill/>
        </p:spPr>
        <p:txBody>
          <a:bodyPr wrap="none" rtlCol="0">
            <a:spAutoFit/>
          </a:bodyPr>
          <a:lstStyle/>
          <a:p>
            <a:pPr algn="ctr"/>
            <a:r>
              <a:rPr lang="en-US" sz="933" b="1" dirty="0"/>
              <a:t>8°C</a:t>
            </a:r>
          </a:p>
          <a:p>
            <a:pPr algn="ctr"/>
            <a:r>
              <a:rPr lang="en-US" sz="933" b="1" dirty="0"/>
              <a:t>26PSU</a:t>
            </a:r>
          </a:p>
        </p:txBody>
      </p:sp>
      <p:sp>
        <p:nvSpPr>
          <p:cNvPr id="4" name="Title 3">
            <a:extLst>
              <a:ext uri="{FF2B5EF4-FFF2-40B4-BE49-F238E27FC236}">
                <a16:creationId xmlns:a16="http://schemas.microsoft.com/office/drawing/2014/main" id="{320E1EB4-2E66-EB4E-A582-49EF3C7616D6}"/>
              </a:ext>
            </a:extLst>
          </p:cNvPr>
          <p:cNvSpPr>
            <a:spLocks noGrp="1"/>
          </p:cNvSpPr>
          <p:nvPr>
            <p:ph type="title"/>
          </p:nvPr>
        </p:nvSpPr>
        <p:spPr>
          <a:xfrm>
            <a:off x="1393415" y="-181679"/>
            <a:ext cx="10515600" cy="1325563"/>
          </a:xfrm>
        </p:spPr>
        <p:txBody>
          <a:bodyPr/>
          <a:lstStyle/>
          <a:p>
            <a:r>
              <a:rPr lang="en-US" dirty="0"/>
              <a:t>Influence of salinity on methylation</a:t>
            </a:r>
          </a:p>
        </p:txBody>
      </p:sp>
      <p:sp>
        <p:nvSpPr>
          <p:cNvPr id="10" name="Rectangle 9">
            <a:extLst>
              <a:ext uri="{FF2B5EF4-FFF2-40B4-BE49-F238E27FC236}">
                <a16:creationId xmlns:a16="http://schemas.microsoft.com/office/drawing/2014/main" id="{2CF741C0-C72E-B744-8774-DC5B68998714}"/>
              </a:ext>
            </a:extLst>
          </p:cNvPr>
          <p:cNvSpPr/>
          <p:nvPr/>
        </p:nvSpPr>
        <p:spPr>
          <a:xfrm>
            <a:off x="1983632" y="1974483"/>
            <a:ext cx="2048032" cy="67447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1" name="Rectangle 10">
            <a:extLst>
              <a:ext uri="{FF2B5EF4-FFF2-40B4-BE49-F238E27FC236}">
                <a16:creationId xmlns:a16="http://schemas.microsoft.com/office/drawing/2014/main" id="{ABE7E2E7-CF8D-244B-B1C6-B2585EE4DB49}"/>
              </a:ext>
            </a:extLst>
          </p:cNvPr>
          <p:cNvSpPr/>
          <p:nvPr/>
        </p:nvSpPr>
        <p:spPr>
          <a:xfrm>
            <a:off x="1983633" y="3392275"/>
            <a:ext cx="2048033" cy="52133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2" name="Rectangle 11">
            <a:extLst>
              <a:ext uri="{FF2B5EF4-FFF2-40B4-BE49-F238E27FC236}">
                <a16:creationId xmlns:a16="http://schemas.microsoft.com/office/drawing/2014/main" id="{9A524E86-C223-7C4B-B6DC-08D29FB21B8F}"/>
              </a:ext>
            </a:extLst>
          </p:cNvPr>
          <p:cNvSpPr/>
          <p:nvPr/>
        </p:nvSpPr>
        <p:spPr>
          <a:xfrm>
            <a:off x="1983635" y="5336362"/>
            <a:ext cx="2048032" cy="60596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3" name="TextBox 12">
            <a:extLst>
              <a:ext uri="{FF2B5EF4-FFF2-40B4-BE49-F238E27FC236}">
                <a16:creationId xmlns:a16="http://schemas.microsoft.com/office/drawing/2014/main" id="{5C81208C-E643-2C47-A292-82FF9A428166}"/>
              </a:ext>
            </a:extLst>
          </p:cNvPr>
          <p:cNvSpPr txBox="1"/>
          <p:nvPr/>
        </p:nvSpPr>
        <p:spPr>
          <a:xfrm>
            <a:off x="2635982" y="984691"/>
            <a:ext cx="663964" cy="256545"/>
          </a:xfrm>
          <a:prstGeom prst="rect">
            <a:avLst/>
          </a:prstGeom>
          <a:noFill/>
        </p:spPr>
        <p:txBody>
          <a:bodyPr wrap="none" rtlCol="0">
            <a:spAutoFit/>
          </a:bodyPr>
          <a:lstStyle/>
          <a:p>
            <a:r>
              <a:rPr lang="en-US" sz="1067" b="1" dirty="0"/>
              <a:t>SEA LICE</a:t>
            </a:r>
          </a:p>
        </p:txBody>
      </p:sp>
      <p:sp>
        <p:nvSpPr>
          <p:cNvPr id="14" name="Left Brace 13">
            <a:extLst>
              <a:ext uri="{FF2B5EF4-FFF2-40B4-BE49-F238E27FC236}">
                <a16:creationId xmlns:a16="http://schemas.microsoft.com/office/drawing/2014/main" id="{C4762399-3656-864C-A38C-FFA21589212A}"/>
              </a:ext>
            </a:extLst>
          </p:cNvPr>
          <p:cNvSpPr/>
          <p:nvPr/>
        </p:nvSpPr>
        <p:spPr>
          <a:xfrm rot="5400000">
            <a:off x="2888091" y="370046"/>
            <a:ext cx="206579" cy="196655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5" name="TextBox 14">
            <a:extLst>
              <a:ext uri="{FF2B5EF4-FFF2-40B4-BE49-F238E27FC236}">
                <a16:creationId xmlns:a16="http://schemas.microsoft.com/office/drawing/2014/main" id="{3C174F9E-D728-8647-8146-0EDFC7921DCA}"/>
              </a:ext>
            </a:extLst>
          </p:cNvPr>
          <p:cNvSpPr txBox="1"/>
          <p:nvPr/>
        </p:nvSpPr>
        <p:spPr>
          <a:xfrm>
            <a:off x="3974660" y="969283"/>
            <a:ext cx="1169347" cy="256545"/>
          </a:xfrm>
          <a:prstGeom prst="rect">
            <a:avLst/>
          </a:prstGeom>
          <a:noFill/>
        </p:spPr>
        <p:txBody>
          <a:bodyPr wrap="square" rtlCol="0">
            <a:spAutoFit/>
          </a:bodyPr>
          <a:lstStyle/>
          <a:p>
            <a:pPr algn="ctr"/>
            <a:r>
              <a:rPr lang="en-US" sz="1067" b="1" dirty="0"/>
              <a:t>NO SEA LICE</a:t>
            </a:r>
          </a:p>
        </p:txBody>
      </p:sp>
      <p:sp>
        <p:nvSpPr>
          <p:cNvPr id="16" name="Left Brace 15">
            <a:extLst>
              <a:ext uri="{FF2B5EF4-FFF2-40B4-BE49-F238E27FC236}">
                <a16:creationId xmlns:a16="http://schemas.microsoft.com/office/drawing/2014/main" id="{FA6FA980-39BC-1046-9104-BFD1332F6DDF}"/>
              </a:ext>
            </a:extLst>
          </p:cNvPr>
          <p:cNvSpPr/>
          <p:nvPr/>
        </p:nvSpPr>
        <p:spPr>
          <a:xfrm rot="5400000">
            <a:off x="4442967" y="898620"/>
            <a:ext cx="192464" cy="92352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7" name="TextBox 16">
            <a:extLst>
              <a:ext uri="{FF2B5EF4-FFF2-40B4-BE49-F238E27FC236}">
                <a16:creationId xmlns:a16="http://schemas.microsoft.com/office/drawing/2014/main" id="{0AC30108-B7DA-764C-892D-A0EFDBF49E8F}"/>
              </a:ext>
            </a:extLst>
          </p:cNvPr>
          <p:cNvSpPr txBox="1"/>
          <p:nvPr/>
        </p:nvSpPr>
        <p:spPr>
          <a:xfrm>
            <a:off x="4532584" y="1382877"/>
            <a:ext cx="505267" cy="379463"/>
          </a:xfrm>
          <a:prstGeom prst="rect">
            <a:avLst/>
          </a:prstGeom>
          <a:noFill/>
        </p:spPr>
        <p:txBody>
          <a:bodyPr wrap="none" rtlCol="0">
            <a:spAutoFit/>
          </a:bodyPr>
          <a:lstStyle/>
          <a:p>
            <a:pPr algn="ctr"/>
            <a:r>
              <a:rPr lang="en-US" sz="933" b="1" dirty="0"/>
              <a:t>16°C</a:t>
            </a:r>
          </a:p>
          <a:p>
            <a:pPr algn="ctr"/>
            <a:r>
              <a:rPr lang="en-US" sz="933" b="1" dirty="0"/>
              <a:t>26PSU</a:t>
            </a:r>
          </a:p>
        </p:txBody>
      </p:sp>
      <p:sp>
        <p:nvSpPr>
          <p:cNvPr id="18" name="TextBox 17">
            <a:extLst>
              <a:ext uri="{FF2B5EF4-FFF2-40B4-BE49-F238E27FC236}">
                <a16:creationId xmlns:a16="http://schemas.microsoft.com/office/drawing/2014/main" id="{F14E4F30-21EF-8848-9BA6-2616CB3083D4}"/>
              </a:ext>
            </a:extLst>
          </p:cNvPr>
          <p:cNvSpPr txBox="1"/>
          <p:nvPr/>
        </p:nvSpPr>
        <p:spPr>
          <a:xfrm>
            <a:off x="4067404" y="1372258"/>
            <a:ext cx="505267" cy="379463"/>
          </a:xfrm>
          <a:prstGeom prst="rect">
            <a:avLst/>
          </a:prstGeom>
          <a:noFill/>
        </p:spPr>
        <p:txBody>
          <a:bodyPr wrap="none" rtlCol="0">
            <a:spAutoFit/>
          </a:bodyPr>
          <a:lstStyle/>
          <a:p>
            <a:pPr algn="ctr"/>
            <a:r>
              <a:rPr lang="en-US" sz="933" b="1" dirty="0"/>
              <a:t>8°C</a:t>
            </a:r>
          </a:p>
          <a:p>
            <a:pPr algn="ctr"/>
            <a:r>
              <a:rPr lang="en-US" sz="933" b="1" dirty="0"/>
              <a:t>26PSU</a:t>
            </a:r>
          </a:p>
        </p:txBody>
      </p:sp>
      <p:sp>
        <p:nvSpPr>
          <p:cNvPr id="32" name="TextBox 31">
            <a:extLst>
              <a:ext uri="{FF2B5EF4-FFF2-40B4-BE49-F238E27FC236}">
                <a16:creationId xmlns:a16="http://schemas.microsoft.com/office/drawing/2014/main" id="{839CC810-C893-3E45-B5C8-86101416716F}"/>
              </a:ext>
            </a:extLst>
          </p:cNvPr>
          <p:cNvSpPr txBox="1"/>
          <p:nvPr/>
        </p:nvSpPr>
        <p:spPr>
          <a:xfrm>
            <a:off x="5859585" y="1308031"/>
            <a:ext cx="5928971" cy="830997"/>
          </a:xfrm>
          <a:prstGeom prst="rect">
            <a:avLst/>
          </a:prstGeom>
          <a:noFill/>
        </p:spPr>
        <p:txBody>
          <a:bodyPr wrap="square" rtlCol="0">
            <a:spAutoFit/>
          </a:bodyPr>
          <a:lstStyle/>
          <a:p>
            <a:r>
              <a:rPr lang="en-US" sz="2400" u="sng" dirty="0"/>
              <a:t>Sea lice-dependent </a:t>
            </a:r>
            <a:r>
              <a:rPr lang="en-US" sz="2400" b="1" dirty="0">
                <a:solidFill>
                  <a:srgbClr val="382FFF"/>
                </a:solidFill>
              </a:rPr>
              <a:t>decrease</a:t>
            </a:r>
            <a:r>
              <a:rPr lang="en-US" sz="2400" dirty="0"/>
              <a:t> in methylation under low salinity (26psu) and low temp (8</a:t>
            </a:r>
            <a:r>
              <a:rPr lang="en-US" sz="2400" b="1" dirty="0"/>
              <a:t>°</a:t>
            </a:r>
            <a:r>
              <a:rPr lang="en-US" sz="2400" dirty="0"/>
              <a:t>C)</a:t>
            </a:r>
          </a:p>
        </p:txBody>
      </p:sp>
      <p:sp>
        <p:nvSpPr>
          <p:cNvPr id="19" name="Rectangle 18">
            <a:extLst>
              <a:ext uri="{FF2B5EF4-FFF2-40B4-BE49-F238E27FC236}">
                <a16:creationId xmlns:a16="http://schemas.microsoft.com/office/drawing/2014/main" id="{23CEA152-51E9-FE43-AE66-8DD210C22070}"/>
              </a:ext>
            </a:extLst>
          </p:cNvPr>
          <p:cNvSpPr/>
          <p:nvPr/>
        </p:nvSpPr>
        <p:spPr>
          <a:xfrm>
            <a:off x="5076693" y="3927535"/>
            <a:ext cx="1375187" cy="130988"/>
          </a:xfrm>
          <a:prstGeom prst="rect">
            <a:avLst/>
          </a:prstGeom>
          <a:solidFill>
            <a:srgbClr val="FBFF1A">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20" name="Rectangle 19">
            <a:extLst>
              <a:ext uri="{FF2B5EF4-FFF2-40B4-BE49-F238E27FC236}">
                <a16:creationId xmlns:a16="http://schemas.microsoft.com/office/drawing/2014/main" id="{1C4DDF5A-B839-0349-8E95-D1AF5711D12E}"/>
              </a:ext>
            </a:extLst>
          </p:cNvPr>
          <p:cNvSpPr/>
          <p:nvPr/>
        </p:nvSpPr>
        <p:spPr>
          <a:xfrm>
            <a:off x="5099552" y="5336361"/>
            <a:ext cx="1375187" cy="130988"/>
          </a:xfrm>
          <a:prstGeom prst="rect">
            <a:avLst/>
          </a:prstGeom>
          <a:solidFill>
            <a:srgbClr val="FBFF1A">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21" name="Rectangle 20">
            <a:extLst>
              <a:ext uri="{FF2B5EF4-FFF2-40B4-BE49-F238E27FC236}">
                <a16:creationId xmlns:a16="http://schemas.microsoft.com/office/drawing/2014/main" id="{9364888D-9548-5747-A01E-63D2F3F09124}"/>
              </a:ext>
            </a:extLst>
          </p:cNvPr>
          <p:cNvSpPr/>
          <p:nvPr/>
        </p:nvSpPr>
        <p:spPr>
          <a:xfrm>
            <a:off x="5099552" y="2191042"/>
            <a:ext cx="1375187" cy="130988"/>
          </a:xfrm>
          <a:prstGeom prst="rect">
            <a:avLst/>
          </a:prstGeom>
          <a:solidFill>
            <a:srgbClr val="FBFF1A">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22" name="TextBox 21">
            <a:extLst>
              <a:ext uri="{FF2B5EF4-FFF2-40B4-BE49-F238E27FC236}">
                <a16:creationId xmlns:a16="http://schemas.microsoft.com/office/drawing/2014/main" id="{DF061E9F-5D12-F145-85E6-0FB2AC60C248}"/>
              </a:ext>
            </a:extLst>
          </p:cNvPr>
          <p:cNvSpPr txBox="1"/>
          <p:nvPr/>
        </p:nvSpPr>
        <p:spPr>
          <a:xfrm>
            <a:off x="5608407" y="2071868"/>
            <a:ext cx="589007" cy="338554"/>
          </a:xfrm>
          <a:prstGeom prst="rect">
            <a:avLst/>
          </a:prstGeom>
          <a:noFill/>
        </p:spPr>
        <p:txBody>
          <a:bodyPr wrap="none" rtlCol="0">
            <a:spAutoFit/>
          </a:bodyPr>
          <a:lstStyle/>
          <a:p>
            <a:r>
              <a:rPr lang="en-US" sz="1600" dirty="0"/>
              <a:t>LBX1</a:t>
            </a:r>
          </a:p>
        </p:txBody>
      </p:sp>
      <p:sp>
        <p:nvSpPr>
          <p:cNvPr id="23" name="TextBox 22">
            <a:extLst>
              <a:ext uri="{FF2B5EF4-FFF2-40B4-BE49-F238E27FC236}">
                <a16:creationId xmlns:a16="http://schemas.microsoft.com/office/drawing/2014/main" id="{C6CE36DD-24EE-3449-AB52-0CF01B31D836}"/>
              </a:ext>
            </a:extLst>
          </p:cNvPr>
          <p:cNvSpPr txBox="1"/>
          <p:nvPr/>
        </p:nvSpPr>
        <p:spPr>
          <a:xfrm>
            <a:off x="5729331" y="3765706"/>
            <a:ext cx="756041" cy="338554"/>
          </a:xfrm>
          <a:prstGeom prst="rect">
            <a:avLst/>
          </a:prstGeom>
          <a:noFill/>
        </p:spPr>
        <p:txBody>
          <a:bodyPr wrap="none" rtlCol="0">
            <a:spAutoFit/>
          </a:bodyPr>
          <a:lstStyle/>
          <a:p>
            <a:r>
              <a:rPr lang="en-US" sz="1600" dirty="0"/>
              <a:t>HOXC8</a:t>
            </a:r>
          </a:p>
        </p:txBody>
      </p:sp>
      <p:sp>
        <p:nvSpPr>
          <p:cNvPr id="24" name="TextBox 23">
            <a:extLst>
              <a:ext uri="{FF2B5EF4-FFF2-40B4-BE49-F238E27FC236}">
                <a16:creationId xmlns:a16="http://schemas.microsoft.com/office/drawing/2014/main" id="{D663113A-1C78-F645-8143-A64D4B65E361}"/>
              </a:ext>
            </a:extLst>
          </p:cNvPr>
          <p:cNvSpPr txBox="1"/>
          <p:nvPr/>
        </p:nvSpPr>
        <p:spPr>
          <a:xfrm>
            <a:off x="5742699" y="5207228"/>
            <a:ext cx="756041" cy="338554"/>
          </a:xfrm>
          <a:prstGeom prst="rect">
            <a:avLst/>
          </a:prstGeom>
          <a:noFill/>
        </p:spPr>
        <p:txBody>
          <a:bodyPr wrap="none" rtlCol="0">
            <a:spAutoFit/>
          </a:bodyPr>
          <a:lstStyle/>
          <a:p>
            <a:r>
              <a:rPr lang="en-US" sz="1600" dirty="0"/>
              <a:t>HOXC9</a:t>
            </a:r>
          </a:p>
        </p:txBody>
      </p:sp>
      <p:sp>
        <p:nvSpPr>
          <p:cNvPr id="31" name="TextBox 30">
            <a:extLst>
              <a:ext uri="{FF2B5EF4-FFF2-40B4-BE49-F238E27FC236}">
                <a16:creationId xmlns:a16="http://schemas.microsoft.com/office/drawing/2014/main" id="{5BDE75BC-045D-0545-B168-882EF60ABD65}"/>
              </a:ext>
            </a:extLst>
          </p:cNvPr>
          <p:cNvSpPr txBox="1"/>
          <p:nvPr/>
        </p:nvSpPr>
        <p:spPr>
          <a:xfrm>
            <a:off x="7073058" y="2448291"/>
            <a:ext cx="5010417" cy="1118127"/>
          </a:xfrm>
          <a:prstGeom prst="rect">
            <a:avLst/>
          </a:prstGeom>
          <a:noFill/>
        </p:spPr>
        <p:txBody>
          <a:bodyPr wrap="square" rtlCol="0">
            <a:spAutoFit/>
          </a:bodyPr>
          <a:lstStyle/>
          <a:p>
            <a:r>
              <a:rPr lang="en-US" sz="2133" dirty="0"/>
              <a:t>HOX transcription factors</a:t>
            </a:r>
          </a:p>
          <a:p>
            <a:pPr marL="380990" indent="-380990">
              <a:buFont typeface="Arial" panose="020B0604020202020204" pitchFamily="34" charset="0"/>
              <a:buChar char="•"/>
            </a:pPr>
            <a:r>
              <a:rPr lang="en-US" sz="2133" b="1" dirty="0"/>
              <a:t>Cell differentiation, spatial specificity</a:t>
            </a:r>
          </a:p>
          <a:p>
            <a:endParaRPr lang="en-US" sz="2400" dirty="0"/>
          </a:p>
        </p:txBody>
      </p:sp>
    </p:spTree>
    <p:extLst>
      <p:ext uri="{BB962C8B-B14F-4D97-AF65-F5344CB8AC3E}">
        <p14:creationId xmlns:p14="http://schemas.microsoft.com/office/powerpoint/2010/main" val="543518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DB9C-C051-BC4C-867D-DD42D0C8EC35}"/>
              </a:ext>
            </a:extLst>
          </p:cNvPr>
          <p:cNvSpPr>
            <a:spLocks noGrp="1"/>
          </p:cNvSpPr>
          <p:nvPr>
            <p:ph type="title"/>
          </p:nvPr>
        </p:nvSpPr>
        <p:spPr/>
        <p:txBody>
          <a:bodyPr/>
          <a:lstStyle/>
          <a:p>
            <a:r>
              <a:rPr lang="en-US" dirty="0"/>
              <a:t>Environmental threats to Salmon</a:t>
            </a:r>
          </a:p>
        </p:txBody>
      </p:sp>
      <p:sp>
        <p:nvSpPr>
          <p:cNvPr id="3" name="Content Placeholder 2">
            <a:extLst>
              <a:ext uri="{FF2B5EF4-FFF2-40B4-BE49-F238E27FC236}">
                <a16:creationId xmlns:a16="http://schemas.microsoft.com/office/drawing/2014/main" id="{21D44B00-11AF-334A-8722-4A7D07FE53E1}"/>
              </a:ext>
            </a:extLst>
          </p:cNvPr>
          <p:cNvSpPr>
            <a:spLocks noGrp="1"/>
          </p:cNvSpPr>
          <p:nvPr>
            <p:ph idx="1"/>
          </p:nvPr>
        </p:nvSpPr>
        <p:spPr/>
        <p:txBody>
          <a:bodyPr>
            <a:normAutofit/>
          </a:bodyPr>
          <a:lstStyle/>
          <a:p>
            <a:r>
              <a:rPr lang="en-US" dirty="0"/>
              <a:t>Ocean change</a:t>
            </a:r>
          </a:p>
          <a:p>
            <a:pPr lvl="1"/>
            <a:r>
              <a:rPr lang="en-US" dirty="0"/>
              <a:t>temperature impacts salmon physiology</a:t>
            </a:r>
          </a:p>
          <a:p>
            <a:pPr lvl="2"/>
            <a:r>
              <a:rPr lang="en-US" dirty="0"/>
              <a:t>Some studies show heat tolerance BUT at a cost </a:t>
            </a:r>
          </a:p>
          <a:p>
            <a:pPr lvl="3"/>
            <a:r>
              <a:rPr lang="en-US" dirty="0" err="1"/>
              <a:t>Anttila</a:t>
            </a:r>
            <a:r>
              <a:rPr lang="en-US" dirty="0"/>
              <a:t> et al (2014) </a:t>
            </a:r>
            <a:r>
              <a:rPr lang="en-US" i="1" dirty="0"/>
              <a:t>Nat </a:t>
            </a:r>
            <a:r>
              <a:rPr lang="en-US" i="1" dirty="0" err="1"/>
              <a:t>Comm</a:t>
            </a:r>
            <a:r>
              <a:rPr lang="en-US" i="1" dirty="0"/>
              <a:t>, </a:t>
            </a:r>
            <a:r>
              <a:rPr lang="en-US" dirty="0"/>
              <a:t>Tromp et al. (2018) </a:t>
            </a:r>
            <a:r>
              <a:rPr lang="en-US" i="1" dirty="0"/>
              <a:t>Aquaculture</a:t>
            </a:r>
            <a:r>
              <a:rPr lang="en-US" dirty="0"/>
              <a:t>, </a:t>
            </a:r>
            <a:r>
              <a:rPr lang="en-US" dirty="0" err="1"/>
              <a:t>Nuez-Ortin</a:t>
            </a:r>
            <a:r>
              <a:rPr lang="en-US" dirty="0"/>
              <a:t> et al. (2018) </a:t>
            </a:r>
            <a:r>
              <a:rPr lang="en-US" i="1" dirty="0"/>
              <a:t>BMC Genomics</a:t>
            </a:r>
          </a:p>
          <a:p>
            <a:pPr marL="457189" lvl="1" indent="0">
              <a:buNone/>
            </a:pPr>
            <a:endParaRPr lang="en-US" dirty="0"/>
          </a:p>
        </p:txBody>
      </p:sp>
      <p:pic>
        <p:nvPicPr>
          <p:cNvPr id="4" name="Picture 2" descr="Image result for ocean warming NOAA">
            <a:extLst>
              <a:ext uri="{FF2B5EF4-FFF2-40B4-BE49-F238E27FC236}">
                <a16:creationId xmlns:a16="http://schemas.microsoft.com/office/drawing/2014/main" id="{59789BDE-2DD6-3E4A-AB40-96FDA3F2ED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1764" y="3429000"/>
            <a:ext cx="4755777" cy="336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60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icture 55">
            <a:extLst>
              <a:ext uri="{FF2B5EF4-FFF2-40B4-BE49-F238E27FC236}">
                <a16:creationId xmlns:a16="http://schemas.microsoft.com/office/drawing/2014/main" id="{65C8AD49-4C25-3644-A2A3-6B2217C68882}"/>
              </a:ext>
            </a:extLst>
          </p:cNvPr>
          <p:cNvPicPr>
            <a:picLocks noChangeAspect="1"/>
          </p:cNvPicPr>
          <p:nvPr/>
        </p:nvPicPr>
        <p:blipFill rotWithShape="1">
          <a:blip r:embed="rId3"/>
          <a:srcRect t="19371" r="19970" b="8949"/>
          <a:stretch/>
        </p:blipFill>
        <p:spPr>
          <a:xfrm>
            <a:off x="281181" y="1176973"/>
            <a:ext cx="5012224" cy="5611491"/>
          </a:xfrm>
          <a:prstGeom prst="rect">
            <a:avLst/>
          </a:prstGeom>
        </p:spPr>
      </p:pic>
      <p:sp>
        <p:nvSpPr>
          <p:cNvPr id="25" name="TextBox 24">
            <a:extLst>
              <a:ext uri="{FF2B5EF4-FFF2-40B4-BE49-F238E27FC236}">
                <a16:creationId xmlns:a16="http://schemas.microsoft.com/office/drawing/2014/main" id="{313A515E-818E-C141-BB5D-C9DB6D6B6C43}"/>
              </a:ext>
            </a:extLst>
          </p:cNvPr>
          <p:cNvSpPr txBox="1"/>
          <p:nvPr/>
        </p:nvSpPr>
        <p:spPr>
          <a:xfrm>
            <a:off x="570485" y="959219"/>
            <a:ext cx="1430392" cy="184666"/>
          </a:xfrm>
          <a:prstGeom prst="rect">
            <a:avLst/>
          </a:prstGeom>
          <a:solidFill>
            <a:schemeClr val="bg1"/>
          </a:solidFill>
        </p:spPr>
        <p:txBody>
          <a:bodyPr wrap="none" lIns="0" tIns="0" rIns="0" bIns="0" rtlCol="0">
            <a:spAutoFit/>
          </a:bodyPr>
          <a:lstStyle/>
          <a:p>
            <a:pPr algn="ctr"/>
            <a:r>
              <a:rPr lang="en-US" sz="1200" dirty="0"/>
              <a:t>Relative % methylation</a:t>
            </a:r>
          </a:p>
        </p:txBody>
      </p:sp>
      <p:sp>
        <p:nvSpPr>
          <p:cNvPr id="27" name="TextBox 26">
            <a:extLst>
              <a:ext uri="{FF2B5EF4-FFF2-40B4-BE49-F238E27FC236}">
                <a16:creationId xmlns:a16="http://schemas.microsoft.com/office/drawing/2014/main" id="{86640227-0068-3C43-8EE0-F699EC01BDEC}"/>
              </a:ext>
            </a:extLst>
          </p:cNvPr>
          <p:cNvSpPr txBox="1"/>
          <p:nvPr/>
        </p:nvSpPr>
        <p:spPr>
          <a:xfrm>
            <a:off x="3496691" y="1339169"/>
            <a:ext cx="505267" cy="379463"/>
          </a:xfrm>
          <a:prstGeom prst="rect">
            <a:avLst/>
          </a:prstGeom>
          <a:noFill/>
        </p:spPr>
        <p:txBody>
          <a:bodyPr wrap="none" rtlCol="0">
            <a:spAutoFit/>
          </a:bodyPr>
          <a:lstStyle/>
          <a:p>
            <a:pPr algn="ctr"/>
            <a:r>
              <a:rPr lang="en-US" sz="933" b="1" dirty="0"/>
              <a:t>16°C</a:t>
            </a:r>
          </a:p>
          <a:p>
            <a:pPr algn="ctr"/>
            <a:r>
              <a:rPr lang="en-US" sz="933" b="1" dirty="0"/>
              <a:t>26PSU</a:t>
            </a:r>
          </a:p>
        </p:txBody>
      </p:sp>
      <p:sp>
        <p:nvSpPr>
          <p:cNvPr id="28" name="TextBox 27">
            <a:extLst>
              <a:ext uri="{FF2B5EF4-FFF2-40B4-BE49-F238E27FC236}">
                <a16:creationId xmlns:a16="http://schemas.microsoft.com/office/drawing/2014/main" id="{FACA3AEF-257E-8244-BEF8-FDC890B54C9C}"/>
              </a:ext>
            </a:extLst>
          </p:cNvPr>
          <p:cNvSpPr txBox="1"/>
          <p:nvPr/>
        </p:nvSpPr>
        <p:spPr>
          <a:xfrm>
            <a:off x="2534661" y="1339169"/>
            <a:ext cx="505267" cy="379463"/>
          </a:xfrm>
          <a:prstGeom prst="rect">
            <a:avLst/>
          </a:prstGeom>
          <a:noFill/>
        </p:spPr>
        <p:txBody>
          <a:bodyPr wrap="none" rtlCol="0">
            <a:spAutoFit/>
          </a:bodyPr>
          <a:lstStyle/>
          <a:p>
            <a:pPr algn="ctr"/>
            <a:r>
              <a:rPr lang="en-US" sz="933" b="1" dirty="0"/>
              <a:t>16°C</a:t>
            </a:r>
          </a:p>
          <a:p>
            <a:pPr algn="ctr"/>
            <a:r>
              <a:rPr lang="en-US" sz="933" b="1" dirty="0"/>
              <a:t>32PSU</a:t>
            </a:r>
          </a:p>
        </p:txBody>
      </p:sp>
      <p:sp>
        <p:nvSpPr>
          <p:cNvPr id="29" name="TextBox 28">
            <a:extLst>
              <a:ext uri="{FF2B5EF4-FFF2-40B4-BE49-F238E27FC236}">
                <a16:creationId xmlns:a16="http://schemas.microsoft.com/office/drawing/2014/main" id="{18E3CA33-8336-C241-B79B-D07A3A79ABCA}"/>
              </a:ext>
            </a:extLst>
          </p:cNvPr>
          <p:cNvSpPr txBox="1"/>
          <p:nvPr/>
        </p:nvSpPr>
        <p:spPr>
          <a:xfrm>
            <a:off x="2037812" y="1346795"/>
            <a:ext cx="505267" cy="379463"/>
          </a:xfrm>
          <a:prstGeom prst="rect">
            <a:avLst/>
          </a:prstGeom>
          <a:noFill/>
        </p:spPr>
        <p:txBody>
          <a:bodyPr wrap="none" rtlCol="0">
            <a:spAutoFit/>
          </a:bodyPr>
          <a:lstStyle/>
          <a:p>
            <a:pPr algn="ctr"/>
            <a:r>
              <a:rPr lang="en-US" sz="933" b="1" dirty="0"/>
              <a:t>8°C</a:t>
            </a:r>
          </a:p>
          <a:p>
            <a:pPr algn="ctr"/>
            <a:r>
              <a:rPr lang="en-US" sz="933" b="1" dirty="0"/>
              <a:t>32PSU</a:t>
            </a:r>
          </a:p>
        </p:txBody>
      </p:sp>
      <p:sp>
        <p:nvSpPr>
          <p:cNvPr id="30" name="TextBox 29">
            <a:extLst>
              <a:ext uri="{FF2B5EF4-FFF2-40B4-BE49-F238E27FC236}">
                <a16:creationId xmlns:a16="http://schemas.microsoft.com/office/drawing/2014/main" id="{76E42238-F8F5-B642-8D7B-9E0635A083FE}"/>
              </a:ext>
            </a:extLst>
          </p:cNvPr>
          <p:cNvSpPr txBox="1"/>
          <p:nvPr/>
        </p:nvSpPr>
        <p:spPr>
          <a:xfrm>
            <a:off x="3031511" y="1328550"/>
            <a:ext cx="505267" cy="379463"/>
          </a:xfrm>
          <a:prstGeom prst="rect">
            <a:avLst/>
          </a:prstGeom>
          <a:noFill/>
        </p:spPr>
        <p:txBody>
          <a:bodyPr wrap="none" rtlCol="0">
            <a:spAutoFit/>
          </a:bodyPr>
          <a:lstStyle/>
          <a:p>
            <a:pPr algn="ctr"/>
            <a:r>
              <a:rPr lang="en-US" sz="933" b="1" dirty="0"/>
              <a:t>8°C</a:t>
            </a:r>
          </a:p>
          <a:p>
            <a:pPr algn="ctr"/>
            <a:r>
              <a:rPr lang="en-US" sz="933" b="1" dirty="0"/>
              <a:t>26PSU</a:t>
            </a:r>
          </a:p>
        </p:txBody>
      </p:sp>
      <p:sp>
        <p:nvSpPr>
          <p:cNvPr id="4" name="Title 3">
            <a:extLst>
              <a:ext uri="{FF2B5EF4-FFF2-40B4-BE49-F238E27FC236}">
                <a16:creationId xmlns:a16="http://schemas.microsoft.com/office/drawing/2014/main" id="{320E1EB4-2E66-EB4E-A582-49EF3C7616D6}"/>
              </a:ext>
            </a:extLst>
          </p:cNvPr>
          <p:cNvSpPr>
            <a:spLocks noGrp="1"/>
          </p:cNvSpPr>
          <p:nvPr>
            <p:ph type="title"/>
          </p:nvPr>
        </p:nvSpPr>
        <p:spPr>
          <a:xfrm>
            <a:off x="1393415" y="-181679"/>
            <a:ext cx="10515600" cy="1325563"/>
          </a:xfrm>
        </p:spPr>
        <p:txBody>
          <a:bodyPr/>
          <a:lstStyle/>
          <a:p>
            <a:r>
              <a:rPr lang="en-US" dirty="0"/>
              <a:t>Influence of salinity on methylation</a:t>
            </a:r>
          </a:p>
        </p:txBody>
      </p:sp>
      <p:sp>
        <p:nvSpPr>
          <p:cNvPr id="10" name="Rectangle 9">
            <a:extLst>
              <a:ext uri="{FF2B5EF4-FFF2-40B4-BE49-F238E27FC236}">
                <a16:creationId xmlns:a16="http://schemas.microsoft.com/office/drawing/2014/main" id="{2CF741C0-C72E-B744-8774-DC5B68998714}"/>
              </a:ext>
            </a:extLst>
          </p:cNvPr>
          <p:cNvSpPr/>
          <p:nvPr/>
        </p:nvSpPr>
        <p:spPr>
          <a:xfrm>
            <a:off x="1983632" y="1974483"/>
            <a:ext cx="2048032" cy="67447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3" name="TextBox 12">
            <a:extLst>
              <a:ext uri="{FF2B5EF4-FFF2-40B4-BE49-F238E27FC236}">
                <a16:creationId xmlns:a16="http://schemas.microsoft.com/office/drawing/2014/main" id="{5C81208C-E643-2C47-A292-82FF9A428166}"/>
              </a:ext>
            </a:extLst>
          </p:cNvPr>
          <p:cNvSpPr txBox="1"/>
          <p:nvPr/>
        </p:nvSpPr>
        <p:spPr>
          <a:xfrm>
            <a:off x="2635982" y="984691"/>
            <a:ext cx="663964" cy="256545"/>
          </a:xfrm>
          <a:prstGeom prst="rect">
            <a:avLst/>
          </a:prstGeom>
          <a:noFill/>
        </p:spPr>
        <p:txBody>
          <a:bodyPr wrap="none" rtlCol="0">
            <a:spAutoFit/>
          </a:bodyPr>
          <a:lstStyle/>
          <a:p>
            <a:r>
              <a:rPr lang="en-US" sz="1067" b="1" dirty="0"/>
              <a:t>SEA LICE</a:t>
            </a:r>
          </a:p>
        </p:txBody>
      </p:sp>
      <p:sp>
        <p:nvSpPr>
          <p:cNvPr id="14" name="Left Brace 13">
            <a:extLst>
              <a:ext uri="{FF2B5EF4-FFF2-40B4-BE49-F238E27FC236}">
                <a16:creationId xmlns:a16="http://schemas.microsoft.com/office/drawing/2014/main" id="{C4762399-3656-864C-A38C-FFA21589212A}"/>
              </a:ext>
            </a:extLst>
          </p:cNvPr>
          <p:cNvSpPr/>
          <p:nvPr/>
        </p:nvSpPr>
        <p:spPr>
          <a:xfrm rot="5400000">
            <a:off x="2888091" y="370046"/>
            <a:ext cx="206579" cy="196655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5" name="TextBox 14">
            <a:extLst>
              <a:ext uri="{FF2B5EF4-FFF2-40B4-BE49-F238E27FC236}">
                <a16:creationId xmlns:a16="http://schemas.microsoft.com/office/drawing/2014/main" id="{3C174F9E-D728-8647-8146-0EDFC7921DCA}"/>
              </a:ext>
            </a:extLst>
          </p:cNvPr>
          <p:cNvSpPr txBox="1"/>
          <p:nvPr/>
        </p:nvSpPr>
        <p:spPr>
          <a:xfrm>
            <a:off x="3974660" y="969283"/>
            <a:ext cx="1169347" cy="256545"/>
          </a:xfrm>
          <a:prstGeom prst="rect">
            <a:avLst/>
          </a:prstGeom>
          <a:noFill/>
        </p:spPr>
        <p:txBody>
          <a:bodyPr wrap="square" rtlCol="0">
            <a:spAutoFit/>
          </a:bodyPr>
          <a:lstStyle/>
          <a:p>
            <a:pPr algn="ctr"/>
            <a:r>
              <a:rPr lang="en-US" sz="1067" b="1" dirty="0"/>
              <a:t>NO SEA LICE</a:t>
            </a:r>
          </a:p>
        </p:txBody>
      </p:sp>
      <p:sp>
        <p:nvSpPr>
          <p:cNvPr id="16" name="Left Brace 15">
            <a:extLst>
              <a:ext uri="{FF2B5EF4-FFF2-40B4-BE49-F238E27FC236}">
                <a16:creationId xmlns:a16="http://schemas.microsoft.com/office/drawing/2014/main" id="{FA6FA980-39BC-1046-9104-BFD1332F6DDF}"/>
              </a:ext>
            </a:extLst>
          </p:cNvPr>
          <p:cNvSpPr/>
          <p:nvPr/>
        </p:nvSpPr>
        <p:spPr>
          <a:xfrm rot="5400000">
            <a:off x="4442967" y="898620"/>
            <a:ext cx="192464" cy="92352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7" name="TextBox 16">
            <a:extLst>
              <a:ext uri="{FF2B5EF4-FFF2-40B4-BE49-F238E27FC236}">
                <a16:creationId xmlns:a16="http://schemas.microsoft.com/office/drawing/2014/main" id="{0AC30108-B7DA-764C-892D-A0EFDBF49E8F}"/>
              </a:ext>
            </a:extLst>
          </p:cNvPr>
          <p:cNvSpPr txBox="1"/>
          <p:nvPr/>
        </p:nvSpPr>
        <p:spPr>
          <a:xfrm>
            <a:off x="4532584" y="1382877"/>
            <a:ext cx="505267" cy="379463"/>
          </a:xfrm>
          <a:prstGeom prst="rect">
            <a:avLst/>
          </a:prstGeom>
          <a:noFill/>
        </p:spPr>
        <p:txBody>
          <a:bodyPr wrap="none" rtlCol="0">
            <a:spAutoFit/>
          </a:bodyPr>
          <a:lstStyle/>
          <a:p>
            <a:pPr algn="ctr"/>
            <a:r>
              <a:rPr lang="en-US" sz="933" b="1" dirty="0"/>
              <a:t>16°C</a:t>
            </a:r>
          </a:p>
          <a:p>
            <a:pPr algn="ctr"/>
            <a:r>
              <a:rPr lang="en-US" sz="933" b="1" dirty="0"/>
              <a:t>26PSU</a:t>
            </a:r>
          </a:p>
        </p:txBody>
      </p:sp>
      <p:sp>
        <p:nvSpPr>
          <p:cNvPr id="18" name="TextBox 17">
            <a:extLst>
              <a:ext uri="{FF2B5EF4-FFF2-40B4-BE49-F238E27FC236}">
                <a16:creationId xmlns:a16="http://schemas.microsoft.com/office/drawing/2014/main" id="{F14E4F30-21EF-8848-9BA6-2616CB3083D4}"/>
              </a:ext>
            </a:extLst>
          </p:cNvPr>
          <p:cNvSpPr txBox="1"/>
          <p:nvPr/>
        </p:nvSpPr>
        <p:spPr>
          <a:xfrm>
            <a:off x="4067404" y="1372258"/>
            <a:ext cx="505267" cy="379463"/>
          </a:xfrm>
          <a:prstGeom prst="rect">
            <a:avLst/>
          </a:prstGeom>
          <a:noFill/>
        </p:spPr>
        <p:txBody>
          <a:bodyPr wrap="none" rtlCol="0">
            <a:spAutoFit/>
          </a:bodyPr>
          <a:lstStyle/>
          <a:p>
            <a:pPr algn="ctr"/>
            <a:r>
              <a:rPr lang="en-US" sz="933" b="1" dirty="0"/>
              <a:t>8°C</a:t>
            </a:r>
          </a:p>
          <a:p>
            <a:pPr algn="ctr"/>
            <a:r>
              <a:rPr lang="en-US" sz="933" b="1" dirty="0"/>
              <a:t>26PSU</a:t>
            </a:r>
          </a:p>
        </p:txBody>
      </p:sp>
      <p:sp>
        <p:nvSpPr>
          <p:cNvPr id="3" name="Rectangle 2">
            <a:extLst>
              <a:ext uri="{FF2B5EF4-FFF2-40B4-BE49-F238E27FC236}">
                <a16:creationId xmlns:a16="http://schemas.microsoft.com/office/drawing/2014/main" id="{0B9E2528-3082-EE48-969C-E1D5B9E656B4}"/>
              </a:ext>
            </a:extLst>
          </p:cNvPr>
          <p:cNvSpPr/>
          <p:nvPr/>
        </p:nvSpPr>
        <p:spPr>
          <a:xfrm>
            <a:off x="5122236" y="2466939"/>
            <a:ext cx="1375187" cy="130988"/>
          </a:xfrm>
          <a:prstGeom prst="rect">
            <a:avLst/>
          </a:prstGeom>
          <a:solidFill>
            <a:srgbClr val="FBFF1A">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20" name="Rectangle 19">
            <a:extLst>
              <a:ext uri="{FF2B5EF4-FFF2-40B4-BE49-F238E27FC236}">
                <a16:creationId xmlns:a16="http://schemas.microsoft.com/office/drawing/2014/main" id="{AEAB92C4-22F4-7F4D-BF9E-582E327383E4}"/>
              </a:ext>
            </a:extLst>
          </p:cNvPr>
          <p:cNvSpPr/>
          <p:nvPr/>
        </p:nvSpPr>
        <p:spPr>
          <a:xfrm>
            <a:off x="5141185" y="6279235"/>
            <a:ext cx="1375187" cy="130988"/>
          </a:xfrm>
          <a:prstGeom prst="rect">
            <a:avLst/>
          </a:prstGeom>
          <a:solidFill>
            <a:srgbClr val="FBFF1A">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21" name="Rectangle 20">
            <a:extLst>
              <a:ext uri="{FF2B5EF4-FFF2-40B4-BE49-F238E27FC236}">
                <a16:creationId xmlns:a16="http://schemas.microsoft.com/office/drawing/2014/main" id="{7C2D3EA2-E012-A148-AE36-EBB55BBB09A6}"/>
              </a:ext>
            </a:extLst>
          </p:cNvPr>
          <p:cNvSpPr/>
          <p:nvPr/>
        </p:nvSpPr>
        <p:spPr>
          <a:xfrm>
            <a:off x="5111351" y="2024475"/>
            <a:ext cx="1375187" cy="130988"/>
          </a:xfrm>
          <a:prstGeom prst="rect">
            <a:avLst/>
          </a:prstGeom>
          <a:solidFill>
            <a:srgbClr val="FBFF1A">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5" name="TextBox 4">
            <a:extLst>
              <a:ext uri="{FF2B5EF4-FFF2-40B4-BE49-F238E27FC236}">
                <a16:creationId xmlns:a16="http://schemas.microsoft.com/office/drawing/2014/main" id="{DF8FB569-7AEB-8D4E-B15D-B8E9C29444EE}"/>
              </a:ext>
            </a:extLst>
          </p:cNvPr>
          <p:cNvSpPr txBox="1"/>
          <p:nvPr/>
        </p:nvSpPr>
        <p:spPr>
          <a:xfrm>
            <a:off x="5719462" y="1895642"/>
            <a:ext cx="1628523" cy="338554"/>
          </a:xfrm>
          <a:prstGeom prst="rect">
            <a:avLst/>
          </a:prstGeom>
          <a:noFill/>
        </p:spPr>
        <p:txBody>
          <a:bodyPr wrap="none" rtlCol="0">
            <a:spAutoFit/>
          </a:bodyPr>
          <a:lstStyle/>
          <a:p>
            <a:r>
              <a:rPr lang="en-US" sz="1600" dirty="0"/>
              <a:t>RAPGEF6 (intron)</a:t>
            </a:r>
          </a:p>
        </p:txBody>
      </p:sp>
      <p:sp>
        <p:nvSpPr>
          <p:cNvPr id="23" name="TextBox 22">
            <a:extLst>
              <a:ext uri="{FF2B5EF4-FFF2-40B4-BE49-F238E27FC236}">
                <a16:creationId xmlns:a16="http://schemas.microsoft.com/office/drawing/2014/main" id="{43F37DA6-B12D-AE40-AFC0-3A8A4E869A0A}"/>
              </a:ext>
            </a:extLst>
          </p:cNvPr>
          <p:cNvSpPr txBox="1"/>
          <p:nvPr/>
        </p:nvSpPr>
        <p:spPr>
          <a:xfrm>
            <a:off x="5699481" y="2358651"/>
            <a:ext cx="1431354" cy="338554"/>
          </a:xfrm>
          <a:prstGeom prst="rect">
            <a:avLst/>
          </a:prstGeom>
          <a:noFill/>
        </p:spPr>
        <p:txBody>
          <a:bodyPr wrap="none" rtlCol="0">
            <a:spAutoFit/>
          </a:bodyPr>
          <a:lstStyle/>
          <a:p>
            <a:r>
              <a:rPr lang="en-US" sz="1600" dirty="0"/>
              <a:t>HCCA2 (intron)</a:t>
            </a:r>
          </a:p>
        </p:txBody>
      </p:sp>
      <p:sp>
        <p:nvSpPr>
          <p:cNvPr id="24" name="TextBox 23">
            <a:extLst>
              <a:ext uri="{FF2B5EF4-FFF2-40B4-BE49-F238E27FC236}">
                <a16:creationId xmlns:a16="http://schemas.microsoft.com/office/drawing/2014/main" id="{1435F2B6-860D-4A44-BC8A-12CE18A10152}"/>
              </a:ext>
            </a:extLst>
          </p:cNvPr>
          <p:cNvSpPr txBox="1"/>
          <p:nvPr/>
        </p:nvSpPr>
        <p:spPr>
          <a:xfrm>
            <a:off x="5587092" y="6160886"/>
            <a:ext cx="1466620" cy="338554"/>
          </a:xfrm>
          <a:prstGeom prst="rect">
            <a:avLst/>
          </a:prstGeom>
          <a:noFill/>
        </p:spPr>
        <p:txBody>
          <a:bodyPr wrap="none" rtlCol="0">
            <a:spAutoFit/>
          </a:bodyPr>
          <a:lstStyle/>
          <a:p>
            <a:r>
              <a:rPr lang="en-US" sz="1600" dirty="0"/>
              <a:t>UNC5D (intron)</a:t>
            </a:r>
          </a:p>
        </p:txBody>
      </p:sp>
      <p:sp>
        <p:nvSpPr>
          <p:cNvPr id="6" name="TextBox 5">
            <a:extLst>
              <a:ext uri="{FF2B5EF4-FFF2-40B4-BE49-F238E27FC236}">
                <a16:creationId xmlns:a16="http://schemas.microsoft.com/office/drawing/2014/main" id="{DEB1A42B-8124-044C-9296-8ABAD7779A73}"/>
              </a:ext>
            </a:extLst>
          </p:cNvPr>
          <p:cNvSpPr txBox="1"/>
          <p:nvPr/>
        </p:nvSpPr>
        <p:spPr>
          <a:xfrm>
            <a:off x="6995856" y="3070987"/>
            <a:ext cx="5674611" cy="1938992"/>
          </a:xfrm>
          <a:prstGeom prst="rect">
            <a:avLst/>
          </a:prstGeom>
          <a:noFill/>
        </p:spPr>
        <p:txBody>
          <a:bodyPr wrap="square" rtlCol="0">
            <a:spAutoFit/>
          </a:bodyPr>
          <a:lstStyle/>
          <a:p>
            <a:r>
              <a:rPr lang="en-US" sz="2400" dirty="0"/>
              <a:t>genes associated with</a:t>
            </a:r>
          </a:p>
          <a:p>
            <a:pPr marL="380990" indent="-380990">
              <a:buFontTx/>
              <a:buChar char="-"/>
            </a:pPr>
            <a:r>
              <a:rPr lang="en-US" sz="2400" b="1" dirty="0"/>
              <a:t>apoptosis</a:t>
            </a:r>
          </a:p>
          <a:p>
            <a:pPr marL="380990" indent="-380990">
              <a:buFontTx/>
              <a:buChar char="-"/>
            </a:pPr>
            <a:r>
              <a:rPr lang="en-US" sz="2400" b="1" dirty="0"/>
              <a:t>inhibition of cell proliferation</a:t>
            </a:r>
          </a:p>
          <a:p>
            <a:pPr marL="380990" indent="-380990">
              <a:buFontTx/>
              <a:buChar char="-"/>
            </a:pPr>
            <a:r>
              <a:rPr lang="en-US" sz="2400" b="1" dirty="0"/>
              <a:t>response to damage</a:t>
            </a:r>
            <a:endParaRPr lang="en-US" sz="1600" b="1" dirty="0"/>
          </a:p>
          <a:p>
            <a:r>
              <a:rPr lang="en-US" sz="2400" dirty="0"/>
              <a:t> </a:t>
            </a:r>
          </a:p>
        </p:txBody>
      </p:sp>
      <p:sp>
        <p:nvSpPr>
          <p:cNvPr id="35" name="TextBox 34">
            <a:extLst>
              <a:ext uri="{FF2B5EF4-FFF2-40B4-BE49-F238E27FC236}">
                <a16:creationId xmlns:a16="http://schemas.microsoft.com/office/drawing/2014/main" id="{96EC18E0-7F50-CA4A-AAB9-DB70A77F9CB0}"/>
              </a:ext>
            </a:extLst>
          </p:cNvPr>
          <p:cNvSpPr txBox="1"/>
          <p:nvPr/>
        </p:nvSpPr>
        <p:spPr>
          <a:xfrm>
            <a:off x="5859585" y="1133858"/>
            <a:ext cx="5928971" cy="830997"/>
          </a:xfrm>
          <a:prstGeom prst="rect">
            <a:avLst/>
          </a:prstGeom>
          <a:noFill/>
        </p:spPr>
        <p:txBody>
          <a:bodyPr wrap="square" rtlCol="0">
            <a:spAutoFit/>
          </a:bodyPr>
          <a:lstStyle/>
          <a:p>
            <a:r>
              <a:rPr lang="en-US" sz="2400" u="sng" dirty="0"/>
              <a:t>Sea lice-dependent </a:t>
            </a:r>
            <a:r>
              <a:rPr lang="en-US" sz="2400" b="1" dirty="0">
                <a:solidFill>
                  <a:srgbClr val="382FFF"/>
                </a:solidFill>
              </a:rPr>
              <a:t>decrease</a:t>
            </a:r>
            <a:r>
              <a:rPr lang="en-US" sz="2400" dirty="0"/>
              <a:t> in methylation under low salinity (26psu) and low temp (8</a:t>
            </a:r>
            <a:r>
              <a:rPr lang="en-US" sz="2400" b="1" dirty="0"/>
              <a:t>°</a:t>
            </a:r>
            <a:r>
              <a:rPr lang="en-US" sz="2400" dirty="0"/>
              <a:t>C)</a:t>
            </a:r>
          </a:p>
        </p:txBody>
      </p:sp>
      <p:sp>
        <p:nvSpPr>
          <p:cNvPr id="36" name="Rectangle 35">
            <a:extLst>
              <a:ext uri="{FF2B5EF4-FFF2-40B4-BE49-F238E27FC236}">
                <a16:creationId xmlns:a16="http://schemas.microsoft.com/office/drawing/2014/main" id="{DF6174CE-5113-F342-8CAD-4FB41BC323B6}"/>
              </a:ext>
            </a:extLst>
          </p:cNvPr>
          <p:cNvSpPr/>
          <p:nvPr/>
        </p:nvSpPr>
        <p:spPr>
          <a:xfrm>
            <a:off x="1983632" y="1974483"/>
            <a:ext cx="2048032" cy="67447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37" name="Rectangle 36">
            <a:extLst>
              <a:ext uri="{FF2B5EF4-FFF2-40B4-BE49-F238E27FC236}">
                <a16:creationId xmlns:a16="http://schemas.microsoft.com/office/drawing/2014/main" id="{05EAF018-DBC5-7F48-BF06-3A06C0C2C84A}"/>
              </a:ext>
            </a:extLst>
          </p:cNvPr>
          <p:cNvSpPr/>
          <p:nvPr/>
        </p:nvSpPr>
        <p:spPr>
          <a:xfrm>
            <a:off x="1983633" y="3392275"/>
            <a:ext cx="2048033" cy="52133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38" name="Rectangle 37">
            <a:extLst>
              <a:ext uri="{FF2B5EF4-FFF2-40B4-BE49-F238E27FC236}">
                <a16:creationId xmlns:a16="http://schemas.microsoft.com/office/drawing/2014/main" id="{F7A97912-C774-234A-8B63-6558487A0BDE}"/>
              </a:ext>
            </a:extLst>
          </p:cNvPr>
          <p:cNvSpPr/>
          <p:nvPr/>
        </p:nvSpPr>
        <p:spPr>
          <a:xfrm>
            <a:off x="1983635" y="5322663"/>
            <a:ext cx="2048032" cy="60596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Tree>
    <p:extLst>
      <p:ext uri="{BB962C8B-B14F-4D97-AF65-F5344CB8AC3E}">
        <p14:creationId xmlns:p14="http://schemas.microsoft.com/office/powerpoint/2010/main" val="3976773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icture 55">
            <a:extLst>
              <a:ext uri="{FF2B5EF4-FFF2-40B4-BE49-F238E27FC236}">
                <a16:creationId xmlns:a16="http://schemas.microsoft.com/office/drawing/2014/main" id="{65C8AD49-4C25-3644-A2A3-6B2217C68882}"/>
              </a:ext>
            </a:extLst>
          </p:cNvPr>
          <p:cNvPicPr>
            <a:picLocks noChangeAspect="1"/>
          </p:cNvPicPr>
          <p:nvPr/>
        </p:nvPicPr>
        <p:blipFill rotWithShape="1">
          <a:blip r:embed="rId3"/>
          <a:srcRect t="19371" r="19970" b="8949"/>
          <a:stretch/>
        </p:blipFill>
        <p:spPr>
          <a:xfrm>
            <a:off x="281181" y="1176973"/>
            <a:ext cx="5012224" cy="5611491"/>
          </a:xfrm>
          <a:prstGeom prst="rect">
            <a:avLst/>
          </a:prstGeom>
        </p:spPr>
      </p:pic>
      <p:sp>
        <p:nvSpPr>
          <p:cNvPr id="25" name="TextBox 24">
            <a:extLst>
              <a:ext uri="{FF2B5EF4-FFF2-40B4-BE49-F238E27FC236}">
                <a16:creationId xmlns:a16="http://schemas.microsoft.com/office/drawing/2014/main" id="{313A515E-818E-C141-BB5D-C9DB6D6B6C43}"/>
              </a:ext>
            </a:extLst>
          </p:cNvPr>
          <p:cNvSpPr txBox="1"/>
          <p:nvPr/>
        </p:nvSpPr>
        <p:spPr>
          <a:xfrm>
            <a:off x="570485" y="959219"/>
            <a:ext cx="1430392" cy="184666"/>
          </a:xfrm>
          <a:prstGeom prst="rect">
            <a:avLst/>
          </a:prstGeom>
          <a:solidFill>
            <a:schemeClr val="bg1"/>
          </a:solidFill>
        </p:spPr>
        <p:txBody>
          <a:bodyPr wrap="none" lIns="0" tIns="0" rIns="0" bIns="0" rtlCol="0">
            <a:spAutoFit/>
          </a:bodyPr>
          <a:lstStyle/>
          <a:p>
            <a:pPr algn="ctr"/>
            <a:r>
              <a:rPr lang="en-US" sz="1200" dirty="0"/>
              <a:t>Relative % methylation</a:t>
            </a:r>
          </a:p>
        </p:txBody>
      </p:sp>
      <p:sp>
        <p:nvSpPr>
          <p:cNvPr id="27" name="TextBox 26">
            <a:extLst>
              <a:ext uri="{FF2B5EF4-FFF2-40B4-BE49-F238E27FC236}">
                <a16:creationId xmlns:a16="http://schemas.microsoft.com/office/drawing/2014/main" id="{86640227-0068-3C43-8EE0-F699EC01BDEC}"/>
              </a:ext>
            </a:extLst>
          </p:cNvPr>
          <p:cNvSpPr txBox="1"/>
          <p:nvPr/>
        </p:nvSpPr>
        <p:spPr>
          <a:xfrm>
            <a:off x="3496691" y="1339169"/>
            <a:ext cx="505267" cy="379463"/>
          </a:xfrm>
          <a:prstGeom prst="rect">
            <a:avLst/>
          </a:prstGeom>
          <a:noFill/>
        </p:spPr>
        <p:txBody>
          <a:bodyPr wrap="none" rtlCol="0">
            <a:spAutoFit/>
          </a:bodyPr>
          <a:lstStyle/>
          <a:p>
            <a:pPr algn="ctr"/>
            <a:r>
              <a:rPr lang="en-US" sz="933" b="1" dirty="0"/>
              <a:t>16°C</a:t>
            </a:r>
          </a:p>
          <a:p>
            <a:pPr algn="ctr"/>
            <a:r>
              <a:rPr lang="en-US" sz="933" b="1" dirty="0"/>
              <a:t>26PSU</a:t>
            </a:r>
          </a:p>
        </p:txBody>
      </p:sp>
      <p:sp>
        <p:nvSpPr>
          <p:cNvPr id="28" name="TextBox 27">
            <a:extLst>
              <a:ext uri="{FF2B5EF4-FFF2-40B4-BE49-F238E27FC236}">
                <a16:creationId xmlns:a16="http://schemas.microsoft.com/office/drawing/2014/main" id="{FACA3AEF-257E-8244-BEF8-FDC890B54C9C}"/>
              </a:ext>
            </a:extLst>
          </p:cNvPr>
          <p:cNvSpPr txBox="1"/>
          <p:nvPr/>
        </p:nvSpPr>
        <p:spPr>
          <a:xfrm>
            <a:off x="2534661" y="1339169"/>
            <a:ext cx="505267" cy="379463"/>
          </a:xfrm>
          <a:prstGeom prst="rect">
            <a:avLst/>
          </a:prstGeom>
          <a:noFill/>
        </p:spPr>
        <p:txBody>
          <a:bodyPr wrap="none" rtlCol="0">
            <a:spAutoFit/>
          </a:bodyPr>
          <a:lstStyle/>
          <a:p>
            <a:pPr algn="ctr"/>
            <a:r>
              <a:rPr lang="en-US" sz="933" b="1" dirty="0"/>
              <a:t>16°C</a:t>
            </a:r>
          </a:p>
          <a:p>
            <a:pPr algn="ctr"/>
            <a:r>
              <a:rPr lang="en-US" sz="933" b="1" dirty="0"/>
              <a:t>32PSU</a:t>
            </a:r>
          </a:p>
        </p:txBody>
      </p:sp>
      <p:sp>
        <p:nvSpPr>
          <p:cNvPr id="29" name="TextBox 28">
            <a:extLst>
              <a:ext uri="{FF2B5EF4-FFF2-40B4-BE49-F238E27FC236}">
                <a16:creationId xmlns:a16="http://schemas.microsoft.com/office/drawing/2014/main" id="{18E3CA33-8336-C241-B79B-D07A3A79ABCA}"/>
              </a:ext>
            </a:extLst>
          </p:cNvPr>
          <p:cNvSpPr txBox="1"/>
          <p:nvPr/>
        </p:nvSpPr>
        <p:spPr>
          <a:xfrm>
            <a:off x="2037812" y="1346795"/>
            <a:ext cx="505267" cy="379463"/>
          </a:xfrm>
          <a:prstGeom prst="rect">
            <a:avLst/>
          </a:prstGeom>
          <a:noFill/>
        </p:spPr>
        <p:txBody>
          <a:bodyPr wrap="none" rtlCol="0">
            <a:spAutoFit/>
          </a:bodyPr>
          <a:lstStyle/>
          <a:p>
            <a:pPr algn="ctr"/>
            <a:r>
              <a:rPr lang="en-US" sz="933" b="1" dirty="0"/>
              <a:t>8°C</a:t>
            </a:r>
          </a:p>
          <a:p>
            <a:pPr algn="ctr"/>
            <a:r>
              <a:rPr lang="en-US" sz="933" b="1" dirty="0"/>
              <a:t>32PSU</a:t>
            </a:r>
          </a:p>
        </p:txBody>
      </p:sp>
      <p:sp>
        <p:nvSpPr>
          <p:cNvPr id="30" name="TextBox 29">
            <a:extLst>
              <a:ext uri="{FF2B5EF4-FFF2-40B4-BE49-F238E27FC236}">
                <a16:creationId xmlns:a16="http://schemas.microsoft.com/office/drawing/2014/main" id="{76E42238-F8F5-B642-8D7B-9E0635A083FE}"/>
              </a:ext>
            </a:extLst>
          </p:cNvPr>
          <p:cNvSpPr txBox="1"/>
          <p:nvPr/>
        </p:nvSpPr>
        <p:spPr>
          <a:xfrm>
            <a:off x="3031511" y="1328550"/>
            <a:ext cx="505267" cy="379463"/>
          </a:xfrm>
          <a:prstGeom prst="rect">
            <a:avLst/>
          </a:prstGeom>
          <a:noFill/>
        </p:spPr>
        <p:txBody>
          <a:bodyPr wrap="none" rtlCol="0">
            <a:spAutoFit/>
          </a:bodyPr>
          <a:lstStyle/>
          <a:p>
            <a:pPr algn="ctr"/>
            <a:r>
              <a:rPr lang="en-US" sz="933" b="1" dirty="0"/>
              <a:t>8°C</a:t>
            </a:r>
          </a:p>
          <a:p>
            <a:pPr algn="ctr"/>
            <a:r>
              <a:rPr lang="en-US" sz="933" b="1" dirty="0"/>
              <a:t>26PSU</a:t>
            </a:r>
          </a:p>
        </p:txBody>
      </p:sp>
      <p:sp>
        <p:nvSpPr>
          <p:cNvPr id="4" name="Title 3">
            <a:extLst>
              <a:ext uri="{FF2B5EF4-FFF2-40B4-BE49-F238E27FC236}">
                <a16:creationId xmlns:a16="http://schemas.microsoft.com/office/drawing/2014/main" id="{320E1EB4-2E66-EB4E-A582-49EF3C7616D6}"/>
              </a:ext>
            </a:extLst>
          </p:cNvPr>
          <p:cNvSpPr>
            <a:spLocks noGrp="1"/>
          </p:cNvSpPr>
          <p:nvPr>
            <p:ph type="title"/>
          </p:nvPr>
        </p:nvSpPr>
        <p:spPr>
          <a:xfrm>
            <a:off x="1393415" y="-181679"/>
            <a:ext cx="10515600" cy="1325563"/>
          </a:xfrm>
        </p:spPr>
        <p:txBody>
          <a:bodyPr/>
          <a:lstStyle/>
          <a:p>
            <a:r>
              <a:rPr lang="en-US" dirty="0"/>
              <a:t>Influence of salinity on methylation</a:t>
            </a:r>
          </a:p>
        </p:txBody>
      </p:sp>
      <p:sp>
        <p:nvSpPr>
          <p:cNvPr id="10" name="Rectangle 9">
            <a:extLst>
              <a:ext uri="{FF2B5EF4-FFF2-40B4-BE49-F238E27FC236}">
                <a16:creationId xmlns:a16="http://schemas.microsoft.com/office/drawing/2014/main" id="{2CF741C0-C72E-B744-8774-DC5B68998714}"/>
              </a:ext>
            </a:extLst>
          </p:cNvPr>
          <p:cNvSpPr/>
          <p:nvPr/>
        </p:nvSpPr>
        <p:spPr>
          <a:xfrm>
            <a:off x="1983632" y="1974483"/>
            <a:ext cx="2048032" cy="67447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1" name="Rectangle 10">
            <a:extLst>
              <a:ext uri="{FF2B5EF4-FFF2-40B4-BE49-F238E27FC236}">
                <a16:creationId xmlns:a16="http://schemas.microsoft.com/office/drawing/2014/main" id="{ABE7E2E7-CF8D-244B-B1C6-B2585EE4DB49}"/>
              </a:ext>
            </a:extLst>
          </p:cNvPr>
          <p:cNvSpPr/>
          <p:nvPr/>
        </p:nvSpPr>
        <p:spPr>
          <a:xfrm>
            <a:off x="1983633" y="3392274"/>
            <a:ext cx="2048033" cy="129584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2" name="Rectangle 11">
            <a:extLst>
              <a:ext uri="{FF2B5EF4-FFF2-40B4-BE49-F238E27FC236}">
                <a16:creationId xmlns:a16="http://schemas.microsoft.com/office/drawing/2014/main" id="{9A524E86-C223-7C4B-B6DC-08D29FB21B8F}"/>
              </a:ext>
            </a:extLst>
          </p:cNvPr>
          <p:cNvSpPr/>
          <p:nvPr/>
        </p:nvSpPr>
        <p:spPr>
          <a:xfrm>
            <a:off x="1983635" y="5158119"/>
            <a:ext cx="2048032" cy="78420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3" name="TextBox 12">
            <a:extLst>
              <a:ext uri="{FF2B5EF4-FFF2-40B4-BE49-F238E27FC236}">
                <a16:creationId xmlns:a16="http://schemas.microsoft.com/office/drawing/2014/main" id="{5C81208C-E643-2C47-A292-82FF9A428166}"/>
              </a:ext>
            </a:extLst>
          </p:cNvPr>
          <p:cNvSpPr txBox="1"/>
          <p:nvPr/>
        </p:nvSpPr>
        <p:spPr>
          <a:xfrm>
            <a:off x="2635982" y="984691"/>
            <a:ext cx="663964" cy="256545"/>
          </a:xfrm>
          <a:prstGeom prst="rect">
            <a:avLst/>
          </a:prstGeom>
          <a:noFill/>
        </p:spPr>
        <p:txBody>
          <a:bodyPr wrap="none" rtlCol="0">
            <a:spAutoFit/>
          </a:bodyPr>
          <a:lstStyle/>
          <a:p>
            <a:r>
              <a:rPr lang="en-US" sz="1067" b="1" dirty="0"/>
              <a:t>SEA LICE</a:t>
            </a:r>
          </a:p>
        </p:txBody>
      </p:sp>
      <p:sp>
        <p:nvSpPr>
          <p:cNvPr id="14" name="Left Brace 13">
            <a:extLst>
              <a:ext uri="{FF2B5EF4-FFF2-40B4-BE49-F238E27FC236}">
                <a16:creationId xmlns:a16="http://schemas.microsoft.com/office/drawing/2014/main" id="{C4762399-3656-864C-A38C-FFA21589212A}"/>
              </a:ext>
            </a:extLst>
          </p:cNvPr>
          <p:cNvSpPr/>
          <p:nvPr/>
        </p:nvSpPr>
        <p:spPr>
          <a:xfrm rot="5400000">
            <a:off x="2888091" y="370046"/>
            <a:ext cx="206579" cy="196655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5" name="TextBox 14">
            <a:extLst>
              <a:ext uri="{FF2B5EF4-FFF2-40B4-BE49-F238E27FC236}">
                <a16:creationId xmlns:a16="http://schemas.microsoft.com/office/drawing/2014/main" id="{3C174F9E-D728-8647-8146-0EDFC7921DCA}"/>
              </a:ext>
            </a:extLst>
          </p:cNvPr>
          <p:cNvSpPr txBox="1"/>
          <p:nvPr/>
        </p:nvSpPr>
        <p:spPr>
          <a:xfrm>
            <a:off x="3974660" y="969283"/>
            <a:ext cx="1169347" cy="256545"/>
          </a:xfrm>
          <a:prstGeom prst="rect">
            <a:avLst/>
          </a:prstGeom>
          <a:noFill/>
        </p:spPr>
        <p:txBody>
          <a:bodyPr wrap="square" rtlCol="0">
            <a:spAutoFit/>
          </a:bodyPr>
          <a:lstStyle/>
          <a:p>
            <a:pPr algn="ctr"/>
            <a:r>
              <a:rPr lang="en-US" sz="1067" b="1" dirty="0"/>
              <a:t>NO SEA LICE</a:t>
            </a:r>
          </a:p>
        </p:txBody>
      </p:sp>
      <p:sp>
        <p:nvSpPr>
          <p:cNvPr id="16" name="Left Brace 15">
            <a:extLst>
              <a:ext uri="{FF2B5EF4-FFF2-40B4-BE49-F238E27FC236}">
                <a16:creationId xmlns:a16="http://schemas.microsoft.com/office/drawing/2014/main" id="{FA6FA980-39BC-1046-9104-BFD1332F6DDF}"/>
              </a:ext>
            </a:extLst>
          </p:cNvPr>
          <p:cNvSpPr/>
          <p:nvPr/>
        </p:nvSpPr>
        <p:spPr>
          <a:xfrm rot="5400000">
            <a:off x="4442967" y="898620"/>
            <a:ext cx="192464" cy="92352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7" name="TextBox 16">
            <a:extLst>
              <a:ext uri="{FF2B5EF4-FFF2-40B4-BE49-F238E27FC236}">
                <a16:creationId xmlns:a16="http://schemas.microsoft.com/office/drawing/2014/main" id="{0AC30108-B7DA-764C-892D-A0EFDBF49E8F}"/>
              </a:ext>
            </a:extLst>
          </p:cNvPr>
          <p:cNvSpPr txBox="1"/>
          <p:nvPr/>
        </p:nvSpPr>
        <p:spPr>
          <a:xfrm>
            <a:off x="4532584" y="1382877"/>
            <a:ext cx="505267" cy="379463"/>
          </a:xfrm>
          <a:prstGeom prst="rect">
            <a:avLst/>
          </a:prstGeom>
          <a:noFill/>
        </p:spPr>
        <p:txBody>
          <a:bodyPr wrap="none" rtlCol="0">
            <a:spAutoFit/>
          </a:bodyPr>
          <a:lstStyle/>
          <a:p>
            <a:pPr algn="ctr"/>
            <a:r>
              <a:rPr lang="en-US" sz="933" b="1" dirty="0"/>
              <a:t>16°C</a:t>
            </a:r>
          </a:p>
          <a:p>
            <a:pPr algn="ctr"/>
            <a:r>
              <a:rPr lang="en-US" sz="933" b="1" dirty="0"/>
              <a:t>26PSU</a:t>
            </a:r>
          </a:p>
        </p:txBody>
      </p:sp>
      <p:sp>
        <p:nvSpPr>
          <p:cNvPr id="18" name="TextBox 17">
            <a:extLst>
              <a:ext uri="{FF2B5EF4-FFF2-40B4-BE49-F238E27FC236}">
                <a16:creationId xmlns:a16="http://schemas.microsoft.com/office/drawing/2014/main" id="{F14E4F30-21EF-8848-9BA6-2616CB3083D4}"/>
              </a:ext>
            </a:extLst>
          </p:cNvPr>
          <p:cNvSpPr txBox="1"/>
          <p:nvPr/>
        </p:nvSpPr>
        <p:spPr>
          <a:xfrm>
            <a:off x="4067404" y="1372258"/>
            <a:ext cx="505267" cy="379463"/>
          </a:xfrm>
          <a:prstGeom prst="rect">
            <a:avLst/>
          </a:prstGeom>
          <a:noFill/>
        </p:spPr>
        <p:txBody>
          <a:bodyPr wrap="none" rtlCol="0">
            <a:spAutoFit/>
          </a:bodyPr>
          <a:lstStyle/>
          <a:p>
            <a:pPr algn="ctr"/>
            <a:r>
              <a:rPr lang="en-US" sz="933" b="1" dirty="0"/>
              <a:t>8°C</a:t>
            </a:r>
          </a:p>
          <a:p>
            <a:pPr algn="ctr"/>
            <a:r>
              <a:rPr lang="en-US" sz="933" b="1" dirty="0"/>
              <a:t>26PSU</a:t>
            </a:r>
          </a:p>
        </p:txBody>
      </p:sp>
      <p:sp>
        <p:nvSpPr>
          <p:cNvPr id="2" name="TextBox 1">
            <a:extLst>
              <a:ext uri="{FF2B5EF4-FFF2-40B4-BE49-F238E27FC236}">
                <a16:creationId xmlns:a16="http://schemas.microsoft.com/office/drawing/2014/main" id="{57867AE0-8B3B-2345-9012-04ECAE3B9147}"/>
              </a:ext>
            </a:extLst>
          </p:cNvPr>
          <p:cNvSpPr txBox="1"/>
          <p:nvPr/>
        </p:nvSpPr>
        <p:spPr>
          <a:xfrm>
            <a:off x="6241886" y="3753657"/>
            <a:ext cx="2546465" cy="461665"/>
          </a:xfrm>
          <a:prstGeom prst="rect">
            <a:avLst/>
          </a:prstGeom>
          <a:noFill/>
        </p:spPr>
        <p:txBody>
          <a:bodyPr wrap="square" rtlCol="0">
            <a:spAutoFit/>
          </a:bodyPr>
          <a:lstStyle/>
          <a:p>
            <a:r>
              <a:rPr lang="en-US" sz="2400" b="1" dirty="0"/>
              <a:t>Cell aggregation</a:t>
            </a:r>
            <a:endParaRPr lang="en-US" sz="1600" b="1" dirty="0"/>
          </a:p>
        </p:txBody>
      </p:sp>
      <p:sp>
        <p:nvSpPr>
          <p:cNvPr id="26" name="Rectangle 25">
            <a:extLst>
              <a:ext uri="{FF2B5EF4-FFF2-40B4-BE49-F238E27FC236}">
                <a16:creationId xmlns:a16="http://schemas.microsoft.com/office/drawing/2014/main" id="{2D3E8670-FD0E-0D42-8AAD-1B31762450B9}"/>
              </a:ext>
            </a:extLst>
          </p:cNvPr>
          <p:cNvSpPr/>
          <p:nvPr/>
        </p:nvSpPr>
        <p:spPr>
          <a:xfrm>
            <a:off x="5067559" y="4545999"/>
            <a:ext cx="1375187" cy="130988"/>
          </a:xfrm>
          <a:prstGeom prst="rect">
            <a:avLst/>
          </a:prstGeom>
          <a:solidFill>
            <a:srgbClr val="F492FF">
              <a:alpha val="5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31" name="TextBox 30">
            <a:extLst>
              <a:ext uri="{FF2B5EF4-FFF2-40B4-BE49-F238E27FC236}">
                <a16:creationId xmlns:a16="http://schemas.microsoft.com/office/drawing/2014/main" id="{B7BCFC7C-9AC6-D443-969A-6712FCCEB10D}"/>
              </a:ext>
            </a:extLst>
          </p:cNvPr>
          <p:cNvSpPr txBox="1"/>
          <p:nvPr/>
        </p:nvSpPr>
        <p:spPr>
          <a:xfrm>
            <a:off x="5498731" y="4396874"/>
            <a:ext cx="788999" cy="338554"/>
          </a:xfrm>
          <a:prstGeom prst="rect">
            <a:avLst/>
          </a:prstGeom>
          <a:noFill/>
        </p:spPr>
        <p:txBody>
          <a:bodyPr wrap="none" rtlCol="0">
            <a:spAutoFit/>
          </a:bodyPr>
          <a:lstStyle/>
          <a:p>
            <a:r>
              <a:rPr lang="en-US" sz="1600" dirty="0"/>
              <a:t>lncRNA</a:t>
            </a:r>
          </a:p>
        </p:txBody>
      </p:sp>
      <p:sp>
        <p:nvSpPr>
          <p:cNvPr id="33" name="Rectangle 32">
            <a:extLst>
              <a:ext uri="{FF2B5EF4-FFF2-40B4-BE49-F238E27FC236}">
                <a16:creationId xmlns:a16="http://schemas.microsoft.com/office/drawing/2014/main" id="{F4D0BAF6-9580-344E-913C-B0C667168EB3}"/>
              </a:ext>
            </a:extLst>
          </p:cNvPr>
          <p:cNvSpPr/>
          <p:nvPr/>
        </p:nvSpPr>
        <p:spPr>
          <a:xfrm>
            <a:off x="5123759" y="4235595"/>
            <a:ext cx="1375187" cy="130988"/>
          </a:xfrm>
          <a:prstGeom prst="rect">
            <a:avLst/>
          </a:prstGeom>
          <a:solidFill>
            <a:srgbClr val="FBFF1A">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34" name="TextBox 33">
            <a:extLst>
              <a:ext uri="{FF2B5EF4-FFF2-40B4-BE49-F238E27FC236}">
                <a16:creationId xmlns:a16="http://schemas.microsoft.com/office/drawing/2014/main" id="{105B5AF9-7611-A643-B543-58AEFFD8AFA6}"/>
              </a:ext>
            </a:extLst>
          </p:cNvPr>
          <p:cNvSpPr txBox="1"/>
          <p:nvPr/>
        </p:nvSpPr>
        <p:spPr>
          <a:xfrm>
            <a:off x="5687838" y="4126806"/>
            <a:ext cx="692818" cy="338554"/>
          </a:xfrm>
          <a:prstGeom prst="rect">
            <a:avLst/>
          </a:prstGeom>
          <a:noFill/>
        </p:spPr>
        <p:txBody>
          <a:bodyPr wrap="none" rtlCol="0">
            <a:spAutoFit/>
          </a:bodyPr>
          <a:lstStyle/>
          <a:p>
            <a:r>
              <a:rPr lang="en-US" sz="1600" dirty="0"/>
              <a:t>ALS10</a:t>
            </a:r>
          </a:p>
        </p:txBody>
      </p:sp>
      <p:sp>
        <p:nvSpPr>
          <p:cNvPr id="6" name="TextBox 5">
            <a:extLst>
              <a:ext uri="{FF2B5EF4-FFF2-40B4-BE49-F238E27FC236}">
                <a16:creationId xmlns:a16="http://schemas.microsoft.com/office/drawing/2014/main" id="{3F510791-181F-4C4E-86FB-0DB361CB083D}"/>
              </a:ext>
            </a:extLst>
          </p:cNvPr>
          <p:cNvSpPr txBox="1"/>
          <p:nvPr/>
        </p:nvSpPr>
        <p:spPr>
          <a:xfrm>
            <a:off x="6349819" y="4335318"/>
            <a:ext cx="5786805" cy="830997"/>
          </a:xfrm>
          <a:prstGeom prst="rect">
            <a:avLst/>
          </a:prstGeom>
          <a:noFill/>
        </p:spPr>
        <p:txBody>
          <a:bodyPr wrap="square" rtlCol="0">
            <a:spAutoFit/>
          </a:bodyPr>
          <a:lstStyle/>
          <a:p>
            <a:r>
              <a:rPr lang="en-US" sz="2400" dirty="0"/>
              <a:t>Associated with FAM1142a </a:t>
            </a:r>
          </a:p>
          <a:p>
            <a:r>
              <a:rPr lang="en-US" sz="2400" dirty="0"/>
              <a:t>(</a:t>
            </a:r>
            <a:r>
              <a:rPr lang="en-US" sz="2400" b="1" dirty="0"/>
              <a:t>MAPK signaling/cell proliferation</a:t>
            </a:r>
            <a:r>
              <a:rPr lang="en-US" sz="2400" dirty="0"/>
              <a:t>)</a:t>
            </a:r>
          </a:p>
        </p:txBody>
      </p:sp>
      <p:sp>
        <p:nvSpPr>
          <p:cNvPr id="32" name="TextBox 31">
            <a:extLst>
              <a:ext uri="{FF2B5EF4-FFF2-40B4-BE49-F238E27FC236}">
                <a16:creationId xmlns:a16="http://schemas.microsoft.com/office/drawing/2014/main" id="{4116391E-D5AE-D04A-9602-A934634D9661}"/>
              </a:ext>
            </a:extLst>
          </p:cNvPr>
          <p:cNvSpPr txBox="1"/>
          <p:nvPr/>
        </p:nvSpPr>
        <p:spPr>
          <a:xfrm>
            <a:off x="5433239" y="2741109"/>
            <a:ext cx="6710224" cy="461665"/>
          </a:xfrm>
          <a:prstGeom prst="rect">
            <a:avLst/>
          </a:prstGeom>
          <a:noFill/>
        </p:spPr>
        <p:txBody>
          <a:bodyPr wrap="square" rtlCol="0">
            <a:spAutoFit/>
          </a:bodyPr>
          <a:lstStyle/>
          <a:p>
            <a:r>
              <a:rPr lang="en-US" sz="2400" b="1" dirty="0">
                <a:solidFill>
                  <a:srgbClr val="FF0000"/>
                </a:solidFill>
              </a:rPr>
              <a:t>increase</a:t>
            </a:r>
            <a:r>
              <a:rPr lang="en-US" sz="2400" dirty="0"/>
              <a:t> in methylation under high salinity (32psu)</a:t>
            </a:r>
          </a:p>
        </p:txBody>
      </p:sp>
    </p:spTree>
    <p:extLst>
      <p:ext uri="{BB962C8B-B14F-4D97-AF65-F5344CB8AC3E}">
        <p14:creationId xmlns:p14="http://schemas.microsoft.com/office/powerpoint/2010/main" val="835203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2FB35-E9F2-E44B-A5DF-745B7674B9DF}"/>
              </a:ext>
            </a:extLst>
          </p:cNvPr>
          <p:cNvSpPr>
            <a:spLocks noGrp="1"/>
          </p:cNvSpPr>
          <p:nvPr>
            <p:ph type="title"/>
          </p:nvPr>
        </p:nvSpPr>
        <p:spPr>
          <a:xfrm>
            <a:off x="838200" y="18255"/>
            <a:ext cx="10515600" cy="1325563"/>
          </a:xfrm>
        </p:spPr>
        <p:txBody>
          <a:bodyPr/>
          <a:lstStyle/>
          <a:p>
            <a:r>
              <a:rPr lang="en-US" dirty="0"/>
              <a:t>Conclusions</a:t>
            </a:r>
          </a:p>
        </p:txBody>
      </p:sp>
      <p:sp>
        <p:nvSpPr>
          <p:cNvPr id="3" name="Content Placeholder 2">
            <a:extLst>
              <a:ext uri="{FF2B5EF4-FFF2-40B4-BE49-F238E27FC236}">
                <a16:creationId xmlns:a16="http://schemas.microsoft.com/office/drawing/2014/main" id="{14820B02-D2CC-2246-A58A-BD510CBB8A90}"/>
              </a:ext>
            </a:extLst>
          </p:cNvPr>
          <p:cNvSpPr>
            <a:spLocks noGrp="1"/>
          </p:cNvSpPr>
          <p:nvPr>
            <p:ph idx="1"/>
          </p:nvPr>
        </p:nvSpPr>
        <p:spPr>
          <a:xfrm>
            <a:off x="838200" y="1253331"/>
            <a:ext cx="10804301" cy="4351339"/>
          </a:xfrm>
        </p:spPr>
        <p:txBody>
          <a:bodyPr>
            <a:normAutofit/>
          </a:bodyPr>
          <a:lstStyle/>
          <a:p>
            <a:pPr>
              <a:spcAft>
                <a:spcPts val="1600"/>
              </a:spcAft>
            </a:pPr>
            <a:r>
              <a:rPr lang="en-US" sz="2667" dirty="0"/>
              <a:t>Methylation is significantly affected by temperature and salinity in Atlantic Salmon infested with sea lice</a:t>
            </a:r>
          </a:p>
        </p:txBody>
      </p:sp>
    </p:spTree>
    <p:extLst>
      <p:ext uri="{BB962C8B-B14F-4D97-AF65-F5344CB8AC3E}">
        <p14:creationId xmlns:p14="http://schemas.microsoft.com/office/powerpoint/2010/main" val="2869887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2FB35-E9F2-E44B-A5DF-745B7674B9DF}"/>
              </a:ext>
            </a:extLst>
          </p:cNvPr>
          <p:cNvSpPr>
            <a:spLocks noGrp="1"/>
          </p:cNvSpPr>
          <p:nvPr>
            <p:ph type="title"/>
          </p:nvPr>
        </p:nvSpPr>
        <p:spPr>
          <a:xfrm>
            <a:off x="838200" y="18255"/>
            <a:ext cx="10515600" cy="1325563"/>
          </a:xfrm>
        </p:spPr>
        <p:txBody>
          <a:bodyPr/>
          <a:lstStyle/>
          <a:p>
            <a:r>
              <a:rPr lang="en-US" dirty="0"/>
              <a:t>Conclusions</a:t>
            </a:r>
          </a:p>
        </p:txBody>
      </p:sp>
      <p:sp>
        <p:nvSpPr>
          <p:cNvPr id="3" name="Content Placeholder 2">
            <a:extLst>
              <a:ext uri="{FF2B5EF4-FFF2-40B4-BE49-F238E27FC236}">
                <a16:creationId xmlns:a16="http://schemas.microsoft.com/office/drawing/2014/main" id="{14820B02-D2CC-2246-A58A-BD510CBB8A90}"/>
              </a:ext>
            </a:extLst>
          </p:cNvPr>
          <p:cNvSpPr>
            <a:spLocks noGrp="1"/>
          </p:cNvSpPr>
          <p:nvPr>
            <p:ph idx="1"/>
          </p:nvPr>
        </p:nvSpPr>
        <p:spPr>
          <a:xfrm>
            <a:off x="838200" y="1253331"/>
            <a:ext cx="10804301" cy="4351339"/>
          </a:xfrm>
        </p:spPr>
        <p:txBody>
          <a:bodyPr>
            <a:normAutofit/>
          </a:bodyPr>
          <a:lstStyle/>
          <a:p>
            <a:pPr>
              <a:spcAft>
                <a:spcPts val="1600"/>
              </a:spcAft>
            </a:pPr>
            <a:r>
              <a:rPr lang="en-US" sz="2667" dirty="0"/>
              <a:t>Methylation is significantly affected by temperature and salinity in Atlantic Salmon infested with sea lice</a:t>
            </a:r>
          </a:p>
          <a:p>
            <a:pPr>
              <a:spcAft>
                <a:spcPts val="1600"/>
              </a:spcAft>
            </a:pPr>
            <a:r>
              <a:rPr lang="en-US" sz="2667" dirty="0"/>
              <a:t>Salinity induces more changes (30 DMRs) than temperature (20 DMRs)</a:t>
            </a:r>
          </a:p>
        </p:txBody>
      </p:sp>
    </p:spTree>
    <p:extLst>
      <p:ext uri="{BB962C8B-B14F-4D97-AF65-F5344CB8AC3E}">
        <p14:creationId xmlns:p14="http://schemas.microsoft.com/office/powerpoint/2010/main" val="1384231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2FB35-E9F2-E44B-A5DF-745B7674B9DF}"/>
              </a:ext>
            </a:extLst>
          </p:cNvPr>
          <p:cNvSpPr>
            <a:spLocks noGrp="1"/>
          </p:cNvSpPr>
          <p:nvPr>
            <p:ph type="title"/>
          </p:nvPr>
        </p:nvSpPr>
        <p:spPr>
          <a:xfrm>
            <a:off x="838200" y="18255"/>
            <a:ext cx="10515600" cy="1325563"/>
          </a:xfrm>
        </p:spPr>
        <p:txBody>
          <a:bodyPr/>
          <a:lstStyle/>
          <a:p>
            <a:r>
              <a:rPr lang="en-US" dirty="0"/>
              <a:t>Conclusions</a:t>
            </a:r>
          </a:p>
        </p:txBody>
      </p:sp>
      <p:sp>
        <p:nvSpPr>
          <p:cNvPr id="3" name="Content Placeholder 2">
            <a:extLst>
              <a:ext uri="{FF2B5EF4-FFF2-40B4-BE49-F238E27FC236}">
                <a16:creationId xmlns:a16="http://schemas.microsoft.com/office/drawing/2014/main" id="{14820B02-D2CC-2246-A58A-BD510CBB8A90}"/>
              </a:ext>
            </a:extLst>
          </p:cNvPr>
          <p:cNvSpPr>
            <a:spLocks noGrp="1"/>
          </p:cNvSpPr>
          <p:nvPr>
            <p:ph idx="1"/>
          </p:nvPr>
        </p:nvSpPr>
        <p:spPr>
          <a:xfrm>
            <a:off x="838200" y="1253331"/>
            <a:ext cx="10804301" cy="4351339"/>
          </a:xfrm>
        </p:spPr>
        <p:txBody>
          <a:bodyPr>
            <a:normAutofit/>
          </a:bodyPr>
          <a:lstStyle/>
          <a:p>
            <a:pPr>
              <a:spcAft>
                <a:spcPts val="1600"/>
              </a:spcAft>
            </a:pPr>
            <a:r>
              <a:rPr lang="en-US" sz="2667" dirty="0"/>
              <a:t>Methylation is significantly affected by temperature and salinity in Atlantic Salmon infested with sea lice</a:t>
            </a:r>
          </a:p>
          <a:p>
            <a:pPr>
              <a:spcAft>
                <a:spcPts val="1600"/>
              </a:spcAft>
            </a:pPr>
            <a:r>
              <a:rPr lang="en-US" sz="2667" dirty="0"/>
              <a:t>Salinity induces more changes (30 DMRs) than temperature (20 DMRs)</a:t>
            </a:r>
          </a:p>
          <a:p>
            <a:pPr>
              <a:spcAft>
                <a:spcPts val="1600"/>
              </a:spcAft>
            </a:pPr>
            <a:r>
              <a:rPr lang="en-US" sz="2667" dirty="0"/>
              <a:t>Conditions seem to lead to different fine-tuning of </a:t>
            </a:r>
            <a:r>
              <a:rPr lang="en-US" sz="2667" b="1" dirty="0"/>
              <a:t>cell proliferation/growth</a:t>
            </a:r>
            <a:r>
              <a:rPr lang="en-US" sz="2667" dirty="0"/>
              <a:t> vs. </a:t>
            </a:r>
            <a:r>
              <a:rPr lang="en-US" sz="2667" b="1" dirty="0"/>
              <a:t>apoptosis/damage control processes</a:t>
            </a:r>
          </a:p>
        </p:txBody>
      </p:sp>
      <p:sp>
        <p:nvSpPr>
          <p:cNvPr id="6" name="Rectangle 5">
            <a:extLst>
              <a:ext uri="{FF2B5EF4-FFF2-40B4-BE49-F238E27FC236}">
                <a16:creationId xmlns:a16="http://schemas.microsoft.com/office/drawing/2014/main" id="{4640D9A5-1C4D-F94E-A7A6-BD77FC2FBFDB}"/>
              </a:ext>
            </a:extLst>
          </p:cNvPr>
          <p:cNvSpPr/>
          <p:nvPr/>
        </p:nvSpPr>
        <p:spPr>
          <a:xfrm rot="21039933">
            <a:off x="10011177" y="3382806"/>
            <a:ext cx="1631324" cy="6095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7" name="Triangle 6">
            <a:extLst>
              <a:ext uri="{FF2B5EF4-FFF2-40B4-BE49-F238E27FC236}">
                <a16:creationId xmlns:a16="http://schemas.microsoft.com/office/drawing/2014/main" id="{41718D28-7C67-EB48-97FF-54CCE88EEE0F}"/>
              </a:ext>
            </a:extLst>
          </p:cNvPr>
          <p:cNvSpPr/>
          <p:nvPr/>
        </p:nvSpPr>
        <p:spPr>
          <a:xfrm>
            <a:off x="10680879" y="3429001"/>
            <a:ext cx="343437" cy="280116"/>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8" name="Rectangle 7">
            <a:extLst>
              <a:ext uri="{FF2B5EF4-FFF2-40B4-BE49-F238E27FC236}">
                <a16:creationId xmlns:a16="http://schemas.microsoft.com/office/drawing/2014/main" id="{FB00F35F-F3A4-3E4F-B1C7-5376F85A2188}"/>
              </a:ext>
            </a:extLst>
          </p:cNvPr>
          <p:cNvSpPr/>
          <p:nvPr/>
        </p:nvSpPr>
        <p:spPr>
          <a:xfrm>
            <a:off x="9962296" y="3170235"/>
            <a:ext cx="343437" cy="311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0" name="Rectangle 9">
            <a:extLst>
              <a:ext uri="{FF2B5EF4-FFF2-40B4-BE49-F238E27FC236}">
                <a16:creationId xmlns:a16="http://schemas.microsoft.com/office/drawing/2014/main" id="{08FCD8AF-416F-C84D-8382-81BF26D94105}"/>
              </a:ext>
            </a:extLst>
          </p:cNvPr>
          <p:cNvSpPr/>
          <p:nvPr/>
        </p:nvSpPr>
        <p:spPr>
          <a:xfrm>
            <a:off x="11353800" y="2939364"/>
            <a:ext cx="343437" cy="31154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Tree>
    <p:extLst>
      <p:ext uri="{BB962C8B-B14F-4D97-AF65-F5344CB8AC3E}">
        <p14:creationId xmlns:p14="http://schemas.microsoft.com/office/powerpoint/2010/main" val="1630616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2FB35-E9F2-E44B-A5DF-745B7674B9DF}"/>
              </a:ext>
            </a:extLst>
          </p:cNvPr>
          <p:cNvSpPr>
            <a:spLocks noGrp="1"/>
          </p:cNvSpPr>
          <p:nvPr>
            <p:ph type="title"/>
          </p:nvPr>
        </p:nvSpPr>
        <p:spPr>
          <a:xfrm>
            <a:off x="838200" y="18255"/>
            <a:ext cx="10515600" cy="1325563"/>
          </a:xfrm>
        </p:spPr>
        <p:txBody>
          <a:bodyPr/>
          <a:lstStyle/>
          <a:p>
            <a:r>
              <a:rPr lang="en-US" dirty="0"/>
              <a:t>Conclusions</a:t>
            </a:r>
          </a:p>
        </p:txBody>
      </p:sp>
      <p:sp>
        <p:nvSpPr>
          <p:cNvPr id="3" name="Content Placeholder 2">
            <a:extLst>
              <a:ext uri="{FF2B5EF4-FFF2-40B4-BE49-F238E27FC236}">
                <a16:creationId xmlns:a16="http://schemas.microsoft.com/office/drawing/2014/main" id="{14820B02-D2CC-2246-A58A-BD510CBB8A90}"/>
              </a:ext>
            </a:extLst>
          </p:cNvPr>
          <p:cNvSpPr>
            <a:spLocks noGrp="1"/>
          </p:cNvSpPr>
          <p:nvPr>
            <p:ph idx="1"/>
          </p:nvPr>
        </p:nvSpPr>
        <p:spPr>
          <a:xfrm>
            <a:off x="838200" y="1253331"/>
            <a:ext cx="10804301" cy="4351339"/>
          </a:xfrm>
        </p:spPr>
        <p:txBody>
          <a:bodyPr>
            <a:normAutofit/>
          </a:bodyPr>
          <a:lstStyle/>
          <a:p>
            <a:pPr>
              <a:spcAft>
                <a:spcPts val="1600"/>
              </a:spcAft>
            </a:pPr>
            <a:r>
              <a:rPr lang="en-US" sz="2667" dirty="0"/>
              <a:t>Methylation is significantly affected by temperature and salinity in Atlantic Salmon infested with sea lice</a:t>
            </a:r>
          </a:p>
          <a:p>
            <a:pPr>
              <a:spcAft>
                <a:spcPts val="1600"/>
              </a:spcAft>
            </a:pPr>
            <a:r>
              <a:rPr lang="en-US" sz="2667" dirty="0"/>
              <a:t>Salinity induces more changes (30 DMRs) than temperature (20 DMRs)</a:t>
            </a:r>
          </a:p>
          <a:p>
            <a:pPr>
              <a:spcAft>
                <a:spcPts val="1600"/>
              </a:spcAft>
            </a:pPr>
            <a:r>
              <a:rPr lang="en-US" sz="2667" dirty="0"/>
              <a:t>Conditions seem to lead to different fine-tuning of cell proliferation/growth vs. apoptosis/damage control processes</a:t>
            </a:r>
          </a:p>
          <a:p>
            <a:pPr>
              <a:spcAft>
                <a:spcPts val="1600"/>
              </a:spcAft>
            </a:pPr>
            <a:r>
              <a:rPr lang="en-US" sz="2667" dirty="0"/>
              <a:t>A deeper understanding of this fine-tuning in light of expression data and phenotypes could pinpoint optimal epigenomic profiles that could be targeted for industry</a:t>
            </a:r>
          </a:p>
          <a:p>
            <a:pPr>
              <a:spcAft>
                <a:spcPts val="1600"/>
              </a:spcAft>
            </a:pPr>
            <a:endParaRPr lang="en-US" sz="2667" dirty="0"/>
          </a:p>
        </p:txBody>
      </p:sp>
      <p:sp>
        <p:nvSpPr>
          <p:cNvPr id="6" name="Rectangle 5">
            <a:extLst>
              <a:ext uri="{FF2B5EF4-FFF2-40B4-BE49-F238E27FC236}">
                <a16:creationId xmlns:a16="http://schemas.microsoft.com/office/drawing/2014/main" id="{4640D9A5-1C4D-F94E-A7A6-BD77FC2FBFDB}"/>
              </a:ext>
            </a:extLst>
          </p:cNvPr>
          <p:cNvSpPr/>
          <p:nvPr/>
        </p:nvSpPr>
        <p:spPr>
          <a:xfrm rot="21039933">
            <a:off x="10011177" y="3382806"/>
            <a:ext cx="1631324" cy="6095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7" name="Triangle 6">
            <a:extLst>
              <a:ext uri="{FF2B5EF4-FFF2-40B4-BE49-F238E27FC236}">
                <a16:creationId xmlns:a16="http://schemas.microsoft.com/office/drawing/2014/main" id="{41718D28-7C67-EB48-97FF-54CCE88EEE0F}"/>
              </a:ext>
            </a:extLst>
          </p:cNvPr>
          <p:cNvSpPr/>
          <p:nvPr/>
        </p:nvSpPr>
        <p:spPr>
          <a:xfrm>
            <a:off x="10680879" y="3429001"/>
            <a:ext cx="343437" cy="280116"/>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8" name="Rectangle 7">
            <a:extLst>
              <a:ext uri="{FF2B5EF4-FFF2-40B4-BE49-F238E27FC236}">
                <a16:creationId xmlns:a16="http://schemas.microsoft.com/office/drawing/2014/main" id="{FB00F35F-F3A4-3E4F-B1C7-5376F85A2188}"/>
              </a:ext>
            </a:extLst>
          </p:cNvPr>
          <p:cNvSpPr/>
          <p:nvPr/>
        </p:nvSpPr>
        <p:spPr>
          <a:xfrm>
            <a:off x="9962296" y="3170235"/>
            <a:ext cx="343437" cy="311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0" name="Rectangle 9">
            <a:extLst>
              <a:ext uri="{FF2B5EF4-FFF2-40B4-BE49-F238E27FC236}">
                <a16:creationId xmlns:a16="http://schemas.microsoft.com/office/drawing/2014/main" id="{08FCD8AF-416F-C84D-8382-81BF26D94105}"/>
              </a:ext>
            </a:extLst>
          </p:cNvPr>
          <p:cNvSpPr/>
          <p:nvPr/>
        </p:nvSpPr>
        <p:spPr>
          <a:xfrm>
            <a:off x="11353800" y="2939364"/>
            <a:ext cx="343437" cy="31154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Tree>
    <p:extLst>
      <p:ext uri="{BB962C8B-B14F-4D97-AF65-F5344CB8AC3E}">
        <p14:creationId xmlns:p14="http://schemas.microsoft.com/office/powerpoint/2010/main" val="4020180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2FB35-E9F2-E44B-A5DF-745B7674B9DF}"/>
              </a:ext>
            </a:extLst>
          </p:cNvPr>
          <p:cNvSpPr>
            <a:spLocks noGrp="1"/>
          </p:cNvSpPr>
          <p:nvPr>
            <p:ph type="title"/>
          </p:nvPr>
        </p:nvSpPr>
        <p:spPr>
          <a:xfrm>
            <a:off x="838200" y="18255"/>
            <a:ext cx="10515600" cy="1325563"/>
          </a:xfrm>
        </p:spPr>
        <p:txBody>
          <a:bodyPr/>
          <a:lstStyle/>
          <a:p>
            <a:r>
              <a:rPr lang="en-US" dirty="0"/>
              <a:t>Conclusions</a:t>
            </a:r>
          </a:p>
        </p:txBody>
      </p:sp>
      <p:sp>
        <p:nvSpPr>
          <p:cNvPr id="3" name="Content Placeholder 2">
            <a:extLst>
              <a:ext uri="{FF2B5EF4-FFF2-40B4-BE49-F238E27FC236}">
                <a16:creationId xmlns:a16="http://schemas.microsoft.com/office/drawing/2014/main" id="{14820B02-D2CC-2246-A58A-BD510CBB8A90}"/>
              </a:ext>
            </a:extLst>
          </p:cNvPr>
          <p:cNvSpPr>
            <a:spLocks noGrp="1"/>
          </p:cNvSpPr>
          <p:nvPr>
            <p:ph idx="1"/>
          </p:nvPr>
        </p:nvSpPr>
        <p:spPr>
          <a:xfrm>
            <a:off x="838200" y="1253331"/>
            <a:ext cx="10804301" cy="4351339"/>
          </a:xfrm>
        </p:spPr>
        <p:txBody>
          <a:bodyPr>
            <a:normAutofit/>
          </a:bodyPr>
          <a:lstStyle/>
          <a:p>
            <a:pPr>
              <a:spcAft>
                <a:spcPts val="1600"/>
              </a:spcAft>
            </a:pPr>
            <a:r>
              <a:rPr lang="en-US" sz="2667" dirty="0"/>
              <a:t>Methylation is significantly affected by temperature and salinity in Atlantic Salmon infested with sea lice</a:t>
            </a:r>
          </a:p>
          <a:p>
            <a:pPr>
              <a:spcAft>
                <a:spcPts val="1600"/>
              </a:spcAft>
            </a:pPr>
            <a:r>
              <a:rPr lang="en-US" sz="2667" dirty="0"/>
              <a:t>Salinity induces more changes (30 DMRs) than temperature (20 DMRs)</a:t>
            </a:r>
          </a:p>
          <a:p>
            <a:pPr>
              <a:spcAft>
                <a:spcPts val="1600"/>
              </a:spcAft>
            </a:pPr>
            <a:r>
              <a:rPr lang="en-US" sz="2667" dirty="0"/>
              <a:t>Conditions seem to lead to different fine-tuning of cell proliferation/growth vs. apoptosis/damage control processes</a:t>
            </a:r>
          </a:p>
          <a:p>
            <a:pPr>
              <a:spcAft>
                <a:spcPts val="1600"/>
              </a:spcAft>
            </a:pPr>
            <a:r>
              <a:rPr lang="en-US" sz="2667" dirty="0"/>
              <a:t>A deeper understanding of this fine-tuning in light of expression data and phenotypes could pinpoint optimal epigenomic profiles that could be targeted for industry</a:t>
            </a:r>
          </a:p>
          <a:p>
            <a:pPr>
              <a:spcAft>
                <a:spcPts val="1600"/>
              </a:spcAft>
            </a:pPr>
            <a:endParaRPr lang="en-US" sz="2667" dirty="0"/>
          </a:p>
        </p:txBody>
      </p:sp>
      <p:sp>
        <p:nvSpPr>
          <p:cNvPr id="6" name="Rectangle 5">
            <a:extLst>
              <a:ext uri="{FF2B5EF4-FFF2-40B4-BE49-F238E27FC236}">
                <a16:creationId xmlns:a16="http://schemas.microsoft.com/office/drawing/2014/main" id="{4640D9A5-1C4D-F94E-A7A6-BD77FC2FBFDB}"/>
              </a:ext>
            </a:extLst>
          </p:cNvPr>
          <p:cNvSpPr/>
          <p:nvPr/>
        </p:nvSpPr>
        <p:spPr>
          <a:xfrm rot="21039933">
            <a:off x="10011177" y="3382806"/>
            <a:ext cx="1631324" cy="6095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7" name="Triangle 6">
            <a:extLst>
              <a:ext uri="{FF2B5EF4-FFF2-40B4-BE49-F238E27FC236}">
                <a16:creationId xmlns:a16="http://schemas.microsoft.com/office/drawing/2014/main" id="{41718D28-7C67-EB48-97FF-54CCE88EEE0F}"/>
              </a:ext>
            </a:extLst>
          </p:cNvPr>
          <p:cNvSpPr/>
          <p:nvPr/>
        </p:nvSpPr>
        <p:spPr>
          <a:xfrm>
            <a:off x="10680879" y="3429001"/>
            <a:ext cx="343437" cy="280116"/>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8" name="Rectangle 7">
            <a:extLst>
              <a:ext uri="{FF2B5EF4-FFF2-40B4-BE49-F238E27FC236}">
                <a16:creationId xmlns:a16="http://schemas.microsoft.com/office/drawing/2014/main" id="{FB00F35F-F3A4-3E4F-B1C7-5376F85A2188}"/>
              </a:ext>
            </a:extLst>
          </p:cNvPr>
          <p:cNvSpPr/>
          <p:nvPr/>
        </p:nvSpPr>
        <p:spPr>
          <a:xfrm>
            <a:off x="9962296" y="3170235"/>
            <a:ext cx="343437" cy="311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0" name="Rectangle 9">
            <a:extLst>
              <a:ext uri="{FF2B5EF4-FFF2-40B4-BE49-F238E27FC236}">
                <a16:creationId xmlns:a16="http://schemas.microsoft.com/office/drawing/2014/main" id="{08FCD8AF-416F-C84D-8382-81BF26D94105}"/>
              </a:ext>
            </a:extLst>
          </p:cNvPr>
          <p:cNvSpPr/>
          <p:nvPr/>
        </p:nvSpPr>
        <p:spPr>
          <a:xfrm>
            <a:off x="11353800" y="2939364"/>
            <a:ext cx="343437" cy="31154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9" name="Title 1">
            <a:extLst>
              <a:ext uri="{FF2B5EF4-FFF2-40B4-BE49-F238E27FC236}">
                <a16:creationId xmlns:a16="http://schemas.microsoft.com/office/drawing/2014/main" id="{328DC911-BAEB-AE46-B4E0-367205EECE7C}"/>
              </a:ext>
            </a:extLst>
          </p:cNvPr>
          <p:cNvSpPr txBox="1">
            <a:spLocks/>
          </p:cNvSpPr>
          <p:nvPr/>
        </p:nvSpPr>
        <p:spPr>
          <a:xfrm>
            <a:off x="838200" y="4941888"/>
            <a:ext cx="10515600" cy="1325563"/>
          </a:xfrm>
          <a:prstGeom prst="rect">
            <a:avLst/>
          </a:prstGeom>
        </p:spPr>
        <p:txBody>
          <a:bodyPr vert="horz" lIns="121920" tIns="60960" rIns="121920" bIns="6096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400" dirty="0"/>
              <a:t>Next steps</a:t>
            </a:r>
          </a:p>
        </p:txBody>
      </p:sp>
      <p:sp>
        <p:nvSpPr>
          <p:cNvPr id="11" name="Content Placeholder 2">
            <a:extLst>
              <a:ext uri="{FF2B5EF4-FFF2-40B4-BE49-F238E27FC236}">
                <a16:creationId xmlns:a16="http://schemas.microsoft.com/office/drawing/2014/main" id="{3EF77725-6896-0641-B6D6-ADB0135E5FBE}"/>
              </a:ext>
            </a:extLst>
          </p:cNvPr>
          <p:cNvSpPr txBox="1">
            <a:spLocks/>
          </p:cNvSpPr>
          <p:nvPr/>
        </p:nvSpPr>
        <p:spPr>
          <a:xfrm>
            <a:off x="838200" y="5955412"/>
            <a:ext cx="10515600" cy="624077"/>
          </a:xfrm>
          <a:prstGeom prst="rect">
            <a:avLst/>
          </a:prstGeom>
        </p:spPr>
        <p:txBody>
          <a:bodyPr vert="horz" lIns="121920" tIns="60960" rIns="121920" bIns="6096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800" dirty="0"/>
              <a:t>Compare with expression data (check for targets of regulators)</a:t>
            </a:r>
          </a:p>
        </p:txBody>
      </p:sp>
    </p:spTree>
    <p:extLst>
      <p:ext uri="{BB962C8B-B14F-4D97-AF65-F5344CB8AC3E}">
        <p14:creationId xmlns:p14="http://schemas.microsoft.com/office/powerpoint/2010/main" val="2397874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DB9C-C051-BC4C-867D-DD42D0C8EC35}"/>
              </a:ext>
            </a:extLst>
          </p:cNvPr>
          <p:cNvSpPr>
            <a:spLocks noGrp="1"/>
          </p:cNvSpPr>
          <p:nvPr>
            <p:ph type="title"/>
          </p:nvPr>
        </p:nvSpPr>
        <p:spPr/>
        <p:txBody>
          <a:bodyPr/>
          <a:lstStyle/>
          <a:p>
            <a:r>
              <a:rPr lang="en-US" dirty="0"/>
              <a:t>Environmental threats to Salmon</a:t>
            </a:r>
          </a:p>
        </p:txBody>
      </p:sp>
      <p:sp>
        <p:nvSpPr>
          <p:cNvPr id="3" name="Content Placeholder 2">
            <a:extLst>
              <a:ext uri="{FF2B5EF4-FFF2-40B4-BE49-F238E27FC236}">
                <a16:creationId xmlns:a16="http://schemas.microsoft.com/office/drawing/2014/main" id="{21D44B00-11AF-334A-8722-4A7D07FE53E1}"/>
              </a:ext>
            </a:extLst>
          </p:cNvPr>
          <p:cNvSpPr>
            <a:spLocks noGrp="1"/>
          </p:cNvSpPr>
          <p:nvPr>
            <p:ph idx="1"/>
          </p:nvPr>
        </p:nvSpPr>
        <p:spPr/>
        <p:txBody>
          <a:bodyPr>
            <a:normAutofit/>
          </a:bodyPr>
          <a:lstStyle/>
          <a:p>
            <a:r>
              <a:rPr lang="en-US" dirty="0"/>
              <a:t>Ocean change</a:t>
            </a:r>
          </a:p>
          <a:p>
            <a:pPr lvl="1"/>
            <a:r>
              <a:rPr lang="en-US" dirty="0"/>
              <a:t>temperature impacts salmon physiology</a:t>
            </a:r>
          </a:p>
          <a:p>
            <a:pPr lvl="2"/>
            <a:r>
              <a:rPr lang="en-US" dirty="0"/>
              <a:t>Some studies show heat tolerance BUT at a cost </a:t>
            </a:r>
          </a:p>
          <a:p>
            <a:pPr lvl="3"/>
            <a:r>
              <a:rPr lang="en-US" dirty="0" err="1"/>
              <a:t>Anttila</a:t>
            </a:r>
            <a:r>
              <a:rPr lang="en-US" dirty="0"/>
              <a:t> et al (2014) </a:t>
            </a:r>
            <a:r>
              <a:rPr lang="en-US" i="1" dirty="0"/>
              <a:t>Nat </a:t>
            </a:r>
            <a:r>
              <a:rPr lang="en-US" i="1" dirty="0" err="1"/>
              <a:t>Comm</a:t>
            </a:r>
            <a:r>
              <a:rPr lang="en-US" i="1" dirty="0"/>
              <a:t>, </a:t>
            </a:r>
            <a:r>
              <a:rPr lang="en-US" dirty="0"/>
              <a:t>Tromp et al. (2018) </a:t>
            </a:r>
            <a:r>
              <a:rPr lang="en-US" i="1" dirty="0"/>
              <a:t>Aquaculture</a:t>
            </a:r>
            <a:r>
              <a:rPr lang="en-US" dirty="0"/>
              <a:t>, </a:t>
            </a:r>
            <a:r>
              <a:rPr lang="en-US" dirty="0" err="1"/>
              <a:t>Nuez-Ortin</a:t>
            </a:r>
            <a:r>
              <a:rPr lang="en-US" dirty="0"/>
              <a:t> et al. (2018) </a:t>
            </a:r>
            <a:r>
              <a:rPr lang="en-US" i="1" dirty="0"/>
              <a:t>BMC Genomics</a:t>
            </a:r>
          </a:p>
          <a:p>
            <a:pPr lvl="1"/>
            <a:r>
              <a:rPr lang="en-US" dirty="0"/>
              <a:t>salinity</a:t>
            </a:r>
          </a:p>
          <a:p>
            <a:pPr lvl="2"/>
            <a:r>
              <a:rPr lang="en-US" dirty="0"/>
              <a:t>Brown et al. (2018) </a:t>
            </a:r>
            <a:r>
              <a:rPr lang="en-US" i="1" dirty="0"/>
              <a:t>J. Fish Biol.</a:t>
            </a:r>
          </a:p>
          <a:p>
            <a:pPr lvl="1"/>
            <a:endParaRPr lang="en-US" dirty="0"/>
          </a:p>
        </p:txBody>
      </p:sp>
      <p:sp>
        <p:nvSpPr>
          <p:cNvPr id="6" name="Rectangle 5">
            <a:extLst>
              <a:ext uri="{FF2B5EF4-FFF2-40B4-BE49-F238E27FC236}">
                <a16:creationId xmlns:a16="http://schemas.microsoft.com/office/drawing/2014/main" id="{334C2093-DA3F-AB40-BD15-2560903EE067}"/>
              </a:ext>
            </a:extLst>
          </p:cNvPr>
          <p:cNvSpPr/>
          <p:nvPr/>
        </p:nvSpPr>
        <p:spPr>
          <a:xfrm>
            <a:off x="6096000" y="5996225"/>
            <a:ext cx="6096000" cy="307777"/>
          </a:xfrm>
          <a:prstGeom prst="rect">
            <a:avLst/>
          </a:prstGeom>
        </p:spPr>
        <p:txBody>
          <a:bodyPr>
            <a:spAutoFit/>
          </a:bodyPr>
          <a:lstStyle/>
          <a:p>
            <a:r>
              <a:rPr lang="en-US" sz="1400" dirty="0"/>
              <a:t>https://</a:t>
            </a:r>
            <a:r>
              <a:rPr lang="en-US" sz="1400" dirty="0" err="1"/>
              <a:t>science.nasa.gov</a:t>
            </a:r>
            <a:r>
              <a:rPr lang="en-US" sz="1400" dirty="0"/>
              <a:t>/earth-science/oceanography/physical-ocean/salinity</a:t>
            </a:r>
          </a:p>
        </p:txBody>
      </p:sp>
      <p:sp>
        <p:nvSpPr>
          <p:cNvPr id="7" name="Rectangle 6">
            <a:extLst>
              <a:ext uri="{FF2B5EF4-FFF2-40B4-BE49-F238E27FC236}">
                <a16:creationId xmlns:a16="http://schemas.microsoft.com/office/drawing/2014/main" id="{ACB6C110-25EC-5145-B96E-F9FD917E50E0}"/>
              </a:ext>
            </a:extLst>
          </p:cNvPr>
          <p:cNvSpPr/>
          <p:nvPr/>
        </p:nvSpPr>
        <p:spPr>
          <a:xfrm>
            <a:off x="1197832" y="2297503"/>
            <a:ext cx="10155968" cy="1336192"/>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pic>
        <p:nvPicPr>
          <p:cNvPr id="8" name="Picture 7" descr="First full year of validated ocean surface salinity">
            <a:extLst>
              <a:ext uri="{FF2B5EF4-FFF2-40B4-BE49-F238E27FC236}">
                <a16:creationId xmlns:a16="http://schemas.microsoft.com/office/drawing/2014/main" id="{ED476413-2E7E-744E-84CC-5D74436C584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41" r="8236"/>
          <a:stretch/>
        </p:blipFill>
        <p:spPr bwMode="auto">
          <a:xfrm>
            <a:off x="6382871" y="3429001"/>
            <a:ext cx="3059952" cy="2473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429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23C34-8933-8141-8CAB-66EA0895681B}"/>
              </a:ext>
            </a:extLst>
          </p:cNvPr>
          <p:cNvSpPr>
            <a:spLocks noGrp="1"/>
          </p:cNvSpPr>
          <p:nvPr>
            <p:ph type="title"/>
          </p:nvPr>
        </p:nvSpPr>
        <p:spPr>
          <a:xfrm>
            <a:off x="848766" y="-60167"/>
            <a:ext cx="10757647" cy="1830417"/>
          </a:xfrm>
        </p:spPr>
        <p:txBody>
          <a:bodyPr>
            <a:normAutofit/>
          </a:bodyPr>
          <a:lstStyle/>
          <a:p>
            <a:pPr algn="ctr"/>
            <a:r>
              <a:rPr lang="en-US" sz="4800" dirty="0"/>
              <a:t>Environmental conditions can exacerbate sea lice infestation</a:t>
            </a:r>
          </a:p>
        </p:txBody>
      </p:sp>
      <p:pic>
        <p:nvPicPr>
          <p:cNvPr id="10" name="Picture 9">
            <a:extLst>
              <a:ext uri="{FF2B5EF4-FFF2-40B4-BE49-F238E27FC236}">
                <a16:creationId xmlns:a16="http://schemas.microsoft.com/office/drawing/2014/main" id="{E1B2DF1C-AF96-FD4F-AB89-0FFDA0CB0A9A}"/>
              </a:ext>
            </a:extLst>
          </p:cNvPr>
          <p:cNvPicPr>
            <a:picLocks noChangeAspect="1"/>
          </p:cNvPicPr>
          <p:nvPr/>
        </p:nvPicPr>
        <p:blipFill>
          <a:blip r:embed="rId2"/>
          <a:stretch>
            <a:fillRect/>
          </a:stretch>
        </p:blipFill>
        <p:spPr>
          <a:xfrm>
            <a:off x="5482272" y="1819689"/>
            <a:ext cx="6378713" cy="2278559"/>
          </a:xfrm>
          <a:prstGeom prst="rect">
            <a:avLst/>
          </a:prstGeom>
        </p:spPr>
      </p:pic>
      <p:sp>
        <p:nvSpPr>
          <p:cNvPr id="15" name="TextBox 14">
            <a:extLst>
              <a:ext uri="{FF2B5EF4-FFF2-40B4-BE49-F238E27FC236}">
                <a16:creationId xmlns:a16="http://schemas.microsoft.com/office/drawing/2014/main" id="{7FFDF218-C540-5040-950C-AC560DC2D214}"/>
              </a:ext>
            </a:extLst>
          </p:cNvPr>
          <p:cNvSpPr txBox="1"/>
          <p:nvPr/>
        </p:nvSpPr>
        <p:spPr>
          <a:xfrm>
            <a:off x="6910326" y="1614503"/>
            <a:ext cx="3468706" cy="379656"/>
          </a:xfrm>
          <a:prstGeom prst="rect">
            <a:avLst/>
          </a:prstGeom>
          <a:noFill/>
        </p:spPr>
        <p:txBody>
          <a:bodyPr wrap="none" rtlCol="0">
            <a:spAutoFit/>
          </a:bodyPr>
          <a:lstStyle/>
          <a:p>
            <a:r>
              <a:rPr lang="en-US" sz="1867" dirty="0"/>
              <a:t>Temperature affects development</a:t>
            </a:r>
          </a:p>
        </p:txBody>
      </p:sp>
      <p:sp>
        <p:nvSpPr>
          <p:cNvPr id="13" name="Rectangle 12">
            <a:extLst>
              <a:ext uri="{FF2B5EF4-FFF2-40B4-BE49-F238E27FC236}">
                <a16:creationId xmlns:a16="http://schemas.microsoft.com/office/drawing/2014/main" id="{D25A71E5-85E0-214C-BE3F-BCD52974B7C3}"/>
              </a:ext>
            </a:extLst>
          </p:cNvPr>
          <p:cNvSpPr/>
          <p:nvPr/>
        </p:nvSpPr>
        <p:spPr>
          <a:xfrm>
            <a:off x="9635002" y="3917934"/>
            <a:ext cx="2942271" cy="297454"/>
          </a:xfrm>
          <a:prstGeom prst="rect">
            <a:avLst/>
          </a:prstGeom>
        </p:spPr>
        <p:txBody>
          <a:bodyPr wrap="square">
            <a:spAutoFit/>
          </a:bodyPr>
          <a:lstStyle/>
          <a:p>
            <a:r>
              <a:rPr lang="en-US" sz="1333" dirty="0"/>
              <a:t>González et al (2003) </a:t>
            </a:r>
            <a:r>
              <a:rPr lang="en-US" sz="1333" i="1" dirty="0"/>
              <a:t>Aquaculture</a:t>
            </a:r>
            <a:endParaRPr lang="en-US" sz="1333" dirty="0"/>
          </a:p>
        </p:txBody>
      </p:sp>
      <p:pic>
        <p:nvPicPr>
          <p:cNvPr id="16" name="Picture 2" descr="https://fishhistopathology.com/home/wp-content/uploads/2019/02/Caligus-FP.png">
            <a:extLst>
              <a:ext uri="{FF2B5EF4-FFF2-40B4-BE49-F238E27FC236}">
                <a16:creationId xmlns:a16="http://schemas.microsoft.com/office/drawing/2014/main" id="{E720F4DF-B062-B548-A2FD-FCBD441CD7D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241" t="24652" r="6169"/>
          <a:stretch/>
        </p:blipFill>
        <p:spPr bwMode="auto">
          <a:xfrm>
            <a:off x="101905" y="1848655"/>
            <a:ext cx="3144819" cy="23754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Atlantic salmon with adult females (C. rogercresseyi). Note the lesions on the skin surface. Note also the paired trailing egg sacs.">
            <a:extLst>
              <a:ext uri="{FF2B5EF4-FFF2-40B4-BE49-F238E27FC236}">
                <a16:creationId xmlns:a16="http://schemas.microsoft.com/office/drawing/2014/main" id="{79F3F92B-C9D9-F94F-BEC7-C23997BBBD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0995" y="4445000"/>
            <a:ext cx="3151459" cy="235922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Life cycle of C. rogercresseyi. es: egg strings; n1: first nauplius (0.43 mm long); n2: second nauplius (0.46 mm long); cop: copepodid (0.66 mm long); ch1: first chalimus I (0.83 mm long); ch2: second chalimus (1.27 mm long); ch3: third chalimus (2.15 mm long); ch4: fourth chalimus (3.15 mm long); ya: young adult which is not a different stage from adults (4.1 mm long); am: adult male (4.83 mm long); af: adult female with egg strings (4.79 mm long).">
            <a:extLst>
              <a:ext uri="{FF2B5EF4-FFF2-40B4-BE49-F238E27FC236}">
                <a16:creationId xmlns:a16="http://schemas.microsoft.com/office/drawing/2014/main" id="{F06F473F-04AD-9946-8E9D-3EE39D8BE5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6704" y="1792920"/>
            <a:ext cx="2081137" cy="2541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249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23C34-8933-8141-8CAB-66EA0895681B}"/>
              </a:ext>
            </a:extLst>
          </p:cNvPr>
          <p:cNvSpPr>
            <a:spLocks noGrp="1"/>
          </p:cNvSpPr>
          <p:nvPr>
            <p:ph type="title"/>
          </p:nvPr>
        </p:nvSpPr>
        <p:spPr>
          <a:xfrm>
            <a:off x="848766" y="-60167"/>
            <a:ext cx="10757647" cy="1830417"/>
          </a:xfrm>
        </p:spPr>
        <p:txBody>
          <a:bodyPr>
            <a:normAutofit/>
          </a:bodyPr>
          <a:lstStyle/>
          <a:p>
            <a:pPr algn="ctr"/>
            <a:r>
              <a:rPr lang="en-US" sz="4800" dirty="0"/>
              <a:t>Environmental conditions can exacerbate sea lice infestation</a:t>
            </a:r>
          </a:p>
        </p:txBody>
      </p:sp>
      <p:pic>
        <p:nvPicPr>
          <p:cNvPr id="10" name="Picture 9">
            <a:extLst>
              <a:ext uri="{FF2B5EF4-FFF2-40B4-BE49-F238E27FC236}">
                <a16:creationId xmlns:a16="http://schemas.microsoft.com/office/drawing/2014/main" id="{E1B2DF1C-AF96-FD4F-AB89-0FFDA0CB0A9A}"/>
              </a:ext>
            </a:extLst>
          </p:cNvPr>
          <p:cNvPicPr>
            <a:picLocks noChangeAspect="1"/>
          </p:cNvPicPr>
          <p:nvPr/>
        </p:nvPicPr>
        <p:blipFill>
          <a:blip r:embed="rId3"/>
          <a:stretch>
            <a:fillRect/>
          </a:stretch>
        </p:blipFill>
        <p:spPr>
          <a:xfrm>
            <a:off x="5482272" y="1819689"/>
            <a:ext cx="6378713" cy="2278559"/>
          </a:xfrm>
          <a:prstGeom prst="rect">
            <a:avLst/>
          </a:prstGeom>
        </p:spPr>
      </p:pic>
      <p:sp>
        <p:nvSpPr>
          <p:cNvPr id="15" name="TextBox 14">
            <a:extLst>
              <a:ext uri="{FF2B5EF4-FFF2-40B4-BE49-F238E27FC236}">
                <a16:creationId xmlns:a16="http://schemas.microsoft.com/office/drawing/2014/main" id="{7FFDF218-C540-5040-950C-AC560DC2D214}"/>
              </a:ext>
            </a:extLst>
          </p:cNvPr>
          <p:cNvSpPr txBox="1"/>
          <p:nvPr/>
        </p:nvSpPr>
        <p:spPr>
          <a:xfrm>
            <a:off x="6910326" y="1614503"/>
            <a:ext cx="3468706" cy="379656"/>
          </a:xfrm>
          <a:prstGeom prst="rect">
            <a:avLst/>
          </a:prstGeom>
          <a:noFill/>
        </p:spPr>
        <p:txBody>
          <a:bodyPr wrap="none" rtlCol="0">
            <a:spAutoFit/>
          </a:bodyPr>
          <a:lstStyle/>
          <a:p>
            <a:r>
              <a:rPr lang="en-US" sz="1867" dirty="0"/>
              <a:t>Temperature affects development</a:t>
            </a:r>
          </a:p>
        </p:txBody>
      </p:sp>
      <p:sp>
        <p:nvSpPr>
          <p:cNvPr id="13" name="Rectangle 12">
            <a:extLst>
              <a:ext uri="{FF2B5EF4-FFF2-40B4-BE49-F238E27FC236}">
                <a16:creationId xmlns:a16="http://schemas.microsoft.com/office/drawing/2014/main" id="{D25A71E5-85E0-214C-BE3F-BCD52974B7C3}"/>
              </a:ext>
            </a:extLst>
          </p:cNvPr>
          <p:cNvSpPr/>
          <p:nvPr/>
        </p:nvSpPr>
        <p:spPr>
          <a:xfrm>
            <a:off x="9635002" y="3917934"/>
            <a:ext cx="2942271" cy="297454"/>
          </a:xfrm>
          <a:prstGeom prst="rect">
            <a:avLst/>
          </a:prstGeom>
        </p:spPr>
        <p:txBody>
          <a:bodyPr wrap="square">
            <a:spAutoFit/>
          </a:bodyPr>
          <a:lstStyle/>
          <a:p>
            <a:r>
              <a:rPr lang="en-US" sz="1333" dirty="0"/>
              <a:t>González et al (2003) </a:t>
            </a:r>
            <a:r>
              <a:rPr lang="en-US" sz="1333" i="1" dirty="0"/>
              <a:t>Aquaculture</a:t>
            </a:r>
            <a:endParaRPr lang="en-US" sz="1333" dirty="0"/>
          </a:p>
        </p:txBody>
      </p:sp>
      <p:pic>
        <p:nvPicPr>
          <p:cNvPr id="16" name="Picture 2" descr="https://fishhistopathology.com/home/wp-content/uploads/2019/02/Caligus-FP.png">
            <a:extLst>
              <a:ext uri="{FF2B5EF4-FFF2-40B4-BE49-F238E27FC236}">
                <a16:creationId xmlns:a16="http://schemas.microsoft.com/office/drawing/2014/main" id="{E720F4DF-B062-B548-A2FD-FCBD441CD7D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241" t="24652" r="6169"/>
          <a:stretch/>
        </p:blipFill>
        <p:spPr bwMode="auto">
          <a:xfrm>
            <a:off x="101905" y="1848655"/>
            <a:ext cx="3144819" cy="23754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Atlantic salmon with adult females (C. rogercresseyi). Note the lesions on the skin surface. Note also the paired trailing egg sacs.">
            <a:extLst>
              <a:ext uri="{FF2B5EF4-FFF2-40B4-BE49-F238E27FC236}">
                <a16:creationId xmlns:a16="http://schemas.microsoft.com/office/drawing/2014/main" id="{79F3F92B-C9D9-F94F-BEC7-C23997BBBD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0995" y="4445000"/>
            <a:ext cx="3151459" cy="235922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Life cycle of C. rogercresseyi. es: egg strings; n1: first nauplius (0.43 mm long); n2: second nauplius (0.46 mm long); cop: copepodid (0.66 mm long); ch1: first chalimus I (0.83 mm long); ch2: second chalimus (1.27 mm long); ch3: third chalimus (2.15 mm long); ch4: fourth chalimus (3.15 mm long); ya: young adult which is not a different stage from adults (4.1 mm long); am: adult male (4.83 mm long); af: adult female with egg strings (4.79 mm long).">
            <a:extLst>
              <a:ext uri="{FF2B5EF4-FFF2-40B4-BE49-F238E27FC236}">
                <a16:creationId xmlns:a16="http://schemas.microsoft.com/office/drawing/2014/main" id="{F06F473F-04AD-9946-8E9D-3EE39D8BE5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6704" y="1792920"/>
            <a:ext cx="2081137" cy="254160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E293F980-73AA-A843-9D59-D29F33BDF530}"/>
              </a:ext>
            </a:extLst>
          </p:cNvPr>
          <p:cNvPicPr>
            <a:picLocks noChangeAspect="1"/>
          </p:cNvPicPr>
          <p:nvPr/>
        </p:nvPicPr>
        <p:blipFill>
          <a:blip r:embed="rId7"/>
          <a:stretch>
            <a:fillRect/>
          </a:stretch>
        </p:blipFill>
        <p:spPr>
          <a:xfrm>
            <a:off x="6661984" y="4499231"/>
            <a:ext cx="3779661" cy="2252571"/>
          </a:xfrm>
          <a:prstGeom prst="rect">
            <a:avLst/>
          </a:prstGeom>
        </p:spPr>
      </p:pic>
      <p:sp>
        <p:nvSpPr>
          <p:cNvPr id="14" name="TextBox 13">
            <a:extLst>
              <a:ext uri="{FF2B5EF4-FFF2-40B4-BE49-F238E27FC236}">
                <a16:creationId xmlns:a16="http://schemas.microsoft.com/office/drawing/2014/main" id="{210A67F8-F945-C247-AD84-23B49DBE4A5B}"/>
              </a:ext>
            </a:extLst>
          </p:cNvPr>
          <p:cNvSpPr txBox="1"/>
          <p:nvPr/>
        </p:nvSpPr>
        <p:spPr>
          <a:xfrm>
            <a:off x="6734368" y="4127788"/>
            <a:ext cx="4413989" cy="420564"/>
          </a:xfrm>
          <a:prstGeom prst="rect">
            <a:avLst/>
          </a:prstGeom>
          <a:noFill/>
        </p:spPr>
        <p:txBody>
          <a:bodyPr wrap="square" rtlCol="0">
            <a:spAutoFit/>
          </a:bodyPr>
          <a:lstStyle/>
          <a:p>
            <a:pPr algn="ctr"/>
            <a:r>
              <a:rPr lang="en-US" sz="2133" dirty="0"/>
              <a:t>Salinity affects survival </a:t>
            </a:r>
          </a:p>
        </p:txBody>
      </p:sp>
      <p:sp>
        <p:nvSpPr>
          <p:cNvPr id="18" name="Rectangle 17">
            <a:extLst>
              <a:ext uri="{FF2B5EF4-FFF2-40B4-BE49-F238E27FC236}">
                <a16:creationId xmlns:a16="http://schemas.microsoft.com/office/drawing/2014/main" id="{E2858685-58E2-A74E-B453-0E5BDDE1EA86}"/>
              </a:ext>
            </a:extLst>
          </p:cNvPr>
          <p:cNvSpPr/>
          <p:nvPr/>
        </p:nvSpPr>
        <p:spPr>
          <a:xfrm>
            <a:off x="10418816" y="5561513"/>
            <a:ext cx="1459083" cy="1117935"/>
          </a:xfrm>
          <a:prstGeom prst="rect">
            <a:avLst/>
          </a:prstGeom>
        </p:spPr>
        <p:txBody>
          <a:bodyPr wrap="square">
            <a:spAutoFit/>
          </a:bodyPr>
          <a:lstStyle/>
          <a:p>
            <a:r>
              <a:rPr lang="en-US" sz="1333" dirty="0"/>
              <a:t>Bravo et al (2008) </a:t>
            </a:r>
            <a:r>
              <a:rPr lang="en-US" sz="1333" i="1" dirty="0"/>
              <a:t>Bulletin of the European Association of Fish Pathologists</a:t>
            </a:r>
            <a:endParaRPr lang="en-US" sz="1333" dirty="0"/>
          </a:p>
        </p:txBody>
      </p:sp>
      <p:sp>
        <p:nvSpPr>
          <p:cNvPr id="3" name="Rectangle 2">
            <a:extLst>
              <a:ext uri="{FF2B5EF4-FFF2-40B4-BE49-F238E27FC236}">
                <a16:creationId xmlns:a16="http://schemas.microsoft.com/office/drawing/2014/main" id="{03CCF7DD-B695-F04C-9326-C5BE1D024EC2}"/>
              </a:ext>
            </a:extLst>
          </p:cNvPr>
          <p:cNvSpPr/>
          <p:nvPr/>
        </p:nvSpPr>
        <p:spPr>
          <a:xfrm>
            <a:off x="3516704" y="1614503"/>
            <a:ext cx="8675297" cy="2513285"/>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Tree>
    <p:extLst>
      <p:ext uri="{BB962C8B-B14F-4D97-AF65-F5344CB8AC3E}">
        <p14:creationId xmlns:p14="http://schemas.microsoft.com/office/powerpoint/2010/main" val="819207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DB9C-C051-BC4C-867D-DD42D0C8EC35}"/>
              </a:ext>
            </a:extLst>
          </p:cNvPr>
          <p:cNvSpPr>
            <a:spLocks noGrp="1"/>
          </p:cNvSpPr>
          <p:nvPr>
            <p:ph type="title"/>
          </p:nvPr>
        </p:nvSpPr>
        <p:spPr>
          <a:xfrm>
            <a:off x="838200" y="532467"/>
            <a:ext cx="10515600" cy="1325563"/>
          </a:xfrm>
        </p:spPr>
        <p:txBody>
          <a:bodyPr>
            <a:normAutofit/>
          </a:bodyPr>
          <a:lstStyle/>
          <a:p>
            <a:pPr algn="ctr"/>
            <a:r>
              <a:rPr lang="en-US" dirty="0"/>
              <a:t>How do temperature and salinity affect salmon response to sea lice?</a:t>
            </a:r>
          </a:p>
        </p:txBody>
      </p:sp>
    </p:spTree>
    <p:extLst>
      <p:ext uri="{BB962C8B-B14F-4D97-AF65-F5344CB8AC3E}">
        <p14:creationId xmlns:p14="http://schemas.microsoft.com/office/powerpoint/2010/main" val="1706756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DB9C-C051-BC4C-867D-DD42D0C8EC35}"/>
              </a:ext>
            </a:extLst>
          </p:cNvPr>
          <p:cNvSpPr>
            <a:spLocks noGrp="1"/>
          </p:cNvSpPr>
          <p:nvPr>
            <p:ph type="title"/>
          </p:nvPr>
        </p:nvSpPr>
        <p:spPr>
          <a:xfrm>
            <a:off x="838200" y="532467"/>
            <a:ext cx="10515600" cy="1325563"/>
          </a:xfrm>
        </p:spPr>
        <p:txBody>
          <a:bodyPr>
            <a:normAutofit/>
          </a:bodyPr>
          <a:lstStyle/>
          <a:p>
            <a:pPr algn="ctr"/>
            <a:r>
              <a:rPr lang="en-US" dirty="0"/>
              <a:t>How do temperature and salinity affect salmon response to sea lice?</a:t>
            </a:r>
          </a:p>
        </p:txBody>
      </p:sp>
      <p:sp>
        <p:nvSpPr>
          <p:cNvPr id="3" name="Content Placeholder 2">
            <a:extLst>
              <a:ext uri="{FF2B5EF4-FFF2-40B4-BE49-F238E27FC236}">
                <a16:creationId xmlns:a16="http://schemas.microsoft.com/office/drawing/2014/main" id="{21D44B00-11AF-334A-8722-4A7D07FE53E1}"/>
              </a:ext>
            </a:extLst>
          </p:cNvPr>
          <p:cNvSpPr>
            <a:spLocks noGrp="1"/>
          </p:cNvSpPr>
          <p:nvPr>
            <p:ph idx="1"/>
          </p:nvPr>
        </p:nvSpPr>
        <p:spPr>
          <a:xfrm>
            <a:off x="838200" y="2269331"/>
            <a:ext cx="10515600" cy="4351339"/>
          </a:xfrm>
        </p:spPr>
        <p:txBody>
          <a:bodyPr>
            <a:normAutofit/>
          </a:bodyPr>
          <a:lstStyle/>
          <a:p>
            <a:r>
              <a:rPr lang="en-US" dirty="0"/>
              <a:t>Methylation is a good way to measure wide-spread change</a:t>
            </a:r>
          </a:p>
          <a:p>
            <a:pPr lvl="1"/>
            <a:r>
              <a:rPr lang="en-US" dirty="0"/>
              <a:t>Epigenetic marks can be directly influenced by the environment</a:t>
            </a:r>
          </a:p>
          <a:p>
            <a:pPr lvl="1"/>
            <a:r>
              <a:rPr lang="en-US" dirty="0"/>
              <a:t>They mediate phenotypic response through gene regulation</a:t>
            </a:r>
          </a:p>
          <a:p>
            <a:pPr marL="457189" lvl="1" indent="0">
              <a:buNone/>
            </a:pPr>
            <a:endParaRPr lang="en-US" dirty="0"/>
          </a:p>
        </p:txBody>
      </p:sp>
    </p:spTree>
    <p:extLst>
      <p:ext uri="{BB962C8B-B14F-4D97-AF65-F5344CB8AC3E}">
        <p14:creationId xmlns:p14="http://schemas.microsoft.com/office/powerpoint/2010/main" val="1590422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DB9C-C051-BC4C-867D-DD42D0C8EC35}"/>
              </a:ext>
            </a:extLst>
          </p:cNvPr>
          <p:cNvSpPr>
            <a:spLocks noGrp="1"/>
          </p:cNvSpPr>
          <p:nvPr>
            <p:ph type="title"/>
          </p:nvPr>
        </p:nvSpPr>
        <p:spPr>
          <a:xfrm>
            <a:off x="838200" y="532467"/>
            <a:ext cx="10515600" cy="1325563"/>
          </a:xfrm>
        </p:spPr>
        <p:txBody>
          <a:bodyPr>
            <a:normAutofit/>
          </a:bodyPr>
          <a:lstStyle/>
          <a:p>
            <a:pPr algn="ctr"/>
            <a:r>
              <a:rPr lang="en-US" dirty="0"/>
              <a:t>How do temperature and salinity affect salmon response to sea lice?</a:t>
            </a:r>
          </a:p>
        </p:txBody>
      </p:sp>
      <p:sp>
        <p:nvSpPr>
          <p:cNvPr id="3" name="Content Placeholder 2">
            <a:extLst>
              <a:ext uri="{FF2B5EF4-FFF2-40B4-BE49-F238E27FC236}">
                <a16:creationId xmlns:a16="http://schemas.microsoft.com/office/drawing/2014/main" id="{21D44B00-11AF-334A-8722-4A7D07FE53E1}"/>
              </a:ext>
            </a:extLst>
          </p:cNvPr>
          <p:cNvSpPr>
            <a:spLocks noGrp="1"/>
          </p:cNvSpPr>
          <p:nvPr>
            <p:ph idx="1"/>
          </p:nvPr>
        </p:nvSpPr>
        <p:spPr>
          <a:xfrm>
            <a:off x="838200" y="2269331"/>
            <a:ext cx="10515600" cy="4351339"/>
          </a:xfrm>
        </p:spPr>
        <p:txBody>
          <a:bodyPr>
            <a:normAutofit/>
          </a:bodyPr>
          <a:lstStyle/>
          <a:p>
            <a:r>
              <a:rPr lang="en-US" dirty="0"/>
              <a:t>Methylation is a good way to measure wide-spread change</a:t>
            </a:r>
          </a:p>
          <a:p>
            <a:pPr lvl="1"/>
            <a:r>
              <a:rPr lang="en-US" dirty="0"/>
              <a:t>Epigenetic marks can be directly influenced by the environment</a:t>
            </a:r>
          </a:p>
          <a:p>
            <a:pPr lvl="1"/>
            <a:r>
              <a:rPr lang="en-US" dirty="0"/>
              <a:t>They mediate phenotypic response through gene regulation</a:t>
            </a:r>
          </a:p>
          <a:p>
            <a:pPr lvl="1"/>
            <a:endParaRPr lang="en-US" dirty="0"/>
          </a:p>
          <a:p>
            <a:r>
              <a:rPr lang="en-US" dirty="0"/>
              <a:t>Do salmon methylomes change in response to environment during sea lice infestation?</a:t>
            </a:r>
          </a:p>
          <a:p>
            <a:pPr lvl="1"/>
            <a:r>
              <a:rPr lang="en-US" dirty="0"/>
              <a:t>How might these methylation changes influence physiology?</a:t>
            </a:r>
          </a:p>
          <a:p>
            <a:pPr lvl="1"/>
            <a:r>
              <a:rPr lang="en-US" dirty="0"/>
              <a:t>Are specific regulatory pathways affected by one factor more than another?</a:t>
            </a:r>
          </a:p>
        </p:txBody>
      </p:sp>
    </p:spTree>
    <p:extLst>
      <p:ext uri="{BB962C8B-B14F-4D97-AF65-F5344CB8AC3E}">
        <p14:creationId xmlns:p14="http://schemas.microsoft.com/office/powerpoint/2010/main" val="2409277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5E179-37E2-C84E-A8B4-51C23E016A84}"/>
              </a:ext>
            </a:extLst>
          </p:cNvPr>
          <p:cNvSpPr>
            <a:spLocks noGrp="1"/>
          </p:cNvSpPr>
          <p:nvPr>
            <p:ph type="title"/>
          </p:nvPr>
        </p:nvSpPr>
        <p:spPr/>
        <p:txBody>
          <a:bodyPr/>
          <a:lstStyle/>
          <a:p>
            <a:pPr algn="ctr"/>
            <a:r>
              <a:rPr lang="en-US" dirty="0"/>
              <a:t>Temperature x salinity experimental set-up</a:t>
            </a:r>
          </a:p>
        </p:txBody>
      </p:sp>
      <p:sp>
        <p:nvSpPr>
          <p:cNvPr id="4" name="Rectangle 3">
            <a:extLst>
              <a:ext uri="{FF2B5EF4-FFF2-40B4-BE49-F238E27FC236}">
                <a16:creationId xmlns:a16="http://schemas.microsoft.com/office/drawing/2014/main" id="{7C1ADDBC-8436-9D47-9418-51A564A23A76}"/>
              </a:ext>
            </a:extLst>
          </p:cNvPr>
          <p:cNvSpPr/>
          <p:nvPr/>
        </p:nvSpPr>
        <p:spPr>
          <a:xfrm>
            <a:off x="800765" y="2948359"/>
            <a:ext cx="1722120" cy="134112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extBox 10">
            <a:extLst>
              <a:ext uri="{FF2B5EF4-FFF2-40B4-BE49-F238E27FC236}">
                <a16:creationId xmlns:a16="http://schemas.microsoft.com/office/drawing/2014/main" id="{46DF1108-CCE8-B647-A7C8-0D3B9D7DF367}"/>
              </a:ext>
            </a:extLst>
          </p:cNvPr>
          <p:cNvSpPr txBox="1"/>
          <p:nvPr/>
        </p:nvSpPr>
        <p:spPr>
          <a:xfrm>
            <a:off x="9070" y="3323487"/>
            <a:ext cx="514885" cy="379656"/>
          </a:xfrm>
          <a:prstGeom prst="rect">
            <a:avLst/>
          </a:prstGeom>
          <a:noFill/>
        </p:spPr>
        <p:txBody>
          <a:bodyPr wrap="none" rtlCol="0">
            <a:spAutoFit/>
          </a:bodyPr>
          <a:lstStyle/>
          <a:p>
            <a:r>
              <a:rPr lang="en-US" sz="1867" b="1" dirty="0"/>
              <a:t>8°C</a:t>
            </a:r>
          </a:p>
        </p:txBody>
      </p:sp>
      <p:sp>
        <p:nvSpPr>
          <p:cNvPr id="12" name="TextBox 11">
            <a:extLst>
              <a:ext uri="{FF2B5EF4-FFF2-40B4-BE49-F238E27FC236}">
                <a16:creationId xmlns:a16="http://schemas.microsoft.com/office/drawing/2014/main" id="{7B294EFB-91C3-3449-BD1F-00B37CAB3715}"/>
              </a:ext>
            </a:extLst>
          </p:cNvPr>
          <p:cNvSpPr txBox="1"/>
          <p:nvPr/>
        </p:nvSpPr>
        <p:spPr>
          <a:xfrm>
            <a:off x="1" y="5232373"/>
            <a:ext cx="636713" cy="379656"/>
          </a:xfrm>
          <a:prstGeom prst="rect">
            <a:avLst/>
          </a:prstGeom>
          <a:noFill/>
        </p:spPr>
        <p:txBody>
          <a:bodyPr wrap="none" rtlCol="0">
            <a:spAutoFit/>
          </a:bodyPr>
          <a:lstStyle/>
          <a:p>
            <a:r>
              <a:rPr lang="en-US" sz="1867" b="1" dirty="0"/>
              <a:t>16°C</a:t>
            </a:r>
          </a:p>
        </p:txBody>
      </p:sp>
      <p:sp>
        <p:nvSpPr>
          <p:cNvPr id="14" name="TextBox 13">
            <a:extLst>
              <a:ext uri="{FF2B5EF4-FFF2-40B4-BE49-F238E27FC236}">
                <a16:creationId xmlns:a16="http://schemas.microsoft.com/office/drawing/2014/main" id="{D902D20F-E205-9C4D-80EC-5243DE60B4D2}"/>
              </a:ext>
            </a:extLst>
          </p:cNvPr>
          <p:cNvSpPr txBox="1"/>
          <p:nvPr/>
        </p:nvSpPr>
        <p:spPr>
          <a:xfrm>
            <a:off x="3319960" y="6075531"/>
            <a:ext cx="834331" cy="379656"/>
          </a:xfrm>
          <a:prstGeom prst="rect">
            <a:avLst/>
          </a:prstGeom>
          <a:noFill/>
        </p:spPr>
        <p:txBody>
          <a:bodyPr wrap="none" rtlCol="0">
            <a:spAutoFit/>
          </a:bodyPr>
          <a:lstStyle/>
          <a:p>
            <a:r>
              <a:rPr lang="en-US" sz="1867" b="1" dirty="0"/>
              <a:t>26 </a:t>
            </a:r>
            <a:r>
              <a:rPr lang="en-US" sz="1867" b="1" dirty="0" err="1"/>
              <a:t>psu</a:t>
            </a:r>
            <a:endParaRPr lang="en-US" sz="1867" b="1" dirty="0"/>
          </a:p>
        </p:txBody>
      </p:sp>
      <p:sp>
        <p:nvSpPr>
          <p:cNvPr id="15" name="TextBox 14">
            <a:extLst>
              <a:ext uri="{FF2B5EF4-FFF2-40B4-BE49-F238E27FC236}">
                <a16:creationId xmlns:a16="http://schemas.microsoft.com/office/drawing/2014/main" id="{AFD5314A-A630-D145-9503-26B42484D436}"/>
              </a:ext>
            </a:extLst>
          </p:cNvPr>
          <p:cNvSpPr txBox="1"/>
          <p:nvPr/>
        </p:nvSpPr>
        <p:spPr>
          <a:xfrm>
            <a:off x="1211898" y="6075531"/>
            <a:ext cx="834331" cy="379656"/>
          </a:xfrm>
          <a:prstGeom prst="rect">
            <a:avLst/>
          </a:prstGeom>
          <a:noFill/>
        </p:spPr>
        <p:txBody>
          <a:bodyPr wrap="none" rtlCol="0">
            <a:spAutoFit/>
          </a:bodyPr>
          <a:lstStyle/>
          <a:p>
            <a:r>
              <a:rPr lang="en-US" sz="1867" b="1" dirty="0"/>
              <a:t>32 </a:t>
            </a:r>
            <a:r>
              <a:rPr lang="en-US" sz="1867" b="1" dirty="0" err="1"/>
              <a:t>psu</a:t>
            </a:r>
            <a:endParaRPr lang="en-US" sz="1867" b="1" dirty="0"/>
          </a:p>
        </p:txBody>
      </p:sp>
      <p:pic>
        <p:nvPicPr>
          <p:cNvPr id="25" name="Graphic 24" descr="Fish">
            <a:extLst>
              <a:ext uri="{FF2B5EF4-FFF2-40B4-BE49-F238E27FC236}">
                <a16:creationId xmlns:a16="http://schemas.microsoft.com/office/drawing/2014/main" id="{5576A309-D28B-E84F-B782-792634CFBEF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7097" y="3089739"/>
            <a:ext cx="609600" cy="609600"/>
          </a:xfrm>
          <a:prstGeom prst="rect">
            <a:avLst/>
          </a:prstGeom>
        </p:spPr>
      </p:pic>
      <p:pic>
        <p:nvPicPr>
          <p:cNvPr id="26" name="Graphic 25" descr="Fish">
            <a:extLst>
              <a:ext uri="{FF2B5EF4-FFF2-40B4-BE49-F238E27FC236}">
                <a16:creationId xmlns:a16="http://schemas.microsoft.com/office/drawing/2014/main" id="{7802F41E-C02E-CA43-B277-5F110F46FF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8701" y="3472711"/>
            <a:ext cx="609600" cy="609600"/>
          </a:xfrm>
          <a:prstGeom prst="rect">
            <a:avLst/>
          </a:prstGeom>
        </p:spPr>
      </p:pic>
      <p:pic>
        <p:nvPicPr>
          <p:cNvPr id="27" name="Graphic 26" descr="Fish">
            <a:extLst>
              <a:ext uri="{FF2B5EF4-FFF2-40B4-BE49-F238E27FC236}">
                <a16:creationId xmlns:a16="http://schemas.microsoft.com/office/drawing/2014/main" id="{966F943F-7374-5045-BB4F-D22DCE7BF27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51296" y="3176811"/>
            <a:ext cx="609600" cy="609600"/>
          </a:xfrm>
          <a:prstGeom prst="rect">
            <a:avLst/>
          </a:prstGeom>
        </p:spPr>
      </p:pic>
      <p:pic>
        <p:nvPicPr>
          <p:cNvPr id="28" name="Graphic 27" descr="Fish">
            <a:extLst>
              <a:ext uri="{FF2B5EF4-FFF2-40B4-BE49-F238E27FC236}">
                <a16:creationId xmlns:a16="http://schemas.microsoft.com/office/drawing/2014/main" id="{00F3556D-9C6F-5240-A740-7D7D411FC1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90907" y="3752289"/>
            <a:ext cx="609600" cy="609600"/>
          </a:xfrm>
          <a:prstGeom prst="rect">
            <a:avLst/>
          </a:prstGeom>
        </p:spPr>
      </p:pic>
      <p:pic>
        <p:nvPicPr>
          <p:cNvPr id="46" name="Picture 45">
            <a:extLst>
              <a:ext uri="{FF2B5EF4-FFF2-40B4-BE49-F238E27FC236}">
                <a16:creationId xmlns:a16="http://schemas.microsoft.com/office/drawing/2014/main" id="{46F2E84F-7135-AF42-B18D-EB4B18F4DB1F}"/>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6703" b="23499" l="35718" r="44866"/>
                    </a14:imgEffect>
                  </a14:imgLayer>
                </a14:imgProps>
              </a:ext>
            </a:extLst>
          </a:blip>
          <a:srcRect l="34575" t="15854" r="53990" b="75651"/>
          <a:stretch/>
        </p:blipFill>
        <p:spPr>
          <a:xfrm rot="14773706">
            <a:off x="1787465" y="4052482"/>
            <a:ext cx="121289" cy="102796"/>
          </a:xfrm>
          <a:prstGeom prst="rect">
            <a:avLst/>
          </a:prstGeom>
        </p:spPr>
      </p:pic>
      <p:pic>
        <p:nvPicPr>
          <p:cNvPr id="47" name="Picture 46">
            <a:extLst>
              <a:ext uri="{FF2B5EF4-FFF2-40B4-BE49-F238E27FC236}">
                <a16:creationId xmlns:a16="http://schemas.microsoft.com/office/drawing/2014/main" id="{09CFD0DA-462B-B148-95DF-0A1E92CA802E}"/>
              </a:ext>
            </a:extLst>
          </p:cNvPr>
          <p:cNvPicPr>
            <a:picLocks noChangeAspect="1"/>
          </p:cNvPicPr>
          <p:nvPr/>
        </p:nvPicPr>
        <p:blipFill rotWithShape="1">
          <a:blip r:embed="rId5">
            <a:extLst>
              <a:ext uri="{BEBA8EAE-BF5A-486C-A8C5-ECC9F3942E4B}">
                <a14:imgProps xmlns:a14="http://schemas.microsoft.com/office/drawing/2010/main">
                  <a14:imgLayer r:embed="rId7">
                    <a14:imgEffect>
                      <a14:backgroundRemoval t="16703" b="23499" l="35718" r="44866"/>
                    </a14:imgEffect>
                  </a14:imgLayer>
                </a14:imgProps>
              </a:ext>
            </a:extLst>
          </a:blip>
          <a:srcRect l="34575" t="15854" r="53990" b="75651"/>
          <a:stretch/>
        </p:blipFill>
        <p:spPr>
          <a:xfrm rot="14773706">
            <a:off x="1855790" y="4055607"/>
            <a:ext cx="121289" cy="102796"/>
          </a:xfrm>
          <a:prstGeom prst="rect">
            <a:avLst/>
          </a:prstGeom>
        </p:spPr>
      </p:pic>
      <p:pic>
        <p:nvPicPr>
          <p:cNvPr id="48" name="Picture 47">
            <a:extLst>
              <a:ext uri="{FF2B5EF4-FFF2-40B4-BE49-F238E27FC236}">
                <a16:creationId xmlns:a16="http://schemas.microsoft.com/office/drawing/2014/main" id="{213E5439-3537-534A-89D5-2F68D1743B91}"/>
              </a:ext>
            </a:extLst>
          </p:cNvPr>
          <p:cNvPicPr>
            <a:picLocks noChangeAspect="1"/>
          </p:cNvPicPr>
          <p:nvPr/>
        </p:nvPicPr>
        <p:blipFill rotWithShape="1">
          <a:blip r:embed="rId5">
            <a:extLst>
              <a:ext uri="{BEBA8EAE-BF5A-486C-A8C5-ECC9F3942E4B}">
                <a14:imgProps xmlns:a14="http://schemas.microsoft.com/office/drawing/2010/main">
                  <a14:imgLayer r:embed="rId8">
                    <a14:imgEffect>
                      <a14:backgroundRemoval t="16703" b="23499" l="35718" r="44866"/>
                    </a14:imgEffect>
                  </a14:imgLayer>
                </a14:imgProps>
              </a:ext>
            </a:extLst>
          </a:blip>
          <a:srcRect l="34575" t="15854" r="53990" b="75651"/>
          <a:stretch/>
        </p:blipFill>
        <p:spPr>
          <a:xfrm rot="14773706">
            <a:off x="1225724" y="3763209"/>
            <a:ext cx="121289" cy="102796"/>
          </a:xfrm>
          <a:prstGeom prst="rect">
            <a:avLst/>
          </a:prstGeom>
        </p:spPr>
      </p:pic>
      <p:pic>
        <p:nvPicPr>
          <p:cNvPr id="49" name="Picture 48">
            <a:extLst>
              <a:ext uri="{FF2B5EF4-FFF2-40B4-BE49-F238E27FC236}">
                <a16:creationId xmlns:a16="http://schemas.microsoft.com/office/drawing/2014/main" id="{62E7FA06-833D-7542-AE17-253A1CB8A0EA}"/>
              </a:ext>
            </a:extLst>
          </p:cNvPr>
          <p:cNvPicPr>
            <a:picLocks noChangeAspect="1"/>
          </p:cNvPicPr>
          <p:nvPr/>
        </p:nvPicPr>
        <p:blipFill rotWithShape="1">
          <a:blip r:embed="rId5">
            <a:extLst>
              <a:ext uri="{BEBA8EAE-BF5A-486C-A8C5-ECC9F3942E4B}">
                <a14:imgProps xmlns:a14="http://schemas.microsoft.com/office/drawing/2010/main">
                  <a14:imgLayer r:embed="rId9">
                    <a14:imgEffect>
                      <a14:backgroundRemoval t="16703" b="23499" l="35718" r="44866"/>
                    </a14:imgEffect>
                  </a14:imgLayer>
                </a14:imgProps>
              </a:ext>
            </a:extLst>
          </a:blip>
          <a:srcRect l="34575" t="15854" r="53990" b="75651"/>
          <a:stretch/>
        </p:blipFill>
        <p:spPr>
          <a:xfrm rot="16360991">
            <a:off x="1154240" y="3763207"/>
            <a:ext cx="121289" cy="102796"/>
          </a:xfrm>
          <a:prstGeom prst="rect">
            <a:avLst/>
          </a:prstGeom>
        </p:spPr>
      </p:pic>
      <p:pic>
        <p:nvPicPr>
          <p:cNvPr id="50" name="Picture 49">
            <a:extLst>
              <a:ext uri="{FF2B5EF4-FFF2-40B4-BE49-F238E27FC236}">
                <a16:creationId xmlns:a16="http://schemas.microsoft.com/office/drawing/2014/main" id="{19C8B4DC-C4D1-ED47-907B-F6B545125A88}"/>
              </a:ext>
            </a:extLst>
          </p:cNvPr>
          <p:cNvPicPr>
            <a:picLocks noChangeAspect="1"/>
          </p:cNvPicPr>
          <p:nvPr/>
        </p:nvPicPr>
        <p:blipFill rotWithShape="1">
          <a:blip r:embed="rId5">
            <a:extLst>
              <a:ext uri="{BEBA8EAE-BF5A-486C-A8C5-ECC9F3942E4B}">
                <a14:imgProps xmlns:a14="http://schemas.microsoft.com/office/drawing/2010/main">
                  <a14:imgLayer r:embed="rId10">
                    <a14:imgEffect>
                      <a14:backgroundRemoval t="16703" b="23499" l="35718" r="44866"/>
                    </a14:imgEffect>
                  </a14:imgLayer>
                </a14:imgProps>
              </a:ext>
            </a:extLst>
          </a:blip>
          <a:srcRect l="34575" t="15854" r="53990" b="75651"/>
          <a:stretch/>
        </p:blipFill>
        <p:spPr>
          <a:xfrm rot="16360991">
            <a:off x="1054170" y="3380234"/>
            <a:ext cx="121289" cy="102796"/>
          </a:xfrm>
          <a:prstGeom prst="rect">
            <a:avLst/>
          </a:prstGeom>
        </p:spPr>
      </p:pic>
      <p:pic>
        <p:nvPicPr>
          <p:cNvPr id="51" name="Picture 50">
            <a:extLst>
              <a:ext uri="{FF2B5EF4-FFF2-40B4-BE49-F238E27FC236}">
                <a16:creationId xmlns:a16="http://schemas.microsoft.com/office/drawing/2014/main" id="{3875317B-89DE-3D47-8D06-9658DD61C514}"/>
              </a:ext>
            </a:extLst>
          </p:cNvPr>
          <p:cNvPicPr>
            <a:picLocks noChangeAspect="1"/>
          </p:cNvPicPr>
          <p:nvPr/>
        </p:nvPicPr>
        <p:blipFill rotWithShape="1">
          <a:blip r:embed="rId5">
            <a:extLst>
              <a:ext uri="{BEBA8EAE-BF5A-486C-A8C5-ECC9F3942E4B}">
                <a14:imgProps xmlns:a14="http://schemas.microsoft.com/office/drawing/2010/main">
                  <a14:imgLayer r:embed="rId9">
                    <a14:imgEffect>
                      <a14:backgroundRemoval t="16703" b="23499" l="35718" r="44866"/>
                    </a14:imgEffect>
                  </a14:imgLayer>
                </a14:imgProps>
              </a:ext>
            </a:extLst>
          </a:blip>
          <a:srcRect l="34575" t="15854" r="53990" b="75651"/>
          <a:stretch/>
        </p:blipFill>
        <p:spPr>
          <a:xfrm rot="16360991">
            <a:off x="1001121" y="3351727"/>
            <a:ext cx="121289" cy="102796"/>
          </a:xfrm>
          <a:prstGeom prst="rect">
            <a:avLst/>
          </a:prstGeom>
        </p:spPr>
      </p:pic>
      <p:pic>
        <p:nvPicPr>
          <p:cNvPr id="53" name="Picture 52">
            <a:extLst>
              <a:ext uri="{FF2B5EF4-FFF2-40B4-BE49-F238E27FC236}">
                <a16:creationId xmlns:a16="http://schemas.microsoft.com/office/drawing/2014/main" id="{2A95F13D-7C95-6D4F-9280-B8DBE0100B3E}"/>
              </a:ext>
            </a:extLst>
          </p:cNvPr>
          <p:cNvPicPr>
            <a:picLocks noChangeAspect="1"/>
          </p:cNvPicPr>
          <p:nvPr/>
        </p:nvPicPr>
        <p:blipFill rotWithShape="1">
          <a:blip r:embed="rId5">
            <a:extLst>
              <a:ext uri="{BEBA8EAE-BF5A-486C-A8C5-ECC9F3942E4B}">
                <a14:imgProps xmlns:a14="http://schemas.microsoft.com/office/drawing/2010/main">
                  <a14:imgLayer r:embed="rId11">
                    <a14:imgEffect>
                      <a14:backgroundRemoval t="16703" b="23499" l="35718" r="44866"/>
                    </a14:imgEffect>
                  </a14:imgLayer>
                </a14:imgProps>
              </a:ext>
            </a:extLst>
          </a:blip>
          <a:srcRect l="34575" t="15854" r="53990" b="75651"/>
          <a:stretch/>
        </p:blipFill>
        <p:spPr>
          <a:xfrm rot="14773706">
            <a:off x="1825472" y="3466994"/>
            <a:ext cx="121289" cy="102796"/>
          </a:xfrm>
          <a:prstGeom prst="rect">
            <a:avLst/>
          </a:prstGeom>
        </p:spPr>
      </p:pic>
      <p:pic>
        <p:nvPicPr>
          <p:cNvPr id="54" name="Picture 53">
            <a:extLst>
              <a:ext uri="{FF2B5EF4-FFF2-40B4-BE49-F238E27FC236}">
                <a16:creationId xmlns:a16="http://schemas.microsoft.com/office/drawing/2014/main" id="{C45C9145-CEBE-4F43-AED6-5D6422F22A61}"/>
              </a:ext>
            </a:extLst>
          </p:cNvPr>
          <p:cNvPicPr>
            <a:picLocks noChangeAspect="1"/>
          </p:cNvPicPr>
          <p:nvPr/>
        </p:nvPicPr>
        <p:blipFill rotWithShape="1">
          <a:blip r:embed="rId5">
            <a:extLst>
              <a:ext uri="{BEBA8EAE-BF5A-486C-A8C5-ECC9F3942E4B}">
                <a14:imgProps xmlns:a14="http://schemas.microsoft.com/office/drawing/2010/main">
                  <a14:imgLayer r:embed="rId9">
                    <a14:imgEffect>
                      <a14:backgroundRemoval t="16703" b="23499" l="35718" r="44866"/>
                    </a14:imgEffect>
                  </a14:imgLayer>
                </a14:imgProps>
              </a:ext>
            </a:extLst>
          </a:blip>
          <a:srcRect l="34575" t="15854" r="53990" b="75651"/>
          <a:stretch/>
        </p:blipFill>
        <p:spPr>
          <a:xfrm rot="14773706">
            <a:off x="1896953" y="3448665"/>
            <a:ext cx="121289" cy="102796"/>
          </a:xfrm>
          <a:prstGeom prst="rect">
            <a:avLst/>
          </a:prstGeom>
        </p:spPr>
      </p:pic>
      <p:pic>
        <p:nvPicPr>
          <p:cNvPr id="55" name="Picture 54">
            <a:extLst>
              <a:ext uri="{FF2B5EF4-FFF2-40B4-BE49-F238E27FC236}">
                <a16:creationId xmlns:a16="http://schemas.microsoft.com/office/drawing/2014/main" id="{DC6DCEE8-164C-7E41-8290-D390D6E3E007}"/>
              </a:ext>
            </a:extLst>
          </p:cNvPr>
          <p:cNvPicPr>
            <a:picLocks noChangeAspect="1"/>
          </p:cNvPicPr>
          <p:nvPr/>
        </p:nvPicPr>
        <p:blipFill rotWithShape="1">
          <a:blip r:embed="rId5">
            <a:extLst>
              <a:ext uri="{BEBA8EAE-BF5A-486C-A8C5-ECC9F3942E4B}">
                <a14:imgProps xmlns:a14="http://schemas.microsoft.com/office/drawing/2010/main">
                  <a14:imgLayer r:embed="rId10">
                    <a14:imgEffect>
                      <a14:backgroundRemoval t="16703" b="23499" l="35718" r="44866"/>
                    </a14:imgEffect>
                  </a14:imgLayer>
                </a14:imgProps>
              </a:ext>
            </a:extLst>
          </a:blip>
          <a:srcRect l="34575" t="15854" r="53990" b="75651"/>
          <a:stretch/>
        </p:blipFill>
        <p:spPr>
          <a:xfrm rot="19168359">
            <a:off x="1423786" y="2997165"/>
            <a:ext cx="121289" cy="102796"/>
          </a:xfrm>
          <a:prstGeom prst="rect">
            <a:avLst/>
          </a:prstGeom>
        </p:spPr>
      </p:pic>
      <p:pic>
        <p:nvPicPr>
          <p:cNvPr id="57" name="Picture 56">
            <a:extLst>
              <a:ext uri="{FF2B5EF4-FFF2-40B4-BE49-F238E27FC236}">
                <a16:creationId xmlns:a16="http://schemas.microsoft.com/office/drawing/2014/main" id="{93055C9F-4D08-6D44-ADAD-8FAF9B129061}"/>
              </a:ext>
            </a:extLst>
          </p:cNvPr>
          <p:cNvPicPr>
            <a:picLocks noChangeAspect="1"/>
          </p:cNvPicPr>
          <p:nvPr/>
        </p:nvPicPr>
        <p:blipFill rotWithShape="1">
          <a:blip r:embed="rId5">
            <a:extLst>
              <a:ext uri="{BEBA8EAE-BF5A-486C-A8C5-ECC9F3942E4B}">
                <a14:imgProps xmlns:a14="http://schemas.microsoft.com/office/drawing/2010/main">
                  <a14:imgLayer r:embed="rId12">
                    <a14:imgEffect>
                      <a14:backgroundRemoval t="16703" b="23499" l="35718" r="44866"/>
                    </a14:imgEffect>
                  </a14:imgLayer>
                </a14:imgProps>
              </a:ext>
            </a:extLst>
          </a:blip>
          <a:srcRect l="34575" t="15854" r="53990" b="75651"/>
          <a:stretch/>
        </p:blipFill>
        <p:spPr>
          <a:xfrm rot="18257151">
            <a:off x="1515894" y="4093233"/>
            <a:ext cx="121289" cy="102796"/>
          </a:xfrm>
          <a:prstGeom prst="rect">
            <a:avLst/>
          </a:prstGeom>
        </p:spPr>
      </p:pic>
      <p:sp>
        <p:nvSpPr>
          <p:cNvPr id="106" name="TextBox 105">
            <a:extLst>
              <a:ext uri="{FF2B5EF4-FFF2-40B4-BE49-F238E27FC236}">
                <a16:creationId xmlns:a16="http://schemas.microsoft.com/office/drawing/2014/main" id="{2B3FA59A-59E4-B346-9673-1B59CE20FCE9}"/>
              </a:ext>
            </a:extLst>
          </p:cNvPr>
          <p:cNvSpPr txBox="1"/>
          <p:nvPr/>
        </p:nvSpPr>
        <p:spPr>
          <a:xfrm>
            <a:off x="624123" y="1692595"/>
            <a:ext cx="5077096" cy="1241622"/>
          </a:xfrm>
          <a:prstGeom prst="rect">
            <a:avLst/>
          </a:prstGeom>
          <a:noFill/>
        </p:spPr>
        <p:txBody>
          <a:bodyPr wrap="none" rtlCol="0">
            <a:spAutoFit/>
          </a:bodyPr>
          <a:lstStyle/>
          <a:p>
            <a:pPr marL="241294" indent="-241294">
              <a:buFont typeface="Arial" panose="020B0604020202020204" pitchFamily="34" charset="0"/>
              <a:buChar char="•"/>
            </a:pPr>
            <a:r>
              <a:rPr lang="en-US" sz="1867" dirty="0"/>
              <a:t>8 fish (</a:t>
            </a:r>
            <a:r>
              <a:rPr lang="en-US" sz="1867" i="1" dirty="0"/>
              <a:t>S. </a:t>
            </a:r>
            <a:r>
              <a:rPr lang="en-US" sz="1867" i="1" dirty="0" err="1"/>
              <a:t>salar</a:t>
            </a:r>
            <a:r>
              <a:rPr lang="en-US" sz="1867" dirty="0"/>
              <a:t>) per tank</a:t>
            </a:r>
          </a:p>
          <a:p>
            <a:pPr marL="241294" indent="-241294">
              <a:buFont typeface="Arial" panose="020B0604020202020204" pitchFamily="34" charset="0"/>
              <a:buChar char="•"/>
            </a:pPr>
            <a:r>
              <a:rPr lang="en-US" sz="1867" dirty="0"/>
              <a:t>Initial load: 35 sea lice (</a:t>
            </a:r>
            <a:r>
              <a:rPr lang="en-US" sz="1867" i="1" dirty="0"/>
              <a:t>C. </a:t>
            </a:r>
            <a:r>
              <a:rPr lang="en-US" sz="1867" i="1" dirty="0" err="1"/>
              <a:t>rogercresseyi</a:t>
            </a:r>
            <a:r>
              <a:rPr lang="en-US" sz="1867" dirty="0"/>
              <a:t>) per fish</a:t>
            </a:r>
          </a:p>
          <a:p>
            <a:pPr marL="241294" indent="-241294">
              <a:buFont typeface="Arial" panose="020B0604020202020204" pitchFamily="34" charset="0"/>
              <a:buChar char="•"/>
            </a:pPr>
            <a:r>
              <a:rPr lang="en-US" sz="1867" dirty="0"/>
              <a:t>4 tanks/treatment</a:t>
            </a:r>
          </a:p>
          <a:p>
            <a:pPr marL="241294" indent="-241294">
              <a:buFont typeface="Arial" panose="020B0604020202020204" pitchFamily="34" charset="0"/>
              <a:buChar char="•"/>
            </a:pPr>
            <a:r>
              <a:rPr lang="en-US" sz="1867" dirty="0"/>
              <a:t>30 days</a:t>
            </a:r>
          </a:p>
        </p:txBody>
      </p:sp>
      <p:sp>
        <p:nvSpPr>
          <p:cNvPr id="107" name="Right Arrow 106">
            <a:extLst>
              <a:ext uri="{FF2B5EF4-FFF2-40B4-BE49-F238E27FC236}">
                <a16:creationId xmlns:a16="http://schemas.microsoft.com/office/drawing/2014/main" id="{354D4780-8A82-3947-BA48-A356BDD7A6F9}"/>
              </a:ext>
            </a:extLst>
          </p:cNvPr>
          <p:cNvSpPr/>
          <p:nvPr/>
        </p:nvSpPr>
        <p:spPr>
          <a:xfrm>
            <a:off x="5417660" y="4055420"/>
            <a:ext cx="3245833" cy="681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8" name="TextBox 107">
            <a:extLst>
              <a:ext uri="{FF2B5EF4-FFF2-40B4-BE49-F238E27FC236}">
                <a16:creationId xmlns:a16="http://schemas.microsoft.com/office/drawing/2014/main" id="{760DC8DC-760F-E149-9631-1139CF695CD9}"/>
              </a:ext>
            </a:extLst>
          </p:cNvPr>
          <p:cNvSpPr txBox="1"/>
          <p:nvPr/>
        </p:nvSpPr>
        <p:spPr>
          <a:xfrm>
            <a:off x="8534293" y="2293459"/>
            <a:ext cx="3271729" cy="830997"/>
          </a:xfrm>
          <a:prstGeom prst="rect">
            <a:avLst/>
          </a:prstGeom>
          <a:noFill/>
        </p:spPr>
        <p:txBody>
          <a:bodyPr wrap="none" rtlCol="0">
            <a:spAutoFit/>
          </a:bodyPr>
          <a:lstStyle/>
          <a:p>
            <a:r>
              <a:rPr lang="en-US" sz="2400" u="sng" dirty="0"/>
              <a:t>R</a:t>
            </a:r>
            <a:r>
              <a:rPr lang="en-US" sz="2400" dirty="0"/>
              <a:t>educed-</a:t>
            </a:r>
            <a:r>
              <a:rPr lang="en-US" sz="2400" u="sng" dirty="0"/>
              <a:t>R</a:t>
            </a:r>
            <a:r>
              <a:rPr lang="en-US" sz="2400" dirty="0"/>
              <a:t>epresentation</a:t>
            </a:r>
          </a:p>
          <a:p>
            <a:r>
              <a:rPr lang="en-US" sz="2400" u="sng" dirty="0"/>
              <a:t>B</a:t>
            </a:r>
            <a:r>
              <a:rPr lang="en-US" sz="2400" dirty="0"/>
              <a:t>isulfite </a:t>
            </a:r>
            <a:r>
              <a:rPr lang="en-US" sz="2400" u="sng" dirty="0"/>
              <a:t>S</a:t>
            </a:r>
            <a:r>
              <a:rPr lang="en-US" sz="2400" dirty="0"/>
              <a:t>equencing</a:t>
            </a:r>
          </a:p>
        </p:txBody>
      </p:sp>
      <p:pic>
        <p:nvPicPr>
          <p:cNvPr id="3074" name="Picture 2" descr="Image result for bisulfite sequencing">
            <a:extLst>
              <a:ext uri="{FF2B5EF4-FFF2-40B4-BE49-F238E27FC236}">
                <a16:creationId xmlns:a16="http://schemas.microsoft.com/office/drawing/2014/main" id="{89CD3241-277D-4C46-A024-95DD5F456C2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13459" y="3485085"/>
            <a:ext cx="3297555" cy="2605068"/>
          </a:xfrm>
          <a:prstGeom prst="rect">
            <a:avLst/>
          </a:prstGeom>
          <a:noFill/>
          <a:extLst>
            <a:ext uri="{909E8E84-426E-40DD-AFC4-6F175D3DCCD1}">
              <a14:hiddenFill xmlns:a14="http://schemas.microsoft.com/office/drawing/2010/main">
                <a:solidFill>
                  <a:srgbClr val="FFFFFF"/>
                </a:solidFill>
              </a14:hiddenFill>
            </a:ext>
          </a:extLst>
        </p:spPr>
      </p:pic>
      <p:pic>
        <p:nvPicPr>
          <p:cNvPr id="110" name="Graphic 109" descr="Fish">
            <a:extLst>
              <a:ext uri="{FF2B5EF4-FFF2-40B4-BE49-F238E27FC236}">
                <a16:creationId xmlns:a16="http://schemas.microsoft.com/office/drawing/2014/main" id="{3D5604E3-114B-C041-9999-25F057091B9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43308" y="2877391"/>
            <a:ext cx="609600" cy="609600"/>
          </a:xfrm>
          <a:prstGeom prst="rect">
            <a:avLst/>
          </a:prstGeom>
        </p:spPr>
      </p:pic>
      <p:pic>
        <p:nvPicPr>
          <p:cNvPr id="111" name="Graphic 110" descr="Fish">
            <a:extLst>
              <a:ext uri="{FF2B5EF4-FFF2-40B4-BE49-F238E27FC236}">
                <a16:creationId xmlns:a16="http://schemas.microsoft.com/office/drawing/2014/main" id="{3A9A2991-B920-AC4D-B102-41305A0869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4657" y="3777756"/>
            <a:ext cx="609600" cy="609600"/>
          </a:xfrm>
          <a:prstGeom prst="rect">
            <a:avLst/>
          </a:prstGeom>
        </p:spPr>
      </p:pic>
      <p:pic>
        <p:nvPicPr>
          <p:cNvPr id="112" name="Graphic 111" descr="Fish">
            <a:extLst>
              <a:ext uri="{FF2B5EF4-FFF2-40B4-BE49-F238E27FC236}">
                <a16:creationId xmlns:a16="http://schemas.microsoft.com/office/drawing/2014/main" id="{44977B69-CA24-C849-AB71-FB400FF912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80047" y="3447553"/>
            <a:ext cx="609600" cy="609600"/>
          </a:xfrm>
          <a:prstGeom prst="rect">
            <a:avLst/>
          </a:prstGeom>
        </p:spPr>
      </p:pic>
      <p:pic>
        <p:nvPicPr>
          <p:cNvPr id="113" name="Picture 112">
            <a:extLst>
              <a:ext uri="{FF2B5EF4-FFF2-40B4-BE49-F238E27FC236}">
                <a16:creationId xmlns:a16="http://schemas.microsoft.com/office/drawing/2014/main" id="{1494A4D3-43C1-554D-A356-8A016E5230FB}"/>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19750993">
            <a:off x="1772658" y="3713222"/>
            <a:ext cx="121289" cy="102796"/>
          </a:xfrm>
          <a:prstGeom prst="rect">
            <a:avLst/>
          </a:prstGeom>
        </p:spPr>
      </p:pic>
      <p:pic>
        <p:nvPicPr>
          <p:cNvPr id="114" name="Graphic 113" descr="Fish">
            <a:extLst>
              <a:ext uri="{FF2B5EF4-FFF2-40B4-BE49-F238E27FC236}">
                <a16:creationId xmlns:a16="http://schemas.microsoft.com/office/drawing/2014/main" id="{7610D2F9-5BB2-AC40-B9CF-56094FF7D7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4425" y="2821936"/>
            <a:ext cx="609600" cy="609600"/>
          </a:xfrm>
          <a:prstGeom prst="rect">
            <a:avLst/>
          </a:prstGeom>
        </p:spPr>
      </p:pic>
      <p:pic>
        <p:nvPicPr>
          <p:cNvPr id="116" name="Picture 115">
            <a:extLst>
              <a:ext uri="{FF2B5EF4-FFF2-40B4-BE49-F238E27FC236}">
                <a16:creationId xmlns:a16="http://schemas.microsoft.com/office/drawing/2014/main" id="{FF2C82B1-D958-384A-85D3-68A314EB9964}"/>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15895154">
            <a:off x="1940346" y="3726899"/>
            <a:ext cx="121289" cy="102796"/>
          </a:xfrm>
          <a:prstGeom prst="rect">
            <a:avLst/>
          </a:prstGeom>
        </p:spPr>
      </p:pic>
      <p:pic>
        <p:nvPicPr>
          <p:cNvPr id="117" name="Picture 116">
            <a:extLst>
              <a:ext uri="{FF2B5EF4-FFF2-40B4-BE49-F238E27FC236}">
                <a16:creationId xmlns:a16="http://schemas.microsoft.com/office/drawing/2014/main" id="{6059D108-6D13-DF4E-8AE9-9F0FAF566946}"/>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17667444">
            <a:off x="1998512" y="3740330"/>
            <a:ext cx="121289" cy="102796"/>
          </a:xfrm>
          <a:prstGeom prst="rect">
            <a:avLst/>
          </a:prstGeom>
        </p:spPr>
      </p:pic>
      <p:pic>
        <p:nvPicPr>
          <p:cNvPr id="118" name="Picture 117">
            <a:extLst>
              <a:ext uri="{FF2B5EF4-FFF2-40B4-BE49-F238E27FC236}">
                <a16:creationId xmlns:a16="http://schemas.microsoft.com/office/drawing/2014/main" id="{62265C67-0220-654F-B5C4-22240548EA11}"/>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15895154">
            <a:off x="1598640" y="3203987"/>
            <a:ext cx="121289" cy="102796"/>
          </a:xfrm>
          <a:prstGeom prst="rect">
            <a:avLst/>
          </a:prstGeom>
        </p:spPr>
      </p:pic>
      <p:pic>
        <p:nvPicPr>
          <p:cNvPr id="119" name="Picture 118">
            <a:extLst>
              <a:ext uri="{FF2B5EF4-FFF2-40B4-BE49-F238E27FC236}">
                <a16:creationId xmlns:a16="http://schemas.microsoft.com/office/drawing/2014/main" id="{1927A505-3E1F-294C-97F0-9BD470EF8472}"/>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15895154">
            <a:off x="1649298" y="3194966"/>
            <a:ext cx="121289" cy="102796"/>
          </a:xfrm>
          <a:prstGeom prst="rect">
            <a:avLst/>
          </a:prstGeom>
        </p:spPr>
      </p:pic>
      <p:pic>
        <p:nvPicPr>
          <p:cNvPr id="120" name="Picture 119">
            <a:extLst>
              <a:ext uri="{FF2B5EF4-FFF2-40B4-BE49-F238E27FC236}">
                <a16:creationId xmlns:a16="http://schemas.microsoft.com/office/drawing/2014/main" id="{C466440D-7721-264F-A461-7372970D3248}"/>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15895154">
            <a:off x="892606" y="3088137"/>
            <a:ext cx="121289" cy="102796"/>
          </a:xfrm>
          <a:prstGeom prst="rect">
            <a:avLst/>
          </a:prstGeom>
        </p:spPr>
      </p:pic>
      <p:pic>
        <p:nvPicPr>
          <p:cNvPr id="121" name="Picture 120">
            <a:extLst>
              <a:ext uri="{FF2B5EF4-FFF2-40B4-BE49-F238E27FC236}">
                <a16:creationId xmlns:a16="http://schemas.microsoft.com/office/drawing/2014/main" id="{9D62CDC5-ED46-1E4B-AE01-55E12D51910F}"/>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20758288">
            <a:off x="1518724" y="3444615"/>
            <a:ext cx="121289" cy="102796"/>
          </a:xfrm>
          <a:prstGeom prst="rect">
            <a:avLst/>
          </a:prstGeom>
        </p:spPr>
      </p:pic>
      <p:pic>
        <p:nvPicPr>
          <p:cNvPr id="123" name="Picture 122">
            <a:extLst>
              <a:ext uri="{FF2B5EF4-FFF2-40B4-BE49-F238E27FC236}">
                <a16:creationId xmlns:a16="http://schemas.microsoft.com/office/drawing/2014/main" id="{D8911B7A-CF4E-6947-9602-ECE3D2C4B5DB}"/>
              </a:ext>
            </a:extLst>
          </p:cNvPr>
          <p:cNvPicPr>
            <a:picLocks noChangeAspect="1"/>
          </p:cNvPicPr>
          <p:nvPr/>
        </p:nvPicPr>
        <p:blipFill rotWithShape="1">
          <a:blip r:embed="rId5">
            <a:extLst>
              <a:ext uri="{BEBA8EAE-BF5A-486C-A8C5-ECC9F3942E4B}">
                <a14:imgProps xmlns:a14="http://schemas.microsoft.com/office/drawing/2010/main">
                  <a14:imgLayer r:embed="rId10">
                    <a14:imgEffect>
                      <a14:backgroundRemoval t="16703" b="23499" l="35718" r="44866"/>
                    </a14:imgEffect>
                  </a14:imgLayer>
                </a14:imgProps>
              </a:ext>
            </a:extLst>
          </a:blip>
          <a:srcRect l="34575" t="15854" r="53990" b="75651"/>
          <a:stretch/>
        </p:blipFill>
        <p:spPr>
          <a:xfrm rot="14838133">
            <a:off x="946412" y="3102014"/>
            <a:ext cx="121289" cy="102796"/>
          </a:xfrm>
          <a:prstGeom prst="rect">
            <a:avLst/>
          </a:prstGeom>
        </p:spPr>
      </p:pic>
      <p:pic>
        <p:nvPicPr>
          <p:cNvPr id="124" name="Picture 123">
            <a:extLst>
              <a:ext uri="{FF2B5EF4-FFF2-40B4-BE49-F238E27FC236}">
                <a16:creationId xmlns:a16="http://schemas.microsoft.com/office/drawing/2014/main" id="{BE21F0AD-37ED-B34B-8172-89A950BED2A5}"/>
              </a:ext>
            </a:extLst>
          </p:cNvPr>
          <p:cNvPicPr>
            <a:picLocks noChangeAspect="1"/>
          </p:cNvPicPr>
          <p:nvPr/>
        </p:nvPicPr>
        <p:blipFill rotWithShape="1">
          <a:blip r:embed="rId5">
            <a:extLst>
              <a:ext uri="{BEBA8EAE-BF5A-486C-A8C5-ECC9F3942E4B}">
                <a14:imgProps xmlns:a14="http://schemas.microsoft.com/office/drawing/2010/main">
                  <a14:imgLayer r:embed="rId10">
                    <a14:imgEffect>
                      <a14:backgroundRemoval t="16703" b="23499" l="35718" r="44866"/>
                    </a14:imgEffect>
                  </a14:imgLayer>
                </a14:imgProps>
              </a:ext>
            </a:extLst>
          </a:blip>
          <a:srcRect l="34575" t="15854" r="53990" b="75651"/>
          <a:stretch/>
        </p:blipFill>
        <p:spPr>
          <a:xfrm rot="14838133">
            <a:off x="906504" y="4052919"/>
            <a:ext cx="121289" cy="102796"/>
          </a:xfrm>
          <a:prstGeom prst="rect">
            <a:avLst/>
          </a:prstGeom>
        </p:spPr>
      </p:pic>
      <p:pic>
        <p:nvPicPr>
          <p:cNvPr id="125" name="Picture 124">
            <a:extLst>
              <a:ext uri="{FF2B5EF4-FFF2-40B4-BE49-F238E27FC236}">
                <a16:creationId xmlns:a16="http://schemas.microsoft.com/office/drawing/2014/main" id="{92A725B1-C1A5-EA4E-AC28-C96BEF423B8B}"/>
              </a:ext>
            </a:extLst>
          </p:cNvPr>
          <p:cNvPicPr>
            <a:picLocks noChangeAspect="1"/>
          </p:cNvPicPr>
          <p:nvPr/>
        </p:nvPicPr>
        <p:blipFill rotWithShape="1">
          <a:blip r:embed="rId5">
            <a:extLst>
              <a:ext uri="{BEBA8EAE-BF5A-486C-A8C5-ECC9F3942E4B}">
                <a14:imgProps xmlns:a14="http://schemas.microsoft.com/office/drawing/2010/main">
                  <a14:imgLayer r:embed="rId10">
                    <a14:imgEffect>
                      <a14:backgroundRemoval t="16703" b="23499" l="35718" r="44866"/>
                    </a14:imgEffect>
                  </a14:imgLayer>
                </a14:imgProps>
              </a:ext>
            </a:extLst>
          </a:blip>
          <a:srcRect l="34575" t="15854" r="53990" b="75651"/>
          <a:stretch/>
        </p:blipFill>
        <p:spPr>
          <a:xfrm rot="14838133">
            <a:off x="955002" y="4072049"/>
            <a:ext cx="121289" cy="102796"/>
          </a:xfrm>
          <a:prstGeom prst="rect">
            <a:avLst/>
          </a:prstGeom>
        </p:spPr>
      </p:pic>
      <p:pic>
        <p:nvPicPr>
          <p:cNvPr id="126" name="Picture 125">
            <a:extLst>
              <a:ext uri="{FF2B5EF4-FFF2-40B4-BE49-F238E27FC236}">
                <a16:creationId xmlns:a16="http://schemas.microsoft.com/office/drawing/2014/main" id="{8BEC3600-F915-0343-AD23-B64931862ECC}"/>
              </a:ext>
            </a:extLst>
          </p:cNvPr>
          <p:cNvPicPr>
            <a:picLocks noChangeAspect="1"/>
          </p:cNvPicPr>
          <p:nvPr/>
        </p:nvPicPr>
        <p:blipFill rotWithShape="1">
          <a:blip r:embed="rId5">
            <a:extLst>
              <a:ext uri="{BEBA8EAE-BF5A-486C-A8C5-ECC9F3942E4B}">
                <a14:imgProps xmlns:a14="http://schemas.microsoft.com/office/drawing/2010/main">
                  <a14:imgLayer r:embed="rId12">
                    <a14:imgEffect>
                      <a14:backgroundRemoval t="16703" b="23499" l="35718" r="44866"/>
                    </a14:imgEffect>
                  </a14:imgLayer>
                </a14:imgProps>
              </a:ext>
            </a:extLst>
          </a:blip>
          <a:srcRect l="34575" t="15854" r="53990" b="75651"/>
          <a:stretch/>
        </p:blipFill>
        <p:spPr>
          <a:xfrm rot="19590985">
            <a:off x="917402" y="3545579"/>
            <a:ext cx="121289" cy="102796"/>
          </a:xfrm>
          <a:prstGeom prst="rect">
            <a:avLst/>
          </a:prstGeom>
        </p:spPr>
      </p:pic>
      <p:sp>
        <p:nvSpPr>
          <p:cNvPr id="127" name="Rectangle 126">
            <a:extLst>
              <a:ext uri="{FF2B5EF4-FFF2-40B4-BE49-F238E27FC236}">
                <a16:creationId xmlns:a16="http://schemas.microsoft.com/office/drawing/2014/main" id="{D6638BC8-6690-EF4C-9E3E-59653D47CD89}"/>
              </a:ext>
            </a:extLst>
          </p:cNvPr>
          <p:cNvSpPr/>
          <p:nvPr/>
        </p:nvSpPr>
        <p:spPr>
          <a:xfrm>
            <a:off x="3020663" y="2929625"/>
            <a:ext cx="1722120" cy="134112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28" name="Graphic 127" descr="Fish">
            <a:extLst>
              <a:ext uri="{FF2B5EF4-FFF2-40B4-BE49-F238E27FC236}">
                <a16:creationId xmlns:a16="http://schemas.microsoft.com/office/drawing/2014/main" id="{F00C8E61-D813-AA46-8344-DF3875DD609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26995" y="3071005"/>
            <a:ext cx="609600" cy="609600"/>
          </a:xfrm>
          <a:prstGeom prst="rect">
            <a:avLst/>
          </a:prstGeom>
        </p:spPr>
      </p:pic>
      <p:pic>
        <p:nvPicPr>
          <p:cNvPr id="129" name="Graphic 128" descr="Fish">
            <a:extLst>
              <a:ext uri="{FF2B5EF4-FFF2-40B4-BE49-F238E27FC236}">
                <a16:creationId xmlns:a16="http://schemas.microsoft.com/office/drawing/2014/main" id="{C9F89699-3627-0744-BB25-3E2BE27C8E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18599" y="3453977"/>
            <a:ext cx="609600" cy="609600"/>
          </a:xfrm>
          <a:prstGeom prst="rect">
            <a:avLst/>
          </a:prstGeom>
        </p:spPr>
      </p:pic>
      <p:pic>
        <p:nvPicPr>
          <p:cNvPr id="130" name="Graphic 129" descr="Fish">
            <a:extLst>
              <a:ext uri="{FF2B5EF4-FFF2-40B4-BE49-F238E27FC236}">
                <a16:creationId xmlns:a16="http://schemas.microsoft.com/office/drawing/2014/main" id="{443FA8A7-64EC-4849-9F47-78EE5A0E666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1193" y="3158077"/>
            <a:ext cx="609600" cy="609600"/>
          </a:xfrm>
          <a:prstGeom prst="rect">
            <a:avLst/>
          </a:prstGeom>
        </p:spPr>
      </p:pic>
      <p:pic>
        <p:nvPicPr>
          <p:cNvPr id="131" name="Graphic 130" descr="Fish">
            <a:extLst>
              <a:ext uri="{FF2B5EF4-FFF2-40B4-BE49-F238E27FC236}">
                <a16:creationId xmlns:a16="http://schemas.microsoft.com/office/drawing/2014/main" id="{1AF38A12-F1EC-B74A-9A2F-68855A702E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10804" y="3733556"/>
            <a:ext cx="609600" cy="609600"/>
          </a:xfrm>
          <a:prstGeom prst="rect">
            <a:avLst/>
          </a:prstGeom>
        </p:spPr>
      </p:pic>
      <p:pic>
        <p:nvPicPr>
          <p:cNvPr id="132" name="Picture 131">
            <a:extLst>
              <a:ext uri="{FF2B5EF4-FFF2-40B4-BE49-F238E27FC236}">
                <a16:creationId xmlns:a16="http://schemas.microsoft.com/office/drawing/2014/main" id="{682CE800-E67D-C142-BF25-B9B97D47F595}"/>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6703" b="23499" l="35718" r="44866"/>
                    </a14:imgEffect>
                  </a14:imgLayer>
                </a14:imgProps>
              </a:ext>
            </a:extLst>
          </a:blip>
          <a:srcRect l="34575" t="15854" r="53990" b="75651"/>
          <a:stretch/>
        </p:blipFill>
        <p:spPr>
          <a:xfrm rot="14773706">
            <a:off x="4007362" y="4033749"/>
            <a:ext cx="121289" cy="102796"/>
          </a:xfrm>
          <a:prstGeom prst="rect">
            <a:avLst/>
          </a:prstGeom>
        </p:spPr>
      </p:pic>
      <p:pic>
        <p:nvPicPr>
          <p:cNvPr id="133" name="Picture 132">
            <a:extLst>
              <a:ext uri="{FF2B5EF4-FFF2-40B4-BE49-F238E27FC236}">
                <a16:creationId xmlns:a16="http://schemas.microsoft.com/office/drawing/2014/main" id="{258BE854-4C86-9546-906F-37DD34C2E2D0}"/>
              </a:ext>
            </a:extLst>
          </p:cNvPr>
          <p:cNvPicPr>
            <a:picLocks noChangeAspect="1"/>
          </p:cNvPicPr>
          <p:nvPr/>
        </p:nvPicPr>
        <p:blipFill rotWithShape="1">
          <a:blip r:embed="rId5">
            <a:extLst>
              <a:ext uri="{BEBA8EAE-BF5A-486C-A8C5-ECC9F3942E4B}">
                <a14:imgProps xmlns:a14="http://schemas.microsoft.com/office/drawing/2010/main">
                  <a14:imgLayer r:embed="rId7">
                    <a14:imgEffect>
                      <a14:backgroundRemoval t="16703" b="23499" l="35718" r="44866"/>
                    </a14:imgEffect>
                  </a14:imgLayer>
                </a14:imgProps>
              </a:ext>
            </a:extLst>
          </a:blip>
          <a:srcRect l="34575" t="15854" r="53990" b="75651"/>
          <a:stretch/>
        </p:blipFill>
        <p:spPr>
          <a:xfrm rot="14773706">
            <a:off x="4075688" y="4036874"/>
            <a:ext cx="121289" cy="102796"/>
          </a:xfrm>
          <a:prstGeom prst="rect">
            <a:avLst/>
          </a:prstGeom>
        </p:spPr>
      </p:pic>
      <p:pic>
        <p:nvPicPr>
          <p:cNvPr id="134" name="Picture 133">
            <a:extLst>
              <a:ext uri="{FF2B5EF4-FFF2-40B4-BE49-F238E27FC236}">
                <a16:creationId xmlns:a16="http://schemas.microsoft.com/office/drawing/2014/main" id="{CE3CD94B-9987-9746-8477-2B23084FAFD0}"/>
              </a:ext>
            </a:extLst>
          </p:cNvPr>
          <p:cNvPicPr>
            <a:picLocks noChangeAspect="1"/>
          </p:cNvPicPr>
          <p:nvPr/>
        </p:nvPicPr>
        <p:blipFill rotWithShape="1">
          <a:blip r:embed="rId5">
            <a:extLst>
              <a:ext uri="{BEBA8EAE-BF5A-486C-A8C5-ECC9F3942E4B}">
                <a14:imgProps xmlns:a14="http://schemas.microsoft.com/office/drawing/2010/main">
                  <a14:imgLayer r:embed="rId8">
                    <a14:imgEffect>
                      <a14:backgroundRemoval t="16703" b="23499" l="35718" r="44866"/>
                    </a14:imgEffect>
                  </a14:imgLayer>
                </a14:imgProps>
              </a:ext>
            </a:extLst>
          </a:blip>
          <a:srcRect l="34575" t="15854" r="53990" b="75651"/>
          <a:stretch/>
        </p:blipFill>
        <p:spPr>
          <a:xfrm rot="14773706">
            <a:off x="3445621" y="3744475"/>
            <a:ext cx="121289" cy="102796"/>
          </a:xfrm>
          <a:prstGeom prst="rect">
            <a:avLst/>
          </a:prstGeom>
        </p:spPr>
      </p:pic>
      <p:pic>
        <p:nvPicPr>
          <p:cNvPr id="135" name="Picture 134">
            <a:extLst>
              <a:ext uri="{FF2B5EF4-FFF2-40B4-BE49-F238E27FC236}">
                <a16:creationId xmlns:a16="http://schemas.microsoft.com/office/drawing/2014/main" id="{CC1E103E-972E-6440-A02F-4BFCE3876FEB}"/>
              </a:ext>
            </a:extLst>
          </p:cNvPr>
          <p:cNvPicPr>
            <a:picLocks noChangeAspect="1"/>
          </p:cNvPicPr>
          <p:nvPr/>
        </p:nvPicPr>
        <p:blipFill rotWithShape="1">
          <a:blip r:embed="rId5">
            <a:extLst>
              <a:ext uri="{BEBA8EAE-BF5A-486C-A8C5-ECC9F3942E4B}">
                <a14:imgProps xmlns:a14="http://schemas.microsoft.com/office/drawing/2010/main">
                  <a14:imgLayer r:embed="rId9">
                    <a14:imgEffect>
                      <a14:backgroundRemoval t="16703" b="23499" l="35718" r="44866"/>
                    </a14:imgEffect>
                  </a14:imgLayer>
                </a14:imgProps>
              </a:ext>
            </a:extLst>
          </a:blip>
          <a:srcRect l="34575" t="15854" r="53990" b="75651"/>
          <a:stretch/>
        </p:blipFill>
        <p:spPr>
          <a:xfrm rot="16360991">
            <a:off x="3374137" y="3744474"/>
            <a:ext cx="121289" cy="102796"/>
          </a:xfrm>
          <a:prstGeom prst="rect">
            <a:avLst/>
          </a:prstGeom>
        </p:spPr>
      </p:pic>
      <p:pic>
        <p:nvPicPr>
          <p:cNvPr id="136" name="Picture 135">
            <a:extLst>
              <a:ext uri="{FF2B5EF4-FFF2-40B4-BE49-F238E27FC236}">
                <a16:creationId xmlns:a16="http://schemas.microsoft.com/office/drawing/2014/main" id="{C765DA7A-9422-904E-8853-F7FE42593205}"/>
              </a:ext>
            </a:extLst>
          </p:cNvPr>
          <p:cNvPicPr>
            <a:picLocks noChangeAspect="1"/>
          </p:cNvPicPr>
          <p:nvPr/>
        </p:nvPicPr>
        <p:blipFill rotWithShape="1">
          <a:blip r:embed="rId5">
            <a:extLst>
              <a:ext uri="{BEBA8EAE-BF5A-486C-A8C5-ECC9F3942E4B}">
                <a14:imgProps xmlns:a14="http://schemas.microsoft.com/office/drawing/2010/main">
                  <a14:imgLayer r:embed="rId10">
                    <a14:imgEffect>
                      <a14:backgroundRemoval t="16703" b="23499" l="35718" r="44866"/>
                    </a14:imgEffect>
                  </a14:imgLayer>
                </a14:imgProps>
              </a:ext>
            </a:extLst>
          </a:blip>
          <a:srcRect l="34575" t="15854" r="53990" b="75651"/>
          <a:stretch/>
        </p:blipFill>
        <p:spPr>
          <a:xfrm rot="16360991">
            <a:off x="3274068" y="3361501"/>
            <a:ext cx="121289" cy="102796"/>
          </a:xfrm>
          <a:prstGeom prst="rect">
            <a:avLst/>
          </a:prstGeom>
        </p:spPr>
      </p:pic>
      <p:pic>
        <p:nvPicPr>
          <p:cNvPr id="137" name="Picture 136">
            <a:extLst>
              <a:ext uri="{FF2B5EF4-FFF2-40B4-BE49-F238E27FC236}">
                <a16:creationId xmlns:a16="http://schemas.microsoft.com/office/drawing/2014/main" id="{8178CDFA-404E-3A40-9EFC-6055DFA3FF30}"/>
              </a:ext>
            </a:extLst>
          </p:cNvPr>
          <p:cNvPicPr>
            <a:picLocks noChangeAspect="1"/>
          </p:cNvPicPr>
          <p:nvPr/>
        </p:nvPicPr>
        <p:blipFill rotWithShape="1">
          <a:blip r:embed="rId5">
            <a:extLst>
              <a:ext uri="{BEBA8EAE-BF5A-486C-A8C5-ECC9F3942E4B}">
                <a14:imgProps xmlns:a14="http://schemas.microsoft.com/office/drawing/2010/main">
                  <a14:imgLayer r:embed="rId9">
                    <a14:imgEffect>
                      <a14:backgroundRemoval t="16703" b="23499" l="35718" r="44866"/>
                    </a14:imgEffect>
                  </a14:imgLayer>
                </a14:imgProps>
              </a:ext>
            </a:extLst>
          </a:blip>
          <a:srcRect l="34575" t="15854" r="53990" b="75651"/>
          <a:stretch/>
        </p:blipFill>
        <p:spPr>
          <a:xfrm rot="16360991">
            <a:off x="3221018" y="3332994"/>
            <a:ext cx="121289" cy="102796"/>
          </a:xfrm>
          <a:prstGeom prst="rect">
            <a:avLst/>
          </a:prstGeom>
        </p:spPr>
      </p:pic>
      <p:pic>
        <p:nvPicPr>
          <p:cNvPr id="138" name="Picture 137">
            <a:extLst>
              <a:ext uri="{FF2B5EF4-FFF2-40B4-BE49-F238E27FC236}">
                <a16:creationId xmlns:a16="http://schemas.microsoft.com/office/drawing/2014/main" id="{5592725E-67D8-9440-8D0E-024B1D726E05}"/>
              </a:ext>
            </a:extLst>
          </p:cNvPr>
          <p:cNvPicPr>
            <a:picLocks noChangeAspect="1"/>
          </p:cNvPicPr>
          <p:nvPr/>
        </p:nvPicPr>
        <p:blipFill rotWithShape="1">
          <a:blip r:embed="rId5">
            <a:extLst>
              <a:ext uri="{BEBA8EAE-BF5A-486C-A8C5-ECC9F3942E4B}">
                <a14:imgProps xmlns:a14="http://schemas.microsoft.com/office/drawing/2010/main">
                  <a14:imgLayer r:embed="rId11">
                    <a14:imgEffect>
                      <a14:backgroundRemoval t="16703" b="23499" l="35718" r="44866"/>
                    </a14:imgEffect>
                  </a14:imgLayer>
                </a14:imgProps>
              </a:ext>
            </a:extLst>
          </a:blip>
          <a:srcRect l="34575" t="15854" r="53990" b="75651"/>
          <a:stretch/>
        </p:blipFill>
        <p:spPr>
          <a:xfrm rot="14773706">
            <a:off x="4045369" y="3448261"/>
            <a:ext cx="121289" cy="102796"/>
          </a:xfrm>
          <a:prstGeom prst="rect">
            <a:avLst/>
          </a:prstGeom>
        </p:spPr>
      </p:pic>
      <p:pic>
        <p:nvPicPr>
          <p:cNvPr id="139" name="Picture 138">
            <a:extLst>
              <a:ext uri="{FF2B5EF4-FFF2-40B4-BE49-F238E27FC236}">
                <a16:creationId xmlns:a16="http://schemas.microsoft.com/office/drawing/2014/main" id="{30634056-AAE1-2346-963C-1C8592266500}"/>
              </a:ext>
            </a:extLst>
          </p:cNvPr>
          <p:cNvPicPr>
            <a:picLocks noChangeAspect="1"/>
          </p:cNvPicPr>
          <p:nvPr/>
        </p:nvPicPr>
        <p:blipFill rotWithShape="1">
          <a:blip r:embed="rId5">
            <a:extLst>
              <a:ext uri="{BEBA8EAE-BF5A-486C-A8C5-ECC9F3942E4B}">
                <a14:imgProps xmlns:a14="http://schemas.microsoft.com/office/drawing/2010/main">
                  <a14:imgLayer r:embed="rId9">
                    <a14:imgEffect>
                      <a14:backgroundRemoval t="16703" b="23499" l="35718" r="44866"/>
                    </a14:imgEffect>
                  </a14:imgLayer>
                </a14:imgProps>
              </a:ext>
            </a:extLst>
          </a:blip>
          <a:srcRect l="34575" t="15854" r="53990" b="75651"/>
          <a:stretch/>
        </p:blipFill>
        <p:spPr>
          <a:xfrm rot="14773706">
            <a:off x="4116850" y="3429931"/>
            <a:ext cx="121289" cy="102796"/>
          </a:xfrm>
          <a:prstGeom prst="rect">
            <a:avLst/>
          </a:prstGeom>
        </p:spPr>
      </p:pic>
      <p:pic>
        <p:nvPicPr>
          <p:cNvPr id="140" name="Picture 139">
            <a:extLst>
              <a:ext uri="{FF2B5EF4-FFF2-40B4-BE49-F238E27FC236}">
                <a16:creationId xmlns:a16="http://schemas.microsoft.com/office/drawing/2014/main" id="{B195133A-857B-144B-B244-5D5456C2E9D5}"/>
              </a:ext>
            </a:extLst>
          </p:cNvPr>
          <p:cNvPicPr>
            <a:picLocks noChangeAspect="1"/>
          </p:cNvPicPr>
          <p:nvPr/>
        </p:nvPicPr>
        <p:blipFill rotWithShape="1">
          <a:blip r:embed="rId5">
            <a:extLst>
              <a:ext uri="{BEBA8EAE-BF5A-486C-A8C5-ECC9F3942E4B}">
                <a14:imgProps xmlns:a14="http://schemas.microsoft.com/office/drawing/2010/main">
                  <a14:imgLayer r:embed="rId10">
                    <a14:imgEffect>
                      <a14:backgroundRemoval t="16703" b="23499" l="35718" r="44866"/>
                    </a14:imgEffect>
                  </a14:imgLayer>
                </a14:imgProps>
              </a:ext>
            </a:extLst>
          </a:blip>
          <a:srcRect l="34575" t="15854" r="53990" b="75651"/>
          <a:stretch/>
        </p:blipFill>
        <p:spPr>
          <a:xfrm rot="19168359">
            <a:off x="3643684" y="2978431"/>
            <a:ext cx="121289" cy="102796"/>
          </a:xfrm>
          <a:prstGeom prst="rect">
            <a:avLst/>
          </a:prstGeom>
        </p:spPr>
      </p:pic>
      <p:pic>
        <p:nvPicPr>
          <p:cNvPr id="141" name="Picture 140">
            <a:extLst>
              <a:ext uri="{FF2B5EF4-FFF2-40B4-BE49-F238E27FC236}">
                <a16:creationId xmlns:a16="http://schemas.microsoft.com/office/drawing/2014/main" id="{FCFFA3D0-99A1-8D44-AE92-D6EE7B8EECB7}"/>
              </a:ext>
            </a:extLst>
          </p:cNvPr>
          <p:cNvPicPr>
            <a:picLocks noChangeAspect="1"/>
          </p:cNvPicPr>
          <p:nvPr/>
        </p:nvPicPr>
        <p:blipFill rotWithShape="1">
          <a:blip r:embed="rId5">
            <a:extLst>
              <a:ext uri="{BEBA8EAE-BF5A-486C-A8C5-ECC9F3942E4B}">
                <a14:imgProps xmlns:a14="http://schemas.microsoft.com/office/drawing/2010/main">
                  <a14:imgLayer r:embed="rId12">
                    <a14:imgEffect>
                      <a14:backgroundRemoval t="16703" b="23499" l="35718" r="44866"/>
                    </a14:imgEffect>
                  </a14:imgLayer>
                </a14:imgProps>
              </a:ext>
            </a:extLst>
          </a:blip>
          <a:srcRect l="34575" t="15854" r="53990" b="75651"/>
          <a:stretch/>
        </p:blipFill>
        <p:spPr>
          <a:xfrm rot="18257151">
            <a:off x="3735792" y="4074499"/>
            <a:ext cx="121289" cy="102796"/>
          </a:xfrm>
          <a:prstGeom prst="rect">
            <a:avLst/>
          </a:prstGeom>
        </p:spPr>
      </p:pic>
      <p:pic>
        <p:nvPicPr>
          <p:cNvPr id="142" name="Graphic 141" descr="Fish">
            <a:extLst>
              <a:ext uri="{FF2B5EF4-FFF2-40B4-BE49-F238E27FC236}">
                <a16:creationId xmlns:a16="http://schemas.microsoft.com/office/drawing/2014/main" id="{98B8C878-6175-F94C-BB92-A15E9DB7DF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63205" y="2858657"/>
            <a:ext cx="609600" cy="609600"/>
          </a:xfrm>
          <a:prstGeom prst="rect">
            <a:avLst/>
          </a:prstGeom>
        </p:spPr>
      </p:pic>
      <p:pic>
        <p:nvPicPr>
          <p:cNvPr id="143" name="Graphic 142" descr="Fish">
            <a:extLst>
              <a:ext uri="{FF2B5EF4-FFF2-40B4-BE49-F238E27FC236}">
                <a16:creationId xmlns:a16="http://schemas.microsoft.com/office/drawing/2014/main" id="{65F7C386-AFF1-6C4B-8707-432A2CAED14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64555" y="3759023"/>
            <a:ext cx="609600" cy="609600"/>
          </a:xfrm>
          <a:prstGeom prst="rect">
            <a:avLst/>
          </a:prstGeom>
        </p:spPr>
      </p:pic>
      <p:pic>
        <p:nvPicPr>
          <p:cNvPr id="144" name="Graphic 143" descr="Fish">
            <a:extLst>
              <a:ext uri="{FF2B5EF4-FFF2-40B4-BE49-F238E27FC236}">
                <a16:creationId xmlns:a16="http://schemas.microsoft.com/office/drawing/2014/main" id="{3F3ED949-49EF-064D-A45D-495017A02F4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99944" y="3428820"/>
            <a:ext cx="609600" cy="609600"/>
          </a:xfrm>
          <a:prstGeom prst="rect">
            <a:avLst/>
          </a:prstGeom>
        </p:spPr>
      </p:pic>
      <p:pic>
        <p:nvPicPr>
          <p:cNvPr id="145" name="Picture 144">
            <a:extLst>
              <a:ext uri="{FF2B5EF4-FFF2-40B4-BE49-F238E27FC236}">
                <a16:creationId xmlns:a16="http://schemas.microsoft.com/office/drawing/2014/main" id="{1C8F1D5A-6E26-BE43-9BF5-A73AC5766BC0}"/>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19750993">
            <a:off x="3992556" y="3694489"/>
            <a:ext cx="121289" cy="102796"/>
          </a:xfrm>
          <a:prstGeom prst="rect">
            <a:avLst/>
          </a:prstGeom>
        </p:spPr>
      </p:pic>
      <p:pic>
        <p:nvPicPr>
          <p:cNvPr id="146" name="Graphic 145" descr="Fish">
            <a:extLst>
              <a:ext uri="{FF2B5EF4-FFF2-40B4-BE49-F238E27FC236}">
                <a16:creationId xmlns:a16="http://schemas.microsoft.com/office/drawing/2014/main" id="{2EDC5A6B-C1C5-1340-B2A3-B3E0EF3A3A2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64323" y="2803203"/>
            <a:ext cx="609600" cy="609600"/>
          </a:xfrm>
          <a:prstGeom prst="rect">
            <a:avLst/>
          </a:prstGeom>
        </p:spPr>
      </p:pic>
      <p:pic>
        <p:nvPicPr>
          <p:cNvPr id="147" name="Picture 146">
            <a:extLst>
              <a:ext uri="{FF2B5EF4-FFF2-40B4-BE49-F238E27FC236}">
                <a16:creationId xmlns:a16="http://schemas.microsoft.com/office/drawing/2014/main" id="{D6695088-F4A8-DA41-BB2A-4079104ADFEE}"/>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15895154">
            <a:off x="4160244" y="3708166"/>
            <a:ext cx="121289" cy="102796"/>
          </a:xfrm>
          <a:prstGeom prst="rect">
            <a:avLst/>
          </a:prstGeom>
        </p:spPr>
      </p:pic>
      <p:pic>
        <p:nvPicPr>
          <p:cNvPr id="148" name="Picture 147">
            <a:extLst>
              <a:ext uri="{FF2B5EF4-FFF2-40B4-BE49-F238E27FC236}">
                <a16:creationId xmlns:a16="http://schemas.microsoft.com/office/drawing/2014/main" id="{C705BEA2-ECCC-4647-96D8-686746C672BB}"/>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17667444">
            <a:off x="4218409" y="3721597"/>
            <a:ext cx="121289" cy="102796"/>
          </a:xfrm>
          <a:prstGeom prst="rect">
            <a:avLst/>
          </a:prstGeom>
        </p:spPr>
      </p:pic>
      <p:pic>
        <p:nvPicPr>
          <p:cNvPr id="149" name="Picture 148">
            <a:extLst>
              <a:ext uri="{FF2B5EF4-FFF2-40B4-BE49-F238E27FC236}">
                <a16:creationId xmlns:a16="http://schemas.microsoft.com/office/drawing/2014/main" id="{BA383849-EEFA-F44C-BDF3-A42ED041B2DD}"/>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15895154">
            <a:off x="3818537" y="3185254"/>
            <a:ext cx="121289" cy="102796"/>
          </a:xfrm>
          <a:prstGeom prst="rect">
            <a:avLst/>
          </a:prstGeom>
        </p:spPr>
      </p:pic>
      <p:pic>
        <p:nvPicPr>
          <p:cNvPr id="150" name="Picture 149">
            <a:extLst>
              <a:ext uri="{FF2B5EF4-FFF2-40B4-BE49-F238E27FC236}">
                <a16:creationId xmlns:a16="http://schemas.microsoft.com/office/drawing/2014/main" id="{5EA13E06-04FC-E64B-A46C-5BEFBC589D60}"/>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15895154">
            <a:off x="3869196" y="3176233"/>
            <a:ext cx="121289" cy="102796"/>
          </a:xfrm>
          <a:prstGeom prst="rect">
            <a:avLst/>
          </a:prstGeom>
        </p:spPr>
      </p:pic>
      <p:pic>
        <p:nvPicPr>
          <p:cNvPr id="151" name="Picture 150">
            <a:extLst>
              <a:ext uri="{FF2B5EF4-FFF2-40B4-BE49-F238E27FC236}">
                <a16:creationId xmlns:a16="http://schemas.microsoft.com/office/drawing/2014/main" id="{B05C15A0-852C-AC40-96F3-3DA45C07B626}"/>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15895154">
            <a:off x="3112504" y="3069403"/>
            <a:ext cx="121289" cy="102796"/>
          </a:xfrm>
          <a:prstGeom prst="rect">
            <a:avLst/>
          </a:prstGeom>
        </p:spPr>
      </p:pic>
      <p:pic>
        <p:nvPicPr>
          <p:cNvPr id="152" name="Picture 151">
            <a:extLst>
              <a:ext uri="{FF2B5EF4-FFF2-40B4-BE49-F238E27FC236}">
                <a16:creationId xmlns:a16="http://schemas.microsoft.com/office/drawing/2014/main" id="{3234B704-AC8F-E540-9E83-2EA8944B0578}"/>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20758288">
            <a:off x="3738621" y="3425882"/>
            <a:ext cx="121289" cy="102796"/>
          </a:xfrm>
          <a:prstGeom prst="rect">
            <a:avLst/>
          </a:prstGeom>
        </p:spPr>
      </p:pic>
      <p:pic>
        <p:nvPicPr>
          <p:cNvPr id="153" name="Picture 152">
            <a:extLst>
              <a:ext uri="{FF2B5EF4-FFF2-40B4-BE49-F238E27FC236}">
                <a16:creationId xmlns:a16="http://schemas.microsoft.com/office/drawing/2014/main" id="{A1246B6B-4070-A54E-952E-D33EFF21A282}"/>
              </a:ext>
            </a:extLst>
          </p:cNvPr>
          <p:cNvPicPr>
            <a:picLocks noChangeAspect="1"/>
          </p:cNvPicPr>
          <p:nvPr/>
        </p:nvPicPr>
        <p:blipFill rotWithShape="1">
          <a:blip r:embed="rId5">
            <a:extLst>
              <a:ext uri="{BEBA8EAE-BF5A-486C-A8C5-ECC9F3942E4B}">
                <a14:imgProps xmlns:a14="http://schemas.microsoft.com/office/drawing/2010/main">
                  <a14:imgLayer r:embed="rId10">
                    <a14:imgEffect>
                      <a14:backgroundRemoval t="16703" b="23499" l="35718" r="44866"/>
                    </a14:imgEffect>
                  </a14:imgLayer>
                </a14:imgProps>
              </a:ext>
            </a:extLst>
          </a:blip>
          <a:srcRect l="34575" t="15854" r="53990" b="75651"/>
          <a:stretch/>
        </p:blipFill>
        <p:spPr>
          <a:xfrm rot="14838133">
            <a:off x="3166309" y="3083281"/>
            <a:ext cx="121289" cy="102796"/>
          </a:xfrm>
          <a:prstGeom prst="rect">
            <a:avLst/>
          </a:prstGeom>
        </p:spPr>
      </p:pic>
      <p:pic>
        <p:nvPicPr>
          <p:cNvPr id="154" name="Picture 153">
            <a:extLst>
              <a:ext uri="{FF2B5EF4-FFF2-40B4-BE49-F238E27FC236}">
                <a16:creationId xmlns:a16="http://schemas.microsoft.com/office/drawing/2014/main" id="{FD226761-5846-3645-954A-EF6CE2B93468}"/>
              </a:ext>
            </a:extLst>
          </p:cNvPr>
          <p:cNvPicPr>
            <a:picLocks noChangeAspect="1"/>
          </p:cNvPicPr>
          <p:nvPr/>
        </p:nvPicPr>
        <p:blipFill rotWithShape="1">
          <a:blip r:embed="rId5">
            <a:extLst>
              <a:ext uri="{BEBA8EAE-BF5A-486C-A8C5-ECC9F3942E4B}">
                <a14:imgProps xmlns:a14="http://schemas.microsoft.com/office/drawing/2010/main">
                  <a14:imgLayer r:embed="rId10">
                    <a14:imgEffect>
                      <a14:backgroundRemoval t="16703" b="23499" l="35718" r="44866"/>
                    </a14:imgEffect>
                  </a14:imgLayer>
                </a14:imgProps>
              </a:ext>
            </a:extLst>
          </a:blip>
          <a:srcRect l="34575" t="15854" r="53990" b="75651"/>
          <a:stretch/>
        </p:blipFill>
        <p:spPr>
          <a:xfrm rot="14838133">
            <a:off x="3126401" y="4034186"/>
            <a:ext cx="121289" cy="102796"/>
          </a:xfrm>
          <a:prstGeom prst="rect">
            <a:avLst/>
          </a:prstGeom>
        </p:spPr>
      </p:pic>
      <p:pic>
        <p:nvPicPr>
          <p:cNvPr id="155" name="Picture 154">
            <a:extLst>
              <a:ext uri="{FF2B5EF4-FFF2-40B4-BE49-F238E27FC236}">
                <a16:creationId xmlns:a16="http://schemas.microsoft.com/office/drawing/2014/main" id="{89F20AC4-ABE7-2741-A36A-E795DF1CE998}"/>
              </a:ext>
            </a:extLst>
          </p:cNvPr>
          <p:cNvPicPr>
            <a:picLocks noChangeAspect="1"/>
          </p:cNvPicPr>
          <p:nvPr/>
        </p:nvPicPr>
        <p:blipFill rotWithShape="1">
          <a:blip r:embed="rId5">
            <a:extLst>
              <a:ext uri="{BEBA8EAE-BF5A-486C-A8C5-ECC9F3942E4B}">
                <a14:imgProps xmlns:a14="http://schemas.microsoft.com/office/drawing/2010/main">
                  <a14:imgLayer r:embed="rId10">
                    <a14:imgEffect>
                      <a14:backgroundRemoval t="16703" b="23499" l="35718" r="44866"/>
                    </a14:imgEffect>
                  </a14:imgLayer>
                </a14:imgProps>
              </a:ext>
            </a:extLst>
          </a:blip>
          <a:srcRect l="34575" t="15854" r="53990" b="75651"/>
          <a:stretch/>
        </p:blipFill>
        <p:spPr>
          <a:xfrm rot="14838133">
            <a:off x="3174900" y="4053315"/>
            <a:ext cx="121289" cy="102796"/>
          </a:xfrm>
          <a:prstGeom prst="rect">
            <a:avLst/>
          </a:prstGeom>
        </p:spPr>
      </p:pic>
      <p:pic>
        <p:nvPicPr>
          <p:cNvPr id="156" name="Picture 155">
            <a:extLst>
              <a:ext uri="{FF2B5EF4-FFF2-40B4-BE49-F238E27FC236}">
                <a16:creationId xmlns:a16="http://schemas.microsoft.com/office/drawing/2014/main" id="{DC8F1262-1853-F040-A8C6-EF4F080E364C}"/>
              </a:ext>
            </a:extLst>
          </p:cNvPr>
          <p:cNvPicPr>
            <a:picLocks noChangeAspect="1"/>
          </p:cNvPicPr>
          <p:nvPr/>
        </p:nvPicPr>
        <p:blipFill rotWithShape="1">
          <a:blip r:embed="rId5">
            <a:extLst>
              <a:ext uri="{BEBA8EAE-BF5A-486C-A8C5-ECC9F3942E4B}">
                <a14:imgProps xmlns:a14="http://schemas.microsoft.com/office/drawing/2010/main">
                  <a14:imgLayer r:embed="rId12">
                    <a14:imgEffect>
                      <a14:backgroundRemoval t="16703" b="23499" l="35718" r="44866"/>
                    </a14:imgEffect>
                  </a14:imgLayer>
                </a14:imgProps>
              </a:ext>
            </a:extLst>
          </a:blip>
          <a:srcRect l="34575" t="15854" r="53990" b="75651"/>
          <a:stretch/>
        </p:blipFill>
        <p:spPr>
          <a:xfrm rot="19590985">
            <a:off x="3137300" y="3526846"/>
            <a:ext cx="121289" cy="102796"/>
          </a:xfrm>
          <a:prstGeom prst="rect">
            <a:avLst/>
          </a:prstGeom>
        </p:spPr>
      </p:pic>
      <p:sp>
        <p:nvSpPr>
          <p:cNvPr id="157" name="Rectangle 156">
            <a:extLst>
              <a:ext uri="{FF2B5EF4-FFF2-40B4-BE49-F238E27FC236}">
                <a16:creationId xmlns:a16="http://schemas.microsoft.com/office/drawing/2014/main" id="{CA20B97F-2664-0341-92B0-17129AD2D177}"/>
              </a:ext>
            </a:extLst>
          </p:cNvPr>
          <p:cNvSpPr/>
          <p:nvPr/>
        </p:nvSpPr>
        <p:spPr>
          <a:xfrm>
            <a:off x="3027937" y="4739943"/>
            <a:ext cx="1722120" cy="134112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58" name="Graphic 157" descr="Fish">
            <a:extLst>
              <a:ext uri="{FF2B5EF4-FFF2-40B4-BE49-F238E27FC236}">
                <a16:creationId xmlns:a16="http://schemas.microsoft.com/office/drawing/2014/main" id="{1B9F07A6-8590-F643-983E-F410C1E8046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34269" y="4881323"/>
            <a:ext cx="609600" cy="609600"/>
          </a:xfrm>
          <a:prstGeom prst="rect">
            <a:avLst/>
          </a:prstGeom>
        </p:spPr>
      </p:pic>
      <p:pic>
        <p:nvPicPr>
          <p:cNvPr id="159" name="Graphic 158" descr="Fish">
            <a:extLst>
              <a:ext uri="{FF2B5EF4-FFF2-40B4-BE49-F238E27FC236}">
                <a16:creationId xmlns:a16="http://schemas.microsoft.com/office/drawing/2014/main" id="{3079218B-7BE3-084D-AEAB-D35C36FD2E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25873" y="5264295"/>
            <a:ext cx="609600" cy="609600"/>
          </a:xfrm>
          <a:prstGeom prst="rect">
            <a:avLst/>
          </a:prstGeom>
        </p:spPr>
      </p:pic>
      <p:pic>
        <p:nvPicPr>
          <p:cNvPr id="160" name="Graphic 159" descr="Fish">
            <a:extLst>
              <a:ext uri="{FF2B5EF4-FFF2-40B4-BE49-F238E27FC236}">
                <a16:creationId xmlns:a16="http://schemas.microsoft.com/office/drawing/2014/main" id="{2D096765-7A7A-7A46-A600-CA190B31750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8468" y="4968395"/>
            <a:ext cx="609600" cy="609600"/>
          </a:xfrm>
          <a:prstGeom prst="rect">
            <a:avLst/>
          </a:prstGeom>
        </p:spPr>
      </p:pic>
      <p:pic>
        <p:nvPicPr>
          <p:cNvPr id="161" name="Graphic 160" descr="Fish">
            <a:extLst>
              <a:ext uri="{FF2B5EF4-FFF2-40B4-BE49-F238E27FC236}">
                <a16:creationId xmlns:a16="http://schemas.microsoft.com/office/drawing/2014/main" id="{2502BCB6-36BC-434E-8BAE-DEFCA6BC0F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18079" y="5543873"/>
            <a:ext cx="609600" cy="609600"/>
          </a:xfrm>
          <a:prstGeom prst="rect">
            <a:avLst/>
          </a:prstGeom>
        </p:spPr>
      </p:pic>
      <p:pic>
        <p:nvPicPr>
          <p:cNvPr id="162" name="Picture 161">
            <a:extLst>
              <a:ext uri="{FF2B5EF4-FFF2-40B4-BE49-F238E27FC236}">
                <a16:creationId xmlns:a16="http://schemas.microsoft.com/office/drawing/2014/main" id="{D4ADE8F0-5BD8-4F4E-B1D2-E252FDD18C12}"/>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6703" b="23499" l="35718" r="44866"/>
                    </a14:imgEffect>
                  </a14:imgLayer>
                </a14:imgProps>
              </a:ext>
            </a:extLst>
          </a:blip>
          <a:srcRect l="34575" t="15854" r="53990" b="75651"/>
          <a:stretch/>
        </p:blipFill>
        <p:spPr>
          <a:xfrm rot="14773706">
            <a:off x="4014637" y="5844066"/>
            <a:ext cx="121289" cy="102796"/>
          </a:xfrm>
          <a:prstGeom prst="rect">
            <a:avLst/>
          </a:prstGeom>
        </p:spPr>
      </p:pic>
      <p:pic>
        <p:nvPicPr>
          <p:cNvPr id="163" name="Picture 162">
            <a:extLst>
              <a:ext uri="{FF2B5EF4-FFF2-40B4-BE49-F238E27FC236}">
                <a16:creationId xmlns:a16="http://schemas.microsoft.com/office/drawing/2014/main" id="{87D7241D-6C23-E349-845F-EEE472430CEA}"/>
              </a:ext>
            </a:extLst>
          </p:cNvPr>
          <p:cNvPicPr>
            <a:picLocks noChangeAspect="1"/>
          </p:cNvPicPr>
          <p:nvPr/>
        </p:nvPicPr>
        <p:blipFill rotWithShape="1">
          <a:blip r:embed="rId5">
            <a:extLst>
              <a:ext uri="{BEBA8EAE-BF5A-486C-A8C5-ECC9F3942E4B}">
                <a14:imgProps xmlns:a14="http://schemas.microsoft.com/office/drawing/2010/main">
                  <a14:imgLayer r:embed="rId7">
                    <a14:imgEffect>
                      <a14:backgroundRemoval t="16703" b="23499" l="35718" r="44866"/>
                    </a14:imgEffect>
                  </a14:imgLayer>
                </a14:imgProps>
              </a:ext>
            </a:extLst>
          </a:blip>
          <a:srcRect l="34575" t="15854" r="53990" b="75651"/>
          <a:stretch/>
        </p:blipFill>
        <p:spPr>
          <a:xfrm rot="14773706">
            <a:off x="4082962" y="5847191"/>
            <a:ext cx="121289" cy="102796"/>
          </a:xfrm>
          <a:prstGeom prst="rect">
            <a:avLst/>
          </a:prstGeom>
        </p:spPr>
      </p:pic>
      <p:pic>
        <p:nvPicPr>
          <p:cNvPr id="164" name="Picture 163">
            <a:extLst>
              <a:ext uri="{FF2B5EF4-FFF2-40B4-BE49-F238E27FC236}">
                <a16:creationId xmlns:a16="http://schemas.microsoft.com/office/drawing/2014/main" id="{A8286625-5150-1A40-856F-CF5906173A8C}"/>
              </a:ext>
            </a:extLst>
          </p:cNvPr>
          <p:cNvPicPr>
            <a:picLocks noChangeAspect="1"/>
          </p:cNvPicPr>
          <p:nvPr/>
        </p:nvPicPr>
        <p:blipFill rotWithShape="1">
          <a:blip r:embed="rId5">
            <a:extLst>
              <a:ext uri="{BEBA8EAE-BF5A-486C-A8C5-ECC9F3942E4B}">
                <a14:imgProps xmlns:a14="http://schemas.microsoft.com/office/drawing/2010/main">
                  <a14:imgLayer r:embed="rId8">
                    <a14:imgEffect>
                      <a14:backgroundRemoval t="16703" b="23499" l="35718" r="44866"/>
                    </a14:imgEffect>
                  </a14:imgLayer>
                </a14:imgProps>
              </a:ext>
            </a:extLst>
          </a:blip>
          <a:srcRect l="34575" t="15854" r="53990" b="75651"/>
          <a:stretch/>
        </p:blipFill>
        <p:spPr>
          <a:xfrm rot="14773706">
            <a:off x="3452896" y="5554793"/>
            <a:ext cx="121289" cy="102796"/>
          </a:xfrm>
          <a:prstGeom prst="rect">
            <a:avLst/>
          </a:prstGeom>
        </p:spPr>
      </p:pic>
      <p:pic>
        <p:nvPicPr>
          <p:cNvPr id="165" name="Picture 164">
            <a:extLst>
              <a:ext uri="{FF2B5EF4-FFF2-40B4-BE49-F238E27FC236}">
                <a16:creationId xmlns:a16="http://schemas.microsoft.com/office/drawing/2014/main" id="{D79F5805-2958-AA4A-AA47-3C2DD2123867}"/>
              </a:ext>
            </a:extLst>
          </p:cNvPr>
          <p:cNvPicPr>
            <a:picLocks noChangeAspect="1"/>
          </p:cNvPicPr>
          <p:nvPr/>
        </p:nvPicPr>
        <p:blipFill rotWithShape="1">
          <a:blip r:embed="rId5">
            <a:extLst>
              <a:ext uri="{BEBA8EAE-BF5A-486C-A8C5-ECC9F3942E4B}">
                <a14:imgProps xmlns:a14="http://schemas.microsoft.com/office/drawing/2010/main">
                  <a14:imgLayer r:embed="rId9">
                    <a14:imgEffect>
                      <a14:backgroundRemoval t="16703" b="23499" l="35718" r="44866"/>
                    </a14:imgEffect>
                  </a14:imgLayer>
                </a14:imgProps>
              </a:ext>
            </a:extLst>
          </a:blip>
          <a:srcRect l="34575" t="15854" r="53990" b="75651"/>
          <a:stretch/>
        </p:blipFill>
        <p:spPr>
          <a:xfrm rot="16360991">
            <a:off x="3381412" y="5554791"/>
            <a:ext cx="121289" cy="102796"/>
          </a:xfrm>
          <a:prstGeom prst="rect">
            <a:avLst/>
          </a:prstGeom>
        </p:spPr>
      </p:pic>
      <p:pic>
        <p:nvPicPr>
          <p:cNvPr id="166" name="Picture 165">
            <a:extLst>
              <a:ext uri="{FF2B5EF4-FFF2-40B4-BE49-F238E27FC236}">
                <a16:creationId xmlns:a16="http://schemas.microsoft.com/office/drawing/2014/main" id="{C07826BB-D0C1-E84C-9798-9F0B75AAD670}"/>
              </a:ext>
            </a:extLst>
          </p:cNvPr>
          <p:cNvPicPr>
            <a:picLocks noChangeAspect="1"/>
          </p:cNvPicPr>
          <p:nvPr/>
        </p:nvPicPr>
        <p:blipFill rotWithShape="1">
          <a:blip r:embed="rId5">
            <a:extLst>
              <a:ext uri="{BEBA8EAE-BF5A-486C-A8C5-ECC9F3942E4B}">
                <a14:imgProps xmlns:a14="http://schemas.microsoft.com/office/drawing/2010/main">
                  <a14:imgLayer r:embed="rId10">
                    <a14:imgEffect>
                      <a14:backgroundRemoval t="16703" b="23499" l="35718" r="44866"/>
                    </a14:imgEffect>
                  </a14:imgLayer>
                </a14:imgProps>
              </a:ext>
            </a:extLst>
          </a:blip>
          <a:srcRect l="34575" t="15854" r="53990" b="75651"/>
          <a:stretch/>
        </p:blipFill>
        <p:spPr>
          <a:xfrm rot="16360991">
            <a:off x="3281342" y="5171818"/>
            <a:ext cx="121289" cy="102796"/>
          </a:xfrm>
          <a:prstGeom prst="rect">
            <a:avLst/>
          </a:prstGeom>
        </p:spPr>
      </p:pic>
      <p:pic>
        <p:nvPicPr>
          <p:cNvPr id="167" name="Picture 166">
            <a:extLst>
              <a:ext uri="{FF2B5EF4-FFF2-40B4-BE49-F238E27FC236}">
                <a16:creationId xmlns:a16="http://schemas.microsoft.com/office/drawing/2014/main" id="{A0BBCA74-E512-7647-977F-BB09EE0B093F}"/>
              </a:ext>
            </a:extLst>
          </p:cNvPr>
          <p:cNvPicPr>
            <a:picLocks noChangeAspect="1"/>
          </p:cNvPicPr>
          <p:nvPr/>
        </p:nvPicPr>
        <p:blipFill rotWithShape="1">
          <a:blip r:embed="rId5">
            <a:extLst>
              <a:ext uri="{BEBA8EAE-BF5A-486C-A8C5-ECC9F3942E4B}">
                <a14:imgProps xmlns:a14="http://schemas.microsoft.com/office/drawing/2010/main">
                  <a14:imgLayer r:embed="rId9">
                    <a14:imgEffect>
                      <a14:backgroundRemoval t="16703" b="23499" l="35718" r="44866"/>
                    </a14:imgEffect>
                  </a14:imgLayer>
                </a14:imgProps>
              </a:ext>
            </a:extLst>
          </a:blip>
          <a:srcRect l="34575" t="15854" r="53990" b="75651"/>
          <a:stretch/>
        </p:blipFill>
        <p:spPr>
          <a:xfrm rot="16360991">
            <a:off x="3228293" y="5143311"/>
            <a:ext cx="121289" cy="102796"/>
          </a:xfrm>
          <a:prstGeom prst="rect">
            <a:avLst/>
          </a:prstGeom>
        </p:spPr>
      </p:pic>
      <p:pic>
        <p:nvPicPr>
          <p:cNvPr id="168" name="Picture 167">
            <a:extLst>
              <a:ext uri="{FF2B5EF4-FFF2-40B4-BE49-F238E27FC236}">
                <a16:creationId xmlns:a16="http://schemas.microsoft.com/office/drawing/2014/main" id="{3DE67B09-30F9-6C44-B245-3295D0FD5E2B}"/>
              </a:ext>
            </a:extLst>
          </p:cNvPr>
          <p:cNvPicPr>
            <a:picLocks noChangeAspect="1"/>
          </p:cNvPicPr>
          <p:nvPr/>
        </p:nvPicPr>
        <p:blipFill rotWithShape="1">
          <a:blip r:embed="rId5">
            <a:extLst>
              <a:ext uri="{BEBA8EAE-BF5A-486C-A8C5-ECC9F3942E4B}">
                <a14:imgProps xmlns:a14="http://schemas.microsoft.com/office/drawing/2010/main">
                  <a14:imgLayer r:embed="rId11">
                    <a14:imgEffect>
                      <a14:backgroundRemoval t="16703" b="23499" l="35718" r="44866"/>
                    </a14:imgEffect>
                  </a14:imgLayer>
                </a14:imgProps>
              </a:ext>
            </a:extLst>
          </a:blip>
          <a:srcRect l="34575" t="15854" r="53990" b="75651"/>
          <a:stretch/>
        </p:blipFill>
        <p:spPr>
          <a:xfrm rot="14773706">
            <a:off x="4052644" y="5258578"/>
            <a:ext cx="121289" cy="102796"/>
          </a:xfrm>
          <a:prstGeom prst="rect">
            <a:avLst/>
          </a:prstGeom>
        </p:spPr>
      </p:pic>
      <p:pic>
        <p:nvPicPr>
          <p:cNvPr id="169" name="Picture 168">
            <a:extLst>
              <a:ext uri="{FF2B5EF4-FFF2-40B4-BE49-F238E27FC236}">
                <a16:creationId xmlns:a16="http://schemas.microsoft.com/office/drawing/2014/main" id="{C8EA9043-D0D4-D942-ABC9-DF4080B1352F}"/>
              </a:ext>
            </a:extLst>
          </p:cNvPr>
          <p:cNvPicPr>
            <a:picLocks noChangeAspect="1"/>
          </p:cNvPicPr>
          <p:nvPr/>
        </p:nvPicPr>
        <p:blipFill rotWithShape="1">
          <a:blip r:embed="rId5">
            <a:extLst>
              <a:ext uri="{BEBA8EAE-BF5A-486C-A8C5-ECC9F3942E4B}">
                <a14:imgProps xmlns:a14="http://schemas.microsoft.com/office/drawing/2010/main">
                  <a14:imgLayer r:embed="rId9">
                    <a14:imgEffect>
                      <a14:backgroundRemoval t="16703" b="23499" l="35718" r="44866"/>
                    </a14:imgEffect>
                  </a14:imgLayer>
                </a14:imgProps>
              </a:ext>
            </a:extLst>
          </a:blip>
          <a:srcRect l="34575" t="15854" r="53990" b="75651"/>
          <a:stretch/>
        </p:blipFill>
        <p:spPr>
          <a:xfrm rot="14773706">
            <a:off x="4124125" y="5240249"/>
            <a:ext cx="121289" cy="102796"/>
          </a:xfrm>
          <a:prstGeom prst="rect">
            <a:avLst/>
          </a:prstGeom>
        </p:spPr>
      </p:pic>
      <p:pic>
        <p:nvPicPr>
          <p:cNvPr id="170" name="Picture 169">
            <a:extLst>
              <a:ext uri="{FF2B5EF4-FFF2-40B4-BE49-F238E27FC236}">
                <a16:creationId xmlns:a16="http://schemas.microsoft.com/office/drawing/2014/main" id="{54D5DC5E-2521-8240-A736-329995DE25F8}"/>
              </a:ext>
            </a:extLst>
          </p:cNvPr>
          <p:cNvPicPr>
            <a:picLocks noChangeAspect="1"/>
          </p:cNvPicPr>
          <p:nvPr/>
        </p:nvPicPr>
        <p:blipFill rotWithShape="1">
          <a:blip r:embed="rId5">
            <a:extLst>
              <a:ext uri="{BEBA8EAE-BF5A-486C-A8C5-ECC9F3942E4B}">
                <a14:imgProps xmlns:a14="http://schemas.microsoft.com/office/drawing/2010/main">
                  <a14:imgLayer r:embed="rId10">
                    <a14:imgEffect>
                      <a14:backgroundRemoval t="16703" b="23499" l="35718" r="44866"/>
                    </a14:imgEffect>
                  </a14:imgLayer>
                </a14:imgProps>
              </a:ext>
            </a:extLst>
          </a:blip>
          <a:srcRect l="34575" t="15854" r="53990" b="75651"/>
          <a:stretch/>
        </p:blipFill>
        <p:spPr>
          <a:xfrm rot="19168359">
            <a:off x="3650958" y="4788749"/>
            <a:ext cx="121289" cy="102796"/>
          </a:xfrm>
          <a:prstGeom prst="rect">
            <a:avLst/>
          </a:prstGeom>
        </p:spPr>
      </p:pic>
      <p:pic>
        <p:nvPicPr>
          <p:cNvPr id="171" name="Picture 170">
            <a:extLst>
              <a:ext uri="{FF2B5EF4-FFF2-40B4-BE49-F238E27FC236}">
                <a16:creationId xmlns:a16="http://schemas.microsoft.com/office/drawing/2014/main" id="{BB665474-4659-DE4A-B525-D08BA910919A}"/>
              </a:ext>
            </a:extLst>
          </p:cNvPr>
          <p:cNvPicPr>
            <a:picLocks noChangeAspect="1"/>
          </p:cNvPicPr>
          <p:nvPr/>
        </p:nvPicPr>
        <p:blipFill rotWithShape="1">
          <a:blip r:embed="rId5">
            <a:extLst>
              <a:ext uri="{BEBA8EAE-BF5A-486C-A8C5-ECC9F3942E4B}">
                <a14:imgProps xmlns:a14="http://schemas.microsoft.com/office/drawing/2010/main">
                  <a14:imgLayer r:embed="rId12">
                    <a14:imgEffect>
                      <a14:backgroundRemoval t="16703" b="23499" l="35718" r="44866"/>
                    </a14:imgEffect>
                  </a14:imgLayer>
                </a14:imgProps>
              </a:ext>
            </a:extLst>
          </a:blip>
          <a:srcRect l="34575" t="15854" r="53990" b="75651"/>
          <a:stretch/>
        </p:blipFill>
        <p:spPr>
          <a:xfrm rot="18257151">
            <a:off x="3743066" y="5884817"/>
            <a:ext cx="121289" cy="102796"/>
          </a:xfrm>
          <a:prstGeom prst="rect">
            <a:avLst/>
          </a:prstGeom>
        </p:spPr>
      </p:pic>
      <p:pic>
        <p:nvPicPr>
          <p:cNvPr id="172" name="Graphic 171" descr="Fish">
            <a:extLst>
              <a:ext uri="{FF2B5EF4-FFF2-40B4-BE49-F238E27FC236}">
                <a16:creationId xmlns:a16="http://schemas.microsoft.com/office/drawing/2014/main" id="{5A60D629-0830-C942-B2C2-4939AD5844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70480" y="4668975"/>
            <a:ext cx="609600" cy="609600"/>
          </a:xfrm>
          <a:prstGeom prst="rect">
            <a:avLst/>
          </a:prstGeom>
        </p:spPr>
      </p:pic>
      <p:pic>
        <p:nvPicPr>
          <p:cNvPr id="173" name="Graphic 172" descr="Fish">
            <a:extLst>
              <a:ext uri="{FF2B5EF4-FFF2-40B4-BE49-F238E27FC236}">
                <a16:creationId xmlns:a16="http://schemas.microsoft.com/office/drawing/2014/main" id="{51EE7888-66AE-474B-9FBB-8AF5074602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71829" y="5569340"/>
            <a:ext cx="609600" cy="609600"/>
          </a:xfrm>
          <a:prstGeom prst="rect">
            <a:avLst/>
          </a:prstGeom>
        </p:spPr>
      </p:pic>
      <p:pic>
        <p:nvPicPr>
          <p:cNvPr id="174" name="Graphic 173" descr="Fish">
            <a:extLst>
              <a:ext uri="{FF2B5EF4-FFF2-40B4-BE49-F238E27FC236}">
                <a16:creationId xmlns:a16="http://schemas.microsoft.com/office/drawing/2014/main" id="{F4ABA653-5F5D-674C-B59C-5F41963777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07219" y="5239137"/>
            <a:ext cx="609600" cy="609600"/>
          </a:xfrm>
          <a:prstGeom prst="rect">
            <a:avLst/>
          </a:prstGeom>
        </p:spPr>
      </p:pic>
      <p:pic>
        <p:nvPicPr>
          <p:cNvPr id="175" name="Picture 174">
            <a:extLst>
              <a:ext uri="{FF2B5EF4-FFF2-40B4-BE49-F238E27FC236}">
                <a16:creationId xmlns:a16="http://schemas.microsoft.com/office/drawing/2014/main" id="{C70CAFC5-5C42-A745-80E9-2A78DC00FFBE}"/>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19750993">
            <a:off x="3999830" y="5504806"/>
            <a:ext cx="121289" cy="102796"/>
          </a:xfrm>
          <a:prstGeom prst="rect">
            <a:avLst/>
          </a:prstGeom>
        </p:spPr>
      </p:pic>
      <p:pic>
        <p:nvPicPr>
          <p:cNvPr id="176" name="Graphic 175" descr="Fish">
            <a:extLst>
              <a:ext uri="{FF2B5EF4-FFF2-40B4-BE49-F238E27FC236}">
                <a16:creationId xmlns:a16="http://schemas.microsoft.com/office/drawing/2014/main" id="{36D0CDA8-5C5A-114C-971F-84F056A320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71597" y="4613520"/>
            <a:ext cx="609600" cy="609600"/>
          </a:xfrm>
          <a:prstGeom prst="rect">
            <a:avLst/>
          </a:prstGeom>
        </p:spPr>
      </p:pic>
      <p:pic>
        <p:nvPicPr>
          <p:cNvPr id="177" name="Picture 176">
            <a:extLst>
              <a:ext uri="{FF2B5EF4-FFF2-40B4-BE49-F238E27FC236}">
                <a16:creationId xmlns:a16="http://schemas.microsoft.com/office/drawing/2014/main" id="{6FA24FB3-2502-E94D-8304-69123661831F}"/>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15895154">
            <a:off x="4167518" y="5518483"/>
            <a:ext cx="121289" cy="102796"/>
          </a:xfrm>
          <a:prstGeom prst="rect">
            <a:avLst/>
          </a:prstGeom>
        </p:spPr>
      </p:pic>
      <p:pic>
        <p:nvPicPr>
          <p:cNvPr id="178" name="Picture 177">
            <a:extLst>
              <a:ext uri="{FF2B5EF4-FFF2-40B4-BE49-F238E27FC236}">
                <a16:creationId xmlns:a16="http://schemas.microsoft.com/office/drawing/2014/main" id="{39FAE9E2-7D5B-FE43-8E95-DFC3FC7244E1}"/>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17667444">
            <a:off x="4225684" y="5531914"/>
            <a:ext cx="121289" cy="102796"/>
          </a:xfrm>
          <a:prstGeom prst="rect">
            <a:avLst/>
          </a:prstGeom>
        </p:spPr>
      </p:pic>
      <p:pic>
        <p:nvPicPr>
          <p:cNvPr id="179" name="Picture 178">
            <a:extLst>
              <a:ext uri="{FF2B5EF4-FFF2-40B4-BE49-F238E27FC236}">
                <a16:creationId xmlns:a16="http://schemas.microsoft.com/office/drawing/2014/main" id="{FBB9E8D5-2AFD-EB4C-807F-DCD2303CF55C}"/>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15895154">
            <a:off x="3825812" y="4995571"/>
            <a:ext cx="121289" cy="102796"/>
          </a:xfrm>
          <a:prstGeom prst="rect">
            <a:avLst/>
          </a:prstGeom>
        </p:spPr>
      </p:pic>
      <p:pic>
        <p:nvPicPr>
          <p:cNvPr id="180" name="Picture 179">
            <a:extLst>
              <a:ext uri="{FF2B5EF4-FFF2-40B4-BE49-F238E27FC236}">
                <a16:creationId xmlns:a16="http://schemas.microsoft.com/office/drawing/2014/main" id="{CF996D11-36DF-0546-8B55-DA1306798CFC}"/>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15895154">
            <a:off x="3876470" y="4986550"/>
            <a:ext cx="121289" cy="102796"/>
          </a:xfrm>
          <a:prstGeom prst="rect">
            <a:avLst/>
          </a:prstGeom>
        </p:spPr>
      </p:pic>
      <p:pic>
        <p:nvPicPr>
          <p:cNvPr id="181" name="Picture 180">
            <a:extLst>
              <a:ext uri="{FF2B5EF4-FFF2-40B4-BE49-F238E27FC236}">
                <a16:creationId xmlns:a16="http://schemas.microsoft.com/office/drawing/2014/main" id="{A249BD5A-1922-E34E-93B6-7D0B140A657E}"/>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15895154">
            <a:off x="3119778" y="4879721"/>
            <a:ext cx="121289" cy="102796"/>
          </a:xfrm>
          <a:prstGeom prst="rect">
            <a:avLst/>
          </a:prstGeom>
        </p:spPr>
      </p:pic>
      <p:pic>
        <p:nvPicPr>
          <p:cNvPr id="182" name="Picture 181">
            <a:extLst>
              <a:ext uri="{FF2B5EF4-FFF2-40B4-BE49-F238E27FC236}">
                <a16:creationId xmlns:a16="http://schemas.microsoft.com/office/drawing/2014/main" id="{3FBA00A2-A704-4C41-BBCF-327FF52BFB92}"/>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20758288">
            <a:off x="3745896" y="5236199"/>
            <a:ext cx="121289" cy="102796"/>
          </a:xfrm>
          <a:prstGeom prst="rect">
            <a:avLst/>
          </a:prstGeom>
        </p:spPr>
      </p:pic>
      <p:pic>
        <p:nvPicPr>
          <p:cNvPr id="183" name="Picture 182">
            <a:extLst>
              <a:ext uri="{FF2B5EF4-FFF2-40B4-BE49-F238E27FC236}">
                <a16:creationId xmlns:a16="http://schemas.microsoft.com/office/drawing/2014/main" id="{C2D8EAE6-8139-8141-A501-7C2FC654A9FC}"/>
              </a:ext>
            </a:extLst>
          </p:cNvPr>
          <p:cNvPicPr>
            <a:picLocks noChangeAspect="1"/>
          </p:cNvPicPr>
          <p:nvPr/>
        </p:nvPicPr>
        <p:blipFill rotWithShape="1">
          <a:blip r:embed="rId5">
            <a:extLst>
              <a:ext uri="{BEBA8EAE-BF5A-486C-A8C5-ECC9F3942E4B}">
                <a14:imgProps xmlns:a14="http://schemas.microsoft.com/office/drawing/2010/main">
                  <a14:imgLayer r:embed="rId10">
                    <a14:imgEffect>
                      <a14:backgroundRemoval t="16703" b="23499" l="35718" r="44866"/>
                    </a14:imgEffect>
                  </a14:imgLayer>
                </a14:imgProps>
              </a:ext>
            </a:extLst>
          </a:blip>
          <a:srcRect l="34575" t="15854" r="53990" b="75651"/>
          <a:stretch/>
        </p:blipFill>
        <p:spPr>
          <a:xfrm rot="14838133">
            <a:off x="3173584" y="4893598"/>
            <a:ext cx="121289" cy="102796"/>
          </a:xfrm>
          <a:prstGeom prst="rect">
            <a:avLst/>
          </a:prstGeom>
        </p:spPr>
      </p:pic>
      <p:pic>
        <p:nvPicPr>
          <p:cNvPr id="184" name="Picture 183">
            <a:extLst>
              <a:ext uri="{FF2B5EF4-FFF2-40B4-BE49-F238E27FC236}">
                <a16:creationId xmlns:a16="http://schemas.microsoft.com/office/drawing/2014/main" id="{819C0B45-1970-FE4F-AA2A-B36205072FFE}"/>
              </a:ext>
            </a:extLst>
          </p:cNvPr>
          <p:cNvPicPr>
            <a:picLocks noChangeAspect="1"/>
          </p:cNvPicPr>
          <p:nvPr/>
        </p:nvPicPr>
        <p:blipFill rotWithShape="1">
          <a:blip r:embed="rId5">
            <a:extLst>
              <a:ext uri="{BEBA8EAE-BF5A-486C-A8C5-ECC9F3942E4B}">
                <a14:imgProps xmlns:a14="http://schemas.microsoft.com/office/drawing/2010/main">
                  <a14:imgLayer r:embed="rId10">
                    <a14:imgEffect>
                      <a14:backgroundRemoval t="16703" b="23499" l="35718" r="44866"/>
                    </a14:imgEffect>
                  </a14:imgLayer>
                </a14:imgProps>
              </a:ext>
            </a:extLst>
          </a:blip>
          <a:srcRect l="34575" t="15854" r="53990" b="75651"/>
          <a:stretch/>
        </p:blipFill>
        <p:spPr>
          <a:xfrm rot="14838133">
            <a:off x="3133676" y="5844503"/>
            <a:ext cx="121289" cy="102796"/>
          </a:xfrm>
          <a:prstGeom prst="rect">
            <a:avLst/>
          </a:prstGeom>
        </p:spPr>
      </p:pic>
      <p:pic>
        <p:nvPicPr>
          <p:cNvPr id="185" name="Picture 184">
            <a:extLst>
              <a:ext uri="{FF2B5EF4-FFF2-40B4-BE49-F238E27FC236}">
                <a16:creationId xmlns:a16="http://schemas.microsoft.com/office/drawing/2014/main" id="{86418B7A-FE1E-254E-B802-033C9BD61B34}"/>
              </a:ext>
            </a:extLst>
          </p:cNvPr>
          <p:cNvPicPr>
            <a:picLocks noChangeAspect="1"/>
          </p:cNvPicPr>
          <p:nvPr/>
        </p:nvPicPr>
        <p:blipFill rotWithShape="1">
          <a:blip r:embed="rId5">
            <a:extLst>
              <a:ext uri="{BEBA8EAE-BF5A-486C-A8C5-ECC9F3942E4B}">
                <a14:imgProps xmlns:a14="http://schemas.microsoft.com/office/drawing/2010/main">
                  <a14:imgLayer r:embed="rId10">
                    <a14:imgEffect>
                      <a14:backgroundRemoval t="16703" b="23499" l="35718" r="44866"/>
                    </a14:imgEffect>
                  </a14:imgLayer>
                </a14:imgProps>
              </a:ext>
            </a:extLst>
          </a:blip>
          <a:srcRect l="34575" t="15854" r="53990" b="75651"/>
          <a:stretch/>
        </p:blipFill>
        <p:spPr>
          <a:xfrm rot="14838133">
            <a:off x="3182174" y="5863633"/>
            <a:ext cx="121289" cy="102796"/>
          </a:xfrm>
          <a:prstGeom prst="rect">
            <a:avLst/>
          </a:prstGeom>
        </p:spPr>
      </p:pic>
      <p:pic>
        <p:nvPicPr>
          <p:cNvPr id="186" name="Picture 185">
            <a:extLst>
              <a:ext uri="{FF2B5EF4-FFF2-40B4-BE49-F238E27FC236}">
                <a16:creationId xmlns:a16="http://schemas.microsoft.com/office/drawing/2014/main" id="{122EFEA8-4F98-6F49-B762-A44E750C5769}"/>
              </a:ext>
            </a:extLst>
          </p:cNvPr>
          <p:cNvPicPr>
            <a:picLocks noChangeAspect="1"/>
          </p:cNvPicPr>
          <p:nvPr/>
        </p:nvPicPr>
        <p:blipFill rotWithShape="1">
          <a:blip r:embed="rId5">
            <a:extLst>
              <a:ext uri="{BEBA8EAE-BF5A-486C-A8C5-ECC9F3942E4B}">
                <a14:imgProps xmlns:a14="http://schemas.microsoft.com/office/drawing/2010/main">
                  <a14:imgLayer r:embed="rId12">
                    <a14:imgEffect>
                      <a14:backgroundRemoval t="16703" b="23499" l="35718" r="44866"/>
                    </a14:imgEffect>
                  </a14:imgLayer>
                </a14:imgProps>
              </a:ext>
            </a:extLst>
          </a:blip>
          <a:srcRect l="34575" t="15854" r="53990" b="75651"/>
          <a:stretch/>
        </p:blipFill>
        <p:spPr>
          <a:xfrm rot="19590985">
            <a:off x="3144574" y="5337163"/>
            <a:ext cx="121289" cy="102796"/>
          </a:xfrm>
          <a:prstGeom prst="rect">
            <a:avLst/>
          </a:prstGeom>
        </p:spPr>
      </p:pic>
      <p:sp>
        <p:nvSpPr>
          <p:cNvPr id="187" name="Rectangle 186">
            <a:extLst>
              <a:ext uri="{FF2B5EF4-FFF2-40B4-BE49-F238E27FC236}">
                <a16:creationId xmlns:a16="http://schemas.microsoft.com/office/drawing/2014/main" id="{AD3648EF-F3EB-4F47-902F-069F45D34073}"/>
              </a:ext>
            </a:extLst>
          </p:cNvPr>
          <p:cNvSpPr/>
          <p:nvPr/>
        </p:nvSpPr>
        <p:spPr>
          <a:xfrm>
            <a:off x="795679" y="4746276"/>
            <a:ext cx="1722120" cy="134112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88" name="Graphic 187" descr="Fish">
            <a:extLst>
              <a:ext uri="{FF2B5EF4-FFF2-40B4-BE49-F238E27FC236}">
                <a16:creationId xmlns:a16="http://schemas.microsoft.com/office/drawing/2014/main" id="{EDF3478E-1B2F-1048-ACF3-25F8F635B5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2011" y="4887656"/>
            <a:ext cx="609600" cy="609600"/>
          </a:xfrm>
          <a:prstGeom prst="rect">
            <a:avLst/>
          </a:prstGeom>
        </p:spPr>
      </p:pic>
      <p:pic>
        <p:nvPicPr>
          <p:cNvPr id="189" name="Graphic 188" descr="Fish">
            <a:extLst>
              <a:ext uri="{FF2B5EF4-FFF2-40B4-BE49-F238E27FC236}">
                <a16:creationId xmlns:a16="http://schemas.microsoft.com/office/drawing/2014/main" id="{81AE025C-DF13-8844-9072-7ED9BF72BA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3615" y="5270628"/>
            <a:ext cx="609600" cy="609600"/>
          </a:xfrm>
          <a:prstGeom prst="rect">
            <a:avLst/>
          </a:prstGeom>
        </p:spPr>
      </p:pic>
      <p:pic>
        <p:nvPicPr>
          <p:cNvPr id="190" name="Graphic 189" descr="Fish">
            <a:extLst>
              <a:ext uri="{FF2B5EF4-FFF2-40B4-BE49-F238E27FC236}">
                <a16:creationId xmlns:a16="http://schemas.microsoft.com/office/drawing/2014/main" id="{B892758A-A671-C74E-AB98-DD45DF1B3C3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46209" y="4974728"/>
            <a:ext cx="609600" cy="609600"/>
          </a:xfrm>
          <a:prstGeom prst="rect">
            <a:avLst/>
          </a:prstGeom>
        </p:spPr>
      </p:pic>
      <p:pic>
        <p:nvPicPr>
          <p:cNvPr id="191" name="Graphic 190" descr="Fish">
            <a:extLst>
              <a:ext uri="{FF2B5EF4-FFF2-40B4-BE49-F238E27FC236}">
                <a16:creationId xmlns:a16="http://schemas.microsoft.com/office/drawing/2014/main" id="{89FC9F08-4936-0E4A-BBD6-0458BF2AC2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85820" y="5550207"/>
            <a:ext cx="609600" cy="609600"/>
          </a:xfrm>
          <a:prstGeom prst="rect">
            <a:avLst/>
          </a:prstGeom>
        </p:spPr>
      </p:pic>
      <p:pic>
        <p:nvPicPr>
          <p:cNvPr id="192" name="Picture 191">
            <a:extLst>
              <a:ext uri="{FF2B5EF4-FFF2-40B4-BE49-F238E27FC236}">
                <a16:creationId xmlns:a16="http://schemas.microsoft.com/office/drawing/2014/main" id="{5D865895-D6A5-6C4E-95E1-6ECE9691A616}"/>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6703" b="23499" l="35718" r="44866"/>
                    </a14:imgEffect>
                  </a14:imgLayer>
                </a14:imgProps>
              </a:ext>
            </a:extLst>
          </a:blip>
          <a:srcRect l="34575" t="15854" r="53990" b="75651"/>
          <a:stretch/>
        </p:blipFill>
        <p:spPr>
          <a:xfrm rot="14773706">
            <a:off x="1782378" y="5850399"/>
            <a:ext cx="121289" cy="102796"/>
          </a:xfrm>
          <a:prstGeom prst="rect">
            <a:avLst/>
          </a:prstGeom>
        </p:spPr>
      </p:pic>
      <p:pic>
        <p:nvPicPr>
          <p:cNvPr id="193" name="Picture 192">
            <a:extLst>
              <a:ext uri="{FF2B5EF4-FFF2-40B4-BE49-F238E27FC236}">
                <a16:creationId xmlns:a16="http://schemas.microsoft.com/office/drawing/2014/main" id="{7F309577-6540-1948-8869-281C008268E7}"/>
              </a:ext>
            </a:extLst>
          </p:cNvPr>
          <p:cNvPicPr>
            <a:picLocks noChangeAspect="1"/>
          </p:cNvPicPr>
          <p:nvPr/>
        </p:nvPicPr>
        <p:blipFill rotWithShape="1">
          <a:blip r:embed="rId5">
            <a:extLst>
              <a:ext uri="{BEBA8EAE-BF5A-486C-A8C5-ECC9F3942E4B}">
                <a14:imgProps xmlns:a14="http://schemas.microsoft.com/office/drawing/2010/main">
                  <a14:imgLayer r:embed="rId7">
                    <a14:imgEffect>
                      <a14:backgroundRemoval t="16703" b="23499" l="35718" r="44866"/>
                    </a14:imgEffect>
                  </a14:imgLayer>
                </a14:imgProps>
              </a:ext>
            </a:extLst>
          </a:blip>
          <a:srcRect l="34575" t="15854" r="53990" b="75651"/>
          <a:stretch/>
        </p:blipFill>
        <p:spPr>
          <a:xfrm rot="14773706">
            <a:off x="1850704" y="5853525"/>
            <a:ext cx="121289" cy="102796"/>
          </a:xfrm>
          <a:prstGeom prst="rect">
            <a:avLst/>
          </a:prstGeom>
        </p:spPr>
      </p:pic>
      <p:pic>
        <p:nvPicPr>
          <p:cNvPr id="194" name="Picture 193">
            <a:extLst>
              <a:ext uri="{FF2B5EF4-FFF2-40B4-BE49-F238E27FC236}">
                <a16:creationId xmlns:a16="http://schemas.microsoft.com/office/drawing/2014/main" id="{84CA99B4-ED8B-9046-862C-5444AF775541}"/>
              </a:ext>
            </a:extLst>
          </p:cNvPr>
          <p:cNvPicPr>
            <a:picLocks noChangeAspect="1"/>
          </p:cNvPicPr>
          <p:nvPr/>
        </p:nvPicPr>
        <p:blipFill rotWithShape="1">
          <a:blip r:embed="rId5">
            <a:extLst>
              <a:ext uri="{BEBA8EAE-BF5A-486C-A8C5-ECC9F3942E4B}">
                <a14:imgProps xmlns:a14="http://schemas.microsoft.com/office/drawing/2010/main">
                  <a14:imgLayer r:embed="rId8">
                    <a14:imgEffect>
                      <a14:backgroundRemoval t="16703" b="23499" l="35718" r="44866"/>
                    </a14:imgEffect>
                  </a14:imgLayer>
                </a14:imgProps>
              </a:ext>
            </a:extLst>
          </a:blip>
          <a:srcRect l="34575" t="15854" r="53990" b="75651"/>
          <a:stretch/>
        </p:blipFill>
        <p:spPr>
          <a:xfrm rot="14773706">
            <a:off x="1220637" y="5561126"/>
            <a:ext cx="121289" cy="102796"/>
          </a:xfrm>
          <a:prstGeom prst="rect">
            <a:avLst/>
          </a:prstGeom>
        </p:spPr>
      </p:pic>
      <p:pic>
        <p:nvPicPr>
          <p:cNvPr id="195" name="Picture 194">
            <a:extLst>
              <a:ext uri="{FF2B5EF4-FFF2-40B4-BE49-F238E27FC236}">
                <a16:creationId xmlns:a16="http://schemas.microsoft.com/office/drawing/2014/main" id="{8BFC171F-4046-4649-AF63-D391781CA6C0}"/>
              </a:ext>
            </a:extLst>
          </p:cNvPr>
          <p:cNvPicPr>
            <a:picLocks noChangeAspect="1"/>
          </p:cNvPicPr>
          <p:nvPr/>
        </p:nvPicPr>
        <p:blipFill rotWithShape="1">
          <a:blip r:embed="rId5">
            <a:extLst>
              <a:ext uri="{BEBA8EAE-BF5A-486C-A8C5-ECC9F3942E4B}">
                <a14:imgProps xmlns:a14="http://schemas.microsoft.com/office/drawing/2010/main">
                  <a14:imgLayer r:embed="rId9">
                    <a14:imgEffect>
                      <a14:backgroundRemoval t="16703" b="23499" l="35718" r="44866"/>
                    </a14:imgEffect>
                  </a14:imgLayer>
                </a14:imgProps>
              </a:ext>
            </a:extLst>
          </a:blip>
          <a:srcRect l="34575" t="15854" r="53990" b="75651"/>
          <a:stretch/>
        </p:blipFill>
        <p:spPr>
          <a:xfrm rot="16360991">
            <a:off x="1149153" y="5561125"/>
            <a:ext cx="121289" cy="102796"/>
          </a:xfrm>
          <a:prstGeom prst="rect">
            <a:avLst/>
          </a:prstGeom>
        </p:spPr>
      </p:pic>
      <p:pic>
        <p:nvPicPr>
          <p:cNvPr id="196" name="Picture 195">
            <a:extLst>
              <a:ext uri="{FF2B5EF4-FFF2-40B4-BE49-F238E27FC236}">
                <a16:creationId xmlns:a16="http://schemas.microsoft.com/office/drawing/2014/main" id="{E9304EEA-03A6-3C4C-BEE0-886EFEF737BA}"/>
              </a:ext>
            </a:extLst>
          </p:cNvPr>
          <p:cNvPicPr>
            <a:picLocks noChangeAspect="1"/>
          </p:cNvPicPr>
          <p:nvPr/>
        </p:nvPicPr>
        <p:blipFill rotWithShape="1">
          <a:blip r:embed="rId5">
            <a:extLst>
              <a:ext uri="{BEBA8EAE-BF5A-486C-A8C5-ECC9F3942E4B}">
                <a14:imgProps xmlns:a14="http://schemas.microsoft.com/office/drawing/2010/main">
                  <a14:imgLayer r:embed="rId10">
                    <a14:imgEffect>
                      <a14:backgroundRemoval t="16703" b="23499" l="35718" r="44866"/>
                    </a14:imgEffect>
                  </a14:imgLayer>
                </a14:imgProps>
              </a:ext>
            </a:extLst>
          </a:blip>
          <a:srcRect l="34575" t="15854" r="53990" b="75651"/>
          <a:stretch/>
        </p:blipFill>
        <p:spPr>
          <a:xfrm rot="16360991">
            <a:off x="1049084" y="5178151"/>
            <a:ext cx="121289" cy="102796"/>
          </a:xfrm>
          <a:prstGeom prst="rect">
            <a:avLst/>
          </a:prstGeom>
        </p:spPr>
      </p:pic>
      <p:pic>
        <p:nvPicPr>
          <p:cNvPr id="197" name="Picture 196">
            <a:extLst>
              <a:ext uri="{FF2B5EF4-FFF2-40B4-BE49-F238E27FC236}">
                <a16:creationId xmlns:a16="http://schemas.microsoft.com/office/drawing/2014/main" id="{10DE7405-FBC6-DB4F-A84B-0C82852F3B70}"/>
              </a:ext>
            </a:extLst>
          </p:cNvPr>
          <p:cNvPicPr>
            <a:picLocks noChangeAspect="1"/>
          </p:cNvPicPr>
          <p:nvPr/>
        </p:nvPicPr>
        <p:blipFill rotWithShape="1">
          <a:blip r:embed="rId5">
            <a:extLst>
              <a:ext uri="{BEBA8EAE-BF5A-486C-A8C5-ECC9F3942E4B}">
                <a14:imgProps xmlns:a14="http://schemas.microsoft.com/office/drawing/2010/main">
                  <a14:imgLayer r:embed="rId9">
                    <a14:imgEffect>
                      <a14:backgroundRemoval t="16703" b="23499" l="35718" r="44866"/>
                    </a14:imgEffect>
                  </a14:imgLayer>
                </a14:imgProps>
              </a:ext>
            </a:extLst>
          </a:blip>
          <a:srcRect l="34575" t="15854" r="53990" b="75651"/>
          <a:stretch/>
        </p:blipFill>
        <p:spPr>
          <a:xfrm rot="16360991">
            <a:off x="996034" y="5149645"/>
            <a:ext cx="121289" cy="102796"/>
          </a:xfrm>
          <a:prstGeom prst="rect">
            <a:avLst/>
          </a:prstGeom>
        </p:spPr>
      </p:pic>
      <p:pic>
        <p:nvPicPr>
          <p:cNvPr id="198" name="Picture 197">
            <a:extLst>
              <a:ext uri="{FF2B5EF4-FFF2-40B4-BE49-F238E27FC236}">
                <a16:creationId xmlns:a16="http://schemas.microsoft.com/office/drawing/2014/main" id="{8CC68E49-C5B1-AC44-BE20-B1C020EE5654}"/>
              </a:ext>
            </a:extLst>
          </p:cNvPr>
          <p:cNvPicPr>
            <a:picLocks noChangeAspect="1"/>
          </p:cNvPicPr>
          <p:nvPr/>
        </p:nvPicPr>
        <p:blipFill rotWithShape="1">
          <a:blip r:embed="rId5">
            <a:extLst>
              <a:ext uri="{BEBA8EAE-BF5A-486C-A8C5-ECC9F3942E4B}">
                <a14:imgProps xmlns:a14="http://schemas.microsoft.com/office/drawing/2010/main">
                  <a14:imgLayer r:embed="rId11">
                    <a14:imgEffect>
                      <a14:backgroundRemoval t="16703" b="23499" l="35718" r="44866"/>
                    </a14:imgEffect>
                  </a14:imgLayer>
                </a14:imgProps>
              </a:ext>
            </a:extLst>
          </a:blip>
          <a:srcRect l="34575" t="15854" r="53990" b="75651"/>
          <a:stretch/>
        </p:blipFill>
        <p:spPr>
          <a:xfrm rot="14773706">
            <a:off x="1820385" y="5264911"/>
            <a:ext cx="121289" cy="102796"/>
          </a:xfrm>
          <a:prstGeom prst="rect">
            <a:avLst/>
          </a:prstGeom>
        </p:spPr>
      </p:pic>
      <p:pic>
        <p:nvPicPr>
          <p:cNvPr id="199" name="Picture 198">
            <a:extLst>
              <a:ext uri="{FF2B5EF4-FFF2-40B4-BE49-F238E27FC236}">
                <a16:creationId xmlns:a16="http://schemas.microsoft.com/office/drawing/2014/main" id="{32751B68-B997-B245-A2E7-A360EDFCE2F3}"/>
              </a:ext>
            </a:extLst>
          </p:cNvPr>
          <p:cNvPicPr>
            <a:picLocks noChangeAspect="1"/>
          </p:cNvPicPr>
          <p:nvPr/>
        </p:nvPicPr>
        <p:blipFill rotWithShape="1">
          <a:blip r:embed="rId5">
            <a:extLst>
              <a:ext uri="{BEBA8EAE-BF5A-486C-A8C5-ECC9F3942E4B}">
                <a14:imgProps xmlns:a14="http://schemas.microsoft.com/office/drawing/2010/main">
                  <a14:imgLayer r:embed="rId9">
                    <a14:imgEffect>
                      <a14:backgroundRemoval t="16703" b="23499" l="35718" r="44866"/>
                    </a14:imgEffect>
                  </a14:imgLayer>
                </a14:imgProps>
              </a:ext>
            </a:extLst>
          </a:blip>
          <a:srcRect l="34575" t="15854" r="53990" b="75651"/>
          <a:stretch/>
        </p:blipFill>
        <p:spPr>
          <a:xfrm rot="14773706">
            <a:off x="1891866" y="5246582"/>
            <a:ext cx="121289" cy="102796"/>
          </a:xfrm>
          <a:prstGeom prst="rect">
            <a:avLst/>
          </a:prstGeom>
        </p:spPr>
      </p:pic>
      <p:pic>
        <p:nvPicPr>
          <p:cNvPr id="200" name="Picture 199">
            <a:extLst>
              <a:ext uri="{FF2B5EF4-FFF2-40B4-BE49-F238E27FC236}">
                <a16:creationId xmlns:a16="http://schemas.microsoft.com/office/drawing/2014/main" id="{78445841-A622-5645-A27E-6D6A8745851E}"/>
              </a:ext>
            </a:extLst>
          </p:cNvPr>
          <p:cNvPicPr>
            <a:picLocks noChangeAspect="1"/>
          </p:cNvPicPr>
          <p:nvPr/>
        </p:nvPicPr>
        <p:blipFill rotWithShape="1">
          <a:blip r:embed="rId5">
            <a:extLst>
              <a:ext uri="{BEBA8EAE-BF5A-486C-A8C5-ECC9F3942E4B}">
                <a14:imgProps xmlns:a14="http://schemas.microsoft.com/office/drawing/2010/main">
                  <a14:imgLayer r:embed="rId10">
                    <a14:imgEffect>
                      <a14:backgroundRemoval t="16703" b="23499" l="35718" r="44866"/>
                    </a14:imgEffect>
                  </a14:imgLayer>
                </a14:imgProps>
              </a:ext>
            </a:extLst>
          </a:blip>
          <a:srcRect l="34575" t="15854" r="53990" b="75651"/>
          <a:stretch/>
        </p:blipFill>
        <p:spPr>
          <a:xfrm rot="19168359">
            <a:off x="1418700" y="4795082"/>
            <a:ext cx="121289" cy="102796"/>
          </a:xfrm>
          <a:prstGeom prst="rect">
            <a:avLst/>
          </a:prstGeom>
        </p:spPr>
      </p:pic>
      <p:pic>
        <p:nvPicPr>
          <p:cNvPr id="201" name="Picture 200">
            <a:extLst>
              <a:ext uri="{FF2B5EF4-FFF2-40B4-BE49-F238E27FC236}">
                <a16:creationId xmlns:a16="http://schemas.microsoft.com/office/drawing/2014/main" id="{14DEAA6C-BCDA-864C-A965-03D1F568D0E5}"/>
              </a:ext>
            </a:extLst>
          </p:cNvPr>
          <p:cNvPicPr>
            <a:picLocks noChangeAspect="1"/>
          </p:cNvPicPr>
          <p:nvPr/>
        </p:nvPicPr>
        <p:blipFill rotWithShape="1">
          <a:blip r:embed="rId5">
            <a:extLst>
              <a:ext uri="{BEBA8EAE-BF5A-486C-A8C5-ECC9F3942E4B}">
                <a14:imgProps xmlns:a14="http://schemas.microsoft.com/office/drawing/2010/main">
                  <a14:imgLayer r:embed="rId12">
                    <a14:imgEffect>
                      <a14:backgroundRemoval t="16703" b="23499" l="35718" r="44866"/>
                    </a14:imgEffect>
                  </a14:imgLayer>
                </a14:imgProps>
              </a:ext>
            </a:extLst>
          </a:blip>
          <a:srcRect l="34575" t="15854" r="53990" b="75651"/>
          <a:stretch/>
        </p:blipFill>
        <p:spPr>
          <a:xfrm rot="18257151">
            <a:off x="1510808" y="5891150"/>
            <a:ext cx="121289" cy="102796"/>
          </a:xfrm>
          <a:prstGeom prst="rect">
            <a:avLst/>
          </a:prstGeom>
        </p:spPr>
      </p:pic>
      <p:pic>
        <p:nvPicPr>
          <p:cNvPr id="202" name="Graphic 201" descr="Fish">
            <a:extLst>
              <a:ext uri="{FF2B5EF4-FFF2-40B4-BE49-F238E27FC236}">
                <a16:creationId xmlns:a16="http://schemas.microsoft.com/office/drawing/2014/main" id="{1C2982A6-C904-C448-8DB7-04B9D39D12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38221" y="4675308"/>
            <a:ext cx="609600" cy="609600"/>
          </a:xfrm>
          <a:prstGeom prst="rect">
            <a:avLst/>
          </a:prstGeom>
        </p:spPr>
      </p:pic>
      <p:pic>
        <p:nvPicPr>
          <p:cNvPr id="203" name="Graphic 202" descr="Fish">
            <a:extLst>
              <a:ext uri="{FF2B5EF4-FFF2-40B4-BE49-F238E27FC236}">
                <a16:creationId xmlns:a16="http://schemas.microsoft.com/office/drawing/2014/main" id="{7273AE03-9A45-D549-B3FC-00F72CD9492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9571" y="5575673"/>
            <a:ext cx="609600" cy="609600"/>
          </a:xfrm>
          <a:prstGeom prst="rect">
            <a:avLst/>
          </a:prstGeom>
        </p:spPr>
      </p:pic>
      <p:pic>
        <p:nvPicPr>
          <p:cNvPr id="204" name="Graphic 203" descr="Fish">
            <a:extLst>
              <a:ext uri="{FF2B5EF4-FFF2-40B4-BE49-F238E27FC236}">
                <a16:creationId xmlns:a16="http://schemas.microsoft.com/office/drawing/2014/main" id="{E96AA224-B96C-4E46-9794-0F6DA44097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74960" y="5245471"/>
            <a:ext cx="609600" cy="609600"/>
          </a:xfrm>
          <a:prstGeom prst="rect">
            <a:avLst/>
          </a:prstGeom>
        </p:spPr>
      </p:pic>
      <p:pic>
        <p:nvPicPr>
          <p:cNvPr id="205" name="Picture 204">
            <a:extLst>
              <a:ext uri="{FF2B5EF4-FFF2-40B4-BE49-F238E27FC236}">
                <a16:creationId xmlns:a16="http://schemas.microsoft.com/office/drawing/2014/main" id="{E0408B53-79E1-B040-A33F-D8CC6B97E0EE}"/>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19750993">
            <a:off x="1767572" y="5511139"/>
            <a:ext cx="121289" cy="102796"/>
          </a:xfrm>
          <a:prstGeom prst="rect">
            <a:avLst/>
          </a:prstGeom>
        </p:spPr>
      </p:pic>
      <p:pic>
        <p:nvPicPr>
          <p:cNvPr id="206" name="Graphic 205" descr="Fish">
            <a:extLst>
              <a:ext uri="{FF2B5EF4-FFF2-40B4-BE49-F238E27FC236}">
                <a16:creationId xmlns:a16="http://schemas.microsoft.com/office/drawing/2014/main" id="{A30810B4-1517-6C45-8510-7F3138E2CD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9339" y="4619853"/>
            <a:ext cx="609600" cy="609600"/>
          </a:xfrm>
          <a:prstGeom prst="rect">
            <a:avLst/>
          </a:prstGeom>
        </p:spPr>
      </p:pic>
      <p:pic>
        <p:nvPicPr>
          <p:cNvPr id="207" name="Picture 206">
            <a:extLst>
              <a:ext uri="{FF2B5EF4-FFF2-40B4-BE49-F238E27FC236}">
                <a16:creationId xmlns:a16="http://schemas.microsoft.com/office/drawing/2014/main" id="{6C1BF337-6721-BB42-8196-00825D5083BA}"/>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15895154">
            <a:off x="1935260" y="5524817"/>
            <a:ext cx="121289" cy="102796"/>
          </a:xfrm>
          <a:prstGeom prst="rect">
            <a:avLst/>
          </a:prstGeom>
        </p:spPr>
      </p:pic>
      <p:pic>
        <p:nvPicPr>
          <p:cNvPr id="208" name="Picture 207">
            <a:extLst>
              <a:ext uri="{FF2B5EF4-FFF2-40B4-BE49-F238E27FC236}">
                <a16:creationId xmlns:a16="http://schemas.microsoft.com/office/drawing/2014/main" id="{39EAB1F3-51BE-1E42-8C1C-3CFD44527A28}"/>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17667444">
            <a:off x="1993425" y="5538247"/>
            <a:ext cx="121289" cy="102796"/>
          </a:xfrm>
          <a:prstGeom prst="rect">
            <a:avLst/>
          </a:prstGeom>
        </p:spPr>
      </p:pic>
      <p:pic>
        <p:nvPicPr>
          <p:cNvPr id="209" name="Picture 208">
            <a:extLst>
              <a:ext uri="{FF2B5EF4-FFF2-40B4-BE49-F238E27FC236}">
                <a16:creationId xmlns:a16="http://schemas.microsoft.com/office/drawing/2014/main" id="{E5BB9F9E-2E5E-7448-BFA2-5B413896191F}"/>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15895154">
            <a:off x="1593553" y="5001905"/>
            <a:ext cx="121289" cy="102796"/>
          </a:xfrm>
          <a:prstGeom prst="rect">
            <a:avLst/>
          </a:prstGeom>
        </p:spPr>
      </p:pic>
      <p:pic>
        <p:nvPicPr>
          <p:cNvPr id="210" name="Picture 209">
            <a:extLst>
              <a:ext uri="{FF2B5EF4-FFF2-40B4-BE49-F238E27FC236}">
                <a16:creationId xmlns:a16="http://schemas.microsoft.com/office/drawing/2014/main" id="{1E8F7BA5-CC9B-9F40-85BA-DB807705A933}"/>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15895154">
            <a:off x="1644212" y="4992883"/>
            <a:ext cx="121289" cy="102796"/>
          </a:xfrm>
          <a:prstGeom prst="rect">
            <a:avLst/>
          </a:prstGeom>
        </p:spPr>
      </p:pic>
      <p:pic>
        <p:nvPicPr>
          <p:cNvPr id="211" name="Picture 210">
            <a:extLst>
              <a:ext uri="{FF2B5EF4-FFF2-40B4-BE49-F238E27FC236}">
                <a16:creationId xmlns:a16="http://schemas.microsoft.com/office/drawing/2014/main" id="{AE45E63D-900B-3D4B-861C-0D43A5B6FC3A}"/>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15895154">
            <a:off x="887520" y="4886054"/>
            <a:ext cx="121289" cy="102796"/>
          </a:xfrm>
          <a:prstGeom prst="rect">
            <a:avLst/>
          </a:prstGeom>
        </p:spPr>
      </p:pic>
      <p:pic>
        <p:nvPicPr>
          <p:cNvPr id="212" name="Picture 211">
            <a:extLst>
              <a:ext uri="{FF2B5EF4-FFF2-40B4-BE49-F238E27FC236}">
                <a16:creationId xmlns:a16="http://schemas.microsoft.com/office/drawing/2014/main" id="{137A6B94-DEF8-6847-9984-DBFE91CCEDC9}"/>
              </a:ext>
            </a:extLst>
          </p:cNvPr>
          <p:cNvPicPr>
            <a:picLocks noChangeAspect="1"/>
          </p:cNvPicPr>
          <p:nvPr/>
        </p:nvPicPr>
        <p:blipFill rotWithShape="1">
          <a:blip r:embed="rId5">
            <a:extLst>
              <a:ext uri="{BEBA8EAE-BF5A-486C-A8C5-ECC9F3942E4B}">
                <a14:imgProps xmlns:a14="http://schemas.microsoft.com/office/drawing/2010/main">
                  <a14:imgLayer r:embed="rId14">
                    <a14:imgEffect>
                      <a14:backgroundRemoval t="16703" b="23499" l="35718" r="44866"/>
                    </a14:imgEffect>
                  </a14:imgLayer>
                </a14:imgProps>
              </a:ext>
            </a:extLst>
          </a:blip>
          <a:srcRect l="34575" t="15854" r="53990" b="75651"/>
          <a:stretch/>
        </p:blipFill>
        <p:spPr>
          <a:xfrm rot="20758288">
            <a:off x="1513637" y="5242533"/>
            <a:ext cx="121289" cy="102796"/>
          </a:xfrm>
          <a:prstGeom prst="rect">
            <a:avLst/>
          </a:prstGeom>
        </p:spPr>
      </p:pic>
      <p:pic>
        <p:nvPicPr>
          <p:cNvPr id="213" name="Picture 212">
            <a:extLst>
              <a:ext uri="{FF2B5EF4-FFF2-40B4-BE49-F238E27FC236}">
                <a16:creationId xmlns:a16="http://schemas.microsoft.com/office/drawing/2014/main" id="{F0E053F1-C687-CF4E-B37C-6BBAE28E76CF}"/>
              </a:ext>
            </a:extLst>
          </p:cNvPr>
          <p:cNvPicPr>
            <a:picLocks noChangeAspect="1"/>
          </p:cNvPicPr>
          <p:nvPr/>
        </p:nvPicPr>
        <p:blipFill rotWithShape="1">
          <a:blip r:embed="rId5">
            <a:extLst>
              <a:ext uri="{BEBA8EAE-BF5A-486C-A8C5-ECC9F3942E4B}">
                <a14:imgProps xmlns:a14="http://schemas.microsoft.com/office/drawing/2010/main">
                  <a14:imgLayer r:embed="rId10">
                    <a14:imgEffect>
                      <a14:backgroundRemoval t="16703" b="23499" l="35718" r="44866"/>
                    </a14:imgEffect>
                  </a14:imgLayer>
                </a14:imgProps>
              </a:ext>
            </a:extLst>
          </a:blip>
          <a:srcRect l="34575" t="15854" r="53990" b="75651"/>
          <a:stretch/>
        </p:blipFill>
        <p:spPr>
          <a:xfrm rot="14838133">
            <a:off x="941325" y="4899931"/>
            <a:ext cx="121289" cy="102796"/>
          </a:xfrm>
          <a:prstGeom prst="rect">
            <a:avLst/>
          </a:prstGeom>
        </p:spPr>
      </p:pic>
      <p:pic>
        <p:nvPicPr>
          <p:cNvPr id="214" name="Picture 213">
            <a:extLst>
              <a:ext uri="{FF2B5EF4-FFF2-40B4-BE49-F238E27FC236}">
                <a16:creationId xmlns:a16="http://schemas.microsoft.com/office/drawing/2014/main" id="{025115A8-F3B0-DD49-B76F-B8E46532F363}"/>
              </a:ext>
            </a:extLst>
          </p:cNvPr>
          <p:cNvPicPr>
            <a:picLocks noChangeAspect="1"/>
          </p:cNvPicPr>
          <p:nvPr/>
        </p:nvPicPr>
        <p:blipFill rotWithShape="1">
          <a:blip r:embed="rId5">
            <a:extLst>
              <a:ext uri="{BEBA8EAE-BF5A-486C-A8C5-ECC9F3942E4B}">
                <a14:imgProps xmlns:a14="http://schemas.microsoft.com/office/drawing/2010/main">
                  <a14:imgLayer r:embed="rId10">
                    <a14:imgEffect>
                      <a14:backgroundRemoval t="16703" b="23499" l="35718" r="44866"/>
                    </a14:imgEffect>
                  </a14:imgLayer>
                </a14:imgProps>
              </a:ext>
            </a:extLst>
          </a:blip>
          <a:srcRect l="34575" t="15854" r="53990" b="75651"/>
          <a:stretch/>
        </p:blipFill>
        <p:spPr>
          <a:xfrm rot="14838133">
            <a:off x="901417" y="5850837"/>
            <a:ext cx="121289" cy="102796"/>
          </a:xfrm>
          <a:prstGeom prst="rect">
            <a:avLst/>
          </a:prstGeom>
        </p:spPr>
      </p:pic>
      <p:pic>
        <p:nvPicPr>
          <p:cNvPr id="215" name="Picture 214">
            <a:extLst>
              <a:ext uri="{FF2B5EF4-FFF2-40B4-BE49-F238E27FC236}">
                <a16:creationId xmlns:a16="http://schemas.microsoft.com/office/drawing/2014/main" id="{C9813BFD-91AF-7A41-AFA1-112457140B28}"/>
              </a:ext>
            </a:extLst>
          </p:cNvPr>
          <p:cNvPicPr>
            <a:picLocks noChangeAspect="1"/>
          </p:cNvPicPr>
          <p:nvPr/>
        </p:nvPicPr>
        <p:blipFill rotWithShape="1">
          <a:blip r:embed="rId5">
            <a:extLst>
              <a:ext uri="{BEBA8EAE-BF5A-486C-A8C5-ECC9F3942E4B}">
                <a14:imgProps xmlns:a14="http://schemas.microsoft.com/office/drawing/2010/main">
                  <a14:imgLayer r:embed="rId10">
                    <a14:imgEffect>
                      <a14:backgroundRemoval t="16703" b="23499" l="35718" r="44866"/>
                    </a14:imgEffect>
                  </a14:imgLayer>
                </a14:imgProps>
              </a:ext>
            </a:extLst>
          </a:blip>
          <a:srcRect l="34575" t="15854" r="53990" b="75651"/>
          <a:stretch/>
        </p:blipFill>
        <p:spPr>
          <a:xfrm rot="14838133">
            <a:off x="949916" y="5869966"/>
            <a:ext cx="121289" cy="102796"/>
          </a:xfrm>
          <a:prstGeom prst="rect">
            <a:avLst/>
          </a:prstGeom>
        </p:spPr>
      </p:pic>
      <p:pic>
        <p:nvPicPr>
          <p:cNvPr id="216" name="Picture 215">
            <a:extLst>
              <a:ext uri="{FF2B5EF4-FFF2-40B4-BE49-F238E27FC236}">
                <a16:creationId xmlns:a16="http://schemas.microsoft.com/office/drawing/2014/main" id="{9D5DA633-4C78-4545-8DD9-7E0C9867669A}"/>
              </a:ext>
            </a:extLst>
          </p:cNvPr>
          <p:cNvPicPr>
            <a:picLocks noChangeAspect="1"/>
          </p:cNvPicPr>
          <p:nvPr/>
        </p:nvPicPr>
        <p:blipFill rotWithShape="1">
          <a:blip r:embed="rId5">
            <a:extLst>
              <a:ext uri="{BEBA8EAE-BF5A-486C-A8C5-ECC9F3942E4B}">
                <a14:imgProps xmlns:a14="http://schemas.microsoft.com/office/drawing/2010/main">
                  <a14:imgLayer r:embed="rId12">
                    <a14:imgEffect>
                      <a14:backgroundRemoval t="16703" b="23499" l="35718" r="44866"/>
                    </a14:imgEffect>
                  </a14:imgLayer>
                </a14:imgProps>
              </a:ext>
            </a:extLst>
          </a:blip>
          <a:srcRect l="34575" t="15854" r="53990" b="75651"/>
          <a:stretch/>
        </p:blipFill>
        <p:spPr>
          <a:xfrm rot="19590985">
            <a:off x="912316" y="5343497"/>
            <a:ext cx="121289" cy="102796"/>
          </a:xfrm>
          <a:prstGeom prst="rect">
            <a:avLst/>
          </a:prstGeom>
        </p:spPr>
      </p:pic>
      <p:sp>
        <p:nvSpPr>
          <p:cNvPr id="3" name="TextBox 2">
            <a:extLst>
              <a:ext uri="{FF2B5EF4-FFF2-40B4-BE49-F238E27FC236}">
                <a16:creationId xmlns:a16="http://schemas.microsoft.com/office/drawing/2014/main" id="{01FA674E-27AD-5647-8491-040D8B50ABEB}"/>
              </a:ext>
            </a:extLst>
          </p:cNvPr>
          <p:cNvSpPr txBox="1"/>
          <p:nvPr/>
        </p:nvSpPr>
        <p:spPr>
          <a:xfrm>
            <a:off x="5695712" y="4541397"/>
            <a:ext cx="2311658" cy="461665"/>
          </a:xfrm>
          <a:prstGeom prst="rect">
            <a:avLst/>
          </a:prstGeom>
          <a:noFill/>
        </p:spPr>
        <p:txBody>
          <a:bodyPr wrap="none" rtlCol="0">
            <a:spAutoFit/>
          </a:bodyPr>
          <a:lstStyle/>
          <a:p>
            <a:r>
              <a:rPr lang="en-US" sz="2400" dirty="0"/>
              <a:t>4 fish/ treatment</a:t>
            </a:r>
          </a:p>
        </p:txBody>
      </p:sp>
      <p:sp>
        <p:nvSpPr>
          <p:cNvPr id="5" name="TextBox 4">
            <a:extLst>
              <a:ext uri="{FF2B5EF4-FFF2-40B4-BE49-F238E27FC236}">
                <a16:creationId xmlns:a16="http://schemas.microsoft.com/office/drawing/2014/main" id="{4F99CB00-EB46-E048-B459-031CEEC070FB}"/>
              </a:ext>
            </a:extLst>
          </p:cNvPr>
          <p:cNvSpPr txBox="1"/>
          <p:nvPr/>
        </p:nvSpPr>
        <p:spPr>
          <a:xfrm>
            <a:off x="0" y="6525931"/>
            <a:ext cx="3961790" cy="338554"/>
          </a:xfrm>
          <a:prstGeom prst="rect">
            <a:avLst/>
          </a:prstGeom>
          <a:noFill/>
        </p:spPr>
        <p:txBody>
          <a:bodyPr wrap="none" rtlCol="0">
            <a:spAutoFit/>
          </a:bodyPr>
          <a:lstStyle/>
          <a:p>
            <a:r>
              <a:rPr lang="en-US" sz="1600" dirty="0"/>
              <a:t>Normal conditions in Chile = 12 °C and 32 </a:t>
            </a:r>
            <a:r>
              <a:rPr lang="en-US" sz="1600" dirty="0" err="1"/>
              <a:t>psu</a:t>
            </a:r>
            <a:endParaRPr lang="en-US" sz="1600" dirty="0"/>
          </a:p>
        </p:txBody>
      </p:sp>
      <p:sp>
        <p:nvSpPr>
          <p:cNvPr id="217" name="TextBox 216">
            <a:extLst>
              <a:ext uri="{FF2B5EF4-FFF2-40B4-BE49-F238E27FC236}">
                <a16:creationId xmlns:a16="http://schemas.microsoft.com/office/drawing/2014/main" id="{985E01E8-9B40-AE4B-AAEB-CB24ED2B52C1}"/>
              </a:ext>
            </a:extLst>
          </p:cNvPr>
          <p:cNvSpPr txBox="1"/>
          <p:nvPr/>
        </p:nvSpPr>
        <p:spPr>
          <a:xfrm>
            <a:off x="5716842" y="3687656"/>
            <a:ext cx="1766830" cy="461665"/>
          </a:xfrm>
          <a:prstGeom prst="rect">
            <a:avLst/>
          </a:prstGeom>
          <a:noFill/>
        </p:spPr>
        <p:txBody>
          <a:bodyPr wrap="none" rtlCol="0">
            <a:spAutoFit/>
          </a:bodyPr>
          <a:lstStyle/>
          <a:p>
            <a:r>
              <a:rPr lang="en-US" sz="2400" dirty="0"/>
              <a:t>skin sections</a:t>
            </a:r>
          </a:p>
        </p:txBody>
      </p:sp>
    </p:spTree>
    <p:extLst>
      <p:ext uri="{BB962C8B-B14F-4D97-AF65-F5344CB8AC3E}">
        <p14:creationId xmlns:p14="http://schemas.microsoft.com/office/powerpoint/2010/main" val="1861872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2019</Words>
  <Application>Microsoft Macintosh PowerPoint</Application>
  <PresentationFormat>Widescreen</PresentationFormat>
  <Paragraphs>323</Paragraphs>
  <Slides>26</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Environmental influence on the Atlantic salmon epigenome during sea lice infestation </vt:lpstr>
      <vt:lpstr>Environmental threats to Salmon</vt:lpstr>
      <vt:lpstr>Environmental threats to Salmon</vt:lpstr>
      <vt:lpstr>Environmental conditions can exacerbate sea lice infestation</vt:lpstr>
      <vt:lpstr>Environmental conditions can exacerbate sea lice infestation</vt:lpstr>
      <vt:lpstr>How do temperature and salinity affect salmon response to sea lice?</vt:lpstr>
      <vt:lpstr>How do temperature and salinity affect salmon response to sea lice?</vt:lpstr>
      <vt:lpstr>How do temperature and salinity affect salmon response to sea lice?</vt:lpstr>
      <vt:lpstr>Temperature x salinity experimental set-up</vt:lpstr>
      <vt:lpstr>CpG methylation across groups</vt:lpstr>
      <vt:lpstr>CpG methylation across groups</vt:lpstr>
      <vt:lpstr>DMR:  Differentially methylated region</vt:lpstr>
      <vt:lpstr>Influence of temperature on methylation</vt:lpstr>
      <vt:lpstr>Influence of temperature on methylation</vt:lpstr>
      <vt:lpstr>Influence of temperature on methylation</vt:lpstr>
      <vt:lpstr>Influence of temperature on methylation</vt:lpstr>
      <vt:lpstr>Influence of salinity on methylation</vt:lpstr>
      <vt:lpstr>Influence of salinity on methylation</vt:lpstr>
      <vt:lpstr>Influence of salinity on methylation</vt:lpstr>
      <vt:lpstr>Influence of salinity on methylation</vt:lpstr>
      <vt:lpstr>Influence of salinity on methylation</vt:lpstr>
      <vt:lpstr>Conclusions</vt:lpstr>
      <vt:lpstr>Conclusions</vt:lpstr>
      <vt:lpstr>Conclusions</vt:lpstr>
      <vt:lpstr>Conclusions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influence on the Atlantic salmon epigenome during sea lice infestation </dc:title>
  <dc:creator>Shelly A Trigg</dc:creator>
  <cp:lastModifiedBy>Shelly A Trigg</cp:lastModifiedBy>
  <cp:revision>1</cp:revision>
  <dcterms:created xsi:type="dcterms:W3CDTF">2019-11-20T09:32:46Z</dcterms:created>
  <dcterms:modified xsi:type="dcterms:W3CDTF">2019-11-20T09:33:22Z</dcterms:modified>
</cp:coreProperties>
</file>