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328"/>
  </p:normalViewPr>
  <p:slideViewPr>
    <p:cSldViewPr snapToGrid="0" snapToObjects="1" showGuides="1">
      <p:cViewPr>
        <p:scale>
          <a:sx n="88" d="100"/>
          <a:sy n="88" d="100"/>
        </p:scale>
        <p:origin x="116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9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4CE9-2836-9943-A06C-EE0A37522CD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1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1C044-659F-404A-BA6C-895374ABD86C}"/>
              </a:ext>
            </a:extLst>
          </p:cNvPr>
          <p:cNvSpPr txBox="1"/>
          <p:nvPr/>
        </p:nvSpPr>
        <p:spPr>
          <a:xfrm>
            <a:off x="2190300" y="1582340"/>
            <a:ext cx="51069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low pH influence DNA methylation 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juvenile geoduck?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Shelly Trigg, Ph.D.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Roberts Lab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FISH546	   Fall 2018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4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4E37-46A8-2B47-9296-64C1FF34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</p:spTree>
    <p:extLst>
      <p:ext uri="{BB962C8B-B14F-4D97-AF65-F5344CB8AC3E}">
        <p14:creationId xmlns:p14="http://schemas.microsoft.com/office/powerpoint/2010/main" val="27974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F8E6-00FF-814D-A5F5-514AB19E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A5D9C-4C56-C94A-9ED3-21D6E703EAD1}"/>
              </a:ext>
            </a:extLst>
          </p:cNvPr>
          <p:cNvSpPr txBox="1"/>
          <p:nvPr/>
        </p:nvSpPr>
        <p:spPr>
          <a:xfrm>
            <a:off x="304800" y="2975429"/>
            <a:ext cx="581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Juvenile geoduck were exposed to an array of OA conditions</a:t>
            </a:r>
          </a:p>
        </p:txBody>
      </p:sp>
    </p:spTree>
    <p:extLst>
      <p:ext uri="{BB962C8B-B14F-4D97-AF65-F5344CB8AC3E}">
        <p14:creationId xmlns:p14="http://schemas.microsoft.com/office/powerpoint/2010/main" val="177317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7024-6A1B-F14D-B4FB-4243C3D8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DNA methylation analysis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029F-DD35-6442-9EBC-3B6CFC3F1E42}"/>
              </a:ext>
            </a:extLst>
          </p:cNvPr>
          <p:cNvSpPr txBox="1"/>
          <p:nvPr/>
        </p:nvSpPr>
        <p:spPr>
          <a:xfrm>
            <a:off x="223919" y="2500026"/>
            <a:ext cx="100213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RRBS</a:t>
            </a:r>
          </a:p>
          <a:p>
            <a:pPr algn="ctr"/>
            <a:r>
              <a:rPr lang="en-US" dirty="0"/>
              <a:t>raw data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fastq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17A67-2224-434D-8F4E-E1FCD601BE25}"/>
              </a:ext>
            </a:extLst>
          </p:cNvPr>
          <p:cNvSpPr txBox="1"/>
          <p:nvPr/>
        </p:nvSpPr>
        <p:spPr>
          <a:xfrm>
            <a:off x="3780293" y="2505670"/>
            <a:ext cx="143007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Deduplicated</a:t>
            </a:r>
          </a:p>
          <a:p>
            <a:pPr algn="ctr"/>
            <a:r>
              <a:rPr lang="en-US" dirty="0"/>
              <a:t>aligned data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bams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D8BB3F-1895-884A-AD2B-FAC29C3468F5}"/>
              </a:ext>
            </a:extLst>
          </p:cNvPr>
          <p:cNvCxnSpPr>
            <a:cxnSpLocks/>
          </p:cNvCxnSpPr>
          <p:nvPr/>
        </p:nvCxnSpPr>
        <p:spPr>
          <a:xfrm>
            <a:off x="1588508" y="2996736"/>
            <a:ext cx="17610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6D0BDB-46C4-4F44-B4D2-819E0BEF2737}"/>
              </a:ext>
            </a:extLst>
          </p:cNvPr>
          <p:cNvSpPr txBox="1"/>
          <p:nvPr/>
        </p:nvSpPr>
        <p:spPr>
          <a:xfrm>
            <a:off x="1518359" y="2676615"/>
            <a:ext cx="212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Bismark</a:t>
            </a:r>
            <a:r>
              <a:rPr lang="en-US" dirty="0"/>
              <a:t> aligner (uses bowtie)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0B9C1-74E9-B44B-9C37-3833AF8CD3F7}"/>
              </a:ext>
            </a:extLst>
          </p:cNvPr>
          <p:cNvCxnSpPr>
            <a:cxnSpLocks/>
          </p:cNvCxnSpPr>
          <p:nvPr/>
        </p:nvCxnSpPr>
        <p:spPr>
          <a:xfrm>
            <a:off x="5704115" y="2974965"/>
            <a:ext cx="96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3132CF-885B-6B40-AF86-650FE9858E64}"/>
              </a:ext>
            </a:extLst>
          </p:cNvPr>
          <p:cNvSpPr txBox="1"/>
          <p:nvPr/>
        </p:nvSpPr>
        <p:spPr>
          <a:xfrm>
            <a:off x="5821845" y="2567758"/>
            <a:ext cx="73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9AB138-C897-2542-BE65-3A7C6ECB913A}"/>
              </a:ext>
            </a:extLst>
          </p:cNvPr>
          <p:cNvSpPr txBox="1"/>
          <p:nvPr/>
        </p:nvSpPr>
        <p:spPr>
          <a:xfrm>
            <a:off x="7104876" y="2396812"/>
            <a:ext cx="161821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deduplicated</a:t>
            </a:r>
          </a:p>
          <a:p>
            <a:pPr algn="ctr"/>
            <a:r>
              <a:rPr lang="en-US" dirty="0"/>
              <a:t>aligned data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bams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9BF848-9DCC-5B44-87F4-75EC7F4080D6}"/>
              </a:ext>
            </a:extLst>
          </p:cNvPr>
          <p:cNvCxnSpPr>
            <a:cxnSpLocks/>
          </p:cNvCxnSpPr>
          <p:nvPr/>
        </p:nvCxnSpPr>
        <p:spPr>
          <a:xfrm flipH="1">
            <a:off x="5109029" y="3788229"/>
            <a:ext cx="1898146" cy="11466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6480D0-3FB9-0B44-B7DD-5DBAA9886C50}"/>
              </a:ext>
            </a:extLst>
          </p:cNvPr>
          <p:cNvSpPr txBox="1"/>
          <p:nvPr/>
        </p:nvSpPr>
        <p:spPr>
          <a:xfrm>
            <a:off x="2952122" y="4327212"/>
            <a:ext cx="173027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 and visualize differential loci/regions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070CBB-845E-B346-B51A-45C5BB3BDCB1}"/>
              </a:ext>
            </a:extLst>
          </p:cNvPr>
          <p:cNvSpPr txBox="1"/>
          <p:nvPr/>
        </p:nvSpPr>
        <p:spPr>
          <a:xfrm>
            <a:off x="5080001" y="3889828"/>
            <a:ext cx="108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Methylkit</a:t>
            </a:r>
            <a:endParaRPr lang="en-US" dirty="0"/>
          </a:p>
          <a:p>
            <a:pPr algn="ctr"/>
            <a:r>
              <a:rPr lang="en-US" dirty="0"/>
              <a:t>(R)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1FBE8A-5AEC-9E42-8877-639613F35025}"/>
              </a:ext>
            </a:extLst>
          </p:cNvPr>
          <p:cNvCxnSpPr>
            <a:cxnSpLocks/>
          </p:cNvCxnSpPr>
          <p:nvPr/>
        </p:nvCxnSpPr>
        <p:spPr>
          <a:xfrm>
            <a:off x="7972375" y="3737429"/>
            <a:ext cx="0" cy="965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74B985-24E9-9F48-A6C6-77ABF2A44E20}"/>
              </a:ext>
            </a:extLst>
          </p:cNvPr>
          <p:cNvSpPr txBox="1"/>
          <p:nvPr/>
        </p:nvSpPr>
        <p:spPr>
          <a:xfrm>
            <a:off x="7328180" y="4929554"/>
            <a:ext cx="14239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Assess genome coverage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A5027-4CE2-C441-A9CF-47E6F426DA4A}"/>
              </a:ext>
            </a:extLst>
          </p:cNvPr>
          <p:cNvSpPr txBox="1"/>
          <p:nvPr/>
        </p:nvSpPr>
        <p:spPr>
          <a:xfrm>
            <a:off x="8033658" y="3955142"/>
            <a:ext cx="10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Bedtools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B42CB-8C78-7A4A-9771-5B2FBE6C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34" y="1497701"/>
            <a:ext cx="5819366" cy="2070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0A4E9-ED4C-CF41-B6B0-0D830C18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575" y="4277598"/>
            <a:ext cx="6013696" cy="2580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046E6D-A45A-D040-9B59-845282D7F1CA}"/>
              </a:ext>
            </a:extLst>
          </p:cNvPr>
          <p:cNvSpPr txBox="1"/>
          <p:nvPr/>
        </p:nvSpPr>
        <p:spPr>
          <a:xfrm>
            <a:off x="2699515" y="159658"/>
            <a:ext cx="351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Bismark</a:t>
            </a:r>
            <a:r>
              <a:rPr lang="en-US" sz="3600" b="1" dirty="0"/>
              <a:t>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FF5EC-5FC8-9442-AA37-847E05D5244E}"/>
              </a:ext>
            </a:extLst>
          </p:cNvPr>
          <p:cNvSpPr txBox="1"/>
          <p:nvPr/>
        </p:nvSpPr>
        <p:spPr>
          <a:xfrm>
            <a:off x="340659" y="5522258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10-20% reads = clones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F9677-CEAD-8743-BDB0-6D4C12C4D22C}"/>
              </a:ext>
            </a:extLst>
          </p:cNvPr>
          <p:cNvSpPr txBox="1"/>
          <p:nvPr/>
        </p:nvSpPr>
        <p:spPr>
          <a:xfrm>
            <a:off x="4572000" y="986118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Subset of reads (10K/sample)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69231-12D5-4743-9A46-A2E9D9FDDBB5}"/>
              </a:ext>
            </a:extLst>
          </p:cNvPr>
          <p:cNvSpPr txBox="1"/>
          <p:nvPr/>
        </p:nvSpPr>
        <p:spPr>
          <a:xfrm>
            <a:off x="4572000" y="3684494"/>
            <a:ext cx="305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All reads (~20M reads/sample)</a:t>
            </a:r>
          </a:p>
        </p:txBody>
      </p:sp>
    </p:spTree>
    <p:extLst>
      <p:ext uri="{BB962C8B-B14F-4D97-AF65-F5344CB8AC3E}">
        <p14:creationId xmlns:p14="http://schemas.microsoft.com/office/powerpoint/2010/main" val="8378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385FC-0FAE-1D40-8512-C488E591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9" y="2259189"/>
            <a:ext cx="7484531" cy="935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C4505-E277-094E-B620-41039A01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78" y="4157539"/>
            <a:ext cx="6163733" cy="2700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8ECBF-E9DC-B843-88C8-D18066BBD2B4}"/>
              </a:ext>
            </a:extLst>
          </p:cNvPr>
          <p:cNvSpPr txBox="1"/>
          <p:nvPr/>
        </p:nvSpPr>
        <p:spPr>
          <a:xfrm>
            <a:off x="3657600" y="1866651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Subset of reads (10K/sample)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837C0-0FC1-6648-BC75-8399BEF893C6}"/>
              </a:ext>
            </a:extLst>
          </p:cNvPr>
          <p:cNvSpPr txBox="1"/>
          <p:nvPr/>
        </p:nvSpPr>
        <p:spPr>
          <a:xfrm>
            <a:off x="4572000" y="3684494"/>
            <a:ext cx="305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All reads (~20M reads/sample)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376AB-4B17-554F-A549-84A9F2D77BFF}"/>
              </a:ext>
            </a:extLst>
          </p:cNvPr>
          <p:cNvSpPr txBox="1"/>
          <p:nvPr/>
        </p:nvSpPr>
        <p:spPr>
          <a:xfrm>
            <a:off x="2878665" y="1004711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~20% </a:t>
            </a:r>
            <a:r>
              <a:rPr lang="en-US" sz="2400" dirty="0" err="1"/>
              <a:t>CpGs</a:t>
            </a:r>
            <a:r>
              <a:rPr lang="en-US" sz="2400" dirty="0"/>
              <a:t> are methylated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7F809-461D-1645-A8C7-31925804D559}"/>
              </a:ext>
            </a:extLst>
          </p:cNvPr>
          <p:cNvSpPr txBox="1"/>
          <p:nvPr/>
        </p:nvSpPr>
        <p:spPr>
          <a:xfrm>
            <a:off x="2918841" y="127404"/>
            <a:ext cx="419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Bismark</a:t>
            </a:r>
            <a:r>
              <a:rPr lang="en-US" sz="3600" b="1" dirty="0"/>
              <a:t> Methylation</a:t>
            </a:r>
          </a:p>
        </p:txBody>
      </p:sp>
    </p:spTree>
    <p:extLst>
      <p:ext uri="{BB962C8B-B14F-4D97-AF65-F5344CB8AC3E}">
        <p14:creationId xmlns:p14="http://schemas.microsoft.com/office/powerpoint/2010/main" val="325013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4FD19C-A515-FC44-8044-B429E9E8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70" y="1493438"/>
            <a:ext cx="7358743" cy="44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9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18B84-D93D-FD41-94F6-D71A47F2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64" y="1825625"/>
            <a:ext cx="7549671" cy="4351338"/>
          </a:xfrm>
        </p:spPr>
      </p:pic>
    </p:spTree>
    <p:extLst>
      <p:ext uri="{BB962C8B-B14F-4D97-AF65-F5344CB8AC3E}">
        <p14:creationId xmlns:p14="http://schemas.microsoft.com/office/powerpoint/2010/main" val="44652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D9C5-5AED-4B41-8676-9193C483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384C-7A6B-1445-B574-EA709244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differential loci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1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2781</TotalTime>
  <Words>131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Question:</vt:lpstr>
      <vt:lpstr>Experiment</vt:lpstr>
      <vt:lpstr>DNA methylation analysis pipeline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8</cp:revision>
  <dcterms:created xsi:type="dcterms:W3CDTF">2018-12-04T21:54:04Z</dcterms:created>
  <dcterms:modified xsi:type="dcterms:W3CDTF">2018-12-06T20:15:40Z</dcterms:modified>
</cp:coreProperties>
</file>