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92" r:id="rId8"/>
    <p:sldId id="290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6" r:id="rId18"/>
    <p:sldId id="307" r:id="rId19"/>
    <p:sldId id="261" r:id="rId20"/>
    <p:sldId id="301" r:id="rId21"/>
    <p:sldId id="303" r:id="rId22"/>
    <p:sldId id="302" r:id="rId23"/>
  </p:sldIdLst>
  <p:sldSz cx="9144000" cy="5143500"/>
  <p:notesSz cx="6858000" cy="9144000"/>
  <p:embeddedFontLst>
    <p:embeddedFont>
      <p:font typeface="Roboto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aolin Qi" initials="" lastIdx="1" clrIdx="0"/>
  <p:cmAuthor id="1" name="Richard Lee" initials="" lastIdx="1" clrIdx="1"/>
  <p:cmAuthor id="2" name="Darren Cui" initials="" lastIdx="5" clrIdx="2"/>
  <p:cmAuthor id="3" name="Jack Sun" initials="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7B4128C-D0A3-4DF6-8F39-B6D975EC69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false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font" Target="fonts/font4.fntdata"/><Relationship Id="rId30" Type="http://schemas.openxmlformats.org/officeDocument/2006/relationships/font" Target="fonts/font3.fntdata"/><Relationship Id="rId3" Type="http://schemas.openxmlformats.org/officeDocument/2006/relationships/slide" Target="slides/slide1.xml"/><Relationship Id="rId29" Type="http://schemas.openxmlformats.org/officeDocument/2006/relationships/font" Target="fonts/font2.fntdata"/><Relationship Id="rId28" Type="http://schemas.openxmlformats.org/officeDocument/2006/relationships/font" Target="fonts/font1.fntdata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9cab617df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9cab617df_0_5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9cab617d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9cab617df_0_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9cab617df_0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9cab617df_0_17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9cab617df_0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9cab617df_0_17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9cab617df_0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9cab617df_0_17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9cab617d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9cab617df_0_0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ae212d47c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ae212d47c_0_1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ae212d47c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ae212d47c_0_1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true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true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true"/>
          <p:nvPr>
            <p:ph type="title" hasCustomPrompt="tru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true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true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true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true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true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true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true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true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true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true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true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9"/>
          <p:cNvSpPr txBox="true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true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true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true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true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true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true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false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9" name="Google Shape;9;p1"/>
          <p:cNvPicPr preferRelativeResize="false"/>
          <p:nvPr/>
        </p:nvPicPr>
        <p:blipFill>
          <a:blip r:embed="rId12"/>
          <a:stretch>
            <a:fillRect/>
          </a:stretch>
        </p:blipFill>
        <p:spPr>
          <a:xfrm>
            <a:off x="7471815" y="90490"/>
            <a:ext cx="1581701" cy="4486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ocs.google.com/document/d/1z-pbdTQ2xmh8lfZFW0nlbXbsvatt9zzQVcAiFX-6RWQ/edit#heading=h.u4ccfv46iz2v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true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openDRIVE Map Generation</a:t>
            </a:r>
            <a:endParaRPr lang="en-US" altLang="en-GB"/>
          </a:p>
        </p:txBody>
      </p:sp>
      <p:sp>
        <p:nvSpPr>
          <p:cNvPr id="56" name="Google Shape;56;p13"/>
          <p:cNvSpPr txBox="true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Share: Lingtong Zhang</a:t>
            </a:r>
            <a:endParaRPr lang="en-US" alt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Geometry</a:t>
            </a:r>
            <a:endParaRPr lang="en-US" altLang="en-US"/>
          </a:p>
        </p:txBody>
      </p:sp>
      <p:pic>
        <p:nvPicPr>
          <p:cNvPr id="5" name="Picture 4" descr="Screenshot_2021-07-11_15-53-5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20370" y="1132840"/>
            <a:ext cx="6287770" cy="1117600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525780" y="2328545"/>
            <a:ext cx="83064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ODM has provided several geometry elements for customized road design.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Notice that current mainly used elements are straight lines, spirals and arcs, the remainings are dumped gradually.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525780" y="3169920"/>
            <a:ext cx="1588135" cy="300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Attributes</a:t>
            </a:r>
            <a:endParaRPr lang="en-US" altLang="en-US"/>
          </a:p>
        </p:txBody>
      </p:sp>
      <p:sp>
        <p:nvSpPr>
          <p:cNvPr id="8" name="Text Box 7"/>
          <p:cNvSpPr txBox="true"/>
          <p:nvPr/>
        </p:nvSpPr>
        <p:spPr>
          <a:xfrm>
            <a:off x="494030" y="3588385"/>
            <a:ext cx="79863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i="1"/>
              <a:t>S</a:t>
            </a:r>
            <a:r>
              <a:rPr lang="en-US" altLang="en-US"/>
              <a:t>- used for the determination of current start </a:t>
            </a:r>
            <a:r>
              <a:rPr lang="en-US" altLang="en-US" i="1"/>
              <a:t>s</a:t>
            </a:r>
            <a:r>
              <a:rPr lang="en-US" altLang="en-US"/>
              <a:t> position of a specific road geometry in road reference line system.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i="1"/>
              <a:t>X- </a:t>
            </a:r>
            <a:r>
              <a:rPr lang="en-US" altLang="en-US"/>
              <a:t>start x position in inertial system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i="1"/>
              <a:t>Y- </a:t>
            </a:r>
            <a:r>
              <a:rPr lang="en-US" altLang="en-US"/>
              <a:t>start y position in inertial system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i="1"/>
              <a:t>hdg- </a:t>
            </a:r>
            <a:r>
              <a:rPr lang="en-US" altLang="en-US"/>
              <a:t>heading of start point relevant to inertial system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i="1"/>
              <a:t>length- </a:t>
            </a:r>
            <a:r>
              <a:rPr lang="en-US" altLang="en-US"/>
              <a:t>length of current road geometry along the reference line (travelled distance along s-direction)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Roads</a:t>
            </a:r>
            <a:endParaRPr lang="en-US" altLang="en-US"/>
          </a:p>
        </p:txBody>
      </p:sp>
      <p:sp>
        <p:nvSpPr>
          <p:cNvPr id="4" name="Text Box 3"/>
          <p:cNvSpPr txBox="true"/>
          <p:nvPr/>
        </p:nvSpPr>
        <p:spPr>
          <a:xfrm>
            <a:off x="483870" y="2575560"/>
            <a:ext cx="8010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A road contains informations of subelements like planview(an overview of road geometries), lanes (speficication of lane components)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411480" y="1017905"/>
            <a:ext cx="1588135" cy="300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Attributes</a:t>
            </a:r>
            <a:endParaRPr lang="en-US" altLang="en-US"/>
          </a:p>
        </p:txBody>
      </p:sp>
      <p:sp>
        <p:nvSpPr>
          <p:cNvPr id="6" name="Text Box 5"/>
          <p:cNvSpPr txBox="true"/>
          <p:nvPr/>
        </p:nvSpPr>
        <p:spPr>
          <a:xfrm>
            <a:off x="411480" y="1424305"/>
            <a:ext cx="79863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junction:    which junction current road segment belongs to ( default value is “-1”)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length:       the total length of all road geometries.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id:              current road id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rule:           basic rule for using the road(right-hand traffic or left hand traffic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411480" y="3179445"/>
            <a:ext cx="4628515" cy="300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Relations- predecessor, successor, junction </a:t>
            </a:r>
            <a:endParaRPr lang="en-US" altLang="en-US"/>
          </a:p>
        </p:txBody>
      </p:sp>
      <p:pic>
        <p:nvPicPr>
          <p:cNvPr id="11" name="Picture 10" descr="Screenshot_2021-07-11_16-21-4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788660" y="3562985"/>
            <a:ext cx="2359660" cy="1492885"/>
          </a:xfrm>
          <a:prstGeom prst="rect">
            <a:avLst/>
          </a:prstGeom>
        </p:spPr>
      </p:pic>
      <p:pic>
        <p:nvPicPr>
          <p:cNvPr id="12" name="Picture 11" descr="Screenshot_2021-07-11_16-22-1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85" y="3580765"/>
            <a:ext cx="2504440" cy="14751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Lanes</a:t>
            </a:r>
            <a:endParaRPr lang="en-US" altLang="en-US"/>
          </a:p>
        </p:txBody>
      </p:sp>
      <p:pic>
        <p:nvPicPr>
          <p:cNvPr id="4" name="Picture 3" descr="Screenshot_2021-07-11_16-25-0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929630" y="1152525"/>
            <a:ext cx="2902585" cy="1418590"/>
          </a:xfrm>
          <a:prstGeom prst="rect">
            <a:avLst/>
          </a:prstGeom>
        </p:spPr>
      </p:pic>
      <p:sp>
        <p:nvSpPr>
          <p:cNvPr id="5" name="Text Box 4"/>
          <p:cNvSpPr txBox="true"/>
          <p:nvPr/>
        </p:nvSpPr>
        <p:spPr>
          <a:xfrm>
            <a:off x="421640" y="1189355"/>
            <a:ext cx="50419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center line is coinside with road reference line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different driving directions for left and right lanes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421640" y="1906905"/>
            <a:ext cx="1588135" cy="300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Lane Sections</a:t>
            </a:r>
            <a:endParaRPr lang="en-US" altLang="en-US"/>
          </a:p>
        </p:txBody>
      </p:sp>
      <p:sp>
        <p:nvSpPr>
          <p:cNvPr id="7" name="Text Box 6"/>
          <p:cNvSpPr txBox="true"/>
          <p:nvPr/>
        </p:nvSpPr>
        <p:spPr>
          <a:xfrm>
            <a:off x="421640" y="2398395"/>
            <a:ext cx="5041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lane sections are settled, where the number of lanes changes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/>
          </a:p>
        </p:txBody>
      </p:sp>
      <p:pic>
        <p:nvPicPr>
          <p:cNvPr id="8" name="Picture 7" descr="Screenshot_2021-07-11_16-31-3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140" y="2642870"/>
            <a:ext cx="2546985" cy="11576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21640" y="2838450"/>
            <a:ext cx="1588135" cy="300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Lane Linkage</a:t>
            </a:r>
            <a:endParaRPr lang="en-US" altLang="en-US"/>
          </a:p>
        </p:txBody>
      </p:sp>
      <p:sp>
        <p:nvSpPr>
          <p:cNvPr id="10" name="Text Box 9"/>
          <p:cNvSpPr txBox="true"/>
          <p:nvPr/>
        </p:nvSpPr>
        <p:spPr>
          <a:xfrm>
            <a:off x="433705" y="3244850"/>
            <a:ext cx="57918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lane linkage is described by means of predecessor and successor information for each lane. </a:t>
            </a:r>
            <a:endParaRPr lang="en-US" altLang="en-US"/>
          </a:p>
        </p:txBody>
      </p:sp>
      <p:pic>
        <p:nvPicPr>
          <p:cNvPr id="11" name="Picture 10" descr="Screenshot_2021-07-11_16-37-2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10" y="4088765"/>
            <a:ext cx="2513330" cy="756920"/>
          </a:xfrm>
          <a:prstGeom prst="rect">
            <a:avLst/>
          </a:prstGeom>
        </p:spPr>
      </p:pic>
      <p:pic>
        <p:nvPicPr>
          <p:cNvPr id="12" name="Picture 11" descr="Screenshot_2021-07-11_16-38-1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4022090" y="4011295"/>
            <a:ext cx="4810125" cy="9118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Junctions</a:t>
            </a:r>
            <a:endParaRPr lang="en-US" altLang="en-US"/>
          </a:p>
        </p:txBody>
      </p:sp>
      <p:pic>
        <p:nvPicPr>
          <p:cNvPr id="4" name="Picture 3" descr="Screenshot_2021-07-11_16-39-5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826760" y="1106170"/>
            <a:ext cx="3005455" cy="1740535"/>
          </a:xfrm>
          <a:prstGeom prst="rect">
            <a:avLst/>
          </a:prstGeom>
        </p:spPr>
      </p:pic>
      <p:sp>
        <p:nvSpPr>
          <p:cNvPr id="5" name="Text Box 4"/>
          <p:cNvSpPr txBox="true"/>
          <p:nvPr/>
        </p:nvSpPr>
        <p:spPr>
          <a:xfrm>
            <a:off x="403225" y="1083945"/>
            <a:ext cx="491553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Junction is used to describe road relations when one road has simutaneously more than one successor road or predecessor road.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In junction, roads connections are described by connecting roads. A connecting road may only have one predecessor road and sucessor road.</a:t>
            </a:r>
            <a:endParaRPr lang="en-US" altLang="en-US"/>
          </a:p>
        </p:txBody>
      </p:sp>
      <p:pic>
        <p:nvPicPr>
          <p:cNvPr id="6" name="Picture 5" descr="Screenshot_2021-07-11_16-50-4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115" y="3011805"/>
            <a:ext cx="2397125" cy="1866900"/>
          </a:xfrm>
          <a:prstGeom prst="rect">
            <a:avLst/>
          </a:prstGeom>
        </p:spPr>
      </p:pic>
      <p:sp>
        <p:nvSpPr>
          <p:cNvPr id="7" name="Text Box 6"/>
          <p:cNvSpPr txBox="true"/>
          <p:nvPr/>
        </p:nvSpPr>
        <p:spPr>
          <a:xfrm>
            <a:off x="403225" y="3227070"/>
            <a:ext cx="491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Two or more junctions may be grouped in junction groups to indicate that these junctions belong to the same roundabout.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Overview of ODM static map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US" altLang="en-US" sz="1200"/>
              <a:t>&lt;Opendrive&gt;</a:t>
            </a:r>
            <a:endParaRPr lang="en-US" altLang="en-US" sz="1200"/>
          </a:p>
          <a:p>
            <a:r>
              <a:rPr lang="en-US" altLang="en-US" sz="1200"/>
              <a:t>&lt;header&gt;</a:t>
            </a:r>
            <a:endParaRPr lang="en-US" altLang="en-US" sz="1200"/>
          </a:p>
          <a:p>
            <a:r>
              <a:rPr lang="en-US" altLang="en-US" sz="1200"/>
              <a:t>&lt;road&gt;</a:t>
            </a:r>
            <a:endParaRPr lang="en-US" altLang="en-US" sz="1200"/>
          </a:p>
          <a:p>
            <a:pPr lvl="1"/>
            <a:r>
              <a:rPr lang="en-US" altLang="en-US" sz="900"/>
              <a:t>&lt;planview&gt; -- geometries description</a:t>
            </a:r>
            <a:endParaRPr lang="en-US" altLang="en-US" sz="900"/>
          </a:p>
          <a:p>
            <a:pPr lvl="1"/>
            <a:r>
              <a:rPr lang="en-US" altLang="en-US" sz="900"/>
              <a:t>&lt;elevationProfile&gt; -- elevation description</a:t>
            </a:r>
            <a:endParaRPr lang="en-US" altLang="en-US" sz="900"/>
          </a:p>
          <a:p>
            <a:pPr lvl="1"/>
            <a:r>
              <a:rPr lang="en-US" altLang="en-US" sz="900"/>
              <a:t>&lt;lateralProfile&gt; -- roll description</a:t>
            </a:r>
            <a:endParaRPr lang="en-US" altLang="en-US" sz="900"/>
          </a:p>
          <a:p>
            <a:pPr lvl="1"/>
            <a:r>
              <a:rPr lang="en-US" altLang="en-US" sz="900"/>
              <a:t>&lt;lanes&gt; -- lanes definition</a:t>
            </a:r>
            <a:endParaRPr lang="en-US" altLang="en-US" sz="900"/>
          </a:p>
          <a:p>
            <a:pPr lvl="2"/>
            <a:r>
              <a:rPr lang="en-US" altLang="en-US" sz="900"/>
              <a:t>&lt;left&gt;</a:t>
            </a:r>
            <a:endParaRPr lang="en-US" altLang="en-US" sz="900"/>
          </a:p>
          <a:p>
            <a:pPr lvl="3"/>
            <a:r>
              <a:rPr lang="en-US" altLang="en-US" sz="900"/>
              <a:t>&lt;link&gt;</a:t>
            </a:r>
            <a:endParaRPr lang="en-US" altLang="en-US" sz="900"/>
          </a:p>
          <a:p>
            <a:pPr lvl="3"/>
            <a:r>
              <a:rPr lang="en-US" altLang="en-US" sz="900"/>
              <a:t>&lt;roadmark&gt;</a:t>
            </a:r>
            <a:endParaRPr lang="en-US" altLang="en-US" sz="900"/>
          </a:p>
          <a:p>
            <a:pPr lvl="3"/>
            <a:r>
              <a:rPr lang="en-US" altLang="en-US" sz="900"/>
              <a:t>&lt;width&gt;</a:t>
            </a:r>
            <a:endParaRPr lang="en-US" altLang="en-US" sz="900"/>
          </a:p>
          <a:p>
            <a:pPr lvl="2"/>
            <a:r>
              <a:rPr lang="en-US" altLang="en-US" sz="900"/>
              <a:t>&lt;center&gt;</a:t>
            </a:r>
            <a:endParaRPr lang="en-US" altLang="en-US" sz="900"/>
          </a:p>
          <a:p>
            <a:pPr lvl="2"/>
            <a:r>
              <a:rPr lang="en-US" altLang="en-US" sz="900"/>
              <a:t>&lt;right&gt;</a:t>
            </a:r>
            <a:endParaRPr lang="en-US" altLang="en-US" sz="900"/>
          </a:p>
          <a:p>
            <a:pPr lvl="1"/>
            <a:r>
              <a:rPr lang="en-US" altLang="en-US" sz="900"/>
              <a:t>&lt;/lanes&gt;</a:t>
            </a:r>
            <a:endParaRPr lang="en-US" altLang="en-US" sz="900"/>
          </a:p>
          <a:p>
            <a:r>
              <a:rPr lang="en-US" altLang="en-US" sz="1200"/>
              <a:t>&lt;/road&gt;</a:t>
            </a:r>
            <a:endParaRPr lang="en-US" altLang="en-US" sz="1200"/>
          </a:p>
          <a:p>
            <a:r>
              <a:rPr lang="en-US" altLang="en-US" sz="1200"/>
              <a:t>&lt;junction&gt; -- junctions description</a:t>
            </a:r>
            <a:endParaRPr lang="en-US" altLang="en-US" sz="1200"/>
          </a:p>
          <a:p>
            <a:pPr lvl="1"/>
            <a:r>
              <a:rPr lang="en-US" altLang="en-US" sz="1000"/>
              <a:t>&lt;connection&gt;</a:t>
            </a:r>
            <a:endParaRPr lang="en-US" altLang="en-US" sz="1000"/>
          </a:p>
          <a:p>
            <a:r>
              <a:rPr lang="en-US" altLang="en-US" sz="1200"/>
              <a:t>&lt;/junction&gt;</a:t>
            </a:r>
            <a:endParaRPr lang="en-US" altLang="en-US" sz="1200"/>
          </a:p>
          <a:p>
            <a:r>
              <a:rPr lang="en-US" altLang="en-US" sz="1200"/>
              <a:t>&lt;objects&gt; -- static environmental objects</a:t>
            </a:r>
            <a:endParaRPr lang="en-US" altLang="en-US" sz="1085"/>
          </a:p>
          <a:p>
            <a:pPr marL="596900" lvl="1" indent="0">
              <a:buFont typeface="Arial" panose="02080604020202020204" pitchFamily="34" charset="0"/>
              <a:buNone/>
            </a:pPr>
            <a:endParaRPr lang="en-US" altLang="en-US" sz="1085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Outline</a:t>
            </a:r>
            <a:endParaRPr lang="" altLang="en-US"/>
          </a:p>
        </p:txBody>
      </p:sp>
      <p:sp>
        <p:nvSpPr>
          <p:cNvPr id="4" name="Google Shape;67;p15"/>
          <p:cNvSpPr txBox="true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-US">
                <a:solidFill>
                  <a:srgbClr val="666666"/>
                </a:solidFill>
              </a:rPr>
              <a:t>openstreet map(OSM) VS openDRIVE map(ODM)</a:t>
            </a: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en-GB"/>
              <a:t>Introduction of ODM</a:t>
            </a:r>
            <a:endParaRPr lang="en-US" altLang="en-GB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en-GB" b="1"/>
              <a:t>openDRIVE 1.0 VS openDRIVE 1.5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en-GB"/>
              <a:t>Automatic Generation of ODM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en-GB"/>
              <a:t>Demo of Generation</a:t>
            </a:r>
            <a:endParaRPr lang="en-US" alt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ODM 1.0 VS. ODM 1.5</a:t>
            </a:r>
            <a:endParaRPr lang="" altLang="en-US"/>
          </a:p>
        </p:txBody>
      </p:sp>
      <p:pic>
        <p:nvPicPr>
          <p:cNvPr id="4" name="Picture 3" descr="Screenshot_2021-07-11_18-10-3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10235" y="1120140"/>
            <a:ext cx="2680970" cy="392049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804545" y="1337310"/>
            <a:ext cx="447865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924550" y="1186815"/>
            <a:ext cx="2963545" cy="300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No planview</a:t>
            </a:r>
            <a:endParaRPr lang="" altLang="en-US"/>
          </a:p>
        </p:txBody>
      </p:sp>
      <p:cxnSp>
        <p:nvCxnSpPr>
          <p:cNvPr id="7" name="Straight Arrow Connector 6"/>
          <p:cNvCxnSpPr/>
          <p:nvPr/>
        </p:nvCxnSpPr>
        <p:spPr>
          <a:xfrm flipV="true">
            <a:off x="2440940" y="3953510"/>
            <a:ext cx="2842260" cy="17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924550" y="1681480"/>
            <a:ext cx="2943225" cy="300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Discritized road geometry points</a:t>
            </a:r>
            <a:endParaRPr lang="" altLang="en-US"/>
          </a:p>
        </p:txBody>
      </p:sp>
      <p:cxnSp>
        <p:nvCxnSpPr>
          <p:cNvPr id="9" name="Straight Arrow Connector 8"/>
          <p:cNvCxnSpPr/>
          <p:nvPr/>
        </p:nvCxnSpPr>
        <p:spPr>
          <a:xfrm flipV="true">
            <a:off x="1217295" y="2687320"/>
            <a:ext cx="407797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924550" y="2543175"/>
            <a:ext cx="2943225" cy="300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Boundary based lane definition</a:t>
            </a:r>
            <a:endParaRPr lang="" altLang="en-US"/>
          </a:p>
        </p:txBody>
      </p:sp>
      <p:cxnSp>
        <p:nvCxnSpPr>
          <p:cNvPr id="11" name="Straight Arrow Connector 10"/>
          <p:cNvCxnSpPr/>
          <p:nvPr/>
        </p:nvCxnSpPr>
        <p:spPr>
          <a:xfrm flipV="true">
            <a:off x="2386965" y="1903730"/>
            <a:ext cx="290512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944870" y="3774440"/>
            <a:ext cx="2943225" cy="37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Inertial coordinate system based roadway points  </a:t>
            </a:r>
            <a:endParaRPr lang="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true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Outline</a:t>
            </a:r>
            <a:endParaRPr lang="en-GB"/>
          </a:p>
        </p:txBody>
      </p:sp>
      <p:sp>
        <p:nvSpPr>
          <p:cNvPr id="87" name="Google Shape;87;p18"/>
          <p:cNvSpPr txBox="true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-US">
                <a:solidFill>
                  <a:srgbClr val="666666"/>
                </a:solidFill>
                <a:sym typeface="+mn-ea"/>
              </a:rPr>
              <a:t>openstreet map(OSM) VS openDRIVE map(ODM)</a:t>
            </a: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en-GB">
                <a:sym typeface="+mn-ea"/>
              </a:rPr>
              <a:t>Introduction of ODM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en-GB" b="1">
                <a:sym typeface="+mn-ea"/>
              </a:rPr>
              <a:t>Automatic Generation of ODM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en-GB">
                <a:sym typeface="+mn-ea"/>
              </a:rPr>
              <a:t>Demo of Generation</a:t>
            </a:r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Json map definition</a:t>
            </a:r>
            <a:endParaRPr lang="en-US" altLang="en-US"/>
          </a:p>
        </p:txBody>
      </p:sp>
      <p:pic>
        <p:nvPicPr>
          <p:cNvPr id="5" name="Picture 4" descr="Screenshot_2021-07-11_17-14-2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66420" y="1144905"/>
            <a:ext cx="2566035" cy="3811270"/>
          </a:xfrm>
          <a:prstGeom prst="rect">
            <a:avLst/>
          </a:prstGeom>
        </p:spPr>
      </p:pic>
      <p:pic>
        <p:nvPicPr>
          <p:cNvPr id="7" name="Picture 6" descr="Screenshot_2021-07-11_17-15-1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20" y="1370965"/>
            <a:ext cx="2416810" cy="3359785"/>
          </a:xfrm>
          <a:prstGeom prst="rect">
            <a:avLst/>
          </a:prstGeom>
        </p:spPr>
      </p:pic>
      <p:pic>
        <p:nvPicPr>
          <p:cNvPr id="8" name="Picture 7" descr="Screenshot_2021-07-11_17-16-0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270" y="1314450"/>
            <a:ext cx="2597785" cy="33845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true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Outline</a:t>
            </a:r>
            <a:endParaRPr lang="en-GB"/>
          </a:p>
        </p:txBody>
      </p:sp>
      <p:sp>
        <p:nvSpPr>
          <p:cNvPr id="87" name="Google Shape;87;p18"/>
          <p:cNvSpPr txBox="true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-US">
                <a:solidFill>
                  <a:srgbClr val="666666"/>
                </a:solidFill>
                <a:sym typeface="+mn-ea"/>
              </a:rPr>
              <a:t>openstreet map(OSM) VS openDRIVE map(ODM)</a:t>
            </a: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en-GB">
                <a:sym typeface="+mn-ea"/>
              </a:rPr>
              <a:t>Introduction of ODM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en-GB">
                <a:sym typeface="+mn-ea"/>
              </a:rPr>
              <a:t>Automatic Generation of ODM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en-GB" b="1">
                <a:sym typeface="+mn-ea"/>
              </a:rPr>
              <a:t>Demo of Generation</a:t>
            </a:r>
            <a:endParaRPr lang="en-GB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true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false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1"/>
              </a:rPr>
              <a:t>First of all, thanks to all your guys “BrainStorm”</a:t>
            </a:r>
            <a:endParaRPr lang="en-GB" u="sng">
              <a:solidFill>
                <a:schemeClr val="hlink"/>
              </a:solidFill>
              <a:hlinkClick r:id="rId1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Screenshot_2021-07-11_17-20-3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67130" y="1863725"/>
            <a:ext cx="6577965" cy="946150"/>
          </a:xfrm>
          <a:prstGeom prst="rect">
            <a:avLst/>
          </a:prstGeom>
        </p:spPr>
      </p:pic>
      <p:sp>
        <p:nvSpPr>
          <p:cNvPr id="86" name="Google Shape;86;p18"/>
          <p:cNvSpPr txBox="true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Demo in VTD</a:t>
            </a:r>
            <a:endParaRPr lang="en-US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true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Outline</a:t>
            </a:r>
            <a:endParaRPr lang="en-GB"/>
          </a:p>
        </p:txBody>
      </p:sp>
      <p:sp>
        <p:nvSpPr>
          <p:cNvPr id="3" name="Google Shape;67;p15"/>
          <p:cNvSpPr txBox="true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-US" b="1">
                <a:solidFill>
                  <a:srgbClr val="666666"/>
                </a:solidFill>
              </a:rPr>
              <a:t>openstreet map(OSM) VS openDRIVE map(ODM)</a:t>
            </a: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en-GB"/>
              <a:t>Introduction of ODM</a:t>
            </a:r>
            <a:endParaRPr lang="en-US" altLang="en-GB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en-GB"/>
              <a:t>openDRIVE 1.0 VS openDRIVE 1.5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en-GB"/>
              <a:t>Automatic Generation of ODM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en-GB"/>
              <a:t>Demo of Generation</a:t>
            </a:r>
            <a:endParaRPr lang="en-US" alt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true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OSM</a:t>
            </a:r>
            <a:r>
              <a:rPr lang="en-GB"/>
              <a:t> VS. </a:t>
            </a:r>
            <a:r>
              <a:rPr lang="en-US" altLang="en-GB"/>
              <a:t>ODM</a:t>
            </a:r>
            <a:endParaRPr lang="en-US" altLang="en-GB"/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2893060" y="1819910"/>
          <a:ext cx="3394075" cy="1985645"/>
        </p:xfrm>
        <a:graphic>
          <a:graphicData uri="http://schemas.openxmlformats.org/drawingml/2006/table">
            <a:tbl>
              <a:tblPr>
                <a:noFill/>
                <a:tableStyleId>{57B4128C-D0A3-4DF6-8F39-B6D975EC6985}</a:tableStyleId>
              </a:tblPr>
              <a:tblGrid>
                <a:gridCol w="937260"/>
                <a:gridCol w="2456815"/>
              </a:tblGrid>
              <a:tr h="3962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b="1"/>
                        <a:t>Items</a:t>
                      </a:r>
                      <a:endParaRPr lang="en-US" altLang="en-GB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b="1"/>
                        <a:t>Comparisons</a:t>
                      </a:r>
                      <a:endParaRPr lang="en-US" altLang="en-GB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000"/>
                        <a:t>Location</a:t>
                      </a:r>
                      <a:endParaRPr lang="en-US" altLang="en-GB"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OSM:  Lat, Lon</a:t>
                      </a:r>
                      <a:endParaRPr lang="en-US"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ODM: X, Y(at inertial coordinate)</a:t>
                      </a:r>
                      <a:endParaRPr lang="en-US" sz="1000"/>
                    </a:p>
                  </a:txBody>
                  <a:tcPr marL="91425" marR="91425" marT="91425" marB="91425"/>
                </a:tc>
              </a:tr>
              <a:tr h="4876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000"/>
                        <a:t>Components</a:t>
                      </a:r>
                      <a:endParaRPr lang="en-US" altLang="en-GB"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000"/>
                        <a:t>OSM:  Nodes</a:t>
                      </a:r>
                      <a:endParaRPr lang="en-US" altLang="en-GB"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000"/>
                        <a:t>ODM: Geometry line</a:t>
                      </a:r>
                      <a:endParaRPr lang="en-US" altLang="en-GB" sz="1000"/>
                    </a:p>
                  </a:txBody>
                  <a:tcPr marL="91425" marR="91425" marT="91425" marB="91425"/>
                </a:tc>
              </a:tr>
              <a:tr h="61404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000"/>
                        <a:t>Type</a:t>
                      </a:r>
                      <a:endParaRPr lang="en-US" altLang="en-GB"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000"/>
                        <a:t>OSM:  Line shaped by discritized nodes</a:t>
                      </a:r>
                      <a:endParaRPr lang="en-US" altLang="en-GB"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000"/>
                        <a:t>ODM: Baseline(arc, line, spiral)</a:t>
                      </a:r>
                      <a:endParaRPr lang="en-US" altLang="en-GB" sz="10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2" name="Picture 1" descr="Screenshot_2021-07-10_22-14-0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04495" y="1101725"/>
            <a:ext cx="2363470" cy="20497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691890" y="1101725"/>
            <a:ext cx="1759585" cy="459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Road Geometry</a:t>
            </a:r>
            <a:endParaRPr lang="en-US" altLang="en-US"/>
          </a:p>
        </p:txBody>
      </p:sp>
      <p:pic>
        <p:nvPicPr>
          <p:cNvPr id="6" name="Picture 5" descr="Screenshot_2021-07-10_22-20-3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540" y="1101725"/>
            <a:ext cx="2696845" cy="1977390"/>
          </a:xfrm>
          <a:prstGeom prst="rect">
            <a:avLst/>
          </a:prstGeom>
        </p:spPr>
      </p:pic>
      <p:pic>
        <p:nvPicPr>
          <p:cNvPr id="10" name="Picture 9" descr="Screenshot_2021-07-10_22-32-5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95" y="3298190"/>
            <a:ext cx="2362835" cy="723900"/>
          </a:xfrm>
          <a:prstGeom prst="rect">
            <a:avLst/>
          </a:prstGeom>
        </p:spPr>
      </p:pic>
      <p:pic>
        <p:nvPicPr>
          <p:cNvPr id="11" name="Picture 10" descr="Screenshot_2021-07-10_22-34-0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70" y="4134485"/>
            <a:ext cx="1646555" cy="839470"/>
          </a:xfrm>
          <a:prstGeom prst="rect">
            <a:avLst/>
          </a:prstGeom>
        </p:spPr>
      </p:pic>
      <p:sp>
        <p:nvSpPr>
          <p:cNvPr id="12" name="Oval Callout 11"/>
          <p:cNvSpPr/>
          <p:nvPr/>
        </p:nvSpPr>
        <p:spPr>
          <a:xfrm>
            <a:off x="942975" y="2833370"/>
            <a:ext cx="579120" cy="167005"/>
          </a:xfrm>
          <a:prstGeom prst="wedgeEllipseCallout">
            <a:avLst>
              <a:gd name="adj1" fmla="val 32785"/>
              <a:gd name="adj2" fmla="val 1674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92525" y="4324985"/>
            <a:ext cx="1759585" cy="459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Description</a:t>
            </a:r>
            <a:endParaRPr lang="en-US" altLang="en-US"/>
          </a:p>
        </p:txBody>
      </p:sp>
      <p:pic>
        <p:nvPicPr>
          <p:cNvPr id="17" name="Picture 16" descr="Screenshot_2021-07-10_22-38-43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6698615" y="4192270"/>
            <a:ext cx="2179320" cy="7239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412230" y="2528570"/>
            <a:ext cx="82296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9" idx="2"/>
            <a:endCxn id="23" idx="0"/>
          </p:cNvCxnSpPr>
          <p:nvPr/>
        </p:nvCxnSpPr>
        <p:spPr>
          <a:xfrm flipH="true">
            <a:off x="6823075" y="2833370"/>
            <a:ext cx="635" cy="688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56045" y="3521710"/>
            <a:ext cx="734060" cy="450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line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rot="20580000">
            <a:off x="7294245" y="2464435"/>
            <a:ext cx="48387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19080000">
            <a:off x="7807325" y="2203450"/>
            <a:ext cx="48387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334250" y="3521710"/>
            <a:ext cx="734060" cy="450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spiral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210550" y="3521710"/>
            <a:ext cx="734060" cy="450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arc</a:t>
            </a:r>
            <a:endParaRPr lang="en-US" altLang="en-US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4" idx="2"/>
            <a:endCxn id="28" idx="0"/>
          </p:cNvCxnSpPr>
          <p:nvPr/>
        </p:nvCxnSpPr>
        <p:spPr>
          <a:xfrm>
            <a:off x="7580630" y="2762885"/>
            <a:ext cx="120650" cy="758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2"/>
            <a:endCxn id="29" idx="0"/>
          </p:cNvCxnSpPr>
          <p:nvPr/>
        </p:nvCxnSpPr>
        <p:spPr>
          <a:xfrm>
            <a:off x="8151495" y="2468880"/>
            <a:ext cx="426085" cy="1052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1"/>
            <a:endCxn id="11" idx="3"/>
          </p:cNvCxnSpPr>
          <p:nvPr/>
        </p:nvCxnSpPr>
        <p:spPr>
          <a:xfrm flipH="true" flipV="true">
            <a:off x="2320925" y="4554220"/>
            <a:ext cx="1371600" cy="63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3"/>
            <a:endCxn id="17" idx="1"/>
          </p:cNvCxnSpPr>
          <p:nvPr/>
        </p:nvCxnSpPr>
        <p:spPr>
          <a:xfrm flipV="true">
            <a:off x="5452110" y="4554220"/>
            <a:ext cx="1246505" cy="63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true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OSM</a:t>
            </a:r>
            <a:r>
              <a:rPr lang="en-GB"/>
              <a:t> VS. </a:t>
            </a:r>
            <a:r>
              <a:rPr lang="en-US" altLang="en-GB"/>
              <a:t>ODM</a:t>
            </a:r>
            <a:endParaRPr lang="en-US" altLang="en-GB"/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2887980" y="1838960"/>
          <a:ext cx="3394075" cy="2687320"/>
        </p:xfrm>
        <a:graphic>
          <a:graphicData uri="http://schemas.openxmlformats.org/drawingml/2006/table">
            <a:tbl>
              <a:tblPr>
                <a:noFill/>
                <a:tableStyleId>{57B4128C-D0A3-4DF6-8F39-B6D975EC6985}</a:tableStyleId>
              </a:tblPr>
              <a:tblGrid>
                <a:gridCol w="937260"/>
                <a:gridCol w="2456815"/>
              </a:tblGrid>
              <a:tr h="3962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b="1"/>
                        <a:t>Items</a:t>
                      </a:r>
                      <a:endParaRPr lang="en-US" altLang="en-GB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b="1"/>
                        <a:t>Comparisons</a:t>
                      </a:r>
                      <a:endParaRPr lang="en-US" altLang="en-GB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/>
                        <a:t>Lanes</a:t>
                      </a:r>
                      <a:endParaRPr lang="en-US" altLang="en-US"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OSM:  </a:t>
                      </a:r>
                      <a:r>
                        <a:rPr lang="en-US" altLang="en-US" sz="1000"/>
                        <a:t>Edges(shaped by nodes)</a:t>
                      </a:r>
                      <a:endParaRPr lang="en-US"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ODM: </a:t>
                      </a:r>
                      <a:r>
                        <a:rPr lang="en-US" altLang="en-US" sz="1000"/>
                        <a:t>Generated based on road reference </a:t>
                      </a:r>
                      <a:endParaRPr lang="en-US" altLang="en-US"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/>
                        <a:t>            line</a:t>
                      </a:r>
                      <a:endParaRPr lang="en-US" altLang="en-US" sz="1000"/>
                    </a:p>
                  </a:txBody>
                  <a:tcPr marL="91425" marR="91425" marT="91425" marB="91425"/>
                </a:tc>
              </a:tr>
              <a:tr h="4876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/>
                        <a:t>Lane linkage</a:t>
                      </a:r>
                      <a:endParaRPr lang="en-US" altLang="en-US"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000"/>
                        <a:t>OSM:  </a:t>
                      </a:r>
                      <a:r>
                        <a:rPr lang="en-US" altLang="en-US" sz="1000"/>
                        <a:t>Ambigious lane linkage</a:t>
                      </a:r>
                      <a:endParaRPr lang="en-US" altLang="en-GB"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000"/>
                        <a:t>ODM: </a:t>
                      </a:r>
                      <a:r>
                        <a:rPr lang="en-US" altLang="en-US" sz="1000"/>
                        <a:t>Specific linkage for each road lane</a:t>
                      </a:r>
                      <a:endParaRPr lang="en-US" altLang="en-US" sz="1000"/>
                    </a:p>
                  </a:txBody>
                  <a:tcPr marL="91425" marR="91425" marT="91425" marB="91425"/>
                </a:tc>
              </a:tr>
              <a:tr h="5816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/>
                        <a:t>Roads</a:t>
                      </a:r>
                      <a:endParaRPr lang="en-US" altLang="en-US"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000"/>
                        <a:t>OSM:  </a:t>
                      </a:r>
                      <a:r>
                        <a:rPr lang="en-US" altLang="en-US" sz="1000"/>
                        <a:t>-</a:t>
                      </a:r>
                      <a:endParaRPr lang="en-US" altLang="en-GB"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000"/>
                        <a:t>ODM: </a:t>
                      </a:r>
                      <a:r>
                        <a:rPr lang="en-US" altLang="en-US" sz="1000"/>
                        <a:t>Defined by road geometry</a:t>
                      </a:r>
                      <a:endParaRPr lang="en-US" altLang="en-US" sz="1000"/>
                    </a:p>
                  </a:txBody>
                  <a:tcPr marL="91425" marR="91425" marT="91425" marB="91425"/>
                </a:tc>
              </a:tr>
              <a:tr h="58166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/>
                        <a:t>Road linkage</a:t>
                      </a:r>
                      <a:endParaRPr lang="en-US" altLang="en-US"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000">
                          <a:sym typeface="+mn-ea"/>
                        </a:rPr>
                        <a:t>OSM:  </a:t>
                      </a:r>
                      <a:r>
                        <a:rPr lang="en-US" altLang="en-US" sz="1000">
                          <a:sym typeface="+mn-ea"/>
                        </a:rPr>
                        <a:t>-</a:t>
                      </a:r>
                      <a:endParaRPr lang="en-US" altLang="en-GB" sz="1000">
                        <a:sym typeface="+mn-e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000">
                          <a:sym typeface="+mn-ea"/>
                        </a:rPr>
                        <a:t>ODM: </a:t>
                      </a:r>
                      <a:r>
                        <a:rPr lang="en-US" altLang="en-US" sz="1000">
                          <a:sym typeface="+mn-ea"/>
                        </a:rPr>
                        <a:t>Strict connection of road geometry</a:t>
                      </a:r>
                      <a:endParaRPr lang="en-US" altLang="en-US" sz="1000">
                        <a:sym typeface="+mn-ea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2" name="Picture 1" descr="Screenshot_2021-07-10_22-14-0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04495" y="1101725"/>
            <a:ext cx="2363470" cy="20497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691890" y="1101725"/>
            <a:ext cx="1759585" cy="459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Roads &amp; Lanes</a:t>
            </a:r>
            <a:endParaRPr lang="en-US" altLang="en-US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340" y="1178560"/>
            <a:ext cx="2474595" cy="1212850"/>
          </a:xfrm>
          <a:prstGeom prst="rect">
            <a:avLst/>
          </a:prstGeom>
        </p:spPr>
      </p:pic>
      <p:sp>
        <p:nvSpPr>
          <p:cNvPr id="11" name="Oval Callout 10"/>
          <p:cNvSpPr/>
          <p:nvPr/>
        </p:nvSpPr>
        <p:spPr>
          <a:xfrm>
            <a:off x="1211580" y="2824480"/>
            <a:ext cx="579120" cy="167005"/>
          </a:xfrm>
          <a:prstGeom prst="wedgeEllipseCallout">
            <a:avLst>
              <a:gd name="adj1" fmla="val 32785"/>
              <a:gd name="adj2" fmla="val 1674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3" name="Picture 12" descr="Screenshot_2021-07-10_22-32-5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95" y="3301365"/>
            <a:ext cx="2362835" cy="7239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 rot="780000">
            <a:off x="1001395" y="3602990"/>
            <a:ext cx="1125220" cy="76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5" name="Picture 14" descr="Screenshot_2021-07-10_23-13-2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615" y="2614295"/>
            <a:ext cx="2084070" cy="587375"/>
          </a:xfrm>
          <a:prstGeom prst="rect">
            <a:avLst/>
          </a:prstGeom>
        </p:spPr>
      </p:pic>
      <p:pic>
        <p:nvPicPr>
          <p:cNvPr id="16" name="Picture 15" descr="Screenshot_2021-07-10_23-15-01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6505575" y="3402330"/>
            <a:ext cx="2216785" cy="14878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true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OSM</a:t>
            </a:r>
            <a:r>
              <a:rPr lang="en-GB"/>
              <a:t> VS. </a:t>
            </a:r>
            <a:r>
              <a:rPr lang="en-US" altLang="en-GB"/>
              <a:t>ODM</a:t>
            </a:r>
            <a:endParaRPr lang="en-US" altLang="en-GB"/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2893060" y="1819910"/>
          <a:ext cx="3394075" cy="1985645"/>
        </p:xfrm>
        <a:graphic>
          <a:graphicData uri="http://schemas.openxmlformats.org/drawingml/2006/table">
            <a:tbl>
              <a:tblPr>
                <a:noFill/>
                <a:tableStyleId>{57B4128C-D0A3-4DF6-8F39-B6D975EC6985}</a:tableStyleId>
              </a:tblPr>
              <a:tblGrid>
                <a:gridCol w="937260"/>
                <a:gridCol w="2456815"/>
              </a:tblGrid>
              <a:tr h="3962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b="1"/>
                        <a:t>Items</a:t>
                      </a:r>
                      <a:endParaRPr lang="en-US" altLang="en-GB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" altLang="en-GB" b="1"/>
                        <a:t>Comparisons</a:t>
                      </a:r>
                      <a:endParaRPr lang="" altLang="en-GB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/>
                        <a:t>Connector</a:t>
                      </a:r>
                      <a:endParaRPr lang="en-US" altLang="en-US"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OSM:  </a:t>
                      </a:r>
                      <a:r>
                        <a:rPr lang="en-US" altLang="en-US" sz="1000"/>
                        <a:t>Edges(shaped by nodes)</a:t>
                      </a:r>
                      <a:endParaRPr lang="en-US"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ODM: </a:t>
                      </a:r>
                      <a:r>
                        <a:rPr lang="en-US" altLang="en-US" sz="1000"/>
                        <a:t>Connecting Roads(road segments)</a:t>
                      </a:r>
                      <a:endParaRPr lang="en-US" altLang="en-US" sz="1000"/>
                    </a:p>
                  </a:txBody>
                  <a:tcPr marL="91425" marR="91425" marT="91425" marB="91425"/>
                </a:tc>
              </a:tr>
              <a:tr h="4876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/>
                        <a:t>Connection</a:t>
                      </a:r>
                      <a:endParaRPr lang="en-US" altLang="en-US"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/>
                        <a:t>Discription</a:t>
                      </a:r>
                      <a:endParaRPr lang="en-US" altLang="en-US"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000"/>
                        <a:t>OSM:  </a:t>
                      </a:r>
                      <a:r>
                        <a:rPr lang="en-US" altLang="en-US" sz="1000"/>
                        <a:t>No discription</a:t>
                      </a:r>
                      <a:endParaRPr lang="en-US" altLang="en-GB"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000"/>
                        <a:t>ODM: </a:t>
                      </a:r>
                      <a:r>
                        <a:rPr lang="en-US" altLang="en-US" sz="1000"/>
                        <a:t>1.  Connection direction</a:t>
                      </a:r>
                      <a:endParaRPr lang="en-US" altLang="en-US"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/>
                        <a:t>            2.  Lane connection details</a:t>
                      </a:r>
                      <a:endParaRPr lang="en-US" altLang="en-US" sz="1000"/>
                    </a:p>
                  </a:txBody>
                  <a:tcPr marL="91425" marR="91425" marT="91425" marB="91425"/>
                </a:tc>
              </a:tr>
              <a:tr h="61404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/>
                        <a:t>Junctions</a:t>
                      </a:r>
                      <a:endParaRPr lang="en-US" altLang="en-US"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000"/>
                        <a:t>OSM:  </a:t>
                      </a:r>
                      <a:r>
                        <a:rPr lang="en-US" altLang="en-US" sz="1000"/>
                        <a:t>-</a:t>
                      </a:r>
                      <a:endParaRPr lang="en-US" altLang="en-GB"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000"/>
                        <a:t>ODM: </a:t>
                      </a:r>
                      <a:r>
                        <a:rPr lang="en-US" altLang="en-US" sz="1000"/>
                        <a:t>Composed of connecting roads</a:t>
                      </a:r>
                      <a:endParaRPr lang="en-US" altLang="en-US" sz="10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2" name="Picture 1" descr="Screenshot_2021-07-10_22-14-0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04495" y="1101725"/>
            <a:ext cx="2363470" cy="20497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691890" y="1101725"/>
            <a:ext cx="1759585" cy="459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Road Connection</a:t>
            </a:r>
            <a:endParaRPr lang="en-US" altLang="en-US"/>
          </a:p>
        </p:txBody>
      </p:sp>
      <p:sp>
        <p:nvSpPr>
          <p:cNvPr id="12" name="Oval Callout 11"/>
          <p:cNvSpPr/>
          <p:nvPr/>
        </p:nvSpPr>
        <p:spPr>
          <a:xfrm>
            <a:off x="506095" y="2528570"/>
            <a:ext cx="579120" cy="167005"/>
          </a:xfrm>
          <a:prstGeom prst="wedgeEllipseCallout">
            <a:avLst>
              <a:gd name="adj1" fmla="val 32785"/>
              <a:gd name="adj2" fmla="val 1674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" name="Picture 0" descr="Screenshot_2021-07-10_22-57-2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95" y="3291840"/>
            <a:ext cx="2363470" cy="1377315"/>
          </a:xfrm>
          <a:prstGeom prst="rect">
            <a:avLst/>
          </a:prstGeom>
        </p:spPr>
      </p:pic>
      <p:pic>
        <p:nvPicPr>
          <p:cNvPr id="3" name="Picture 2" descr="Screenshot_2021-07-10_23-00-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130" y="1067435"/>
            <a:ext cx="2437765" cy="16503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425" y="2933065"/>
            <a:ext cx="1781175" cy="17754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Why ODM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311785" y="1076960"/>
            <a:ext cx="8520430" cy="3754120"/>
          </a:xfrm>
        </p:spPr>
        <p:txBody>
          <a:bodyPr/>
          <a:p>
            <a:pPr>
              <a:buFont typeface="Arial" panose="02080604020202020204" pitchFamily="34" charset="0"/>
              <a:buChar char="•"/>
            </a:pPr>
            <a:r>
              <a:rPr lang="en-US" altLang="en-US"/>
              <a:t>Easy Definition of road segments based on road geometry instead of numerous nodes</a:t>
            </a:r>
            <a:endParaRPr lang="en-US" altLang="en-US"/>
          </a:p>
          <a:p>
            <a:pPr>
              <a:buFont typeface="Arial" panose="02080604020202020204" pitchFamily="34" charset="0"/>
              <a:buChar char="•"/>
            </a:pPr>
            <a:endParaRPr lang="en-US" altLang="en-US"/>
          </a:p>
          <a:p>
            <a:pPr>
              <a:buFont typeface="Arial" panose="02080604020202020204" pitchFamily="34" charset="0"/>
              <a:buChar char="•"/>
            </a:pPr>
            <a:r>
              <a:rPr lang="en-US" altLang="en-US"/>
              <a:t>Easy Definition of road lanes ( lanes with constant lanewidth are generated parallelly to road reference lines )</a:t>
            </a:r>
            <a:endParaRPr lang="en-US" altLang="en-US"/>
          </a:p>
          <a:p>
            <a:pPr>
              <a:buFont typeface="Arial" panose="02080604020202020204" pitchFamily="34" charset="0"/>
              <a:buChar char="•"/>
            </a:pPr>
            <a:endParaRPr lang="en-US" altLang="en-US"/>
          </a:p>
          <a:p>
            <a:pPr>
              <a:buFont typeface="Arial" panose="02080604020202020204" pitchFamily="34" charset="0"/>
              <a:buChar char="•"/>
            </a:pPr>
            <a:r>
              <a:rPr lang="en-US" altLang="en-US"/>
              <a:t>Detailed linkage between roads/lanes for sophisticated road net by using junction element</a:t>
            </a:r>
            <a:endParaRPr lang="en-US" altLang="en-US"/>
          </a:p>
          <a:p>
            <a:pPr>
              <a:buFont typeface="Arial" panose="02080604020202020204" pitchFamily="34" charset="0"/>
              <a:buChar char="•"/>
            </a:pPr>
            <a:endParaRPr lang="en-US" altLang="en-US"/>
          </a:p>
          <a:p>
            <a:pPr>
              <a:buFont typeface="Arial" panose="02080604020202020204" pitchFamily="34" charset="0"/>
              <a:buChar char="•"/>
            </a:pPr>
            <a:r>
              <a:rPr lang="en-US" altLang="en-US"/>
              <a:t>Simplify description of testing map</a:t>
            </a:r>
            <a:endParaRPr lang="en-US" altLang="en-US"/>
          </a:p>
          <a:p>
            <a:pPr>
              <a:buFont typeface="Arial" panose="02080604020202020204" pitchFamily="34" charset="0"/>
              <a:buChar char="•"/>
            </a:pPr>
            <a:endParaRPr lang="en-US" altLang="en-US"/>
          </a:p>
          <a:p>
            <a:pPr>
              <a:buFont typeface="Arial" panose="02080604020202020204" pitchFamily="34" charset="0"/>
              <a:buChar char="•"/>
            </a:pPr>
            <a:r>
              <a:rPr lang="en-US" altLang="en-US"/>
              <a:t>Simplified connection desciption between different road geometries without  the concerns of curve continuity.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true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Outline</a:t>
            </a:r>
            <a:endParaRPr lang="en-GB"/>
          </a:p>
        </p:txBody>
      </p:sp>
      <p:sp>
        <p:nvSpPr>
          <p:cNvPr id="67" name="Google Shape;67;p15"/>
          <p:cNvSpPr txBox="true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-US">
                <a:solidFill>
                  <a:srgbClr val="666666"/>
                </a:solidFill>
              </a:rPr>
              <a:t>openstreet map(OSM) VS openDRIVE map(ODM)</a:t>
            </a: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en-GB" b="1"/>
              <a:t>Introduction of ODM</a:t>
            </a:r>
            <a:endParaRPr lang="en-US" altLang="en-GB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" altLang="en-GB"/>
              <a:t>openDRIVE 1.0 VS openDRIVE 1.5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en-GB"/>
              <a:t>Automatic Generation of ODM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en-GB"/>
              <a:t>Demo of Generation</a:t>
            </a:r>
            <a:endParaRPr lang="en-US" alt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Coordinate System</a:t>
            </a:r>
            <a:endParaRPr lang="en-US" altLang="en-US"/>
          </a:p>
        </p:txBody>
      </p:sp>
      <p:pic>
        <p:nvPicPr>
          <p:cNvPr id="4" name="Picture 3" descr="Screenshot_2021-07-11_15-31-5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5925" y="1136015"/>
            <a:ext cx="3249295" cy="755015"/>
          </a:xfrm>
          <a:prstGeom prst="rect">
            <a:avLst/>
          </a:prstGeom>
        </p:spPr>
      </p:pic>
      <p:sp>
        <p:nvSpPr>
          <p:cNvPr id="5" name="Text Box 4"/>
          <p:cNvSpPr txBox="true"/>
          <p:nvPr/>
        </p:nvSpPr>
        <p:spPr>
          <a:xfrm>
            <a:off x="3948430" y="1136015"/>
            <a:ext cx="5116830" cy="2614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Inertial system: </a:t>
            </a:r>
            <a:endParaRPr lang="en-US" altLang="en-US"/>
          </a:p>
          <a:p>
            <a:pPr marL="0" indent="0">
              <a:buFont typeface="Arial" panose="02080604020202020204" pitchFamily="34" charset="0"/>
              <a:buNone/>
            </a:pPr>
            <a:r>
              <a:rPr lang="en-US" altLang="en-US" sz="1000"/>
              <a:t>         Right-handed (X-right, Y-up, Z- coming out of drawing plane)</a:t>
            </a:r>
            <a:endParaRPr lang="en-US" altLang="en-US" sz="1000"/>
          </a:p>
          <a:p>
            <a:pPr marL="0" indent="0">
              <a:buFont typeface="Arial" panose="02080604020202020204" pitchFamily="34" charset="0"/>
              <a:buNone/>
            </a:pPr>
            <a:r>
              <a:rPr lang="en-US" altLang="en-US" sz="1000"/>
              <a:t>         Geometry reference(X-east, Y-north, Z-up)</a:t>
            </a:r>
            <a:endParaRPr lang="en-US" altLang="en-US" sz="1000"/>
          </a:p>
          <a:p>
            <a:pPr marL="0" indent="0">
              <a:buFont typeface="Arial" panose="02080604020202020204" pitchFamily="34" charset="0"/>
              <a:buNone/>
            </a:pPr>
            <a:endParaRPr lang="en-US" altLang="en-US" sz="10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>
                <a:sym typeface="+mn-ea"/>
              </a:rPr>
              <a:t>Reference line system: </a:t>
            </a:r>
            <a:endParaRPr lang="en-US" altLang="en-US" sz="1400">
              <a:sym typeface="+mn-ea"/>
            </a:endParaRPr>
          </a:p>
          <a:p>
            <a:pPr marL="0" indent="0">
              <a:buFont typeface="Arial" panose="02080604020202020204" pitchFamily="34" charset="0"/>
              <a:buNone/>
            </a:pPr>
            <a:r>
              <a:rPr lang="en-US" altLang="en-US" sz="1000">
                <a:sym typeface="+mn-ea"/>
              </a:rPr>
              <a:t>         Right-handed (s-along the reference line, t-vertical to the reference line, h-relavant to    </a:t>
            </a:r>
            <a:endParaRPr lang="en-US" altLang="en-US" sz="1000">
              <a:sym typeface="+mn-ea"/>
            </a:endParaRPr>
          </a:p>
          <a:p>
            <a:pPr marL="0" indent="0">
              <a:buFont typeface="Arial" panose="02080604020202020204" pitchFamily="34" charset="0"/>
              <a:buNone/>
            </a:pPr>
            <a:r>
              <a:rPr lang="en-US" altLang="en-US" sz="1000">
                <a:sym typeface="+mn-ea"/>
              </a:rPr>
              <a:t>         elevations)</a:t>
            </a:r>
            <a:endParaRPr lang="en-US" altLang="en-US" sz="1000">
              <a:sym typeface="+mn-ea"/>
            </a:endParaRPr>
          </a:p>
          <a:p>
            <a:pPr marL="0" indent="0">
              <a:buFont typeface="Arial" panose="02080604020202020204" pitchFamily="34" charset="0"/>
              <a:buNone/>
            </a:pPr>
            <a:r>
              <a:rPr lang="en-US" altLang="en-US" sz="1000">
                <a:sym typeface="+mn-ea"/>
              </a:rPr>
              <a:t>         With respect to inertial coordinate system</a:t>
            </a:r>
            <a:endParaRPr lang="en-US" altLang="en-US" sz="1000">
              <a:sym typeface="+mn-ea"/>
            </a:endParaRPr>
          </a:p>
          <a:p>
            <a:pPr marL="0" indent="0">
              <a:buFont typeface="Arial" panose="02080604020202020204" pitchFamily="34" charset="0"/>
              <a:buNone/>
            </a:pPr>
            <a:endParaRPr lang="en-US" altLang="en-US" sz="1000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>
                <a:sym typeface="+mn-ea"/>
              </a:rPr>
              <a:t>local system:</a:t>
            </a:r>
            <a:endParaRPr lang="en-US" altLang="en-US" sz="1400">
              <a:sym typeface="+mn-ea"/>
            </a:endParaRPr>
          </a:p>
          <a:p>
            <a:pPr marL="0" indent="0">
              <a:buFont typeface="Arial" panose="02080604020202020204" pitchFamily="34" charset="0"/>
              <a:buNone/>
            </a:pPr>
            <a:r>
              <a:rPr lang="en-US" altLang="en-US" sz="1400">
                <a:sym typeface="+mn-ea"/>
              </a:rPr>
              <a:t>       </a:t>
            </a:r>
            <a:r>
              <a:rPr lang="en-US" altLang="en-US" sz="1000">
                <a:sym typeface="+mn-ea"/>
              </a:rPr>
              <a:t>Right-handed (U-forward, V-left, Z-up)</a:t>
            </a:r>
            <a:endParaRPr lang="en-US" altLang="en-US" sz="1000">
              <a:sym typeface="+mn-ea"/>
            </a:endParaRPr>
          </a:p>
          <a:p>
            <a:pPr marL="0" indent="0">
              <a:buFont typeface="Arial" panose="02080604020202020204" pitchFamily="34" charset="0"/>
              <a:buNone/>
            </a:pPr>
            <a:r>
              <a:rPr lang="en-US" altLang="en-US" sz="800">
                <a:sym typeface="+mn-ea"/>
              </a:rPr>
              <a:t>         </a:t>
            </a:r>
            <a:r>
              <a:rPr lang="en-US" altLang="en-US" sz="1000">
                <a:sym typeface="+mn-ea"/>
              </a:rPr>
              <a:t>  With respect to reference coordinate system         </a:t>
            </a:r>
            <a:endParaRPr lang="en-US" altLang="en-US" sz="1000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</p:txBody>
      </p:sp>
      <p:pic>
        <p:nvPicPr>
          <p:cNvPr id="6" name="Picture 5" descr="Screenshot_2021-07-11_15-35-1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80" y="3254375"/>
            <a:ext cx="3131820" cy="1801495"/>
          </a:xfrm>
          <a:prstGeom prst="rect">
            <a:avLst/>
          </a:prstGeom>
        </p:spPr>
      </p:pic>
      <p:pic>
        <p:nvPicPr>
          <p:cNvPr id="7" name="Picture 6" descr="Screenshot_2021-07-11_15-38-1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" y="2183130"/>
            <a:ext cx="2900045" cy="959485"/>
          </a:xfrm>
          <a:prstGeom prst="rect">
            <a:avLst/>
          </a:prstGeom>
        </p:spPr>
      </p:pic>
      <p:pic>
        <p:nvPicPr>
          <p:cNvPr id="8" name="Picture 7" descr="Screenshot_2021-07-11_15-43-0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785" y="3294380"/>
            <a:ext cx="2329180" cy="1679575"/>
          </a:xfrm>
          <a:prstGeom prst="rect">
            <a:avLst/>
          </a:prstGeom>
        </p:spPr>
      </p:pic>
      <p:pic>
        <p:nvPicPr>
          <p:cNvPr id="9" name="Picture 8" descr="Screenshot_2021-07-11_15-47-4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6557010" y="3669665"/>
            <a:ext cx="2206625" cy="11715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4652</Words>
  <Application>WPS Presentation</Application>
  <PresentationFormat/>
  <Paragraphs>243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Arial</vt:lpstr>
      <vt:lpstr>Nimbus Roman No9 L</vt:lpstr>
      <vt:lpstr>微软雅黑</vt:lpstr>
      <vt:lpstr>Droid Sans Fallback</vt:lpstr>
      <vt:lpstr>宋体</vt:lpstr>
      <vt:lpstr>Arial Unicode MS</vt:lpstr>
      <vt:lpstr>Simple Light</vt:lpstr>
      <vt:lpstr>openDRIVE Map Generation</vt:lpstr>
      <vt:lpstr>First of all, thanks to all your guys “BrainStorm”</vt:lpstr>
      <vt:lpstr>Outline</vt:lpstr>
      <vt:lpstr>OSM VS. ODM</vt:lpstr>
      <vt:lpstr>OSM VS. ODM</vt:lpstr>
      <vt:lpstr>OSM VS. ODM</vt:lpstr>
      <vt:lpstr>Why ODM</vt:lpstr>
      <vt:lpstr>Outline</vt:lpstr>
      <vt:lpstr>Coordinate System</vt:lpstr>
      <vt:lpstr>Geometry</vt:lpstr>
      <vt:lpstr>Roads</vt:lpstr>
      <vt:lpstr>Lanes</vt:lpstr>
      <vt:lpstr>Junctions</vt:lpstr>
      <vt:lpstr>Overview of ODM static map</vt:lpstr>
      <vt:lpstr>PowerPoint 演示文稿</vt:lpstr>
      <vt:lpstr>PowerPoint 演示文稿</vt:lpstr>
      <vt:lpstr>Outline</vt:lpstr>
      <vt:lpstr>Json map definition</vt:lpstr>
      <vt:lpstr>Outline</vt:lpstr>
      <vt:lpstr>Demo in VTD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openDRIVE Map Generation</dc:title>
  <dc:creator/>
  <cp:lastModifiedBy>simulation</cp:lastModifiedBy>
  <cp:revision>3</cp:revision>
  <dcterms:created xsi:type="dcterms:W3CDTF">2021-07-11T10:20:06Z</dcterms:created>
  <dcterms:modified xsi:type="dcterms:W3CDTF">2021-07-11T10:20:06Z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