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2" r:id="rId6"/>
    <p:sldId id="313" r:id="rId7"/>
    <p:sldId id="314" r:id="rId8"/>
  </p:sldIdLst>
  <p:sldSz cx="9144000" cy="5143500"/>
  <p:notesSz cx="6858000" cy="9144000"/>
  <p:embeddedFontLs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lin Qi" initials="" lastIdx="1" clrIdx="0"/>
  <p:cmAuthor id="1" name="Richard Lee" initials="" lastIdx="1" clrIdx="1"/>
  <p:cmAuthor id="2" name="Darren Cui" initials="" lastIdx="5" clrIdx="2"/>
  <p:cmAuthor id="3" name="Jack Sun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7B4128C-D0A3-4DF6-8F39-B6D975EC6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0"/>
        <p:guide pos="2880"/>
      </p:guideLst>
    </p:cSldViewPr>
  </p:slide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cab617d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cab617df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true"/>
          <p:nvPr>
            <p:ph type="title" hasCustomPrompt="tru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true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true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true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true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true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true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true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true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true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false"/>
          <p:nvPr/>
        </p:nvPicPr>
        <p:blipFill>
          <a:blip r:embed="rId12"/>
          <a:stretch>
            <a:fillRect/>
          </a:stretch>
        </p:blipFill>
        <p:spPr>
          <a:xfrm>
            <a:off x="7471815" y="90490"/>
            <a:ext cx="1581701" cy="448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/>
              <a:t>OpenSCENARIO</a:t>
            </a:r>
            <a:r>
              <a:rPr lang="en-US" altLang="en-GB"/>
              <a:t> Generation</a:t>
            </a:r>
            <a:endParaRPr lang="en-US" altLang="en-GB"/>
          </a:p>
        </p:txBody>
      </p:sp>
      <p:sp>
        <p:nvSpPr>
          <p:cNvPr id="56" name="Google Shape;56;p13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Share: Lingtong Zhang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21-09-06_09-28-4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245" y="431800"/>
            <a:ext cx="3775710" cy="4279900"/>
          </a:xfrm>
          <a:prstGeom prst="rect">
            <a:avLst/>
          </a:prstGeom>
        </p:spPr>
      </p:pic>
      <p:graphicFrame>
        <p:nvGraphicFramePr>
          <p:cNvPr id="74" name="Google Shape;74;p16"/>
          <p:cNvGraphicFramePr/>
          <p:nvPr/>
        </p:nvGraphicFramePr>
        <p:xfrm>
          <a:off x="251460" y="1228090"/>
          <a:ext cx="3394075" cy="2687320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1055370"/>
                <a:gridCol w="2338705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Instructions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" altLang="en-US" sz="1000"/>
                        <a:t>Catalogs</a:t>
                      </a:r>
                      <a:endParaRPr lang="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" sz="1000"/>
                        <a:t>Path of Model References</a:t>
                      </a:r>
                      <a:endParaRPr lang="en-US" altLang="" sz="1000"/>
                    </a:p>
                  </a:txBody>
                  <a:tcPr marL="91425" marR="91425" marT="91425" marB="91425"/>
                </a:tc>
              </a:tr>
              <a:tr h="4876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RoadNetworks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Path of .xodr, .osgb File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816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Entities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Declaration of object parameters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85" y="445135"/>
            <a:ext cx="3440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" name="Google Shape;74;p16"/>
          <p:cNvGraphicFramePr/>
          <p:nvPr/>
        </p:nvGraphicFramePr>
        <p:xfrm>
          <a:off x="251460" y="1228090"/>
          <a:ext cx="3394075" cy="3677920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1055370"/>
                <a:gridCol w="2338705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ym typeface="+mn-ea"/>
                        </a:rPr>
                        <a:t>Instructions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Storyboard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>
                          <a:sym typeface="+mn-ea"/>
                        </a:rPr>
                        <a:t>Initialization and Maneuver Definition</a:t>
                      </a:r>
                      <a:endParaRPr lang="en-US" altLang="en-US" sz="1000">
                        <a:sym typeface="+mn-ea"/>
                      </a:endParaRPr>
                    </a:p>
                  </a:txBody>
                  <a:tcPr marL="91425" marR="91425" marT="91425" marB="91425"/>
                </a:tc>
              </a:tr>
              <a:tr h="6419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Init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Actions- longitudinal(speed, offset), lateral action(offset)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Position- World Absolute position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365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Story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Vehicle Maneuvers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Parallized executation(by trigger)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816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Sequence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Series of Maneuvers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at the beginning , specify the owner object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then defines the </a:t>
                      </a:r>
                      <a:r>
                        <a:rPr lang="en-US" altLang="en-US" sz="1000">
                          <a:sym typeface="+mn-ea"/>
                        </a:rPr>
                        <a:t>Maneuvers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40322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Maneuver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>
                          <a:sym typeface="+mn-ea"/>
                        </a:rPr>
                        <a:t>Series of Events</a:t>
                      </a:r>
                      <a:endParaRPr lang="en-US" altLang="en-US" sz="1000">
                        <a:sym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85" y="445135"/>
            <a:ext cx="3440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Structure</a:t>
            </a:r>
            <a:endParaRPr lang="en-US"/>
          </a:p>
        </p:txBody>
      </p:sp>
      <p:pic>
        <p:nvPicPr>
          <p:cNvPr id="7" name="Picture 6" descr="Screenshot_2021-09-06_10-06-3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15105" y="640080"/>
            <a:ext cx="4584065" cy="4265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" name="Google Shape;74;p16"/>
          <p:cNvGraphicFramePr/>
          <p:nvPr/>
        </p:nvGraphicFramePr>
        <p:xfrm>
          <a:off x="251460" y="1228090"/>
          <a:ext cx="3394075" cy="2687320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1055370"/>
                <a:gridCol w="2338705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1">
                          <a:sym typeface="+mn-ea"/>
                        </a:rPr>
                        <a:t>Instructions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Event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Action- Longitudinal and Lateral Actions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StartCondition- Event Trigger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4876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Story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Vehicle Maneuvers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Parallized executation(by trigger)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816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SequenceCondition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Condition- Sequence Trigger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85" y="445135"/>
            <a:ext cx="3440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Structure</a:t>
            </a:r>
            <a:endParaRPr lang="en-US"/>
          </a:p>
        </p:txBody>
      </p:sp>
      <p:pic>
        <p:nvPicPr>
          <p:cNvPr id="3" name="Picture 2" descr="Screenshot_2021-09-06_10-08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605" y="154940"/>
            <a:ext cx="339344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85" y="445135"/>
            <a:ext cx="3440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Problems</a:t>
            </a:r>
            <a:endParaRPr lang="en-US"/>
          </a:p>
        </p:txBody>
      </p:sp>
      <p:sp>
        <p:nvSpPr>
          <p:cNvPr id="2" name="Text Box 1"/>
          <p:cNvSpPr txBox="true"/>
          <p:nvPr/>
        </p:nvSpPr>
        <p:spPr>
          <a:xfrm>
            <a:off x="401955" y="1197610"/>
            <a:ext cx="8203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ea typeface="宋体" charset="0"/>
              </a:rPr>
              <a:t>部分</a:t>
            </a:r>
            <a:r>
              <a:rPr lang="en-US" altLang="zh-CN">
                <a:ea typeface="宋体" charset="0"/>
              </a:rPr>
              <a:t>trigger</a:t>
            </a:r>
            <a:r>
              <a:rPr lang="zh-CN" altLang="en-US">
                <a:ea typeface="宋体" charset="0"/>
              </a:rPr>
              <a:t>没有来的及做有效性验证</a:t>
            </a:r>
            <a:r>
              <a:rPr lang="en-US"/>
              <a:t>, ByState&lt;AfterTermination&gt;</a:t>
            </a:r>
            <a:endParaRPr lang="en-US"/>
          </a:p>
          <a:p>
            <a:pPr marL="0"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ea typeface="宋体" charset="0"/>
              </a:rPr>
              <a:t>目前只支持绝对时间</a:t>
            </a:r>
            <a:r>
              <a:rPr lang="en-US" altLang="zh-CN">
                <a:ea typeface="宋体" charset="0"/>
              </a:rPr>
              <a:t>trigger</a:t>
            </a:r>
            <a:r>
              <a:rPr lang="zh-CN" altLang="en-US">
                <a:ea typeface="宋体" charset="0"/>
              </a:rPr>
              <a:t>以及相对距离的</a:t>
            </a:r>
            <a:r>
              <a:rPr lang="en-US" altLang="zh-CN">
                <a:ea typeface="宋体" charset="0"/>
              </a:rPr>
              <a:t>trigger</a:t>
            </a:r>
            <a:endParaRPr lang="en-US" altLang="zh-CN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ea typeface="宋体" charset="0"/>
              </a:rPr>
              <a:t>在做场景验证时，车辆无法获得道路高程信息</a:t>
            </a:r>
            <a:endParaRPr lang="zh-CN" altLang="en-US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>
              <a:ea typeface="宋体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ea typeface="宋体" charset="0"/>
              </a:rPr>
              <a:t>目前自动化工具仅提供</a:t>
            </a:r>
            <a:r>
              <a:rPr lang="en-US" altLang="zh-CN">
                <a:ea typeface="宋体" charset="0"/>
              </a:rPr>
              <a:t>OSC</a:t>
            </a:r>
            <a:r>
              <a:rPr lang="zh-CN" altLang="en-US">
                <a:ea typeface="宋体" charset="0"/>
              </a:rPr>
              <a:t>文件</a:t>
            </a:r>
            <a:r>
              <a:rPr lang="en-US" altLang="zh-CN">
                <a:ea typeface="宋体" charset="0"/>
              </a:rPr>
              <a:t>0.9X</a:t>
            </a:r>
            <a:r>
              <a:rPr lang="zh-CN" altLang="en-US">
                <a:ea typeface="宋体" charset="0"/>
              </a:rPr>
              <a:t>版本的模板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/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</vt:lpstr>
      <vt:lpstr>Nimbus Roman No9 L</vt:lpstr>
      <vt:lpstr>微软雅黑</vt:lpstr>
      <vt:lpstr>Droid Sans Fallback</vt:lpstr>
      <vt:lpstr>宋体</vt:lpstr>
      <vt:lpstr>Arial Unicode MS</vt:lpstr>
      <vt:lpstr>OpenSymbol</vt:lpstr>
      <vt:lpstr>Simple Light</vt:lpstr>
      <vt:lpstr>openDRIVE Map Generation</vt:lpstr>
      <vt:lpstr>OSM VS. ODM</vt:lpstr>
      <vt:lpstr>Constructions</vt:lpstr>
      <vt:lpstr>Structure</vt:lpstr>
      <vt:lpstr>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openDRIVE Map Generation</dc:title>
  <dc:creator/>
  <cp:lastModifiedBy>simulation</cp:lastModifiedBy>
  <cp:revision>4</cp:revision>
  <dcterms:created xsi:type="dcterms:W3CDTF">2021-09-06T07:08:15Z</dcterms:created>
  <dcterms:modified xsi:type="dcterms:W3CDTF">2021-09-06T07:08:15Z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