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15.xml" Type="http://schemas.openxmlformats.org/officeDocument/2006/relationships/slide" Id="rId21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slides/slide16.xml" Type="http://schemas.openxmlformats.org/officeDocument/2006/relationships/slide" Id="rId22"/><Relationship Target="slides/slide7.xml" Type="http://schemas.openxmlformats.org/officeDocument/2006/relationships/slide" Id="rId13"/><Relationship Target="theme/theme4.xml" Type="http://schemas.openxmlformats.org/officeDocument/2006/relationships/theme" Id="rId1"/><Relationship Target="slides/slide17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92C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9.png" Type="http://schemas.openxmlformats.org/officeDocument/2006/relationships/image" Id="rId4"/><Relationship Target="../media/image1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todomvc.com" Type="http://schemas.openxmlformats.org/officeDocument/2006/relationships/hyperlink" TargetMode="External" Id="rId4"/><Relationship Target="http://compassinhand.com/2013/10/26/understanding-js-mvc-frameworks/" Type="http://schemas.openxmlformats.org/officeDocument/2006/relationships/hyperlink" TargetMode="External" Id="rId3"/><Relationship Target="http://www.funnyant.com/choosing-javascript-mvc-framework/" Type="http://schemas.openxmlformats.org/officeDocument/2006/relationships/hyperlink" TargetMode="External" Id="rId5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s://docs.angularjs.org/tutorial" Type="http://schemas.openxmlformats.org/officeDocument/2006/relationships/hyperlink" TargetMode="External" Id="rId4"/><Relationship Target="https://www.youtube.com/watch?v=i9MHigUZKEM" Type="http://schemas.openxmlformats.org/officeDocument/2006/relationships/hyperlink" TargetMode="External" Id="rId3"/><Relationship Target="https://egghead.io/" Type="http://schemas.openxmlformats.org/officeDocument/2006/relationships/hyperlink" TargetMode="External" Id="rId6"/><Relationship Target="https://www.youtube.com/watch?v=TRrL5j3MIvo&amp;feature=youtu.be" Type="http://schemas.openxmlformats.org/officeDocument/2006/relationships/hyperlink" TargetMode="External" Id="rId5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s://github.com/jmcunningham/AngularJS-Learning" Type="http://schemas.openxmlformats.org/officeDocument/2006/relationships/hyperlink" TargetMode="External" Id="rId4"/><Relationship Target="https://docs.angularjs.org/api" Type="http://schemas.openxmlformats.org/officeDocument/2006/relationships/hyperlink" TargetMode="External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5.png" Type="http://schemas.openxmlformats.org/officeDocument/2006/relationships/image" Id="rId4"/><Relationship Target="../media/image2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20.png" Type="http://schemas.openxmlformats.org/officeDocument/2006/relationships/image" Id="rId4"/><Relationship Target="../media/image12.png" Type="http://schemas.openxmlformats.org/officeDocument/2006/relationships/image" Id="rId3"/><Relationship Target="../media/image03.png" Type="http://schemas.openxmlformats.org/officeDocument/2006/relationships/image" Id="rId6"/><Relationship Target="../media/image02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1.png" Type="http://schemas.openxmlformats.org/officeDocument/2006/relationships/image" Id="rId10"/><Relationship Target="../media/image01.png" Type="http://schemas.openxmlformats.org/officeDocument/2006/relationships/image" Id="rId4"/><Relationship Target="../media/image06.png" Type="http://schemas.openxmlformats.org/officeDocument/2006/relationships/image" Id="rId3"/><Relationship Target="../media/image10.png" Type="http://schemas.openxmlformats.org/officeDocument/2006/relationships/image" Id="rId9"/><Relationship Target="../media/image18.png" Type="http://schemas.openxmlformats.org/officeDocument/2006/relationships/image" Id="rId6"/><Relationship Target="../media/image04.png" Type="http://schemas.openxmlformats.org/officeDocument/2006/relationships/image" Id="rId5"/><Relationship Target="../media/image08.png" Type="http://schemas.openxmlformats.org/officeDocument/2006/relationships/image" Id="rId8"/><Relationship Target="../media/image07.png" Type="http://schemas.openxmlformats.org/officeDocument/2006/relationships/image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9.png" Type="http://schemas.openxmlformats.org/officeDocument/2006/relationships/image" Id="rId4"/><Relationship Target="../media/image13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4.png" Type="http://schemas.openxmlformats.org/officeDocument/2006/relationships/image" Id="rId4"/><Relationship Target="../media/image1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25451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Intro to AngularJS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2937950" x="2839800"/>
            <a:ext cy="457200" cx="346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600" lang="en">
                <a:solidFill>
                  <a:srgbClr val="EFEFEF"/>
                </a:solidFill>
              </a:rPr>
              <a:t>Sam Helman</a:t>
            </a:r>
          </a:p>
          <a:p>
            <a:pPr algn="ctr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600" lang="en">
                <a:solidFill>
                  <a:srgbClr val="EFEFEF"/>
                </a:solidFill>
              </a:rPr>
              <a:t>Software Engineer, MongoDB Inc.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Loading data server-side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009600" x="431178"/>
            <a:ext cy="924550" cx="474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612800" x="457200"/>
            <a:ext cy="924550" cx="444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Services (write your own)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88975" x="457200"/>
            <a:ext cy="2656299" cx="739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More...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EFEFEF"/>
                </a:solidFill>
              </a:rPr>
              <a:t>Testing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EFEFEF"/>
                </a:solidFill>
              </a:rPr>
              <a:t>Routing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EFEFEF"/>
                </a:solidFill>
              </a:rPr>
              <a:t>Providers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EFEFEF"/>
                </a:solidFill>
              </a:rPr>
              <a:t>More...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Additional Resources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Frameworks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Understanding JS MVC Frameworks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4"/>
              </a:rPr>
              <a:t>TodoMVC</a:t>
            </a:r>
          </a:p>
          <a:p>
            <a:pPr lvl="0" indent="-41910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5"/>
              </a:rPr>
              <a:t>Choosing a Javascript MVC Framework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Other AngularJS Tutorials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AngularJS Fundamentals in 60-ish Minutes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4"/>
              </a:rPr>
              <a:t>Official AngularJS Tutorial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5"/>
              </a:rPr>
              <a:t>Intro to AngularJS in 50 Examples</a:t>
            </a:r>
          </a:p>
          <a:p>
            <a:pPr lvl="0" indent="-41910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6"/>
              </a:rPr>
              <a:t>egghead.io videos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General Info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Official docs</a:t>
            </a:r>
          </a:p>
          <a:p>
            <a:pPr lvl="0" indent="-41910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4"/>
              </a:rPr>
              <a:t>AngularJS-Learning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Thanks!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Clone repo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3950" x="457200"/>
            <a:ext cy="349474" cx="78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/>
        </p:nvSpPr>
        <p:spPr>
          <a:xfrm>
            <a:off y="1722737" x="3466811"/>
            <a:ext cy="186300" cx="3118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500" lang="en">
                <a:solidFill>
                  <a:srgbClr val="EFEFEF"/>
                </a:solidFill>
              </a:rPr>
              <a:t>2. Give me yoursite.com/users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57750" x="7046431"/>
            <a:ext cy="1627999" cx="15623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y="1373300" x="188300"/>
            <a:ext cy="457200" cx="3198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500" lang="en">
                <a:solidFill>
                  <a:srgbClr val="EFEFEF"/>
                </a:solidFill>
              </a:rPr>
              <a:t>1. http://www.yoursite.com/users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3544000" x="6767688"/>
            <a:ext cy="457200" cx="211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500" lang="en">
                <a:solidFill>
                  <a:srgbClr val="EFEFEF"/>
                </a:solidFill>
              </a:rPr>
              <a:t>3. Find / create users.html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57" name="Shape 57"/>
          <p:cNvSpPr txBox="1"/>
          <p:nvPr/>
        </p:nvSpPr>
        <p:spPr>
          <a:xfrm>
            <a:off y="2957075" x="4003062"/>
            <a:ext cy="186300" cx="2045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500" lang="en">
                <a:solidFill>
                  <a:srgbClr val="EFEFEF"/>
                </a:solidFill>
              </a:rPr>
              <a:t>4. Here’s users.html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3205475" x="465950"/>
            <a:ext cy="457200" cx="264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indent="0" marL="0">
              <a:spcBef>
                <a:spcPts val="0"/>
              </a:spcBef>
              <a:buNone/>
            </a:pPr>
            <a:r>
              <a:rPr sz="1500" lang="en">
                <a:solidFill>
                  <a:srgbClr val="EFEFEF"/>
                </a:solidFill>
              </a:rPr>
              <a:t>5. Request .css and .js files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3727275" x="542462"/>
            <a:ext cy="457200" cx="249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500" lang="en">
                <a:solidFill>
                  <a:srgbClr val="EFEFEF"/>
                </a:solidFill>
              </a:rPr>
              <a:t>6. Apply css, render html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4222446" x="639050"/>
            <a:ext cy="457200" cx="2297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500" lang="en">
                <a:solidFill>
                  <a:srgbClr val="00FF00"/>
                </a:solidFill>
              </a:rPr>
              <a:t>7. Execute javascript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020525" x="1432412"/>
            <a:ext cy="943175" cx="94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Shape 62"/>
          <p:cNvCxnSpPr/>
          <p:nvPr/>
        </p:nvCxnSpPr>
        <p:spPr>
          <a:xfrm>
            <a:off y="2759050" x="3466812"/>
            <a:ext cy="0" cx="31184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63" name="Shape 63"/>
          <p:cNvCxnSpPr/>
          <p:nvPr/>
        </p:nvCxnSpPr>
        <p:spPr>
          <a:xfrm>
            <a:off y="2249662" x="3477307"/>
            <a:ext cy="0" cx="30975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4" name="Shape 64"/>
          <p:cNvSpPr txBox="1"/>
          <p:nvPr/>
        </p:nvSpPr>
        <p:spPr>
          <a:xfrm>
            <a:off y="317475" x="2257800"/>
            <a:ext cy="457200" cx="462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EFEFEF"/>
              </a:solidFill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y="197328" x="30107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Where AngularJS fits in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/>
        </p:nvSpPr>
        <p:spPr>
          <a:xfrm>
            <a:off y="1117425" x="476394"/>
            <a:ext cy="2967350" cx="2666700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y="1010358" x="6110894"/>
            <a:ext cy="3167950" cx="2542600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±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427775" x="1181095"/>
            <a:ext cy="457200" cx="124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solidFill>
                  <a:srgbClr val="EFEFEF"/>
                </a:solidFill>
              </a:rPr>
              <a:t>Model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427775" x="6868597"/>
            <a:ext cy="457200" cx="102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solidFill>
                  <a:srgbClr val="EFEFEF"/>
                </a:solidFill>
              </a:rPr>
              <a:t>View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1158500" x="3729093"/>
            <a:ext cy="457200" cx="179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solidFill>
                  <a:srgbClr val="EFEFEF"/>
                </a:solidFill>
              </a:rPr>
              <a:t>Controller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y="1728850" x="3947927"/>
            <a:ext cy="964799" cx="13083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88537" x="4068304"/>
            <a:ext cy="645424" cx="10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y="2002850" x="5331169"/>
            <a:ext cy="19799" cx="52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314944" x="4111239"/>
            <a:ext cy="964798" cx="92589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y="4377450" x="3934051"/>
            <a:ext cy="457200" cx="1308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solidFill>
                  <a:srgbClr val="EFEFEF"/>
                </a:solidFill>
              </a:rPr>
              <a:t>Server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194175" x="570941"/>
            <a:ext cy="2799750" cx="246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y="1912050" x="3291269"/>
            <a:ext cy="0" cx="423300"/>
          </a:xfrm>
          <a:prstGeom prst="straightConnector1">
            <a:avLst/>
          </a:prstGeom>
          <a:noFill/>
          <a:ln w="19050" cap="flat">
            <a:solidFill>
              <a:srgbClr val="EFEFE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2" name="Shape 82"/>
          <p:cNvCxnSpPr/>
          <p:nvPr/>
        </p:nvCxnSpPr>
        <p:spPr>
          <a:xfrm>
            <a:off y="2208400" x="3291258"/>
            <a:ext cy="0" cx="387899"/>
          </a:xfrm>
          <a:prstGeom prst="straightConnector1">
            <a:avLst/>
          </a:prstGeom>
          <a:noFill/>
          <a:ln w="19050" cap="flat">
            <a:solidFill>
              <a:srgbClr val="EFEFEF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83" name="Shape 83"/>
          <p:cNvCxnSpPr/>
          <p:nvPr/>
        </p:nvCxnSpPr>
        <p:spPr>
          <a:xfrm>
            <a:off y="2208400" x="5440320"/>
            <a:ext cy="0" cx="387899"/>
          </a:xfrm>
          <a:prstGeom prst="straightConnector1">
            <a:avLst/>
          </a:prstGeom>
          <a:noFill/>
          <a:ln w="19050" cap="flat">
            <a:solidFill>
              <a:srgbClr val="EFEFEF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84" name="Shape 84"/>
          <p:cNvCxnSpPr/>
          <p:nvPr/>
        </p:nvCxnSpPr>
        <p:spPr>
          <a:xfrm rot="10800000">
            <a:off y="2924455" x="4510726"/>
            <a:ext cy="0" cx="423300"/>
          </a:xfrm>
          <a:prstGeom prst="straightConnector1">
            <a:avLst/>
          </a:prstGeom>
          <a:noFill/>
          <a:ln w="19050" cap="flat">
            <a:solidFill>
              <a:srgbClr val="EFEFE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5" name="Shape 85"/>
          <p:cNvCxnSpPr/>
          <p:nvPr/>
        </p:nvCxnSpPr>
        <p:spPr>
          <a:xfrm rot="10800000">
            <a:off y="2906744" x="4232076"/>
            <a:ext cy="0" cx="387899"/>
          </a:xfrm>
          <a:prstGeom prst="straightConnector1">
            <a:avLst/>
          </a:prstGeom>
          <a:noFill/>
          <a:ln w="19050" cap="flat">
            <a:solidFill>
              <a:srgbClr val="EFEFEF"/>
            </a:solidFill>
            <a:prstDash val="solid"/>
            <a:round/>
            <a:headEnd w="lg" len="lg" type="triangle"/>
            <a:tailEnd w="lg" len="lg" type="none"/>
          </a:ln>
        </p:spPr>
      </p:cxnSp>
      <p:pic>
        <p:nvPicPr>
          <p:cNvPr id="86" name="Shape 8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117425" x="6201364"/>
            <a:ext cy="2967350" cx="2347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Other Frameworks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20241" x="6218087"/>
            <a:ext cy="1553450" cx="17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335387" x="2078670"/>
            <a:ext cy="842950" cx="330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854912" x="3724259"/>
            <a:ext cy="785950" cx="235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793025" x="656049"/>
            <a:ext cy="1847849" cx="271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201860" x="5829725"/>
            <a:ext cy="1303200" cx="25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2543291" x="4031068"/>
            <a:ext cy="961775" cx="108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y="1335387" x="656044"/>
            <a:ext cy="1076975" cx="9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y="3797923" x="6443775"/>
            <a:ext cy="842950" cx="1925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Code...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More Cool Stuff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(that we didn’t get to today)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Directives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24887" x="561284"/>
            <a:ext cy="2493724" cx="518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080125" x="457200"/>
            <a:ext cy="306200" cx="24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Filters (write your own)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54925" x="509242"/>
            <a:ext cy="1647499" cx="43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628850" x="494750"/>
            <a:ext cy="388700" cx="326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