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85" r:id="rId5"/>
    <p:sldId id="271" r:id="rId6"/>
    <p:sldId id="272" r:id="rId7"/>
    <p:sldId id="292" r:id="rId8"/>
    <p:sldId id="273" r:id="rId9"/>
    <p:sldId id="287" r:id="rId10"/>
    <p:sldId id="290" r:id="rId11"/>
    <p:sldId id="268" r:id="rId12"/>
    <p:sldId id="291" r:id="rId13"/>
    <p:sldId id="286" r:id="rId14"/>
    <p:sldId id="28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56"/>
  </p:normalViewPr>
  <p:slideViewPr>
    <p:cSldViewPr snapToGrid="0">
      <p:cViewPr varScale="1">
        <p:scale>
          <a:sx n="89" d="100"/>
          <a:sy n="89" d="100"/>
        </p:scale>
        <p:origin x="4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5/15/2021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5/15/2021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 xmlns:a16="http://schemas.microsoft.com/office/drawing/2014/main" id="{00CC22B5-8500-2C45-91DE-A596A6DF1C3B}"/>
              </a:ext>
            </a:extLst>
          </p:cNvPr>
          <p:cNvSpPr txBox="1"/>
          <p:nvPr/>
        </p:nvSpPr>
        <p:spPr>
          <a:xfrm>
            <a:off x="519166" y="2325467"/>
            <a:ext cx="11508712" cy="3724096"/>
          </a:xfrm>
          <a:prstGeom prst="rect">
            <a:avLst/>
          </a:prstGeom>
          <a:solidFill>
            <a:srgbClr val="3B3B3B"/>
          </a:solidFill>
        </p:spPr>
        <p:txBody>
          <a:bodyPr wrap="square" rtlCol="0">
            <a:spAutoFit/>
          </a:bodyPr>
          <a:lstStyle/>
          <a:p>
            <a:pPr algn="just"/>
            <a:r>
              <a:rPr lang="en-US" sz="6600" dirty="0">
                <a:solidFill>
                  <a:srgbClr val="FF6600"/>
                </a:solidFill>
              </a:rPr>
              <a:t>Customer Segmentation</a:t>
            </a:r>
          </a:p>
          <a:p>
            <a:pPr algn="just"/>
            <a:r>
              <a:rPr lang="en-US" sz="6600" b="1" dirty="0"/>
              <a:t>Name: XYZ Bank</a:t>
            </a:r>
          </a:p>
          <a:p>
            <a:pPr algn="just"/>
            <a:r>
              <a:rPr lang="en-US" sz="4000" dirty="0">
                <a:latin typeface="Calibri" panose="020F0502020204030204" pitchFamily="34" charset="0"/>
              </a:rPr>
              <a:t>Location: Zimbabwe</a:t>
            </a:r>
          </a:p>
          <a:p>
            <a:pPr algn="just"/>
            <a:r>
              <a:rPr lang="en-US" sz="3600" dirty="0">
                <a:latin typeface="Calibri" panose="020F0502020204030204" pitchFamily="34" charset="0"/>
              </a:rPr>
              <a:t>Team: DGI</a:t>
            </a:r>
            <a:endParaRPr lang="en-US" sz="3600" dirty="0"/>
          </a:p>
          <a:p>
            <a:pPr algn="just"/>
            <a:r>
              <a:rPr lang="en-US" sz="2800" dirty="0"/>
              <a:t>Date: </a:t>
            </a:r>
            <a:r>
              <a:rPr lang="en-US" sz="2800" dirty="0" smtClean="0"/>
              <a:t>15-05-2021</a:t>
            </a:r>
            <a:endParaRPr lang="en-US" sz="2800"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descr="Treemap chart&#10;&#10;Description automatically generated">
            <a:extLst>
              <a:ext uri="{FF2B5EF4-FFF2-40B4-BE49-F238E27FC236}">
                <a16:creationId xmlns="" xmlns:a16="http://schemas.microsoft.com/office/drawing/2014/main" id="{BB87416F-1206-4CFD-A1ED-D8F4DADB9A15}"/>
              </a:ext>
            </a:extLst>
          </p:cNvPr>
          <p:cNvPicPr>
            <a:picLocks noChangeAspect="1"/>
          </p:cNvPicPr>
          <p:nvPr/>
        </p:nvPicPr>
        <p:blipFill rotWithShape="1">
          <a:blip r:embed="rId2">
            <a:extLst>
              <a:ext uri="{28A0092B-C50C-407E-A947-70E740481C1C}">
                <a14:useLocalDpi xmlns:a14="http://schemas.microsoft.com/office/drawing/2010/main" val="0"/>
              </a:ext>
            </a:extLst>
          </a:blip>
          <a:srcRect r="-1" b="4636"/>
          <a:stretch/>
        </p:blipFill>
        <p:spPr>
          <a:xfrm>
            <a:off x="4554747" y="155277"/>
            <a:ext cx="7530860" cy="6495690"/>
          </a:xfrm>
          <a:prstGeom prst="rect">
            <a:avLst/>
          </a:prstGeom>
          <a:ln>
            <a:solidFill>
              <a:schemeClr val="bg1"/>
            </a:solidFill>
          </a:ln>
        </p:spPr>
      </p:pic>
      <p:sp>
        <p:nvSpPr>
          <p:cNvPr id="4" name="Title 1">
            <a:extLst>
              <a:ext uri="{FF2B5EF4-FFF2-40B4-BE49-F238E27FC236}">
                <a16:creationId xmlns="" xmlns:a16="http://schemas.microsoft.com/office/drawing/2014/main" id="{F2984A62-0E18-43F9-9382-1DD903483887}"/>
              </a:ext>
            </a:extLst>
          </p:cNvPr>
          <p:cNvSpPr txBox="1">
            <a:spLocks/>
          </p:cNvSpPr>
          <p:nvPr/>
        </p:nvSpPr>
        <p:spPr>
          <a:xfrm>
            <a:off x="97767" y="586596"/>
            <a:ext cx="4336210" cy="13162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600" b="1" dirty="0" smtClean="0"/>
              <a:t>EDA: Correlation</a:t>
            </a:r>
          </a:p>
        </p:txBody>
      </p:sp>
      <p:sp>
        <p:nvSpPr>
          <p:cNvPr id="5" name="Title 1">
            <a:extLst>
              <a:ext uri="{FF2B5EF4-FFF2-40B4-BE49-F238E27FC236}">
                <a16:creationId xmlns="" xmlns:a16="http://schemas.microsoft.com/office/drawing/2014/main" id="{F2984A62-0E18-43F9-9382-1DD903483887}"/>
              </a:ext>
            </a:extLst>
          </p:cNvPr>
          <p:cNvSpPr txBox="1">
            <a:spLocks/>
          </p:cNvSpPr>
          <p:nvPr/>
        </p:nvSpPr>
        <p:spPr>
          <a:xfrm>
            <a:off x="171091" y="2848516"/>
            <a:ext cx="4189561" cy="2266948"/>
          </a:xfrm>
          <a:prstGeom prst="rect">
            <a:avLst/>
          </a:prstGeom>
          <a:ln>
            <a:solidFill>
              <a:srgbClr val="FF6600"/>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b="1" dirty="0">
              <a:latin typeface="+mn-lt"/>
            </a:endParaRPr>
          </a:p>
          <a:p>
            <a:pPr marL="685800" indent="-685800">
              <a:buFont typeface="Arial" panose="020B0604020202020204" pitchFamily="34" charset="0"/>
              <a:buChar char="•"/>
            </a:pPr>
            <a:r>
              <a:rPr lang="en-US" sz="2000" dirty="0">
                <a:latin typeface="+mn-lt"/>
              </a:rPr>
              <a:t>Most variables in the data set were correlated. For example, </a:t>
            </a:r>
            <a:r>
              <a:rPr lang="en-US" sz="2000" dirty="0" err="1">
                <a:latin typeface="+mn-lt"/>
              </a:rPr>
              <a:t>pais_residencia</a:t>
            </a:r>
            <a:r>
              <a:rPr lang="en-US" sz="2000" dirty="0">
                <a:latin typeface="+mn-lt"/>
              </a:rPr>
              <a:t> and residence index (</a:t>
            </a:r>
            <a:r>
              <a:rPr lang="en-US" sz="2000" dirty="0" err="1">
                <a:latin typeface="+mn-lt"/>
              </a:rPr>
              <a:t>indresi</a:t>
            </a:r>
            <a:r>
              <a:rPr lang="en-US" sz="2000" dirty="0">
                <a:latin typeface="+mn-lt"/>
              </a:rPr>
              <a:t>), </a:t>
            </a:r>
            <a:r>
              <a:rPr lang="en-US" sz="2000" dirty="0" err="1">
                <a:latin typeface="+mn-lt"/>
              </a:rPr>
              <a:t>indresi</a:t>
            </a:r>
            <a:r>
              <a:rPr lang="en-US" sz="2000" dirty="0">
                <a:latin typeface="+mn-lt"/>
              </a:rPr>
              <a:t> depends on </a:t>
            </a:r>
            <a:r>
              <a:rPr lang="en-US" sz="2000" dirty="0" err="1">
                <a:latin typeface="+mn-lt"/>
              </a:rPr>
              <a:t>pais_residencia</a:t>
            </a:r>
            <a:r>
              <a:rPr lang="en-US" sz="2000" dirty="0">
                <a:latin typeface="+mn-lt"/>
              </a:rPr>
              <a:t>. </a:t>
            </a:r>
          </a:p>
          <a:p>
            <a:endParaRPr lang="en-US" sz="2000" b="1" dirty="0">
              <a:latin typeface="+mn-lt"/>
            </a:endParaRPr>
          </a:p>
        </p:txBody>
      </p:sp>
    </p:spTree>
    <p:extLst>
      <p:ext uri="{BB962C8B-B14F-4D97-AF65-F5344CB8AC3E}">
        <p14:creationId xmlns:p14="http://schemas.microsoft.com/office/powerpoint/2010/main" val="2615815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1097797" y="1093312"/>
            <a:ext cx="6858001" cy="4671374"/>
          </a:xfrm>
          <a:solidFill>
            <a:srgbClr val="3B3B3B"/>
          </a:solidFill>
        </p:spPr>
        <p:txBody>
          <a:bodyPr vert="vert270" anchor="ctr" anchorCtr="0">
            <a:normAutofit/>
          </a:bodyPr>
          <a:lstStyle/>
          <a:p>
            <a:r>
              <a:rPr lang="en-US" b="1" dirty="0">
                <a:solidFill>
                  <a:srgbClr val="FF6600"/>
                </a:solidFill>
              </a:rPr>
              <a:t>Proposed Model </a:t>
            </a:r>
            <a:r>
              <a:rPr lang="en-US" b="1" dirty="0" smtClean="0">
                <a:solidFill>
                  <a:srgbClr val="FF6600"/>
                </a:solidFill>
              </a:rPr>
              <a:t>Technique</a:t>
            </a:r>
            <a:endParaRPr lang="en-US" b="1" dirty="0">
              <a:solidFill>
                <a:srgbClr val="FF6600"/>
              </a:solidFill>
            </a:endParaRPr>
          </a:p>
        </p:txBody>
      </p:sp>
      <p:sp>
        <p:nvSpPr>
          <p:cNvPr id="6" name="Subtitle 5">
            <a:extLst>
              <a:ext uri="{FF2B5EF4-FFF2-40B4-BE49-F238E27FC236}">
                <a16:creationId xmlns="" xmlns:a16="http://schemas.microsoft.com/office/drawing/2014/main" id="{2D4BA697-580E-5544-8F2F-194AD99B859F}"/>
              </a:ext>
            </a:extLst>
          </p:cNvPr>
          <p:cNvSpPr>
            <a:spLocks noGrp="1"/>
          </p:cNvSpPr>
          <p:nvPr>
            <p:ph type="subTitle" idx="1"/>
          </p:nvPr>
        </p:nvSpPr>
        <p:spPr>
          <a:xfrm>
            <a:off x="4675517" y="0"/>
            <a:ext cx="7516483" cy="6857999"/>
          </a:xfrm>
        </p:spPr>
        <p:txBody>
          <a:bodyPr>
            <a:normAutofit/>
          </a:bodyPr>
          <a:lstStyle/>
          <a:p>
            <a:pPr algn="l"/>
            <a:r>
              <a:rPr lang="en-US" sz="2000" dirty="0" err="1" smtClean="0">
                <a:solidFill>
                  <a:srgbClr val="FF6600"/>
                </a:solidFill>
              </a:rPr>
              <a:t>KMeans</a:t>
            </a:r>
            <a:endParaRPr lang="en-US" sz="2000" dirty="0" smtClean="0">
              <a:solidFill>
                <a:srgbClr val="FF6600"/>
              </a:solidFill>
            </a:endParaRPr>
          </a:p>
          <a:p>
            <a:pPr marL="285750" indent="-285750" algn="l">
              <a:buFont typeface="Arial" panose="020B0604020202020204" pitchFamily="34" charset="0"/>
              <a:buChar char="•"/>
            </a:pPr>
            <a:r>
              <a:rPr lang="en-GB" sz="1400" dirty="0"/>
              <a:t>KMeans is a partitioning method non-hierarchical clustering algorithm , it is less complex and easy to implement when compared to others clustering </a:t>
            </a:r>
            <a:r>
              <a:rPr lang="en-GB" sz="1400" dirty="0" smtClean="0"/>
              <a:t>algorithm.</a:t>
            </a:r>
          </a:p>
          <a:p>
            <a:pPr marL="285750" indent="-285750" algn="l">
              <a:buFont typeface="Arial" panose="020B0604020202020204" pitchFamily="34" charset="0"/>
              <a:buChar char="•"/>
            </a:pPr>
            <a:r>
              <a:rPr lang="en-GB" sz="1400" dirty="0" smtClean="0"/>
              <a:t>It </a:t>
            </a:r>
            <a:r>
              <a:rPr lang="en-GB" sz="1400" dirty="0"/>
              <a:t>is an iterative process where you are trying to minimize the distance of the data point to the average data point in the cluster</a:t>
            </a:r>
            <a:r>
              <a:rPr lang="en-GB" sz="1400" dirty="0" smtClean="0"/>
              <a:t>.</a:t>
            </a:r>
          </a:p>
          <a:p>
            <a:pPr marL="285750" indent="-285750" algn="l">
              <a:buFont typeface="Arial" panose="020B0604020202020204" pitchFamily="34" charset="0"/>
              <a:buChar char="•"/>
            </a:pPr>
            <a:r>
              <a:rPr lang="en-GB" sz="1400" dirty="0"/>
              <a:t>One of the major application of </a:t>
            </a:r>
            <a:r>
              <a:rPr lang="en-GB" sz="1400" dirty="0" smtClean="0"/>
              <a:t>KMeans </a:t>
            </a:r>
            <a:r>
              <a:rPr lang="en-GB" sz="1400" dirty="0"/>
              <a:t>clustering is segmentation of customers to get a better understanding of them which in turn could be used to </a:t>
            </a:r>
            <a:r>
              <a:rPr lang="en-GB" sz="1400" dirty="0" smtClean="0"/>
              <a:t>roll out the personalized offers from the bank.</a:t>
            </a:r>
            <a:endParaRPr lang="en-US" sz="1400" dirty="0" smtClean="0"/>
          </a:p>
          <a:p>
            <a:pPr algn="l"/>
            <a:endParaRPr lang="en-US" sz="2000" dirty="0">
              <a:solidFill>
                <a:srgbClr val="FF6600"/>
              </a:solidFill>
            </a:endParaRPr>
          </a:p>
          <a:p>
            <a:pPr algn="l"/>
            <a:endParaRPr lang="en-US" sz="2000" dirty="0" smtClean="0">
              <a:solidFill>
                <a:srgbClr val="FF6600"/>
              </a:solidFill>
            </a:endParaRPr>
          </a:p>
          <a:p>
            <a:pPr algn="l"/>
            <a:endParaRPr lang="en-US" sz="2000" dirty="0">
              <a:solidFill>
                <a:srgbClr val="FF6600"/>
              </a:solidFill>
            </a:endParaRPr>
          </a:p>
          <a:p>
            <a:pPr algn="l"/>
            <a:endParaRPr lang="en-US" sz="2000" dirty="0">
              <a:solidFill>
                <a:srgbClr val="FF6600"/>
              </a:solidFill>
            </a:endParaRPr>
          </a:p>
          <a:p>
            <a:pPr algn="l"/>
            <a:endParaRPr lang="en-US" sz="2000"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8906" y="2967486"/>
            <a:ext cx="4567298" cy="3588589"/>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1089001" y="1089001"/>
            <a:ext cx="6858002" cy="4680000"/>
          </a:xfrm>
          <a:solidFill>
            <a:srgbClr val="3B3B3B"/>
          </a:solidFill>
        </p:spPr>
        <p:txBody>
          <a:bodyPr vert="vert270" anchor="ctr" anchorCtr="0">
            <a:normAutofit/>
          </a:bodyPr>
          <a:lstStyle/>
          <a:p>
            <a:r>
              <a:rPr lang="en-US" b="1" dirty="0" smtClean="0">
                <a:solidFill>
                  <a:srgbClr val="FF6600"/>
                </a:solidFill>
              </a:rPr>
              <a:t>Model Evaluation</a:t>
            </a: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3155" y="821454"/>
            <a:ext cx="7438845" cy="2199736"/>
          </a:xfrm>
          <a:prstGeom prst="rect">
            <a:avLst/>
          </a:prstGeom>
        </p:spPr>
      </p:pic>
      <p:sp>
        <p:nvSpPr>
          <p:cNvPr id="7" name="Title 1">
            <a:extLst>
              <a:ext uri="{FF2B5EF4-FFF2-40B4-BE49-F238E27FC236}">
                <a16:creationId xmlns="" xmlns:a16="http://schemas.microsoft.com/office/drawing/2014/main" id="{F2984A62-0E18-43F9-9382-1DD903483887}"/>
              </a:ext>
            </a:extLst>
          </p:cNvPr>
          <p:cNvSpPr txBox="1">
            <a:spLocks noGrp="1"/>
          </p:cNvSpPr>
          <p:nvPr>
            <p:ph type="subTitle" idx="1"/>
          </p:nvPr>
        </p:nvSpPr>
        <p:spPr>
          <a:xfrm>
            <a:off x="4680000" y="0"/>
            <a:ext cx="7512000" cy="802257"/>
          </a:xfrm>
          <a:prstGeom prst="rect">
            <a:avLst/>
          </a:prstGeom>
          <a:ln>
            <a:solidFill>
              <a:srgbClr val="FF6600"/>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indent="-228600">
              <a:buFont typeface="+mj-lt"/>
              <a:buAutoNum type="alphaLcPeriod"/>
            </a:pPr>
            <a:r>
              <a:rPr lang="en-US" sz="1200" b="1" dirty="0" smtClean="0">
                <a:latin typeface="+mn-lt"/>
              </a:rPr>
              <a:t>Elbow Method</a:t>
            </a:r>
          </a:p>
          <a:p>
            <a:pPr marL="171450" indent="-171450">
              <a:buFont typeface="Arial" panose="020B0604020202020204" pitchFamily="34" charset="0"/>
              <a:buChar char="•"/>
            </a:pPr>
            <a:r>
              <a:rPr lang="en-US" sz="1200" dirty="0" smtClean="0">
                <a:latin typeface="+mn-lt"/>
              </a:rPr>
              <a:t>The elbow method was utilized to evaluate the amount of clusters that fit with our dataset.</a:t>
            </a:r>
          </a:p>
          <a:p>
            <a:pPr marL="171450" indent="-171450">
              <a:buFont typeface="Arial" panose="020B0604020202020204" pitchFamily="34" charset="0"/>
              <a:buChar char="•"/>
            </a:pPr>
            <a:endParaRPr lang="en-US" sz="1200" dirty="0">
              <a:latin typeface="+mn-lt"/>
            </a:endParaRPr>
          </a:p>
          <a:p>
            <a:pPr marL="171450" indent="-171450">
              <a:buFont typeface="Arial" panose="020B0604020202020204" pitchFamily="34" charset="0"/>
              <a:buChar char="•"/>
            </a:pPr>
            <a:r>
              <a:rPr lang="en-US" sz="1200" dirty="0" smtClean="0">
                <a:latin typeface="+mn-lt"/>
              </a:rPr>
              <a:t>6 clusters were the optimal number.</a:t>
            </a:r>
            <a:endParaRPr lang="en-US" sz="1200" dirty="0">
              <a:latin typeface="+mn-lt"/>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577" y="3988528"/>
            <a:ext cx="7438845" cy="925735"/>
          </a:xfrm>
          <a:prstGeom prst="rect">
            <a:avLst/>
          </a:prstGeom>
        </p:spPr>
      </p:pic>
      <p:sp>
        <p:nvSpPr>
          <p:cNvPr id="8" name="Title 1">
            <a:extLst>
              <a:ext uri="{FF2B5EF4-FFF2-40B4-BE49-F238E27FC236}">
                <a16:creationId xmlns="" xmlns:a16="http://schemas.microsoft.com/office/drawing/2014/main" id="{F2984A62-0E18-43F9-9382-1DD903483887}"/>
              </a:ext>
            </a:extLst>
          </p:cNvPr>
          <p:cNvSpPr txBox="1">
            <a:spLocks/>
          </p:cNvSpPr>
          <p:nvPr/>
        </p:nvSpPr>
        <p:spPr>
          <a:xfrm>
            <a:off x="4680000" y="3099678"/>
            <a:ext cx="7512000" cy="759125"/>
          </a:xfrm>
          <a:prstGeom prst="rect">
            <a:avLst/>
          </a:prstGeom>
          <a:ln>
            <a:solidFill>
              <a:srgbClr val="FF6600"/>
            </a:solidFill>
          </a:ln>
        </p:spPr>
        <p:txBody>
          <a:bodyPr vert="horz" lIns="91440" tIns="45720" rIns="91440" bIns="45720" rtlCol="0" anchor="ctr">
            <a:noAutofit/>
          </a:bodyPr>
          <a:lstStyle>
            <a:lvl1pPr marL="0" indent="0" algn="l" defTabSz="914400" rtl="0" eaLnBrk="1" latinLnBrk="0" hangingPunct="1">
              <a:lnSpc>
                <a:spcPct val="90000"/>
              </a:lnSpc>
              <a:spcBef>
                <a:spcPct val="0"/>
              </a:spcBef>
              <a:buFont typeface="Arial" panose="020B0604020202020204" pitchFamily="34" charset="0"/>
              <a:buNone/>
              <a:defRPr sz="4400" kern="1200">
                <a:solidFill>
                  <a:schemeClr val="tx1"/>
                </a:solidFill>
                <a:latin typeface="+mj-lt"/>
                <a:ea typeface="+mj-ea"/>
                <a:cs typeface="+mj-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buFont typeface="+mj-lt"/>
              <a:buAutoNum type="alphaLcPeriod" startAt="2"/>
            </a:pPr>
            <a:r>
              <a:rPr lang="en-US" sz="1200" b="1" dirty="0">
                <a:latin typeface="+mn-lt"/>
              </a:rPr>
              <a:t>Calinski-Harabasz </a:t>
            </a:r>
            <a:r>
              <a:rPr lang="en-US" sz="1200" b="1" dirty="0" smtClean="0">
                <a:latin typeface="+mn-lt"/>
              </a:rPr>
              <a:t>Index</a:t>
            </a:r>
          </a:p>
          <a:p>
            <a:pPr marL="171450" indent="-171450">
              <a:buFont typeface="Arial" panose="020B0604020202020204" pitchFamily="34" charset="0"/>
              <a:buChar char="•"/>
            </a:pPr>
            <a:r>
              <a:rPr lang="en-GB" sz="1200" dirty="0" smtClean="0">
                <a:latin typeface="+mn-lt"/>
              </a:rPr>
              <a:t>Also </a:t>
            </a:r>
            <a:r>
              <a:rPr lang="en-GB" sz="1200" dirty="0">
                <a:latin typeface="+mn-lt"/>
              </a:rPr>
              <a:t>known as the Variance Ratio Criterion - can be used to evaluate the </a:t>
            </a:r>
            <a:r>
              <a:rPr lang="en-GB" sz="1200" dirty="0" smtClean="0">
                <a:latin typeface="+mn-lt"/>
              </a:rPr>
              <a:t>model.</a:t>
            </a:r>
          </a:p>
          <a:p>
            <a:endParaRPr lang="en-GB" sz="1200" dirty="0" smtClean="0">
              <a:latin typeface="+mn-lt"/>
            </a:endParaRPr>
          </a:p>
          <a:p>
            <a:pPr marL="171450" indent="-171450">
              <a:buFont typeface="Arial" panose="020B0604020202020204" pitchFamily="34" charset="0"/>
              <a:buChar char="•"/>
            </a:pPr>
            <a:r>
              <a:rPr lang="en-GB" sz="1200" dirty="0" smtClean="0">
                <a:latin typeface="+mn-lt"/>
              </a:rPr>
              <a:t>A higher </a:t>
            </a:r>
            <a:r>
              <a:rPr lang="en-GB" sz="1200" dirty="0">
                <a:latin typeface="+mn-lt"/>
              </a:rPr>
              <a:t>Calinski-Harabasz score relates to a model with better defined </a:t>
            </a:r>
            <a:r>
              <a:rPr lang="en-GB" sz="1200" dirty="0" smtClean="0">
                <a:latin typeface="+mn-lt"/>
              </a:rPr>
              <a:t>and well separated clusters.</a:t>
            </a:r>
            <a:endParaRPr lang="en-US" sz="1200" dirty="0" smtClean="0">
              <a:latin typeface="+mn-lt"/>
            </a:endParaRPr>
          </a:p>
        </p:txBody>
      </p:sp>
      <p:sp>
        <p:nvSpPr>
          <p:cNvPr id="9" name="Title 1">
            <a:extLst>
              <a:ext uri="{FF2B5EF4-FFF2-40B4-BE49-F238E27FC236}">
                <a16:creationId xmlns="" xmlns:a16="http://schemas.microsoft.com/office/drawing/2014/main" id="{F2984A62-0E18-43F9-9382-1DD903483887}"/>
              </a:ext>
            </a:extLst>
          </p:cNvPr>
          <p:cNvSpPr txBox="1">
            <a:spLocks/>
          </p:cNvSpPr>
          <p:nvPr/>
        </p:nvSpPr>
        <p:spPr>
          <a:xfrm>
            <a:off x="4680000" y="4941892"/>
            <a:ext cx="7512000" cy="936219"/>
          </a:xfrm>
          <a:prstGeom prst="rect">
            <a:avLst/>
          </a:prstGeom>
          <a:ln>
            <a:solidFill>
              <a:srgbClr val="FF6600"/>
            </a:solidFill>
          </a:ln>
        </p:spPr>
        <p:txBody>
          <a:bodyPr vert="horz" lIns="91440" tIns="45720" rIns="91440" bIns="45720" rtlCol="0" anchor="ctr">
            <a:noAutofit/>
          </a:bodyPr>
          <a:lstStyle>
            <a:lvl1pPr marL="0" indent="0" algn="l" defTabSz="914400" rtl="0" eaLnBrk="1" latinLnBrk="0" hangingPunct="1">
              <a:lnSpc>
                <a:spcPct val="90000"/>
              </a:lnSpc>
              <a:spcBef>
                <a:spcPct val="0"/>
              </a:spcBef>
              <a:buFont typeface="Arial" panose="020B0604020202020204" pitchFamily="34" charset="0"/>
              <a:buNone/>
              <a:defRPr sz="4400" kern="1200">
                <a:solidFill>
                  <a:schemeClr val="tx1"/>
                </a:solidFill>
                <a:latin typeface="+mj-lt"/>
                <a:ea typeface="+mj-ea"/>
                <a:cs typeface="+mj-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buFont typeface="+mj-lt"/>
              <a:buAutoNum type="alphaLcPeriod" startAt="3"/>
            </a:pPr>
            <a:r>
              <a:rPr lang="en-US" sz="1200" b="1" dirty="0">
                <a:latin typeface="+mn-lt"/>
              </a:rPr>
              <a:t>Davies-</a:t>
            </a:r>
            <a:r>
              <a:rPr lang="en-US" sz="1200" b="1" dirty="0" err="1">
                <a:latin typeface="+mn-lt"/>
              </a:rPr>
              <a:t>Bouldin</a:t>
            </a:r>
            <a:r>
              <a:rPr lang="en-US" sz="1200" b="1" dirty="0">
                <a:latin typeface="+mn-lt"/>
              </a:rPr>
              <a:t> </a:t>
            </a:r>
            <a:r>
              <a:rPr lang="en-US" sz="1200" b="1" dirty="0" smtClean="0">
                <a:latin typeface="+mn-lt"/>
              </a:rPr>
              <a:t>Index</a:t>
            </a:r>
          </a:p>
          <a:p>
            <a:pPr marL="171450" indent="-171450">
              <a:buFont typeface="Arial" panose="020B0604020202020204" pitchFamily="34" charset="0"/>
              <a:buChar char="•"/>
            </a:pPr>
            <a:r>
              <a:rPr lang="en-GB" sz="1200" dirty="0">
                <a:latin typeface="+mn-lt"/>
              </a:rPr>
              <a:t>This index signifies the average ‘similarity’ between clusters, where the similarity is a measure that compares the distance between clusters with the size of the clusters themselves</a:t>
            </a:r>
            <a:r>
              <a:rPr lang="en-GB" sz="1200" dirty="0" smtClean="0">
                <a:latin typeface="+mn-lt"/>
              </a:rPr>
              <a:t>.</a:t>
            </a:r>
          </a:p>
          <a:p>
            <a:endParaRPr lang="en-GB" sz="1200" dirty="0" smtClean="0">
              <a:latin typeface="+mn-lt"/>
            </a:endParaRPr>
          </a:p>
          <a:p>
            <a:pPr marL="171450" indent="-171450">
              <a:buFont typeface="Arial" panose="020B0604020202020204" pitchFamily="34" charset="0"/>
              <a:buChar char="•"/>
            </a:pPr>
            <a:r>
              <a:rPr lang="en-GB" sz="1200" dirty="0" smtClean="0">
                <a:latin typeface="+mn-lt"/>
              </a:rPr>
              <a:t>This high score implies that the model does not have better separation between the clusters.</a:t>
            </a:r>
            <a:endParaRPr lang="en-US" sz="1200" dirty="0" smtClean="0">
              <a:latin typeface="+mn-lt"/>
            </a:endParaRP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9999" y="5927377"/>
            <a:ext cx="7475423" cy="867020"/>
          </a:xfrm>
          <a:prstGeom prst="rect">
            <a:avLst/>
          </a:prstGeom>
        </p:spPr>
      </p:pic>
    </p:spTree>
    <p:extLst>
      <p:ext uri="{BB962C8B-B14F-4D97-AF65-F5344CB8AC3E}">
        <p14:creationId xmlns:p14="http://schemas.microsoft.com/office/powerpoint/2010/main" val="4237109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1089001" y="1088998"/>
            <a:ext cx="6858002" cy="4680000"/>
          </a:xfrm>
          <a:solidFill>
            <a:srgbClr val="3B3B3B"/>
          </a:solidFill>
        </p:spPr>
        <p:txBody>
          <a:bodyPr vert="vert270" anchor="ctr" anchorCtr="0">
            <a:normAutofit/>
          </a:bodyPr>
          <a:lstStyle/>
          <a:p>
            <a:r>
              <a:rPr lang="en-US" sz="4800" b="1" dirty="0">
                <a:solidFill>
                  <a:srgbClr val="FF6600"/>
                </a:solidFill>
              </a:rPr>
              <a:t>Recommendations</a:t>
            </a:r>
          </a:p>
        </p:txBody>
      </p:sp>
      <p:sp>
        <p:nvSpPr>
          <p:cNvPr id="6" name="Subtitle 5">
            <a:extLst>
              <a:ext uri="{FF2B5EF4-FFF2-40B4-BE49-F238E27FC236}">
                <a16:creationId xmlns="" xmlns:a16="http://schemas.microsoft.com/office/drawing/2014/main" id="{2D4BA697-580E-5544-8F2F-194AD99B859F}"/>
              </a:ext>
            </a:extLst>
          </p:cNvPr>
          <p:cNvSpPr>
            <a:spLocks noGrp="1"/>
          </p:cNvSpPr>
          <p:nvPr>
            <p:ph type="subTitle" idx="1"/>
          </p:nvPr>
        </p:nvSpPr>
        <p:spPr>
          <a:xfrm>
            <a:off x="4680000" y="0"/>
            <a:ext cx="7512000" cy="6857999"/>
          </a:xfrm>
        </p:spPr>
        <p:txBody>
          <a:bodyPr>
            <a:normAutofit/>
          </a:bodyPr>
          <a:lstStyle/>
          <a:p>
            <a:pPr marL="342900" indent="-342900" algn="l">
              <a:buFont typeface="+mj-lt"/>
              <a:buAutoNum type="arabicPeriod"/>
            </a:pPr>
            <a:endParaRPr lang="en-US" sz="1400" dirty="0" smtClean="0">
              <a:solidFill>
                <a:srgbClr val="FF6600"/>
              </a:solidFill>
            </a:endParaRPr>
          </a:p>
          <a:p>
            <a:pPr marL="342900" indent="-342900" algn="l">
              <a:buFont typeface="+mj-lt"/>
              <a:buAutoNum type="arabicPeriod"/>
            </a:pPr>
            <a:endParaRPr lang="en-US" sz="1400" dirty="0" smtClean="0">
              <a:solidFill>
                <a:srgbClr val="FF6600"/>
              </a:solidFill>
            </a:endParaRPr>
          </a:p>
          <a:p>
            <a:pPr marL="342900" indent="-342900" algn="l">
              <a:buFont typeface="+mj-lt"/>
              <a:buAutoNum type="arabicPeriod"/>
            </a:pPr>
            <a:endParaRPr lang="en-US" sz="1400" dirty="0">
              <a:solidFill>
                <a:srgbClr val="FF6600"/>
              </a:solidFill>
            </a:endParaRPr>
          </a:p>
          <a:p>
            <a:pPr marL="342900" indent="-342900" algn="l">
              <a:buFont typeface="+mj-lt"/>
              <a:buAutoNum type="arabicPeriod"/>
            </a:pPr>
            <a:endParaRPr lang="en-US" sz="1400" dirty="0" smtClean="0">
              <a:solidFill>
                <a:srgbClr val="FF6600"/>
              </a:solidFill>
            </a:endParaRPr>
          </a:p>
          <a:p>
            <a:pPr marL="342900" indent="-342900" algn="l">
              <a:buFont typeface="+mj-lt"/>
              <a:buAutoNum type="arabicPeriod"/>
            </a:pPr>
            <a:endParaRPr lang="en-US" sz="1400" dirty="0" smtClean="0">
              <a:solidFill>
                <a:srgbClr val="FF6600"/>
              </a:solidFill>
            </a:endParaRPr>
          </a:p>
          <a:p>
            <a:pPr marL="342900" indent="-342900" algn="l">
              <a:buFont typeface="+mj-lt"/>
              <a:buAutoNum type="arabicPeriod"/>
            </a:pPr>
            <a:endParaRPr lang="en-US" sz="1400" dirty="0">
              <a:solidFill>
                <a:srgbClr val="FF6600"/>
              </a:solidFill>
            </a:endParaRPr>
          </a:p>
          <a:p>
            <a:pPr marL="342900" indent="-342900" algn="l">
              <a:buFont typeface="+mj-lt"/>
              <a:buAutoNum type="arabicPeriod"/>
            </a:pPr>
            <a:endParaRPr lang="en-US" sz="1400" dirty="0">
              <a:solidFill>
                <a:srgbClr val="FF6600"/>
              </a:solidFill>
            </a:endParaRPr>
          </a:p>
          <a:p>
            <a:pPr marL="342900" indent="-342900" algn="l">
              <a:buFont typeface="+mj-lt"/>
              <a:buAutoNum type="arabicPeriod"/>
            </a:pPr>
            <a:r>
              <a:rPr lang="en-US" sz="1400" dirty="0" smtClean="0">
                <a:solidFill>
                  <a:srgbClr val="FF6600"/>
                </a:solidFill>
              </a:rPr>
              <a:t>Data</a:t>
            </a:r>
            <a:r>
              <a:rPr lang="en-US" sz="1400" dirty="0"/>
              <a:t>: A better description of the data variables would be appreciated for the next projects</a:t>
            </a:r>
            <a:r>
              <a:rPr lang="en-US" sz="1400" dirty="0" smtClean="0"/>
              <a:t>.</a:t>
            </a:r>
          </a:p>
          <a:p>
            <a:pPr marL="342900" indent="-342900" algn="l">
              <a:buFont typeface="+mj-lt"/>
              <a:buAutoNum type="arabicPeriod"/>
            </a:pPr>
            <a:endParaRPr lang="en-US" sz="1400" dirty="0" smtClean="0"/>
          </a:p>
          <a:p>
            <a:pPr marL="342900" indent="-342900" algn="l">
              <a:buFont typeface="+mj-lt"/>
              <a:buAutoNum type="arabicPeriod"/>
            </a:pPr>
            <a:r>
              <a:rPr lang="en-US" sz="1400" dirty="0" smtClean="0">
                <a:solidFill>
                  <a:srgbClr val="FF6600"/>
                </a:solidFill>
              </a:rPr>
              <a:t>Model</a:t>
            </a:r>
            <a:r>
              <a:rPr lang="en-US" sz="1400" dirty="0" smtClean="0"/>
              <a:t>: The customer limited the groups to 5. That was a limitation as we found that the optimal clusters were 6.</a:t>
            </a:r>
          </a:p>
          <a:p>
            <a:pPr marL="342900" indent="-342900" algn="l">
              <a:buFont typeface="+mj-lt"/>
              <a:buAutoNum type="arabicPeriod"/>
            </a:pPr>
            <a:endParaRPr lang="en-US" sz="1400" dirty="0" smtClean="0"/>
          </a:p>
          <a:p>
            <a:pPr marL="342900" indent="-342900" algn="l">
              <a:buFont typeface="+mj-lt"/>
              <a:buAutoNum type="arabicPeriod"/>
            </a:pPr>
            <a:r>
              <a:rPr lang="en-US" sz="1400" dirty="0" smtClean="0">
                <a:solidFill>
                  <a:srgbClr val="FF6600"/>
                </a:solidFill>
              </a:rPr>
              <a:t>Clusters</a:t>
            </a:r>
            <a:r>
              <a:rPr lang="en-US" sz="1400" dirty="0" smtClean="0"/>
              <a:t>: Clusters 3, 4 and 5 are all customer type former primary and customer relation type is active and inactive. This gives room for reactivations.</a:t>
            </a:r>
            <a:endParaRPr lang="en-US" sz="1400" dirty="0" smtClean="0"/>
          </a:p>
          <a:p>
            <a:pPr marL="342900" indent="-342900" algn="l">
              <a:buFont typeface="+mj-lt"/>
              <a:buAutoNum type="arabicPeriod"/>
            </a:pPr>
            <a:endParaRPr lang="en-US" sz="1400"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608167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1084859" y="1089000"/>
            <a:ext cx="6858002" cy="4680000"/>
          </a:xfrm>
          <a:solidFill>
            <a:srgbClr val="3B3B3B"/>
          </a:solidFill>
        </p:spPr>
        <p:txBody>
          <a:bodyPr vert="vert270" anchor="t" anchorCtr="0"/>
          <a:lstStyle/>
          <a:p>
            <a:endParaRPr lang="en-US" b="1" dirty="0">
              <a:solidFill>
                <a:srgbClr val="FF6600"/>
              </a:solidFill>
            </a:endParaRPr>
          </a:p>
        </p:txBody>
      </p:sp>
      <p:sp>
        <p:nvSpPr>
          <p:cNvPr id="6" name="Subtitle 5">
            <a:extLst>
              <a:ext uri="{FF2B5EF4-FFF2-40B4-BE49-F238E27FC236}">
                <a16:creationId xmlns="" xmlns:a16="http://schemas.microsoft.com/office/drawing/2014/main" id="{2D4BA697-580E-5544-8F2F-194AD99B859F}"/>
              </a:ext>
            </a:extLst>
          </p:cNvPr>
          <p:cNvSpPr>
            <a:spLocks noGrp="1"/>
          </p:cNvSpPr>
          <p:nvPr>
            <p:ph type="subTitle" idx="1"/>
          </p:nvPr>
        </p:nvSpPr>
        <p:spPr>
          <a:xfrm>
            <a:off x="5518330" y="2355334"/>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457369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1076231" y="1089000"/>
            <a:ext cx="6858002" cy="4680000"/>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a:solidFill>
                  <a:srgbClr val="FF6600"/>
                </a:solidFill>
              </a:rPr>
              <a:t>Agenda</a:t>
            </a:r>
          </a:p>
        </p:txBody>
      </p:sp>
      <p:sp>
        <p:nvSpPr>
          <p:cNvPr id="3" name="Subtitle 2">
            <a:extLst>
              <a:ext uri="{FF2B5EF4-FFF2-40B4-BE49-F238E27FC236}">
                <a16:creationId xmlns="" xmlns:a16="http://schemas.microsoft.com/office/drawing/2014/main" id="{60B3D5A6-E766-7C41-BD00-B22DA4727FBA}"/>
              </a:ext>
            </a:extLst>
          </p:cNvPr>
          <p:cNvSpPr>
            <a:spLocks noGrp="1"/>
          </p:cNvSpPr>
          <p:nvPr>
            <p:ph type="subTitle" idx="1"/>
          </p:nvPr>
        </p:nvSpPr>
        <p:spPr>
          <a:xfrm rot="5400000">
            <a:off x="5013383" y="-320613"/>
            <a:ext cx="6858004" cy="7499230"/>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Problem Description</a:t>
            </a:r>
          </a:p>
          <a:p>
            <a:pPr algn="just"/>
            <a:r>
              <a:rPr lang="en-US" sz="2800" dirty="0">
                <a:solidFill>
                  <a:srgbClr val="FF6600"/>
                </a:solidFill>
              </a:rPr>
              <a:t>         Business </a:t>
            </a:r>
            <a:r>
              <a:rPr lang="en-US" sz="2800" dirty="0" smtClean="0">
                <a:solidFill>
                  <a:srgbClr val="FF6600"/>
                </a:solidFill>
              </a:rPr>
              <a:t>Understanding</a:t>
            </a:r>
            <a:endParaRPr lang="en-US" sz="2800" dirty="0">
              <a:solidFill>
                <a:srgbClr val="FF6600"/>
              </a:solidFill>
            </a:endParaRPr>
          </a:p>
          <a:p>
            <a:pPr algn="just"/>
            <a:r>
              <a:rPr lang="en-US" sz="2800" dirty="0">
                <a:solidFill>
                  <a:srgbClr val="FF6600"/>
                </a:solidFill>
              </a:rPr>
              <a:t>         Approach</a:t>
            </a:r>
          </a:p>
          <a:p>
            <a:pPr algn="just"/>
            <a:r>
              <a:rPr lang="en-US" sz="2800" dirty="0">
                <a:solidFill>
                  <a:srgbClr val="FF6600"/>
                </a:solidFill>
              </a:rPr>
              <a:t>         Data Overview</a:t>
            </a:r>
          </a:p>
          <a:p>
            <a:pPr algn="just"/>
            <a:r>
              <a:rPr lang="en-US" sz="2800" dirty="0">
                <a:solidFill>
                  <a:srgbClr val="FF6600"/>
                </a:solidFill>
              </a:rPr>
              <a:t>         EDA Summary</a:t>
            </a:r>
          </a:p>
          <a:p>
            <a:pPr algn="just"/>
            <a:r>
              <a:rPr lang="en-US" sz="2800" dirty="0">
                <a:solidFill>
                  <a:srgbClr val="FF6600"/>
                </a:solidFill>
              </a:rPr>
              <a:t>         </a:t>
            </a:r>
            <a:r>
              <a:rPr lang="en-US" sz="2800" dirty="0" smtClean="0">
                <a:solidFill>
                  <a:srgbClr val="FF6600"/>
                </a:solidFill>
              </a:rPr>
              <a:t>Proposed Model Technique</a:t>
            </a:r>
          </a:p>
          <a:p>
            <a:pPr algn="just"/>
            <a:r>
              <a:rPr lang="en-US" sz="2800" dirty="0">
                <a:solidFill>
                  <a:srgbClr val="FF6600"/>
                </a:solidFill>
              </a:rPr>
              <a:t> </a:t>
            </a:r>
            <a:r>
              <a:rPr lang="en-US" sz="2800" dirty="0" smtClean="0">
                <a:solidFill>
                  <a:srgbClr val="FF6600"/>
                </a:solidFill>
              </a:rPr>
              <a:t>        Model Evaluation</a:t>
            </a:r>
            <a:endParaRPr lang="en-US" sz="2800" dirty="0">
              <a:solidFill>
                <a:srgbClr val="FF6600"/>
              </a:solidFill>
            </a:endParaRPr>
          </a:p>
          <a:p>
            <a:pPr algn="just"/>
            <a:r>
              <a:rPr lang="en-US" sz="2800" dirty="0">
                <a:solidFill>
                  <a:srgbClr val="FF6600"/>
                </a:solidFill>
              </a:rPr>
              <a:t>         Recommendations</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1024473" y="1089001"/>
            <a:ext cx="6858002" cy="4680000"/>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sz="6000" b="1" dirty="0">
                <a:solidFill>
                  <a:srgbClr val="FF6600"/>
                </a:solidFill>
              </a:rPr>
              <a:t>Problem Description</a:t>
            </a:r>
            <a:r>
              <a:rPr lang="en-US" sz="6000" dirty="0">
                <a:solidFill>
                  <a:srgbClr val="FF6600"/>
                </a:solidFill>
              </a:rPr>
              <a:t/>
            </a:r>
            <a:br>
              <a:rPr lang="en-US" sz="6000" dirty="0">
                <a:solidFill>
                  <a:srgbClr val="FF6600"/>
                </a:solidFill>
              </a:rPr>
            </a:br>
            <a:endParaRPr lang="en-US" b="1" dirty="0">
              <a:solidFill>
                <a:srgbClr val="FF6600"/>
              </a:solidFill>
            </a:endParaRPr>
          </a:p>
        </p:txBody>
      </p:sp>
      <p:sp>
        <p:nvSpPr>
          <p:cNvPr id="3" name="Subtitle 2">
            <a:extLst>
              <a:ext uri="{FF2B5EF4-FFF2-40B4-BE49-F238E27FC236}">
                <a16:creationId xmlns="" xmlns:a16="http://schemas.microsoft.com/office/drawing/2014/main" id="{60B3D5A6-E766-7C41-BD00-B22DA4727FBA}"/>
              </a:ext>
            </a:extLst>
          </p:cNvPr>
          <p:cNvSpPr>
            <a:spLocks noGrp="1"/>
          </p:cNvSpPr>
          <p:nvPr>
            <p:ph type="subTitle" idx="1"/>
          </p:nvPr>
        </p:nvSpPr>
        <p:spPr>
          <a:xfrm rot="5400000">
            <a:off x="4936099" y="-191571"/>
            <a:ext cx="6858004" cy="7241146"/>
          </a:xfrm>
        </p:spPr>
        <p:txBody>
          <a:bodyPr vert="vert270">
            <a:normAutofit/>
          </a:bodyPr>
          <a:lstStyle/>
          <a:p>
            <a:endParaRPr lang="en-US" dirty="0">
              <a:solidFill>
                <a:srgbClr val="FF6600"/>
              </a:solidFill>
            </a:endParaRPr>
          </a:p>
          <a:p>
            <a:pPr algn="just"/>
            <a:r>
              <a:rPr lang="en-US" dirty="0">
                <a:solidFill>
                  <a:srgbClr val="FF6600"/>
                </a:solidFill>
              </a:rPr>
              <a:t>   </a:t>
            </a:r>
            <a:endParaRPr lang="en-US" dirty="0" smtClean="0">
              <a:solidFill>
                <a:srgbClr val="FF6600"/>
              </a:solidFill>
            </a:endParaRPr>
          </a:p>
          <a:p>
            <a:pPr algn="just"/>
            <a:endParaRPr lang="en-US" dirty="0" smtClean="0">
              <a:solidFill>
                <a:srgbClr val="FF6600"/>
              </a:solidFill>
            </a:endParaRPr>
          </a:p>
          <a:p>
            <a:pPr algn="just"/>
            <a:endParaRPr lang="en-US" dirty="0">
              <a:solidFill>
                <a:srgbClr val="FF6600"/>
              </a:solidFill>
            </a:endParaRPr>
          </a:p>
          <a:p>
            <a:pPr algn="just"/>
            <a:endParaRPr lang="en-US" dirty="0">
              <a:solidFill>
                <a:srgbClr val="FF6600"/>
              </a:solidFill>
            </a:endParaRPr>
          </a:p>
          <a:p>
            <a:pPr marL="285750" indent="-285750" algn="just">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Bank XYZ wants to roll out personalized Christmas offers for certain customers instead of rolling out the same offers for all customers. As an alternative of trying to manually decide which customer is which category. The bank seeks an efficient approach that enables them to uncover hidden patterns in their customer data and categorize customers into a 5 unique groups.</a:t>
            </a:r>
          </a:p>
          <a:p>
            <a:pPr marL="285750" indent="-285750" algn="just">
              <a:lnSpc>
                <a:spcPct val="107000"/>
              </a:lnSpc>
              <a:spcAft>
                <a:spcPts val="800"/>
              </a:spcAft>
              <a:buFont typeface="Arial" panose="020B0604020202020204" pitchFamily="34" charset="0"/>
              <a:buChar char="•"/>
            </a:pP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228888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1084859" y="1089000"/>
            <a:ext cx="6858002" cy="4680000"/>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sz="6000" b="1" dirty="0">
                <a:solidFill>
                  <a:srgbClr val="FF6600"/>
                </a:solidFill>
              </a:rPr>
              <a:t>Business Understanding</a:t>
            </a:r>
            <a:r>
              <a:rPr lang="en-US" sz="6000" dirty="0">
                <a:solidFill>
                  <a:srgbClr val="FF6600"/>
                </a:solidFill>
              </a:rPr>
              <a:t/>
            </a:r>
            <a:br>
              <a:rPr lang="en-US" sz="6000" dirty="0">
                <a:solidFill>
                  <a:srgbClr val="FF6600"/>
                </a:solidFill>
              </a:rPr>
            </a:br>
            <a:endParaRPr lang="en-US" b="1" dirty="0">
              <a:solidFill>
                <a:srgbClr val="FF6600"/>
              </a:solidFill>
            </a:endParaRPr>
          </a:p>
        </p:txBody>
      </p:sp>
      <p:sp>
        <p:nvSpPr>
          <p:cNvPr id="3" name="Subtitle 2">
            <a:extLst>
              <a:ext uri="{FF2B5EF4-FFF2-40B4-BE49-F238E27FC236}">
                <a16:creationId xmlns="" xmlns:a16="http://schemas.microsoft.com/office/drawing/2014/main" id="{60B3D5A6-E766-7C41-BD00-B22DA4727FBA}"/>
              </a:ext>
            </a:extLst>
          </p:cNvPr>
          <p:cNvSpPr>
            <a:spLocks noGrp="1"/>
          </p:cNvSpPr>
          <p:nvPr>
            <p:ph type="subTitle" idx="1"/>
          </p:nvPr>
        </p:nvSpPr>
        <p:spPr>
          <a:xfrm rot="5400000">
            <a:off x="4905906" y="-221764"/>
            <a:ext cx="6858004" cy="7301532"/>
          </a:xfrm>
        </p:spPr>
        <p:txBody>
          <a:bodyPr vert="vert270">
            <a:normAutofit/>
          </a:bodyPr>
          <a:lstStyle/>
          <a:p>
            <a:endParaRPr lang="en-US" dirty="0">
              <a:solidFill>
                <a:srgbClr val="FF6600"/>
              </a:solidFill>
            </a:endParaRPr>
          </a:p>
          <a:p>
            <a:pPr algn="just"/>
            <a:r>
              <a:rPr lang="en-US" dirty="0">
                <a:solidFill>
                  <a:srgbClr val="FF6600"/>
                </a:solidFill>
              </a:rPr>
              <a:t> </a:t>
            </a:r>
            <a:endParaRPr lang="en-US" dirty="0" smtClean="0">
              <a:solidFill>
                <a:srgbClr val="FF6600"/>
              </a:solidFill>
            </a:endParaRPr>
          </a:p>
          <a:p>
            <a:pPr algn="just"/>
            <a:endParaRPr lang="en-US" dirty="0">
              <a:solidFill>
                <a:srgbClr val="FF6600"/>
              </a:solidFill>
            </a:endParaRPr>
          </a:p>
          <a:p>
            <a:pPr algn="just"/>
            <a:endParaRPr lang="en-US" dirty="0" smtClean="0">
              <a:solidFill>
                <a:srgbClr val="FF6600"/>
              </a:solidFill>
            </a:endParaRPr>
          </a:p>
          <a:p>
            <a:pPr algn="just"/>
            <a:r>
              <a:rPr lang="en-US" dirty="0" smtClean="0">
                <a:solidFill>
                  <a:srgbClr val="FF6600"/>
                </a:solidFill>
              </a:rPr>
              <a:t>  </a:t>
            </a:r>
            <a:endParaRPr lang="en-US" dirty="0">
              <a:solidFill>
                <a:srgbClr val="FF6600"/>
              </a:solidFill>
            </a:endParaRPr>
          </a:p>
          <a:p>
            <a:pPr marL="342900" lvl="0" indent="-342900" algn="just">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Customer segmentation is the process of categorizing the customers into various groups according to their characteristics or behaviors</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07000"/>
              </a:lnSpc>
              <a:buFont typeface="Symbol" panose="05050102010706020507" pitchFamily="18" charset="2"/>
              <a:buChar char=""/>
            </a:pP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will help the companies effectively match their products to the exact customers groups. </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589046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1089001" y="1089001"/>
            <a:ext cx="6858002" cy="4680000"/>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a:solidFill>
                  <a:srgbClr val="FF6600"/>
                </a:solidFill>
              </a:rPr>
              <a:t>Approach</a:t>
            </a:r>
          </a:p>
        </p:txBody>
      </p:sp>
      <p:sp>
        <p:nvSpPr>
          <p:cNvPr id="3" name="Subtitle 2">
            <a:extLst>
              <a:ext uri="{FF2B5EF4-FFF2-40B4-BE49-F238E27FC236}">
                <a16:creationId xmlns="" xmlns:a16="http://schemas.microsoft.com/office/drawing/2014/main" id="{60B3D5A6-E766-7C41-BD00-B22DA4727FBA}"/>
              </a:ext>
            </a:extLst>
          </p:cNvPr>
          <p:cNvSpPr>
            <a:spLocks noGrp="1"/>
          </p:cNvSpPr>
          <p:nvPr>
            <p:ph type="subTitle" idx="1"/>
          </p:nvPr>
        </p:nvSpPr>
        <p:spPr>
          <a:xfrm rot="5400000">
            <a:off x="4997856" y="-336140"/>
            <a:ext cx="6876289" cy="7512001"/>
          </a:xfrm>
        </p:spPr>
        <p:txBody>
          <a:bodyPr vert="vert270">
            <a:normAutofit/>
          </a:bodyPr>
          <a:lstStyle/>
          <a:p>
            <a:endParaRPr lang="en-US" sz="2000" dirty="0">
              <a:solidFill>
                <a:srgbClr val="FF6600"/>
              </a:solidFill>
            </a:endParaRPr>
          </a:p>
          <a:p>
            <a:pPr algn="just"/>
            <a:r>
              <a:rPr lang="en-US" sz="2000" dirty="0">
                <a:solidFill>
                  <a:srgbClr val="FF6600"/>
                </a:solidFill>
              </a:rPr>
              <a:t>   </a:t>
            </a:r>
            <a:endParaRPr lang="en-US" sz="2000" dirty="0" smtClean="0">
              <a:solidFill>
                <a:srgbClr val="FF6600"/>
              </a:solidFill>
            </a:endParaRPr>
          </a:p>
          <a:p>
            <a:pPr algn="just"/>
            <a:endParaRPr lang="en-US" sz="2000" dirty="0" smtClean="0">
              <a:solidFill>
                <a:srgbClr val="FF6600"/>
              </a:solidFill>
            </a:endParaRPr>
          </a:p>
          <a:p>
            <a:pPr algn="just"/>
            <a:endParaRPr lang="en-US" sz="2000" dirty="0">
              <a:solidFill>
                <a:srgbClr val="FF6600"/>
              </a:solidFill>
            </a:endParaRPr>
          </a:p>
          <a:p>
            <a:pPr algn="just"/>
            <a:r>
              <a:rPr lang="en-US" sz="2000" dirty="0"/>
              <a:t> For this analysis we will look at these factors:</a:t>
            </a:r>
          </a:p>
          <a:p>
            <a:pPr algn="just"/>
            <a:endParaRPr lang="en-US" sz="2000" dirty="0"/>
          </a:p>
          <a:p>
            <a:pPr marL="914400" lvl="1" indent="-457200" algn="just">
              <a:buFont typeface="+mj-lt"/>
              <a:buAutoNum type="arabicPeriod"/>
            </a:pPr>
            <a:r>
              <a:rPr lang="en-US" dirty="0"/>
              <a:t>Find out which customer belongs to which </a:t>
            </a:r>
            <a:r>
              <a:rPr lang="en-US" dirty="0" smtClean="0"/>
              <a:t>group</a:t>
            </a:r>
          </a:p>
          <a:p>
            <a:pPr lvl="1" algn="just"/>
            <a:r>
              <a:rPr lang="en-US" dirty="0" smtClean="0"/>
              <a:t> </a:t>
            </a:r>
            <a:r>
              <a:rPr lang="en-US" dirty="0"/>
              <a:t>(Group: 1, 2, 3, 4 and 5</a:t>
            </a:r>
            <a:r>
              <a:rPr lang="en-US" dirty="0" smtClean="0"/>
              <a:t>).</a:t>
            </a:r>
          </a:p>
          <a:p>
            <a:pPr lvl="1" algn="just"/>
            <a:endParaRPr lang="en-US" dirty="0" smtClean="0"/>
          </a:p>
          <a:p>
            <a:pPr lvl="1" algn="just"/>
            <a:endParaRPr lang="en-US" dirty="0"/>
          </a:p>
          <a:p>
            <a:pPr marL="914400" lvl="1" indent="-457200" algn="just">
              <a:buFont typeface="+mj-lt"/>
              <a:buAutoNum type="arabicPeriod" startAt="2"/>
            </a:pPr>
            <a:r>
              <a:rPr lang="en-US" dirty="0"/>
              <a:t>Find any hidden patterns in customer behavior that would help the bank match their products to the exact customers groups.</a:t>
            </a:r>
          </a:p>
          <a:p>
            <a:endParaRPr lang="en-US" sz="2000" dirty="0">
              <a:solidFill>
                <a:srgbClr val="FF6600"/>
              </a:solidFill>
            </a:endParaRPr>
          </a:p>
          <a:p>
            <a:endParaRPr lang="en-US" sz="2000"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642571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1084859" y="1089000"/>
            <a:ext cx="6858002" cy="4680000"/>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a:solidFill>
                  <a:srgbClr val="FF6600"/>
                </a:solidFill>
              </a:rPr>
              <a:t>Data Overview</a:t>
            </a:r>
          </a:p>
        </p:txBody>
      </p:sp>
      <p:sp>
        <p:nvSpPr>
          <p:cNvPr id="3" name="Subtitle 2">
            <a:extLst>
              <a:ext uri="{FF2B5EF4-FFF2-40B4-BE49-F238E27FC236}">
                <a16:creationId xmlns="" xmlns:a16="http://schemas.microsoft.com/office/drawing/2014/main" id="{60B3D5A6-E766-7C41-BD00-B22DA4727FBA}"/>
              </a:ext>
            </a:extLst>
          </p:cNvPr>
          <p:cNvSpPr>
            <a:spLocks noGrp="1"/>
          </p:cNvSpPr>
          <p:nvPr>
            <p:ph type="subTitle" idx="1"/>
          </p:nvPr>
        </p:nvSpPr>
        <p:spPr>
          <a:xfrm rot="5400000">
            <a:off x="5009067" y="-324925"/>
            <a:ext cx="6858003" cy="7507855"/>
          </a:xfrm>
        </p:spPr>
        <p:txBody>
          <a:bodyPr vert="vert270">
            <a:normAutofit lnSpcReduction="10000"/>
          </a:bodyPr>
          <a:lstStyle/>
          <a:p>
            <a:pPr algn="just"/>
            <a:endParaRPr lang="en-US" sz="1800" dirty="0">
              <a:solidFill>
                <a:srgbClr val="FF6600"/>
              </a:solidFill>
            </a:endParaRPr>
          </a:p>
          <a:p>
            <a:pPr marL="171450" indent="-171450" algn="just">
              <a:buFont typeface="Arial" panose="020B0604020202020204" pitchFamily="34" charset="0"/>
              <a:buChar char="•"/>
            </a:pPr>
            <a:r>
              <a:rPr lang="en-US" sz="1800" dirty="0"/>
              <a:t>1 data set (cust_seg.csv)</a:t>
            </a:r>
          </a:p>
          <a:p>
            <a:pPr marL="171450" indent="-171450" algn="just">
              <a:buFont typeface="Arial" panose="020B0604020202020204" pitchFamily="34" charset="0"/>
              <a:buChar char="•"/>
            </a:pPr>
            <a:r>
              <a:rPr lang="en-US" sz="1800" dirty="0"/>
              <a:t>The full data set consists of 48 variables and </a:t>
            </a:r>
            <a:r>
              <a:rPr lang="en-US" sz="1800" dirty="0" smtClean="0"/>
              <a:t>1,000,000 </a:t>
            </a:r>
            <a:r>
              <a:rPr lang="en-US" sz="1800" dirty="0"/>
              <a:t>observations.</a:t>
            </a:r>
          </a:p>
          <a:p>
            <a:pPr marL="171450" indent="-171450" algn="just">
              <a:buFont typeface="Arial" panose="020B0604020202020204" pitchFamily="34" charset="0"/>
              <a:buChar char="•"/>
            </a:pPr>
            <a:endParaRPr lang="en-US" sz="1800" dirty="0"/>
          </a:p>
          <a:p>
            <a:pPr algn="just"/>
            <a:r>
              <a:rPr lang="en-US" sz="1800" b="1" dirty="0"/>
              <a:t>Assumptions:</a:t>
            </a:r>
          </a:p>
          <a:p>
            <a:pPr marL="285750" indent="-285750" algn="just">
              <a:buFont typeface="Arial" panose="020B0604020202020204" pitchFamily="34" charset="0"/>
              <a:buChar char="•"/>
            </a:pPr>
            <a:r>
              <a:rPr lang="en-US" sz="1800" dirty="0" smtClean="0"/>
              <a:t>The data was skewed so we dropped the outliers.</a:t>
            </a:r>
          </a:p>
          <a:p>
            <a:pPr marL="285750" indent="-285750" algn="just">
              <a:buFont typeface="Arial" panose="020B0604020202020204" pitchFamily="34" charset="0"/>
              <a:buChar char="•"/>
            </a:pPr>
            <a:r>
              <a:rPr lang="en-US" sz="1800" dirty="0" smtClean="0"/>
              <a:t>Some variables were dropped because they were considered useless i.e. some customers didn’t have a province code.</a:t>
            </a:r>
          </a:p>
          <a:p>
            <a:pPr marL="285750" indent="-285750" algn="just">
              <a:buFont typeface="Arial" panose="020B0604020202020204" pitchFamily="34" charset="0"/>
              <a:buChar char="•"/>
            </a:pPr>
            <a:r>
              <a:rPr lang="en-US" sz="1800" dirty="0" smtClean="0"/>
              <a:t>Variables are arranged in order of importance.</a:t>
            </a:r>
          </a:p>
          <a:p>
            <a:pPr algn="just"/>
            <a:endParaRPr lang="en-US" sz="1800" dirty="0"/>
          </a:p>
          <a:p>
            <a:pPr algn="just"/>
            <a:r>
              <a:rPr lang="en-US" sz="1800" b="1" dirty="0"/>
              <a:t>Manipulations:</a:t>
            </a:r>
          </a:p>
          <a:p>
            <a:pPr marL="342900" lvl="0" indent="-342900" algn="just">
              <a:lnSpc>
                <a:spcPct val="107000"/>
              </a:lnSpc>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The </a:t>
            </a:r>
            <a:r>
              <a:rPr lang="en-US" sz="1800" dirty="0" err="1">
                <a:solidFill>
                  <a:srgbClr val="C00000"/>
                </a:solidFill>
                <a:effectLst/>
                <a:ea typeface="Calibri" panose="020F0502020204030204" pitchFamily="34" charset="0"/>
                <a:cs typeface="Times New Roman" panose="02020603050405020304" pitchFamily="18" charset="0"/>
              </a:rPr>
              <a:t>fecha_alta</a:t>
            </a:r>
            <a:r>
              <a:rPr lang="en-US" sz="1800" dirty="0">
                <a:solidFill>
                  <a:srgbClr val="C00000"/>
                </a:solidFill>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variable which is the date which the customer became the first holder of a contact at the bank was changed by subtracting the customer’s date with the max date 2015-01-28 to get the number of years since first contract. This created a new column called </a:t>
            </a:r>
            <a:r>
              <a:rPr lang="en-US" sz="1800" dirty="0" err="1">
                <a:solidFill>
                  <a:srgbClr val="C00000"/>
                </a:solidFill>
                <a:effectLst/>
                <a:ea typeface="Calibri" panose="020F0502020204030204" pitchFamily="34" charset="0"/>
                <a:cs typeface="Times New Roman" panose="02020603050405020304" pitchFamily="18" charset="0"/>
              </a:rPr>
              <a:t>fecha_alta_year</a:t>
            </a:r>
            <a:r>
              <a:rPr lang="en-US" sz="1800" dirty="0">
                <a:solidFill>
                  <a:srgbClr val="C00000"/>
                </a:solidFill>
                <a:effectLst/>
                <a:ea typeface="Calibri" panose="020F0502020204030204" pitchFamily="34" charset="0"/>
                <a:cs typeface="Times New Roman" panose="02020603050405020304" pitchFamily="18" charset="0"/>
              </a:rPr>
              <a:t>.</a:t>
            </a:r>
            <a:endParaRPr lang="en-ZA" sz="1800" dirty="0">
              <a:solidFill>
                <a:srgbClr val="C00000"/>
              </a:solidFill>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The 24 variables that start with the letters </a:t>
            </a:r>
            <a:r>
              <a:rPr lang="en-US" sz="1800" dirty="0" err="1">
                <a:effectLst/>
                <a:ea typeface="Calibri" panose="020F0502020204030204" pitchFamily="34" charset="0"/>
                <a:cs typeface="Times New Roman" panose="02020603050405020304" pitchFamily="18" charset="0"/>
              </a:rPr>
              <a:t>ind</a:t>
            </a:r>
            <a:r>
              <a:rPr lang="en-US" sz="1800" dirty="0">
                <a:effectLst/>
                <a:ea typeface="Calibri" panose="020F0502020204030204" pitchFamily="34" charset="0"/>
                <a:cs typeface="Times New Roman" panose="02020603050405020304" pitchFamily="18" charset="0"/>
              </a:rPr>
              <a:t>_ and end with the letter _ult1 which describe the different accounts or products the customers use was summed up to one variable which counts the number of products each customer makes use of in the bank. This created a new variable named </a:t>
            </a:r>
            <a:r>
              <a:rPr lang="en-US" sz="1800" dirty="0" err="1">
                <a:solidFill>
                  <a:srgbClr val="C00000"/>
                </a:solidFill>
                <a:effectLst/>
                <a:ea typeface="Calibri" panose="020F0502020204030204" pitchFamily="34" charset="0"/>
                <a:cs typeface="Times New Roman" panose="02020603050405020304" pitchFamily="18" charset="0"/>
              </a:rPr>
              <a:t>number_of_accounts</a:t>
            </a:r>
            <a:r>
              <a:rPr lang="en-US" sz="1800" dirty="0">
                <a:solidFill>
                  <a:srgbClr val="C00000"/>
                </a:solidFill>
                <a:effectLst/>
                <a:ea typeface="Calibri" panose="020F0502020204030204" pitchFamily="34" charset="0"/>
                <a:cs typeface="Times New Roman" panose="02020603050405020304" pitchFamily="18" charset="0"/>
              </a:rPr>
              <a:t>.</a:t>
            </a:r>
            <a:endParaRPr lang="en-ZA" sz="1800" dirty="0">
              <a:effectLst/>
              <a:ea typeface="Calibri" panose="020F0502020204030204" pitchFamily="34" charset="0"/>
              <a:cs typeface="Times New Roman" panose="02020603050405020304" pitchFamily="18" charset="0"/>
            </a:endParaRPr>
          </a:p>
          <a:p>
            <a:endParaRPr lang="en-US" sz="1800" dirty="0">
              <a:solidFill>
                <a:srgbClr val="FF6600"/>
              </a:solidFill>
            </a:endParaRPr>
          </a:p>
          <a:p>
            <a:endParaRPr lang="en-US" sz="1800"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133497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1089001" y="1089002"/>
            <a:ext cx="6858002" cy="4680000"/>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a:solidFill>
                  <a:srgbClr val="FF6600"/>
                </a:solidFill>
              </a:rPr>
              <a:t>Exploratory Data Analysis</a:t>
            </a:r>
            <a:endParaRPr lang="en-US" b="1" dirty="0">
              <a:solidFill>
                <a:srgbClr val="FF6600"/>
              </a:solidFill>
            </a:endParaRPr>
          </a:p>
        </p:txBody>
      </p:sp>
      <p:sp>
        <p:nvSpPr>
          <p:cNvPr id="3" name="Subtitle 2">
            <a:extLst>
              <a:ext uri="{FF2B5EF4-FFF2-40B4-BE49-F238E27FC236}">
                <a16:creationId xmlns="" xmlns:a16="http://schemas.microsoft.com/office/drawing/2014/main" id="{60B3D5A6-E766-7C41-BD00-B22DA4727FBA}"/>
              </a:ext>
            </a:extLst>
          </p:cNvPr>
          <p:cNvSpPr>
            <a:spLocks noGrp="1"/>
          </p:cNvSpPr>
          <p:nvPr>
            <p:ph type="subTitle" idx="1"/>
          </p:nvPr>
        </p:nvSpPr>
        <p:spPr>
          <a:xfrm rot="5400000">
            <a:off x="5006997" y="-326997"/>
            <a:ext cx="6858003" cy="7511998"/>
          </a:xfrm>
        </p:spPr>
        <p:txBody>
          <a:bodyPr vert="vert270">
            <a:normAutofit/>
          </a:bodyPr>
          <a:lstStyle/>
          <a:p>
            <a:pPr marL="342900" lvl="0" indent="-342900" algn="just">
              <a:lnSpc>
                <a:spcPct val="107000"/>
              </a:lnSpc>
              <a:buFont typeface="Symbol" panose="05050102010706020507" pitchFamily="18" charset="2"/>
              <a:buChar char=""/>
            </a:pPr>
            <a:endParaRPr lang="en-GB" sz="1800" dirty="0" smtClean="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GB" sz="1800" dirty="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GB" sz="1800" dirty="0" smtClean="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GB" sz="1800" dirty="0">
              <a:ea typeface="Calibri" panose="020F0502020204030204" pitchFamily="34" charset="0"/>
              <a:cs typeface="Times New Roman" panose="02020603050405020304" pitchFamily="18" charset="0"/>
            </a:endParaRPr>
          </a:p>
          <a:p>
            <a:pPr lvl="0" algn="just">
              <a:lnSpc>
                <a:spcPct val="107000"/>
              </a:lnSpc>
            </a:pPr>
            <a:endParaRPr lang="en-GB" sz="1800" dirty="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GB" sz="1800" dirty="0" smtClean="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GB" sz="2000" dirty="0" smtClean="0">
                <a:ea typeface="Calibri" panose="020F0502020204030204" pitchFamily="34" charset="0"/>
                <a:cs typeface="Times New Roman" panose="02020603050405020304" pitchFamily="18" charset="0"/>
              </a:rPr>
              <a:t>Duplicate </a:t>
            </a:r>
            <a:r>
              <a:rPr lang="en-GB" sz="2000" dirty="0">
                <a:ea typeface="Calibri" panose="020F0502020204030204" pitchFamily="34" charset="0"/>
                <a:cs typeface="Times New Roman" panose="02020603050405020304" pitchFamily="18" charset="0"/>
              </a:rPr>
              <a:t>values: approximately 37.3% of the data was duplicates</a:t>
            </a:r>
          </a:p>
          <a:p>
            <a:pPr marL="342900" lvl="0" indent="-342900" algn="just">
              <a:lnSpc>
                <a:spcPct val="107000"/>
              </a:lnSpc>
              <a:buFont typeface="Symbol" panose="05050102010706020507" pitchFamily="18" charset="2"/>
              <a:buChar char=""/>
            </a:pPr>
            <a:endParaRPr lang="en-GB" sz="2000" dirty="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GB" sz="2000" dirty="0">
                <a:ea typeface="Calibri" panose="020F0502020204030204" pitchFamily="34" charset="0"/>
                <a:cs typeface="Times New Roman" panose="02020603050405020304" pitchFamily="18" charset="0"/>
              </a:rPr>
              <a:t>Approximately 40% of the data was discarded for the analysis after data cleaning and transformation</a:t>
            </a:r>
          </a:p>
          <a:p>
            <a:endParaRPr lang="en-US" sz="1800" dirty="0">
              <a:solidFill>
                <a:srgbClr val="FF6600"/>
              </a:solidFill>
            </a:endParaRPr>
          </a:p>
          <a:p>
            <a:endParaRPr lang="en-US" sz="1800"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940339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 xmlns:a16="http://schemas.microsoft.com/office/drawing/2014/main" id="{743AA782-23D1-4521-8CAD-47662984A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F2984A62-0E18-43F9-9382-1DD903483887}"/>
              </a:ext>
            </a:extLst>
          </p:cNvPr>
          <p:cNvSpPr>
            <a:spLocks noGrp="1"/>
          </p:cNvSpPr>
          <p:nvPr>
            <p:ph type="title"/>
          </p:nvPr>
        </p:nvSpPr>
        <p:spPr>
          <a:xfrm>
            <a:off x="630935" y="474453"/>
            <a:ext cx="4935651" cy="1121434"/>
          </a:xfrm>
        </p:spPr>
        <p:txBody>
          <a:bodyPr vert="horz" lIns="91440" tIns="45720" rIns="91440" bIns="45720" rtlCol="0" anchor="b">
            <a:normAutofit/>
          </a:bodyPr>
          <a:lstStyle/>
          <a:p>
            <a:r>
              <a:rPr lang="en-US" sz="4600" b="1" kern="1200" dirty="0">
                <a:solidFill>
                  <a:schemeClr val="tx1"/>
                </a:solidFill>
                <a:latin typeface="+mj-lt"/>
                <a:ea typeface="+mj-ea"/>
                <a:cs typeface="+mj-cs"/>
              </a:rPr>
              <a:t>EDA: Missing </a:t>
            </a:r>
            <a:r>
              <a:rPr lang="en-US" sz="4600" b="1" kern="1200" dirty="0" smtClean="0">
                <a:solidFill>
                  <a:schemeClr val="tx1"/>
                </a:solidFill>
                <a:latin typeface="+mj-lt"/>
                <a:ea typeface="+mj-ea"/>
                <a:cs typeface="+mj-cs"/>
              </a:rPr>
              <a:t>Values </a:t>
            </a:r>
            <a:endParaRPr lang="en-US" sz="4600" b="1" kern="1200" dirty="0">
              <a:solidFill>
                <a:schemeClr val="tx1"/>
              </a:solidFill>
              <a:latin typeface="+mj-lt"/>
              <a:ea typeface="+mj-ea"/>
              <a:cs typeface="+mj-cs"/>
            </a:endParaRPr>
          </a:p>
        </p:txBody>
      </p:sp>
      <p:sp>
        <p:nvSpPr>
          <p:cNvPr id="8" name="TextBox 7">
            <a:extLst>
              <a:ext uri="{FF2B5EF4-FFF2-40B4-BE49-F238E27FC236}">
                <a16:creationId xmlns="" xmlns:a16="http://schemas.microsoft.com/office/drawing/2014/main" id="{FAC37C17-4238-41CE-83A9-16767354369F}"/>
              </a:ext>
            </a:extLst>
          </p:cNvPr>
          <p:cNvSpPr txBox="1"/>
          <p:nvPr/>
        </p:nvSpPr>
        <p:spPr>
          <a:xfrm>
            <a:off x="630936" y="1792224"/>
            <a:ext cx="4935651" cy="3547872"/>
          </a:xfrm>
          <a:prstGeom prst="rect">
            <a:avLst/>
          </a:prstGeom>
          <a:ln>
            <a:solidFill>
              <a:schemeClr val="accent2"/>
            </a:solidFill>
          </a:ln>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2200" dirty="0" smtClean="0"/>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smtClean="0"/>
              <a:t>Variables </a:t>
            </a:r>
            <a:r>
              <a:rPr lang="en-US" sz="2200" dirty="0"/>
              <a:t>with more than 80% missing values were removed</a:t>
            </a:r>
            <a:r>
              <a:rPr lang="en-US" sz="2200" dirty="0" smtClean="0"/>
              <a:t>.</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The other missing values were replace using different machine learning methods.</a:t>
            </a:r>
          </a:p>
        </p:txBody>
      </p:sp>
      <p:pic>
        <p:nvPicPr>
          <p:cNvPr id="14" name="Content Placeholder 13" descr="Chart, histogram&#10;&#10;Description automatically generated">
            <a:extLst>
              <a:ext uri="{FF2B5EF4-FFF2-40B4-BE49-F238E27FC236}">
                <a16:creationId xmlns="" xmlns:a16="http://schemas.microsoft.com/office/drawing/2014/main" id="{A1918209-02AA-454D-B448-23B9E61768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3349" y="640080"/>
            <a:ext cx="6246054" cy="5577840"/>
          </a:xfrm>
          <a:prstGeom prst="rect">
            <a:avLst/>
          </a:prstGeom>
        </p:spPr>
      </p:pic>
    </p:spTree>
    <p:extLst>
      <p:ext uri="{BB962C8B-B14F-4D97-AF65-F5344CB8AC3E}">
        <p14:creationId xmlns:p14="http://schemas.microsoft.com/office/powerpoint/2010/main" val="508765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 xmlns:a16="http://schemas.microsoft.com/office/drawing/2014/main" id="{32AEEBC8-9D30-42EF-95F2-386C2653FB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F2984A62-0E18-43F9-9382-1DD903483887}"/>
              </a:ext>
            </a:extLst>
          </p:cNvPr>
          <p:cNvSpPr>
            <a:spLocks noGrp="1"/>
          </p:cNvSpPr>
          <p:nvPr>
            <p:ph type="title"/>
          </p:nvPr>
        </p:nvSpPr>
        <p:spPr>
          <a:xfrm>
            <a:off x="630936" y="502920"/>
            <a:ext cx="3449358" cy="1463040"/>
          </a:xfrm>
        </p:spPr>
        <p:txBody>
          <a:bodyPr vert="horz" lIns="91440" tIns="45720" rIns="91440" bIns="45720" rtlCol="0" anchor="ctr">
            <a:normAutofit/>
          </a:bodyPr>
          <a:lstStyle/>
          <a:p>
            <a:r>
              <a:rPr lang="en-US" sz="4600" b="1" kern="1200" dirty="0">
                <a:solidFill>
                  <a:schemeClr val="tx1"/>
                </a:solidFill>
                <a:latin typeface="+mj-lt"/>
                <a:ea typeface="+mj-ea"/>
                <a:cs typeface="+mj-cs"/>
              </a:rPr>
              <a:t>EDA: Outliers</a:t>
            </a:r>
          </a:p>
        </p:txBody>
      </p:sp>
      <p:sp>
        <p:nvSpPr>
          <p:cNvPr id="8" name="TextBox 7">
            <a:extLst>
              <a:ext uri="{FF2B5EF4-FFF2-40B4-BE49-F238E27FC236}">
                <a16:creationId xmlns="" xmlns:a16="http://schemas.microsoft.com/office/drawing/2014/main" id="{FAC37C17-4238-41CE-83A9-16767354369F}"/>
              </a:ext>
            </a:extLst>
          </p:cNvPr>
          <p:cNvSpPr txBox="1"/>
          <p:nvPr/>
        </p:nvSpPr>
        <p:spPr>
          <a:xfrm>
            <a:off x="4654296" y="502920"/>
            <a:ext cx="6894576" cy="1463040"/>
          </a:xfrm>
          <a:prstGeom prst="rect">
            <a:avLst/>
          </a:prstGeom>
          <a:ln>
            <a:solidFill>
              <a:schemeClr val="accent2"/>
            </a:solidFill>
          </a:ln>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The </a:t>
            </a:r>
            <a:r>
              <a:rPr lang="en-US" sz="2000" dirty="0" err="1"/>
              <a:t>renta</a:t>
            </a:r>
            <a:r>
              <a:rPr lang="en-US" sz="2000" dirty="0"/>
              <a:t> variable and age variable contained some outliers. Thus, the outliers were removed from this analysis to obtained accurate results.</a:t>
            </a:r>
          </a:p>
        </p:txBody>
      </p:sp>
      <p:pic>
        <p:nvPicPr>
          <p:cNvPr id="7" name="Content Placeholder 6" descr="Chart, box and whisker chart&#10;&#10;Description automatically generated">
            <a:extLst>
              <a:ext uri="{FF2B5EF4-FFF2-40B4-BE49-F238E27FC236}">
                <a16:creationId xmlns="" xmlns:a16="http://schemas.microsoft.com/office/drawing/2014/main" id="{6C7D92C3-0548-40BC-8EAF-B05D3412B4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936" y="2619274"/>
            <a:ext cx="10917936" cy="3302675"/>
          </a:xfrm>
          <a:prstGeom prst="rect">
            <a:avLst/>
          </a:prstGeom>
        </p:spPr>
      </p:pic>
    </p:spTree>
    <p:extLst>
      <p:ext uri="{BB962C8B-B14F-4D97-AF65-F5344CB8AC3E}">
        <p14:creationId xmlns:p14="http://schemas.microsoft.com/office/powerpoint/2010/main" val="33417562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GI_Final_Report" id="{E95536C2-EF36-40C8-91B1-A570031C6045}" vid="{D6F627D0-083E-4F0C-BE7D-8D92008D50D2}"/>
    </a:ext>
  </a:extLst>
</a:theme>
</file>

<file path=docProps/app.xml><?xml version="1.0" encoding="utf-8"?>
<Properties xmlns="http://schemas.openxmlformats.org/officeDocument/2006/extended-properties" xmlns:vt="http://schemas.openxmlformats.org/officeDocument/2006/docPropsVTypes">
  <Template>DGI_Final_Report</Template>
  <TotalTime>226</TotalTime>
  <Words>743</Words>
  <Application>Microsoft Office PowerPoint</Application>
  <PresentationFormat>Widescreen</PresentationFormat>
  <Paragraphs>117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Symbol</vt:lpstr>
      <vt:lpstr>Times New Roman</vt:lpstr>
      <vt:lpstr>Office Theme</vt:lpstr>
      <vt:lpstr>PowerPoint Presentation</vt:lpstr>
      <vt:lpstr>   Agenda</vt:lpstr>
      <vt:lpstr>   Problem Description </vt:lpstr>
      <vt:lpstr>   Business Understanding </vt:lpstr>
      <vt:lpstr>   Approach</vt:lpstr>
      <vt:lpstr>   Data Overview</vt:lpstr>
      <vt:lpstr>   Exploratory Data Analysis</vt:lpstr>
      <vt:lpstr>EDA: Missing Values </vt:lpstr>
      <vt:lpstr>EDA: Outliers</vt:lpstr>
      <vt:lpstr>PowerPoint Presentation</vt:lpstr>
      <vt:lpstr>Proposed Model Technique</vt:lpstr>
      <vt:lpstr>Model Evaluation</vt:lpstr>
      <vt:lpstr>Recommendations</vt:lpstr>
      <vt:lpstr>PowerPoint Presentation</vt:lpstr>
    </vt:vector>
  </TitlesOfParts>
  <Company>HP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 Masawi</dc:creator>
  <cp:lastModifiedBy>Robin Masawi</cp:lastModifiedBy>
  <cp:revision>16</cp:revision>
  <dcterms:created xsi:type="dcterms:W3CDTF">2021-05-15T12:25:14Z</dcterms:created>
  <dcterms:modified xsi:type="dcterms:W3CDTF">2021-05-15T16:12:01Z</dcterms:modified>
</cp:coreProperties>
</file>