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90.000</a:t>
            </a:r>
            <a:endParaRPr/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90.000</a:t>
            </a:r>
            <a:endParaRPr/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90.000</a:t>
            </a:r>
            <a:endParaRPr/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foreignlaborcert.doleta.gov/performancedata.cf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s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H1B Visa Application Analysis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s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Sheldon Rodrigues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s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Andres Salcedo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838200" y="223125"/>
            <a:ext cx="11072400" cy="9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US"/>
              <a:t>Factors application status depends on?</a:t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25" y="1440800"/>
            <a:ext cx="6318826" cy="397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9725" y="1440800"/>
            <a:ext cx="5349326" cy="39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sultado de imagen para alec baldwin trump" id="155" name="Shape 155"/>
          <p:cNvPicPr preferRelativeResize="0"/>
          <p:nvPr/>
        </p:nvPicPr>
        <p:blipFill rotWithShape="1">
          <a:blip r:embed="rId3">
            <a:alphaModFix/>
          </a:blip>
          <a:srcRect b="0" l="14683" r="24433" t="0"/>
          <a:stretch/>
        </p:blipFill>
        <p:spPr>
          <a:xfrm>
            <a:off x="5913123" y="10"/>
            <a:ext cx="6278877" cy="6857990"/>
          </a:xfrm>
          <a:custGeom>
            <a:pathLst>
              <a:path extrusionOk="0" h="6858000" w="6278877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noFill/>
          <a:ln>
            <a:noFill/>
          </a:ln>
        </p:spPr>
      </p:pic>
      <p:cxnSp>
        <p:nvCxnSpPr>
          <p:cNvPr id="156" name="Shape 156"/>
          <p:cNvCxnSpPr/>
          <p:nvPr/>
        </p:nvCxnSpPr>
        <p:spPr>
          <a:xfrm>
            <a:off x="655320" y="2316480"/>
            <a:ext cx="4937760" cy="0"/>
          </a:xfrm>
          <a:prstGeom prst="straightConnector1">
            <a:avLst/>
          </a:prstGeom>
          <a:noFill/>
          <a:ln cap="sq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7" name="Shape 157"/>
          <p:cNvSpPr txBox="1"/>
          <p:nvPr>
            <p:ph type="title"/>
          </p:nvPr>
        </p:nvSpPr>
        <p:spPr>
          <a:xfrm>
            <a:off x="655320" y="2631125"/>
            <a:ext cx="4983480" cy="2397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US" sz="6000"/>
              <a:t>P</a:t>
            </a:r>
            <a:r>
              <a:rPr b="0" i="0" lang="es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olicy </a:t>
            </a:r>
            <a:r>
              <a:rPr lang="es-US" sz="6000"/>
              <a:t>A</a:t>
            </a:r>
            <a:r>
              <a:rPr b="0" i="0" lang="es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nalysis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838200" y="287453"/>
            <a:ext cx="105156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Floor on H1B salary</a:t>
            </a:r>
            <a:endParaRPr/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074621"/>
            <a:ext cx="9901918" cy="54785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1418075" y="3073000"/>
            <a:ext cx="74778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838200" y="287453"/>
            <a:ext cx="10515600" cy="787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US"/>
              <a:t>State p</a:t>
            </a:r>
            <a:r>
              <a:rPr b="0" i="0" lang="es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opulation vs. </a:t>
            </a:r>
            <a:r>
              <a:rPr lang="es-US"/>
              <a:t>immigration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600" y="1074625"/>
            <a:ext cx="9114075" cy="547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838200" y="287453"/>
            <a:ext cx="10515600" cy="787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Immigrants taking jobs of Americans?</a:t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25" y="1074621"/>
            <a:ext cx="10888961" cy="5478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838200" y="267854"/>
            <a:ext cx="105156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US"/>
              <a:t>Remaining questions</a:t>
            </a:r>
            <a:endParaRPr/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838200" y="12533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US"/>
              <a:t>What happens with the fraction of applicants that were certified but did not file an H1B petition for lottery (about 70%)?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US"/>
              <a:t>How does age relates with the change of getting a certified petition?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US"/>
              <a:t>What are the impacts of a possible merit-based system (e.g., Canada or Australia)?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US"/>
              <a:t>Further analysis using a standardized job category.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 of the dataset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insights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Policy analysis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838200" y="267854"/>
            <a:ext cx="10515600" cy="826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 of the dataset and limitations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838200" y="12533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s-US" sz="2300"/>
              <a:t>H1B visa applications and case status from 2014 to 2017. Data obtained from: </a:t>
            </a:r>
            <a:r>
              <a:rPr lang="es-US" sz="2300" u="sng">
                <a:solidFill>
                  <a:schemeClr val="hlink"/>
                </a:solidFill>
                <a:hlinkClick r:id="rId3"/>
              </a:rPr>
              <a:t>https://www.foreignlaborcert.doleta.gov/performancedata.cfm</a:t>
            </a:r>
            <a:endParaRPr sz="23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s-US" sz="2300"/>
              <a:t>Certification is different than getting an H1B Visa: Although the analysis will be more interesting, the randomness in the allocation makes relationships spurious. </a:t>
            </a:r>
            <a:endParaRPr sz="23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s-US" sz="2300"/>
              <a:t>Data merged in Tableau with complementary information:</a:t>
            </a:r>
            <a:endParaRPr sz="2300"/>
          </a:p>
          <a:p>
            <a:pPr indent="-3746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s-US" sz="2300"/>
              <a:t>Native-born unemployment for 2015 and 2016 by U.S. region. </a:t>
            </a:r>
            <a:endParaRPr sz="2300"/>
          </a:p>
          <a:p>
            <a:pPr indent="-3746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s-US" sz="2300"/>
              <a:t>Minimum and maximum tax rates for different states.</a:t>
            </a:r>
            <a:endParaRPr sz="2300"/>
          </a:p>
          <a:p>
            <a:pPr indent="-3746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s-US" sz="2300"/>
              <a:t>Fortune 500 company locations</a:t>
            </a:r>
            <a:endParaRPr sz="23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s-US" sz="2300"/>
              <a:t>Limitations:</a:t>
            </a:r>
            <a:endParaRPr sz="2300"/>
          </a:p>
          <a:p>
            <a:pPr indent="-3746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s-US" sz="2300"/>
              <a:t>Some interesting fields like age are not present.</a:t>
            </a:r>
            <a:endParaRPr sz="2300"/>
          </a:p>
          <a:p>
            <a:pPr indent="-3746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s-US" sz="2300"/>
              <a:t>Time scope.</a:t>
            </a:r>
            <a:endParaRPr sz="2300"/>
          </a:p>
          <a:p>
            <a:pPr indent="-3746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s-US" sz="2300"/>
              <a:t>Standardization</a:t>
            </a:r>
            <a:r>
              <a:rPr lang="es-US" sz="2300"/>
              <a:t> of job titles. 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838200" y="251822"/>
            <a:ext cx="105156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s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and where are people applying for H1Bs?</a:t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6702" y="1485308"/>
            <a:ext cx="7292896" cy="4686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475" y="1267596"/>
            <a:ext cx="4084355" cy="5478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838200" y="176558"/>
            <a:ext cx="105156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are the top sponsors?</a:t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875" y="872675"/>
            <a:ext cx="11490425" cy="581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592000" y="163983"/>
            <a:ext cx="105156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s-US" sz="3959"/>
              <a:t>Job titles vs. status</a:t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250" y="873600"/>
            <a:ext cx="11084626" cy="589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91050" y="138772"/>
            <a:ext cx="105156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me the money</a:t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10920761" y="1332908"/>
            <a:ext cx="1171965" cy="10088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550" y="952675"/>
            <a:ext cx="11782401" cy="549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38200" y="287453"/>
            <a:ext cx="10515600" cy="787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s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about applying to states with least demand?</a:t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7021"/>
            <a:ext cx="11887198" cy="4477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838200" y="287453"/>
            <a:ext cx="10515600" cy="787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California is the highest paying state, but…</a:t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950" y="970025"/>
            <a:ext cx="7175424" cy="578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