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73" r:id="rId4"/>
    <p:sldId id="258" r:id="rId5"/>
    <p:sldId id="260" r:id="rId6"/>
    <p:sldId id="261" r:id="rId7"/>
    <p:sldId id="271" r:id="rId8"/>
    <p:sldId id="262" r:id="rId9"/>
    <p:sldId id="263" r:id="rId10"/>
    <p:sldId id="264" r:id="rId11"/>
    <p:sldId id="265" r:id="rId12"/>
    <p:sldId id="266" r:id="rId13"/>
    <p:sldId id="274" r:id="rId14"/>
    <p:sldId id="267" r:id="rId15"/>
    <p:sldId id="279" r:id="rId16"/>
    <p:sldId id="275" r:id="rId17"/>
    <p:sldId id="278"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E0445E-4A5B-4840-BAC2-76ED608CFA97}" type="doc">
      <dgm:prSet loTypeId="urn:microsoft.com/office/officeart/2008/layout/HexagonCluster" loCatId="relationship" qsTypeId="urn:microsoft.com/office/officeart/2005/8/quickstyle/3d2" qsCatId="3D" csTypeId="urn:microsoft.com/office/officeart/2005/8/colors/accent1_1" csCatId="accent1" phldr="1"/>
      <dgm:spPr/>
      <dgm:t>
        <a:bodyPr/>
        <a:lstStyle/>
        <a:p>
          <a:endParaRPr lang="en-US"/>
        </a:p>
      </dgm:t>
    </dgm:pt>
    <dgm:pt modelId="{43F6A6DF-397F-4D75-8403-1AE33024C621}">
      <dgm:prSet phldrT="[Text]" phldr="1"/>
      <dgm:spPr/>
      <dgm:t>
        <a:bodyPr/>
        <a:lstStyle/>
        <a:p>
          <a:endParaRPr lang="en-US"/>
        </a:p>
      </dgm:t>
    </dgm:pt>
    <dgm:pt modelId="{00DD1B1A-82FF-4B56-AEF1-FE0842228CF0}" type="parTrans" cxnId="{CC41468A-830F-42B2-8F1F-F7D9FBFA9027}">
      <dgm:prSet/>
      <dgm:spPr/>
      <dgm:t>
        <a:bodyPr/>
        <a:lstStyle/>
        <a:p>
          <a:endParaRPr lang="en-US"/>
        </a:p>
      </dgm:t>
    </dgm:pt>
    <dgm:pt modelId="{8F254FBB-2C44-4CA5-9BDB-0488F054E1AC}" type="sibTrans" cxnId="{CC41468A-830F-42B2-8F1F-F7D9FBFA9027}">
      <dgm:prSet/>
      <dgm:spPr/>
      <dgm:t>
        <a:bodyPr/>
        <a:lstStyle/>
        <a:p>
          <a:endParaRPr lang="en-US"/>
        </a:p>
      </dgm:t>
    </dgm:pt>
    <dgm:pt modelId="{2908C396-B149-412A-BA3C-2B131310FED7}">
      <dgm:prSet phldrT="[Text]" phldr="1"/>
      <dgm:spPr/>
      <dgm:t>
        <a:bodyPr/>
        <a:lstStyle/>
        <a:p>
          <a:endParaRPr lang="en-US"/>
        </a:p>
      </dgm:t>
    </dgm:pt>
    <dgm:pt modelId="{E9E3082B-E8C0-4FD7-ADFD-FA691E74030C}" type="parTrans" cxnId="{A7399789-78AF-4972-86BB-0DEBE06DAEEB}">
      <dgm:prSet/>
      <dgm:spPr/>
      <dgm:t>
        <a:bodyPr/>
        <a:lstStyle/>
        <a:p>
          <a:endParaRPr lang="en-US"/>
        </a:p>
      </dgm:t>
    </dgm:pt>
    <dgm:pt modelId="{F697D78B-7749-4CDD-AC6D-1B241AF4BC55}" type="sibTrans" cxnId="{A7399789-78AF-4972-86BB-0DEBE06DAEEB}">
      <dgm:prSet/>
      <dgm:spPr/>
      <dgm:t>
        <a:bodyPr/>
        <a:lstStyle/>
        <a:p>
          <a:endParaRPr lang="en-US"/>
        </a:p>
      </dgm:t>
    </dgm:pt>
    <dgm:pt modelId="{5034EEC0-06C0-4F4F-97E1-F0F170493563}">
      <dgm:prSet phldrT="[Text]" phldr="1"/>
      <dgm:spPr/>
      <dgm:t>
        <a:bodyPr/>
        <a:lstStyle/>
        <a:p>
          <a:endParaRPr lang="en-US"/>
        </a:p>
      </dgm:t>
    </dgm:pt>
    <dgm:pt modelId="{FA2C5317-5E77-4799-A0E0-7C4534480848}" type="parTrans" cxnId="{787CBED9-F017-4966-8A68-31C762891C78}">
      <dgm:prSet/>
      <dgm:spPr/>
      <dgm:t>
        <a:bodyPr/>
        <a:lstStyle/>
        <a:p>
          <a:endParaRPr lang="en-US"/>
        </a:p>
      </dgm:t>
    </dgm:pt>
    <dgm:pt modelId="{C7BEEC8F-136B-42A1-969A-8308CFA01E14}" type="sibTrans" cxnId="{787CBED9-F017-4966-8A68-31C762891C78}">
      <dgm:prSet/>
      <dgm:spPr/>
      <dgm:t>
        <a:bodyPr/>
        <a:lstStyle/>
        <a:p>
          <a:endParaRPr lang="en-US"/>
        </a:p>
      </dgm:t>
    </dgm:pt>
    <dgm:pt modelId="{F95CDDE7-EEC8-444F-93D7-B3405C8EF259}" type="pres">
      <dgm:prSet presAssocID="{9AE0445E-4A5B-4840-BAC2-76ED608CFA97}" presName="Name0" presStyleCnt="0">
        <dgm:presLayoutVars>
          <dgm:chMax val="21"/>
          <dgm:chPref val="21"/>
        </dgm:presLayoutVars>
      </dgm:prSet>
      <dgm:spPr/>
    </dgm:pt>
    <dgm:pt modelId="{1ED00626-B731-4A96-949B-BE81C2C89E86}" type="pres">
      <dgm:prSet presAssocID="{43F6A6DF-397F-4D75-8403-1AE33024C621}" presName="text1" presStyleCnt="0"/>
      <dgm:spPr/>
    </dgm:pt>
    <dgm:pt modelId="{D2CD10B3-46BE-4741-9FEF-C65DAC604859}" type="pres">
      <dgm:prSet presAssocID="{43F6A6DF-397F-4D75-8403-1AE33024C621}" presName="textRepeatNode" presStyleLbl="alignNode1" presStyleIdx="0" presStyleCnt="3">
        <dgm:presLayoutVars>
          <dgm:chMax val="0"/>
          <dgm:chPref val="0"/>
          <dgm:bulletEnabled val="1"/>
        </dgm:presLayoutVars>
      </dgm:prSet>
      <dgm:spPr/>
    </dgm:pt>
    <dgm:pt modelId="{495F5BB6-BD99-4140-9518-D6936C3CAF34}" type="pres">
      <dgm:prSet presAssocID="{43F6A6DF-397F-4D75-8403-1AE33024C621}" presName="textaccent1" presStyleCnt="0"/>
      <dgm:spPr/>
    </dgm:pt>
    <dgm:pt modelId="{08F78666-9A76-4E45-8C11-AD33C0CB001F}" type="pres">
      <dgm:prSet presAssocID="{43F6A6DF-397F-4D75-8403-1AE33024C621}" presName="accentRepeatNode" presStyleLbl="solidAlignAcc1" presStyleIdx="0" presStyleCnt="6"/>
      <dgm:spPr/>
    </dgm:pt>
    <dgm:pt modelId="{35FBEB0B-FA71-40FE-A1F3-FB6E166D91BC}" type="pres">
      <dgm:prSet presAssocID="{8F254FBB-2C44-4CA5-9BDB-0488F054E1AC}" presName="image1" presStyleCnt="0"/>
      <dgm:spPr/>
    </dgm:pt>
    <dgm:pt modelId="{5D56FB90-858C-44CB-9570-D4D49D258982}" type="pres">
      <dgm:prSet presAssocID="{8F254FBB-2C44-4CA5-9BDB-0488F054E1AC}" presName="imageRepeatNode" presStyleLbl="alignAcc1" presStyleIdx="0" presStyleCnt="3"/>
      <dgm:spPr/>
    </dgm:pt>
    <dgm:pt modelId="{CADB0246-34D1-4D0A-B675-23C93494672A}" type="pres">
      <dgm:prSet presAssocID="{8F254FBB-2C44-4CA5-9BDB-0488F054E1AC}" presName="imageaccent1" presStyleCnt="0"/>
      <dgm:spPr/>
    </dgm:pt>
    <dgm:pt modelId="{B064956D-4E50-43CA-A209-4EC11ED05FCC}" type="pres">
      <dgm:prSet presAssocID="{8F254FBB-2C44-4CA5-9BDB-0488F054E1AC}" presName="accentRepeatNode" presStyleLbl="solidAlignAcc1" presStyleIdx="1" presStyleCnt="6"/>
      <dgm:spPr/>
    </dgm:pt>
    <dgm:pt modelId="{F204FE90-BD62-45CF-9391-A276BDB3CA29}" type="pres">
      <dgm:prSet presAssocID="{2908C396-B149-412A-BA3C-2B131310FED7}" presName="text2" presStyleCnt="0"/>
      <dgm:spPr/>
    </dgm:pt>
    <dgm:pt modelId="{3FECBF19-8C36-4E99-89B0-43164441E917}" type="pres">
      <dgm:prSet presAssocID="{2908C396-B149-412A-BA3C-2B131310FED7}" presName="textRepeatNode" presStyleLbl="alignNode1" presStyleIdx="1" presStyleCnt="3">
        <dgm:presLayoutVars>
          <dgm:chMax val="0"/>
          <dgm:chPref val="0"/>
          <dgm:bulletEnabled val="1"/>
        </dgm:presLayoutVars>
      </dgm:prSet>
      <dgm:spPr/>
    </dgm:pt>
    <dgm:pt modelId="{969E7AAD-CA60-43DB-9D11-BFC3A3053EE5}" type="pres">
      <dgm:prSet presAssocID="{2908C396-B149-412A-BA3C-2B131310FED7}" presName="textaccent2" presStyleCnt="0"/>
      <dgm:spPr/>
    </dgm:pt>
    <dgm:pt modelId="{D78053D0-1D05-406E-8C62-0E133078D378}" type="pres">
      <dgm:prSet presAssocID="{2908C396-B149-412A-BA3C-2B131310FED7}" presName="accentRepeatNode" presStyleLbl="solidAlignAcc1" presStyleIdx="2" presStyleCnt="6"/>
      <dgm:spPr/>
    </dgm:pt>
    <dgm:pt modelId="{44E47636-A1BB-43FD-AE64-4FFE5C96D652}" type="pres">
      <dgm:prSet presAssocID="{F697D78B-7749-4CDD-AC6D-1B241AF4BC55}" presName="image2" presStyleCnt="0"/>
      <dgm:spPr/>
    </dgm:pt>
    <dgm:pt modelId="{7F36A407-A85B-44C0-A6F0-052A89762BB1}" type="pres">
      <dgm:prSet presAssocID="{F697D78B-7749-4CDD-AC6D-1B241AF4BC55}" presName="imageRepeatNode" presStyleLbl="alignAcc1" presStyleIdx="1" presStyleCnt="3"/>
      <dgm:spPr/>
    </dgm:pt>
    <dgm:pt modelId="{03B4272F-8BE9-4DE2-B3E5-6EC3E81825D8}" type="pres">
      <dgm:prSet presAssocID="{F697D78B-7749-4CDD-AC6D-1B241AF4BC55}" presName="imageaccent2" presStyleCnt="0"/>
      <dgm:spPr/>
    </dgm:pt>
    <dgm:pt modelId="{52935A2B-E3C2-45EB-8A25-041F33F27638}" type="pres">
      <dgm:prSet presAssocID="{F697D78B-7749-4CDD-AC6D-1B241AF4BC55}" presName="accentRepeatNode" presStyleLbl="solidAlignAcc1" presStyleIdx="3" presStyleCnt="6"/>
      <dgm:spPr/>
    </dgm:pt>
    <dgm:pt modelId="{D86AD47C-A7D1-4987-BCF1-BA0F0159B91D}" type="pres">
      <dgm:prSet presAssocID="{5034EEC0-06C0-4F4F-97E1-F0F170493563}" presName="text3" presStyleCnt="0"/>
      <dgm:spPr/>
    </dgm:pt>
    <dgm:pt modelId="{E29EF608-4D0A-4B81-B2BD-0901522FBF14}" type="pres">
      <dgm:prSet presAssocID="{5034EEC0-06C0-4F4F-97E1-F0F170493563}" presName="textRepeatNode" presStyleLbl="alignNode1" presStyleIdx="2" presStyleCnt="3">
        <dgm:presLayoutVars>
          <dgm:chMax val="0"/>
          <dgm:chPref val="0"/>
          <dgm:bulletEnabled val="1"/>
        </dgm:presLayoutVars>
      </dgm:prSet>
      <dgm:spPr/>
    </dgm:pt>
    <dgm:pt modelId="{49B9955D-A70F-4736-AB44-DE394F5274C5}" type="pres">
      <dgm:prSet presAssocID="{5034EEC0-06C0-4F4F-97E1-F0F170493563}" presName="textaccent3" presStyleCnt="0"/>
      <dgm:spPr/>
    </dgm:pt>
    <dgm:pt modelId="{1042D419-6C83-4D62-9DE8-03755BEF833A}" type="pres">
      <dgm:prSet presAssocID="{5034EEC0-06C0-4F4F-97E1-F0F170493563}" presName="accentRepeatNode" presStyleLbl="solidAlignAcc1" presStyleIdx="4" presStyleCnt="6"/>
      <dgm:spPr/>
    </dgm:pt>
    <dgm:pt modelId="{47EEB0A1-A859-4F50-B3F3-E9F4B4B6F850}" type="pres">
      <dgm:prSet presAssocID="{C7BEEC8F-136B-42A1-969A-8308CFA01E14}" presName="image3" presStyleCnt="0"/>
      <dgm:spPr/>
    </dgm:pt>
    <dgm:pt modelId="{CEEB513E-452B-4401-8C64-B74DE8FEF050}" type="pres">
      <dgm:prSet presAssocID="{C7BEEC8F-136B-42A1-969A-8308CFA01E14}" presName="imageRepeatNode" presStyleLbl="alignAcc1" presStyleIdx="2" presStyleCnt="3"/>
      <dgm:spPr/>
    </dgm:pt>
    <dgm:pt modelId="{F186BA67-A384-44A7-A8B5-0A2FBA5DAC63}" type="pres">
      <dgm:prSet presAssocID="{C7BEEC8F-136B-42A1-969A-8308CFA01E14}" presName="imageaccent3" presStyleCnt="0"/>
      <dgm:spPr/>
    </dgm:pt>
    <dgm:pt modelId="{A16B1993-89BA-4A6B-AA8A-5C00BA72E8FF}" type="pres">
      <dgm:prSet presAssocID="{C7BEEC8F-136B-42A1-969A-8308CFA01E14}" presName="accentRepeatNode" presStyleLbl="solidAlignAcc1" presStyleIdx="5" presStyleCnt="6"/>
      <dgm:spPr/>
    </dgm:pt>
  </dgm:ptLst>
  <dgm:cxnLst>
    <dgm:cxn modelId="{CC41468A-830F-42B2-8F1F-F7D9FBFA9027}" srcId="{9AE0445E-4A5B-4840-BAC2-76ED608CFA97}" destId="{43F6A6DF-397F-4D75-8403-1AE33024C621}" srcOrd="0" destOrd="0" parTransId="{00DD1B1A-82FF-4B56-AEF1-FE0842228CF0}" sibTransId="{8F254FBB-2C44-4CA5-9BDB-0488F054E1AC}"/>
    <dgm:cxn modelId="{1380509F-FF8B-4926-9829-F7B1E9F4AA2B}" type="presOf" srcId="{43F6A6DF-397F-4D75-8403-1AE33024C621}" destId="{D2CD10B3-46BE-4741-9FEF-C65DAC604859}" srcOrd="0" destOrd="0" presId="urn:microsoft.com/office/officeart/2008/layout/HexagonCluster"/>
    <dgm:cxn modelId="{A7399789-78AF-4972-86BB-0DEBE06DAEEB}" srcId="{9AE0445E-4A5B-4840-BAC2-76ED608CFA97}" destId="{2908C396-B149-412A-BA3C-2B131310FED7}" srcOrd="1" destOrd="0" parTransId="{E9E3082B-E8C0-4FD7-ADFD-FA691E74030C}" sibTransId="{F697D78B-7749-4CDD-AC6D-1B241AF4BC55}"/>
    <dgm:cxn modelId="{787CBED9-F017-4966-8A68-31C762891C78}" srcId="{9AE0445E-4A5B-4840-BAC2-76ED608CFA97}" destId="{5034EEC0-06C0-4F4F-97E1-F0F170493563}" srcOrd="2" destOrd="0" parTransId="{FA2C5317-5E77-4799-A0E0-7C4534480848}" sibTransId="{C7BEEC8F-136B-42A1-969A-8308CFA01E14}"/>
    <dgm:cxn modelId="{18269FCD-523E-40A0-A1CD-8187DE147E6F}" type="presOf" srcId="{2908C396-B149-412A-BA3C-2B131310FED7}" destId="{3FECBF19-8C36-4E99-89B0-43164441E917}" srcOrd="0" destOrd="0" presId="urn:microsoft.com/office/officeart/2008/layout/HexagonCluster"/>
    <dgm:cxn modelId="{C56C756F-1023-4A05-A566-0FD1545111FF}" type="presOf" srcId="{5034EEC0-06C0-4F4F-97E1-F0F170493563}" destId="{E29EF608-4D0A-4B81-B2BD-0901522FBF14}" srcOrd="0" destOrd="0" presId="urn:microsoft.com/office/officeart/2008/layout/HexagonCluster"/>
    <dgm:cxn modelId="{1DACE8CC-4241-4485-B134-677C0EDD81D4}" type="presOf" srcId="{9AE0445E-4A5B-4840-BAC2-76ED608CFA97}" destId="{F95CDDE7-EEC8-444F-93D7-B3405C8EF259}" srcOrd="0" destOrd="0" presId="urn:microsoft.com/office/officeart/2008/layout/HexagonCluster"/>
    <dgm:cxn modelId="{D53A7EA4-702F-48FA-ACC0-D4BFAEBE2A92}" type="presOf" srcId="{F697D78B-7749-4CDD-AC6D-1B241AF4BC55}" destId="{7F36A407-A85B-44C0-A6F0-052A89762BB1}" srcOrd="0" destOrd="0" presId="urn:microsoft.com/office/officeart/2008/layout/HexagonCluster"/>
    <dgm:cxn modelId="{73394256-F4F5-42D3-B804-F22BBB56028E}" type="presOf" srcId="{8F254FBB-2C44-4CA5-9BDB-0488F054E1AC}" destId="{5D56FB90-858C-44CB-9570-D4D49D258982}" srcOrd="0" destOrd="0" presId="urn:microsoft.com/office/officeart/2008/layout/HexagonCluster"/>
    <dgm:cxn modelId="{3F1BF23A-CA03-4B6F-A795-BD0007CB81F3}" type="presOf" srcId="{C7BEEC8F-136B-42A1-969A-8308CFA01E14}" destId="{CEEB513E-452B-4401-8C64-B74DE8FEF050}" srcOrd="0" destOrd="0" presId="urn:microsoft.com/office/officeart/2008/layout/HexagonCluster"/>
    <dgm:cxn modelId="{43FCF205-C5BE-4FA9-BAE4-00E27D869948}" type="presParOf" srcId="{F95CDDE7-EEC8-444F-93D7-B3405C8EF259}" destId="{1ED00626-B731-4A96-949B-BE81C2C89E86}" srcOrd="0" destOrd="0" presId="urn:microsoft.com/office/officeart/2008/layout/HexagonCluster"/>
    <dgm:cxn modelId="{D5D2524C-A175-4186-94FB-5026651E1C24}" type="presParOf" srcId="{1ED00626-B731-4A96-949B-BE81C2C89E86}" destId="{D2CD10B3-46BE-4741-9FEF-C65DAC604859}" srcOrd="0" destOrd="0" presId="urn:microsoft.com/office/officeart/2008/layout/HexagonCluster"/>
    <dgm:cxn modelId="{DE06BA95-6FAF-4DD3-B544-3C0BC2AE8B69}" type="presParOf" srcId="{F95CDDE7-EEC8-444F-93D7-B3405C8EF259}" destId="{495F5BB6-BD99-4140-9518-D6936C3CAF34}" srcOrd="1" destOrd="0" presId="urn:microsoft.com/office/officeart/2008/layout/HexagonCluster"/>
    <dgm:cxn modelId="{ABCA0034-8EDD-41B7-BE54-0C7B8E31FB07}" type="presParOf" srcId="{495F5BB6-BD99-4140-9518-D6936C3CAF34}" destId="{08F78666-9A76-4E45-8C11-AD33C0CB001F}" srcOrd="0" destOrd="0" presId="urn:microsoft.com/office/officeart/2008/layout/HexagonCluster"/>
    <dgm:cxn modelId="{885946E0-FCBB-4799-AE4A-1E1885F0F1C4}" type="presParOf" srcId="{F95CDDE7-EEC8-444F-93D7-B3405C8EF259}" destId="{35FBEB0B-FA71-40FE-A1F3-FB6E166D91BC}" srcOrd="2" destOrd="0" presId="urn:microsoft.com/office/officeart/2008/layout/HexagonCluster"/>
    <dgm:cxn modelId="{F3CF14EC-857F-436B-B50F-433CC00CD756}" type="presParOf" srcId="{35FBEB0B-FA71-40FE-A1F3-FB6E166D91BC}" destId="{5D56FB90-858C-44CB-9570-D4D49D258982}" srcOrd="0" destOrd="0" presId="urn:microsoft.com/office/officeart/2008/layout/HexagonCluster"/>
    <dgm:cxn modelId="{A3A383B2-D299-4CF9-A20D-E7243EB5387D}" type="presParOf" srcId="{F95CDDE7-EEC8-444F-93D7-B3405C8EF259}" destId="{CADB0246-34D1-4D0A-B675-23C93494672A}" srcOrd="3" destOrd="0" presId="urn:microsoft.com/office/officeart/2008/layout/HexagonCluster"/>
    <dgm:cxn modelId="{7F9391D6-0A78-470D-B7C1-A2F77392ECCB}" type="presParOf" srcId="{CADB0246-34D1-4D0A-B675-23C93494672A}" destId="{B064956D-4E50-43CA-A209-4EC11ED05FCC}" srcOrd="0" destOrd="0" presId="urn:microsoft.com/office/officeart/2008/layout/HexagonCluster"/>
    <dgm:cxn modelId="{B071D126-4F1A-4799-B699-3703F2095802}" type="presParOf" srcId="{F95CDDE7-EEC8-444F-93D7-B3405C8EF259}" destId="{F204FE90-BD62-45CF-9391-A276BDB3CA29}" srcOrd="4" destOrd="0" presId="urn:microsoft.com/office/officeart/2008/layout/HexagonCluster"/>
    <dgm:cxn modelId="{15ABA880-6095-42CF-A15B-8A71FCDC5A4F}" type="presParOf" srcId="{F204FE90-BD62-45CF-9391-A276BDB3CA29}" destId="{3FECBF19-8C36-4E99-89B0-43164441E917}" srcOrd="0" destOrd="0" presId="urn:microsoft.com/office/officeart/2008/layout/HexagonCluster"/>
    <dgm:cxn modelId="{6E1996C9-05D0-4D35-9806-C450ED34457E}" type="presParOf" srcId="{F95CDDE7-EEC8-444F-93D7-B3405C8EF259}" destId="{969E7AAD-CA60-43DB-9D11-BFC3A3053EE5}" srcOrd="5" destOrd="0" presId="urn:microsoft.com/office/officeart/2008/layout/HexagonCluster"/>
    <dgm:cxn modelId="{3F5FCE03-A2C2-49E4-A34F-26C9E8B8026E}" type="presParOf" srcId="{969E7AAD-CA60-43DB-9D11-BFC3A3053EE5}" destId="{D78053D0-1D05-406E-8C62-0E133078D378}" srcOrd="0" destOrd="0" presId="urn:microsoft.com/office/officeart/2008/layout/HexagonCluster"/>
    <dgm:cxn modelId="{7C7A634B-F06D-4D99-9158-CEBEBC4A4372}" type="presParOf" srcId="{F95CDDE7-EEC8-444F-93D7-B3405C8EF259}" destId="{44E47636-A1BB-43FD-AE64-4FFE5C96D652}" srcOrd="6" destOrd="0" presId="urn:microsoft.com/office/officeart/2008/layout/HexagonCluster"/>
    <dgm:cxn modelId="{C9D50344-3706-4161-B5B4-CF48C24D2587}" type="presParOf" srcId="{44E47636-A1BB-43FD-AE64-4FFE5C96D652}" destId="{7F36A407-A85B-44C0-A6F0-052A89762BB1}" srcOrd="0" destOrd="0" presId="urn:microsoft.com/office/officeart/2008/layout/HexagonCluster"/>
    <dgm:cxn modelId="{A8A266D8-3D42-467F-87F7-636406F439D6}" type="presParOf" srcId="{F95CDDE7-EEC8-444F-93D7-B3405C8EF259}" destId="{03B4272F-8BE9-4DE2-B3E5-6EC3E81825D8}" srcOrd="7" destOrd="0" presId="urn:microsoft.com/office/officeart/2008/layout/HexagonCluster"/>
    <dgm:cxn modelId="{BB145609-49B9-4BDE-9370-D0E2F64D96D4}" type="presParOf" srcId="{03B4272F-8BE9-4DE2-B3E5-6EC3E81825D8}" destId="{52935A2B-E3C2-45EB-8A25-041F33F27638}" srcOrd="0" destOrd="0" presId="urn:microsoft.com/office/officeart/2008/layout/HexagonCluster"/>
    <dgm:cxn modelId="{95F5C43C-ED3B-4475-9183-7DFD65839722}" type="presParOf" srcId="{F95CDDE7-EEC8-444F-93D7-B3405C8EF259}" destId="{D86AD47C-A7D1-4987-BCF1-BA0F0159B91D}" srcOrd="8" destOrd="0" presId="urn:microsoft.com/office/officeart/2008/layout/HexagonCluster"/>
    <dgm:cxn modelId="{048010A2-5B3B-48CF-8C72-F423702070EF}" type="presParOf" srcId="{D86AD47C-A7D1-4987-BCF1-BA0F0159B91D}" destId="{E29EF608-4D0A-4B81-B2BD-0901522FBF14}" srcOrd="0" destOrd="0" presId="urn:microsoft.com/office/officeart/2008/layout/HexagonCluster"/>
    <dgm:cxn modelId="{FB13BE74-0C46-44AA-8477-21973A87BADA}" type="presParOf" srcId="{F95CDDE7-EEC8-444F-93D7-B3405C8EF259}" destId="{49B9955D-A70F-4736-AB44-DE394F5274C5}" srcOrd="9" destOrd="0" presId="urn:microsoft.com/office/officeart/2008/layout/HexagonCluster"/>
    <dgm:cxn modelId="{EB32B4F3-9352-400B-8634-D3097107C64A}" type="presParOf" srcId="{49B9955D-A70F-4736-AB44-DE394F5274C5}" destId="{1042D419-6C83-4D62-9DE8-03755BEF833A}" srcOrd="0" destOrd="0" presId="urn:microsoft.com/office/officeart/2008/layout/HexagonCluster"/>
    <dgm:cxn modelId="{D72BB6CB-5C1C-4F3D-AEF7-428EEC16DC65}" type="presParOf" srcId="{F95CDDE7-EEC8-444F-93D7-B3405C8EF259}" destId="{47EEB0A1-A859-4F50-B3F3-E9F4B4B6F850}" srcOrd="10" destOrd="0" presId="urn:microsoft.com/office/officeart/2008/layout/HexagonCluster"/>
    <dgm:cxn modelId="{357AD88C-0AE1-4802-86B9-D93813172775}" type="presParOf" srcId="{47EEB0A1-A859-4F50-B3F3-E9F4B4B6F850}" destId="{CEEB513E-452B-4401-8C64-B74DE8FEF050}" srcOrd="0" destOrd="0" presId="urn:microsoft.com/office/officeart/2008/layout/HexagonCluster"/>
    <dgm:cxn modelId="{0125A58F-6177-43C3-A5E6-177C85ED5FDB}" type="presParOf" srcId="{F95CDDE7-EEC8-444F-93D7-B3405C8EF259}" destId="{F186BA67-A384-44A7-A8B5-0A2FBA5DAC63}" srcOrd="11" destOrd="0" presId="urn:microsoft.com/office/officeart/2008/layout/HexagonCluster"/>
    <dgm:cxn modelId="{8316B532-A47D-49EE-8739-72C13606F1B4}" type="presParOf" srcId="{F186BA67-A384-44A7-A8B5-0A2FBA5DAC63}" destId="{A16B1993-89BA-4A6B-AA8A-5C00BA72E8FF}"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10B3-46BE-4741-9FEF-C65DAC604859}">
      <dsp:nvSpPr>
        <dsp:cNvPr id="0" name=""/>
        <dsp:cNvSpPr/>
      </dsp:nvSpPr>
      <dsp:spPr>
        <a:xfrm>
          <a:off x="1858911" y="3233425"/>
          <a:ext cx="2174663" cy="1874939"/>
        </a:xfrm>
        <a:prstGeom prst="hexagon">
          <a:avLst>
            <a:gd name="adj" fmla="val 25000"/>
            <a:gd name="vf" fmla="val 11547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4610" rIns="0" bIns="54610" numCol="1" spcCol="1270" anchor="ctr" anchorCtr="0">
          <a:noAutofit/>
        </a:bodyPr>
        <a:lstStyle/>
        <a:p>
          <a:pPr lvl="0" algn="ctr" defTabSz="1911350">
            <a:lnSpc>
              <a:spcPct val="90000"/>
            </a:lnSpc>
            <a:spcBef>
              <a:spcPct val="0"/>
            </a:spcBef>
            <a:spcAft>
              <a:spcPct val="35000"/>
            </a:spcAft>
          </a:pPr>
          <a:endParaRPr lang="en-US" sz="4300" kern="1200"/>
        </a:p>
      </dsp:txBody>
      <dsp:txXfrm>
        <a:off x="2196378" y="3524380"/>
        <a:ext cx="1499729" cy="1293029"/>
      </dsp:txXfrm>
    </dsp:sp>
    <dsp:sp modelId="{08F78666-9A76-4E45-8C11-AD33C0CB001F}">
      <dsp:nvSpPr>
        <dsp:cNvPr id="0" name=""/>
        <dsp:cNvSpPr/>
      </dsp:nvSpPr>
      <dsp:spPr>
        <a:xfrm>
          <a:off x="1915406" y="4061172"/>
          <a:ext cx="254613" cy="219444"/>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5D56FB90-858C-44CB-9570-D4D49D258982}">
      <dsp:nvSpPr>
        <dsp:cNvPr id="0" name=""/>
        <dsp:cNvSpPr/>
      </dsp:nvSpPr>
      <dsp:spPr>
        <a:xfrm>
          <a:off x="0" y="2226357"/>
          <a:ext cx="2174663" cy="1874939"/>
        </a:xfrm>
        <a:prstGeom prst="hexagon">
          <a:avLst>
            <a:gd name="adj" fmla="val 25000"/>
            <a:gd name="vf" fmla="val 11547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064956D-4E50-43CA-A209-4EC11ED05FCC}">
      <dsp:nvSpPr>
        <dsp:cNvPr id="0" name=""/>
        <dsp:cNvSpPr/>
      </dsp:nvSpPr>
      <dsp:spPr>
        <a:xfrm>
          <a:off x="1480473" y="3853616"/>
          <a:ext cx="254613" cy="219444"/>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3FECBF19-8C36-4E99-89B0-43164441E917}">
      <dsp:nvSpPr>
        <dsp:cNvPr id="0" name=""/>
        <dsp:cNvSpPr/>
      </dsp:nvSpPr>
      <dsp:spPr>
        <a:xfrm>
          <a:off x="3711632" y="2204065"/>
          <a:ext cx="2174663" cy="1874939"/>
        </a:xfrm>
        <a:prstGeom prst="hexagon">
          <a:avLst>
            <a:gd name="adj" fmla="val 25000"/>
            <a:gd name="vf" fmla="val 11547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4610" rIns="0" bIns="54610" numCol="1" spcCol="1270" anchor="ctr" anchorCtr="0">
          <a:noAutofit/>
        </a:bodyPr>
        <a:lstStyle/>
        <a:p>
          <a:pPr lvl="0" algn="ctr" defTabSz="1911350">
            <a:lnSpc>
              <a:spcPct val="90000"/>
            </a:lnSpc>
            <a:spcBef>
              <a:spcPct val="0"/>
            </a:spcBef>
            <a:spcAft>
              <a:spcPct val="35000"/>
            </a:spcAft>
          </a:pPr>
          <a:endParaRPr lang="en-US" sz="4300" kern="1200"/>
        </a:p>
      </dsp:txBody>
      <dsp:txXfrm>
        <a:off x="4049099" y="2495020"/>
        <a:ext cx="1499729" cy="1293029"/>
      </dsp:txXfrm>
    </dsp:sp>
    <dsp:sp modelId="{D78053D0-1D05-406E-8C62-0E133078D378}">
      <dsp:nvSpPr>
        <dsp:cNvPr id="0" name=""/>
        <dsp:cNvSpPr/>
      </dsp:nvSpPr>
      <dsp:spPr>
        <a:xfrm>
          <a:off x="5198297" y="3829343"/>
          <a:ext cx="254613" cy="219444"/>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7F36A407-A85B-44C0-A6F0-052A89762BB1}">
      <dsp:nvSpPr>
        <dsp:cNvPr id="0" name=""/>
        <dsp:cNvSpPr/>
      </dsp:nvSpPr>
      <dsp:spPr>
        <a:xfrm>
          <a:off x="5564353" y="3233425"/>
          <a:ext cx="2174663" cy="1874939"/>
        </a:xfrm>
        <a:prstGeom prst="hexagon">
          <a:avLst>
            <a:gd name="adj" fmla="val 25000"/>
            <a:gd name="vf" fmla="val 11547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52935A2B-E3C2-45EB-8A25-041F33F27638}">
      <dsp:nvSpPr>
        <dsp:cNvPr id="0" name=""/>
        <dsp:cNvSpPr/>
      </dsp:nvSpPr>
      <dsp:spPr>
        <a:xfrm>
          <a:off x="5620848" y="4061172"/>
          <a:ext cx="254613" cy="219444"/>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E29EF608-4D0A-4B81-B2BD-0901522FBF14}">
      <dsp:nvSpPr>
        <dsp:cNvPr id="0" name=""/>
        <dsp:cNvSpPr/>
      </dsp:nvSpPr>
      <dsp:spPr>
        <a:xfrm>
          <a:off x="1858911" y="1179165"/>
          <a:ext cx="2174663" cy="1874939"/>
        </a:xfrm>
        <a:prstGeom prst="hexagon">
          <a:avLst>
            <a:gd name="adj" fmla="val 25000"/>
            <a:gd name="vf" fmla="val 115470"/>
          </a:avLst>
        </a:prstGeom>
        <a:blipFill rotWithShape="0">
          <a:blip xmlns:r="http://schemas.openxmlformats.org/officeDocument/2006/relationships" r:embed="rId1">
            <a:duotone>
              <a:schemeClr val="lt1">
                <a:hueOff val="0"/>
                <a:satOff val="0"/>
                <a:lumOff val="0"/>
                <a:alphaOff val="0"/>
                <a:shade val="20000"/>
                <a:satMod val="200000"/>
              </a:schemeClr>
              <a:schemeClr val="lt1">
                <a:hueOff val="0"/>
                <a:satOff val="0"/>
                <a:lumOff val="0"/>
                <a:alphaOff val="0"/>
                <a:tint val="12000"/>
                <a:satMod val="190000"/>
              </a:schemeClr>
            </a:duotone>
          </a:blip>
          <a:tile tx="0" ty="0" sx="60000" sy="59000" flip="none" algn="tl"/>
        </a:blipFill>
        <a:ln>
          <a:noFill/>
        </a:ln>
        <a:effectLst>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4610" rIns="0" bIns="54610" numCol="1" spcCol="1270" anchor="ctr" anchorCtr="0">
          <a:noAutofit/>
        </a:bodyPr>
        <a:lstStyle/>
        <a:p>
          <a:pPr lvl="0" algn="ctr" defTabSz="1911350">
            <a:lnSpc>
              <a:spcPct val="90000"/>
            </a:lnSpc>
            <a:spcBef>
              <a:spcPct val="0"/>
            </a:spcBef>
            <a:spcAft>
              <a:spcPct val="35000"/>
            </a:spcAft>
          </a:pPr>
          <a:endParaRPr lang="en-US" sz="4300" kern="1200"/>
        </a:p>
      </dsp:txBody>
      <dsp:txXfrm>
        <a:off x="2196378" y="1470120"/>
        <a:ext cx="1499729" cy="1293029"/>
      </dsp:txXfrm>
    </dsp:sp>
    <dsp:sp modelId="{1042D419-6C83-4D62-9DE8-03755BEF833A}">
      <dsp:nvSpPr>
        <dsp:cNvPr id="0" name=""/>
        <dsp:cNvSpPr/>
      </dsp:nvSpPr>
      <dsp:spPr>
        <a:xfrm>
          <a:off x="3333194" y="1219784"/>
          <a:ext cx="254613" cy="219444"/>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EEB513E-452B-4401-8C64-B74DE8FEF050}">
      <dsp:nvSpPr>
        <dsp:cNvPr id="0" name=""/>
        <dsp:cNvSpPr/>
      </dsp:nvSpPr>
      <dsp:spPr>
        <a:xfrm>
          <a:off x="3711632" y="154759"/>
          <a:ext cx="2174663" cy="1874939"/>
        </a:xfrm>
        <a:prstGeom prst="hexagon">
          <a:avLst>
            <a:gd name="adj" fmla="val 25000"/>
            <a:gd name="vf" fmla="val 11547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16B1993-89BA-4A6B-AA8A-5C00BA72E8FF}">
      <dsp:nvSpPr>
        <dsp:cNvPr id="0" name=""/>
        <dsp:cNvSpPr/>
      </dsp:nvSpPr>
      <dsp:spPr>
        <a:xfrm>
          <a:off x="3775866" y="978048"/>
          <a:ext cx="254613" cy="219444"/>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ln>
        <a:effectLst>
          <a:softEdge rad="12700"/>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helsyayiti/Ayiti_Analytics_ShelsyDalcid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ity-data.com/city/Illinois.html" TargetMode="External"/><Relationship Id="rId2" Type="http://schemas.openxmlformats.org/officeDocument/2006/relationships/hyperlink" Target="https://en.wikipedia.org/wiki/List_of_Illinois_locations_by_per_capita_income" TargetMode="External"/><Relationship Id="rId1" Type="http://schemas.openxmlformats.org/officeDocument/2006/relationships/slideLayout" Target="../slideLayouts/slideLayout2.xml"/><Relationship Id="rId4" Type="http://schemas.openxmlformats.org/officeDocument/2006/relationships/hyperlink" Target="https://icjia.illinois.gov/researchhub/datasets/illinois-uniform-crime-reports-ucr-index-crime-arrest"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New Social LIFE</a:t>
            </a:r>
            <a:br>
              <a:rPr lang="en-US" dirty="0" smtClean="0"/>
            </a:br>
            <a:r>
              <a:rPr lang="en-US" sz="3200" dirty="0" smtClean="0"/>
              <a:t>FINAL PROJECT</a:t>
            </a:r>
            <a:endParaRPr lang="en-US" dirty="0"/>
          </a:p>
        </p:txBody>
      </p:sp>
      <p:sp>
        <p:nvSpPr>
          <p:cNvPr id="3" name="Subtitle 2"/>
          <p:cNvSpPr>
            <a:spLocks noGrp="1"/>
          </p:cNvSpPr>
          <p:nvPr>
            <p:ph type="subTitle" idx="1"/>
          </p:nvPr>
        </p:nvSpPr>
        <p:spPr/>
        <p:txBody>
          <a:bodyPr>
            <a:normAutofit fontScale="85000" lnSpcReduction="20000"/>
          </a:bodyPr>
          <a:lstStyle/>
          <a:p>
            <a:r>
              <a:rPr lang="en-US" sz="4200" dirty="0" smtClean="0"/>
              <a:t>SHELSY DALCIDE</a:t>
            </a:r>
          </a:p>
          <a:p>
            <a:r>
              <a:rPr lang="en-US" dirty="0"/>
              <a:t>	</a:t>
            </a:r>
            <a:r>
              <a:rPr lang="en-US" dirty="0" smtClean="0"/>
              <a:t>														06/08/2020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452" y="0"/>
            <a:ext cx="4286606" cy="1211841"/>
          </a:xfrm>
          <a:prstGeom prst="rect">
            <a:avLst/>
          </a:prstGeom>
        </p:spPr>
      </p:pic>
    </p:spTree>
    <p:extLst>
      <p:ext uri="{BB962C8B-B14F-4D97-AF65-F5344CB8AC3E}">
        <p14:creationId xmlns:p14="http://schemas.microsoft.com/office/powerpoint/2010/main" val="189898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927464"/>
            <a:ext cx="9810206" cy="1645920"/>
          </a:xfrm>
        </p:spPr>
        <p:txBody>
          <a:bodyPr>
            <a:normAutofit fontScale="85000" lnSpcReduction="10000"/>
          </a:bodyPr>
          <a:lstStyle/>
          <a:p>
            <a:r>
              <a:rPr lang="en-US" dirty="0"/>
              <a:t>We wanted to see the crimes by county, and this type of crime is </a:t>
            </a:r>
            <a:r>
              <a:rPr lang="en-US" dirty="0" smtClean="0"/>
              <a:t>aggravated assault.  </a:t>
            </a:r>
            <a:r>
              <a:rPr lang="en-US" dirty="0"/>
              <a:t>We can see the county with the fewest </a:t>
            </a:r>
            <a:r>
              <a:rPr lang="en-US" dirty="0" smtClean="0"/>
              <a:t>and </a:t>
            </a:r>
            <a:r>
              <a:rPr lang="en-US" dirty="0"/>
              <a:t>the most aggravated assault </a:t>
            </a:r>
            <a:r>
              <a:rPr lang="en-US" dirty="0" smtClean="0"/>
              <a:t>we're </a:t>
            </a:r>
            <a:r>
              <a:rPr lang="en-US" dirty="0"/>
              <a:t>going to  identify.</a:t>
            </a:r>
            <a:br>
              <a:rPr lang="en-US" dirty="0"/>
            </a:br>
            <a:r>
              <a:rPr lang="en-US" dirty="0"/>
              <a:t>The county with a </a:t>
            </a:r>
            <a:r>
              <a:rPr lang="en-US" dirty="0" smtClean="0"/>
              <a:t>high aggravated assault: </a:t>
            </a:r>
            <a:r>
              <a:rPr lang="en-US" dirty="0" smtClean="0"/>
              <a:t>Cook </a:t>
            </a:r>
            <a:r>
              <a:rPr lang="en-US" dirty="0" smtClean="0"/>
              <a:t>County, </a:t>
            </a:r>
            <a:r>
              <a:rPr lang="en-US" dirty="0" smtClean="0"/>
              <a:t>Winnebago </a:t>
            </a:r>
            <a:r>
              <a:rPr lang="en-US" dirty="0"/>
              <a:t>County, </a:t>
            </a:r>
            <a:r>
              <a:rPr lang="en-US" dirty="0" smtClean="0"/>
              <a:t>Will County</a:t>
            </a:r>
            <a:r>
              <a:rPr lang="en-US" dirty="0"/>
              <a:t/>
            </a:r>
            <a:br>
              <a:rPr lang="en-US" dirty="0"/>
            </a:br>
            <a:r>
              <a:rPr lang="en-US" dirty="0"/>
              <a:t/>
            </a:r>
            <a:br>
              <a:rPr lang="en-US" dirty="0"/>
            </a:br>
            <a:r>
              <a:rPr lang="en-US" dirty="0"/>
              <a:t>The county with a lower </a:t>
            </a:r>
            <a:r>
              <a:rPr lang="en-US" dirty="0" smtClean="0"/>
              <a:t>aggravated assault: </a:t>
            </a:r>
            <a:r>
              <a:rPr lang="en-US" dirty="0" smtClean="0"/>
              <a:t>Monroe </a:t>
            </a:r>
            <a:r>
              <a:rPr lang="en-US" dirty="0"/>
              <a:t>County, </a:t>
            </a:r>
            <a:r>
              <a:rPr lang="en-US" dirty="0" smtClean="0"/>
              <a:t>Clark County ,Fulton County…</a:t>
            </a:r>
            <a:endParaRPr lang="en-US" dirty="0"/>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2" name="Picture 1"/>
          <p:cNvPicPr>
            <a:picLocks noChangeAspect="1"/>
          </p:cNvPicPr>
          <p:nvPr/>
        </p:nvPicPr>
        <p:blipFill>
          <a:blip r:embed="rId2"/>
          <a:stretch>
            <a:fillRect/>
          </a:stretch>
        </p:blipFill>
        <p:spPr>
          <a:xfrm>
            <a:off x="365759" y="2573384"/>
            <a:ext cx="4325735" cy="3927158"/>
          </a:xfrm>
          <a:prstGeom prst="rect">
            <a:avLst/>
          </a:prstGeom>
        </p:spPr>
      </p:pic>
      <p:pic>
        <p:nvPicPr>
          <p:cNvPr id="6" name="Picture 5"/>
          <p:cNvPicPr>
            <a:picLocks noChangeAspect="1"/>
          </p:cNvPicPr>
          <p:nvPr/>
        </p:nvPicPr>
        <p:blipFill>
          <a:blip r:embed="rId3"/>
          <a:stretch>
            <a:fillRect/>
          </a:stretch>
        </p:blipFill>
        <p:spPr>
          <a:xfrm>
            <a:off x="5266916" y="2481944"/>
            <a:ext cx="4909049" cy="4195006"/>
          </a:xfrm>
          <a:prstGeom prst="rect">
            <a:avLst/>
          </a:prstGeom>
        </p:spPr>
      </p:pic>
    </p:spTree>
    <p:extLst>
      <p:ext uri="{BB962C8B-B14F-4D97-AF65-F5344CB8AC3E}">
        <p14:creationId xmlns:p14="http://schemas.microsoft.com/office/powerpoint/2010/main" val="109566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265" y="1272322"/>
            <a:ext cx="9824575" cy="1510066"/>
          </a:xfrm>
        </p:spPr>
        <p:txBody>
          <a:bodyPr>
            <a:normAutofit fontScale="62500" lnSpcReduction="20000"/>
          </a:bodyPr>
          <a:lstStyle/>
          <a:p>
            <a:r>
              <a:rPr lang="en-US" sz="2700" dirty="0">
                <a:solidFill>
                  <a:schemeClr val="tx1">
                    <a:lumMod val="75000"/>
                    <a:lumOff val="25000"/>
                  </a:schemeClr>
                </a:solidFill>
              </a:rPr>
              <a:t>We wanted to see the crimes by county, and this type of crime </a:t>
            </a:r>
            <a:r>
              <a:rPr lang="en-US" sz="2700" dirty="0" smtClean="0">
                <a:solidFill>
                  <a:schemeClr val="tx1">
                    <a:lumMod val="75000"/>
                    <a:lumOff val="25000"/>
                  </a:schemeClr>
                </a:solidFill>
              </a:rPr>
              <a:t>is the rate </a:t>
            </a:r>
            <a:r>
              <a:rPr lang="en-US" sz="2700" dirty="0">
                <a:solidFill>
                  <a:schemeClr val="tx1">
                    <a:lumMod val="75000"/>
                    <a:lumOff val="25000"/>
                  </a:schemeClr>
                </a:solidFill>
              </a:rPr>
              <a:t>aggravated assault.  We can see the county with the fewest and the most aggravated assault we're going to  identify.</a:t>
            </a:r>
            <a:br>
              <a:rPr lang="en-US" sz="2700" dirty="0">
                <a:solidFill>
                  <a:schemeClr val="tx1">
                    <a:lumMod val="75000"/>
                    <a:lumOff val="25000"/>
                  </a:schemeClr>
                </a:solidFill>
              </a:rPr>
            </a:br>
            <a:r>
              <a:rPr lang="en-US" sz="2700" dirty="0">
                <a:solidFill>
                  <a:schemeClr val="tx1">
                    <a:lumMod val="75000"/>
                    <a:lumOff val="25000"/>
                  </a:schemeClr>
                </a:solidFill>
              </a:rPr>
              <a:t>The county with a </a:t>
            </a:r>
            <a:r>
              <a:rPr lang="en-US" sz="2700" dirty="0" smtClean="0">
                <a:solidFill>
                  <a:schemeClr val="tx1">
                    <a:lumMod val="75000"/>
                    <a:lumOff val="25000"/>
                  </a:schemeClr>
                </a:solidFill>
              </a:rPr>
              <a:t>high rate </a:t>
            </a:r>
            <a:r>
              <a:rPr lang="en-US" sz="2700" dirty="0">
                <a:solidFill>
                  <a:schemeClr val="tx1">
                    <a:lumMod val="75000"/>
                    <a:lumOff val="25000"/>
                  </a:schemeClr>
                </a:solidFill>
              </a:rPr>
              <a:t>aggravated </a:t>
            </a:r>
            <a:r>
              <a:rPr lang="en-US" sz="2700" dirty="0" smtClean="0">
                <a:solidFill>
                  <a:schemeClr val="tx1">
                    <a:lumMod val="75000"/>
                    <a:lumOff val="25000"/>
                  </a:schemeClr>
                </a:solidFill>
              </a:rPr>
              <a:t>assault : Cass County, Vermilion County, Marion County…</a:t>
            </a:r>
            <a:r>
              <a:rPr lang="en-US" sz="2700" dirty="0">
                <a:solidFill>
                  <a:schemeClr val="tx1">
                    <a:lumMod val="75000"/>
                    <a:lumOff val="25000"/>
                  </a:schemeClr>
                </a:solidFill>
              </a:rPr>
              <a:t/>
            </a:r>
            <a:br>
              <a:rPr lang="en-US" sz="2700" dirty="0">
                <a:solidFill>
                  <a:schemeClr val="tx1">
                    <a:lumMod val="75000"/>
                    <a:lumOff val="25000"/>
                  </a:schemeClr>
                </a:solidFill>
              </a:rPr>
            </a:br>
            <a:r>
              <a:rPr lang="en-US" sz="2700" dirty="0">
                <a:solidFill>
                  <a:schemeClr val="tx1">
                    <a:lumMod val="75000"/>
                    <a:lumOff val="25000"/>
                  </a:schemeClr>
                </a:solidFill>
              </a:rPr>
              <a:t/>
            </a:r>
            <a:br>
              <a:rPr lang="en-US" sz="2700" dirty="0">
                <a:solidFill>
                  <a:schemeClr val="tx1">
                    <a:lumMod val="75000"/>
                    <a:lumOff val="25000"/>
                  </a:schemeClr>
                </a:solidFill>
              </a:rPr>
            </a:br>
            <a:r>
              <a:rPr lang="en-US" sz="2700" dirty="0">
                <a:solidFill>
                  <a:schemeClr val="tx1">
                    <a:lumMod val="75000"/>
                    <a:lumOff val="25000"/>
                  </a:schemeClr>
                </a:solidFill>
              </a:rPr>
              <a:t>The county with a lower </a:t>
            </a:r>
            <a:r>
              <a:rPr lang="en-US" sz="2700" dirty="0" smtClean="0">
                <a:solidFill>
                  <a:schemeClr val="tx1">
                    <a:lumMod val="75000"/>
                    <a:lumOff val="25000"/>
                  </a:schemeClr>
                </a:solidFill>
              </a:rPr>
              <a:t>rate aggravated </a:t>
            </a:r>
            <a:r>
              <a:rPr lang="en-US" sz="2700" dirty="0">
                <a:solidFill>
                  <a:schemeClr val="tx1">
                    <a:lumMod val="75000"/>
                    <a:lumOff val="25000"/>
                  </a:schemeClr>
                </a:solidFill>
              </a:rPr>
              <a:t>assault: </a:t>
            </a:r>
            <a:r>
              <a:rPr lang="en-US" sz="2700" dirty="0">
                <a:solidFill>
                  <a:schemeClr val="tx1">
                    <a:lumMod val="75000"/>
                    <a:lumOff val="25000"/>
                  </a:schemeClr>
                </a:solidFill>
              </a:rPr>
              <a:t>Stephenson County, Jo Daviess County, Hancock County.</a:t>
            </a:r>
            <a:r>
              <a:rPr lang="en-US" dirty="0">
                <a:solidFill>
                  <a:schemeClr val="tx1">
                    <a:lumMod val="75000"/>
                    <a:lumOff val="25000"/>
                  </a:schemeClr>
                </a:solidFill>
              </a:rPr>
              <a:t/>
            </a:r>
            <a:br>
              <a:rPr lang="en-US" dirty="0">
                <a:solidFill>
                  <a:schemeClr val="tx1">
                    <a:lumMod val="75000"/>
                    <a:lumOff val="25000"/>
                  </a:schemeClr>
                </a:solidFill>
              </a:rPr>
            </a:br>
            <a:endParaRPr lang="en-US" dirty="0">
              <a:solidFill>
                <a:schemeClr val="tx1">
                  <a:lumMod val="75000"/>
                  <a:lumOff val="25000"/>
                </a:schemeClr>
              </a:solidFill>
            </a:endParaRPr>
          </a:p>
          <a:p>
            <a:endParaRPr lang="en-US" dirty="0"/>
          </a:p>
        </p:txBody>
      </p:sp>
      <p:sp>
        <p:nvSpPr>
          <p:cNvPr id="5"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2" name="Picture 1"/>
          <p:cNvPicPr>
            <a:picLocks noChangeAspect="1"/>
          </p:cNvPicPr>
          <p:nvPr/>
        </p:nvPicPr>
        <p:blipFill>
          <a:blip r:embed="rId2"/>
          <a:stretch>
            <a:fillRect/>
          </a:stretch>
        </p:blipFill>
        <p:spPr>
          <a:xfrm>
            <a:off x="547823" y="2782388"/>
            <a:ext cx="4886325" cy="4029075"/>
          </a:xfrm>
          <a:prstGeom prst="rect">
            <a:avLst/>
          </a:prstGeom>
        </p:spPr>
      </p:pic>
      <p:pic>
        <p:nvPicPr>
          <p:cNvPr id="4" name="Picture 3"/>
          <p:cNvPicPr>
            <a:picLocks noChangeAspect="1"/>
          </p:cNvPicPr>
          <p:nvPr/>
        </p:nvPicPr>
        <p:blipFill>
          <a:blip r:embed="rId3"/>
          <a:stretch>
            <a:fillRect/>
          </a:stretch>
        </p:blipFill>
        <p:spPr>
          <a:xfrm>
            <a:off x="5656706" y="2787911"/>
            <a:ext cx="5029200" cy="3981450"/>
          </a:xfrm>
          <a:prstGeom prst="rect">
            <a:avLst/>
          </a:prstGeom>
        </p:spPr>
      </p:pic>
    </p:spTree>
    <p:extLst>
      <p:ext uri="{BB962C8B-B14F-4D97-AF65-F5344CB8AC3E}">
        <p14:creationId xmlns:p14="http://schemas.microsoft.com/office/powerpoint/2010/main" val="215292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139" y="788996"/>
            <a:ext cx="9641695" cy="1732135"/>
          </a:xfrm>
        </p:spPr>
        <p:txBody>
          <a:bodyPr>
            <a:normAutofit fontScale="92500" lnSpcReduction="10000"/>
          </a:bodyPr>
          <a:lstStyle/>
          <a:p>
            <a:r>
              <a:rPr lang="en-US" dirty="0"/>
              <a:t>We wanted to see the crimes by county, and this type of crime is </a:t>
            </a:r>
            <a:r>
              <a:rPr lang="en-US" dirty="0" smtClean="0"/>
              <a:t>the Larceny theft.  </a:t>
            </a:r>
            <a:r>
              <a:rPr lang="en-US" dirty="0"/>
              <a:t>We can see the county with the fewest and the most </a:t>
            </a:r>
            <a:r>
              <a:rPr lang="en-US" dirty="0" smtClean="0"/>
              <a:t>larceny theft we're </a:t>
            </a:r>
            <a:r>
              <a:rPr lang="en-US" dirty="0"/>
              <a:t>going to  identify.</a:t>
            </a:r>
            <a:br>
              <a:rPr lang="en-US" dirty="0"/>
            </a:br>
            <a:r>
              <a:rPr lang="en-US" dirty="0"/>
              <a:t>The county with a high larceny theft </a:t>
            </a:r>
            <a:r>
              <a:rPr lang="en-US" dirty="0" smtClean="0"/>
              <a:t>:.Cook County, DuPage County,  Lake County…</a:t>
            </a:r>
            <a:r>
              <a:rPr lang="en-US" dirty="0"/>
              <a:t/>
            </a:r>
            <a:br>
              <a:rPr lang="en-US" dirty="0"/>
            </a:br>
            <a:r>
              <a:rPr lang="en-US" dirty="0"/>
              <a:t/>
            </a:r>
            <a:br>
              <a:rPr lang="en-US" dirty="0"/>
            </a:br>
            <a:r>
              <a:rPr lang="en-US" dirty="0"/>
              <a:t>The county with a lower larceny theft </a:t>
            </a:r>
            <a:r>
              <a:rPr lang="en-US" dirty="0" smtClean="0"/>
              <a:t>: </a:t>
            </a:r>
            <a:r>
              <a:rPr lang="en-US" dirty="0"/>
              <a:t>Bond County, </a:t>
            </a:r>
            <a:r>
              <a:rPr lang="en-US" dirty="0" smtClean="0"/>
              <a:t>Woodford </a:t>
            </a:r>
            <a:r>
              <a:rPr lang="en-US" dirty="0"/>
              <a:t>County, Carrol </a:t>
            </a:r>
            <a:r>
              <a:rPr lang="en-US" dirty="0" smtClean="0"/>
              <a:t>County…</a:t>
            </a:r>
            <a:endParaRPr lang="en-US" dirty="0"/>
          </a:p>
          <a:p>
            <a:endParaRPr lang="en-US" dirty="0"/>
          </a:p>
          <a:p>
            <a:endParaRPr lang="en-US" dirty="0"/>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2" name="Picture 1"/>
          <p:cNvPicPr>
            <a:picLocks noChangeAspect="1"/>
          </p:cNvPicPr>
          <p:nvPr/>
        </p:nvPicPr>
        <p:blipFill>
          <a:blip r:embed="rId2"/>
          <a:stretch>
            <a:fillRect/>
          </a:stretch>
        </p:blipFill>
        <p:spPr>
          <a:xfrm>
            <a:off x="6074227" y="2521131"/>
            <a:ext cx="4820195" cy="4165118"/>
          </a:xfrm>
          <a:prstGeom prst="rect">
            <a:avLst/>
          </a:prstGeom>
        </p:spPr>
      </p:pic>
      <p:pic>
        <p:nvPicPr>
          <p:cNvPr id="5" name="Picture 4"/>
          <p:cNvPicPr>
            <a:picLocks noChangeAspect="1"/>
          </p:cNvPicPr>
          <p:nvPr/>
        </p:nvPicPr>
        <p:blipFill>
          <a:blip r:embed="rId3"/>
          <a:stretch>
            <a:fillRect/>
          </a:stretch>
        </p:blipFill>
        <p:spPr>
          <a:xfrm>
            <a:off x="651374" y="2659061"/>
            <a:ext cx="4351700" cy="3889258"/>
          </a:xfrm>
          <a:prstGeom prst="rect">
            <a:avLst/>
          </a:prstGeom>
        </p:spPr>
      </p:pic>
    </p:spTree>
    <p:extLst>
      <p:ext uri="{BB962C8B-B14F-4D97-AF65-F5344CB8AC3E}">
        <p14:creationId xmlns:p14="http://schemas.microsoft.com/office/powerpoint/2010/main" val="112491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594" y="1063315"/>
            <a:ext cx="11138657" cy="1612937"/>
          </a:xfrm>
        </p:spPr>
        <p:txBody>
          <a:bodyPr/>
          <a:lstStyle/>
          <a:p>
            <a:r>
              <a:rPr lang="en-US" dirty="0" smtClean="0"/>
              <a:t>Here </a:t>
            </a:r>
            <a:r>
              <a:rPr lang="en-US" dirty="0"/>
              <a:t>this graph shows us the average house prices per city according to the average wages of the cities in Illinois we can say that as long as the wages of the person is high as he can pay a house in the cities of Illinois.</a:t>
            </a:r>
          </a:p>
        </p:txBody>
      </p:sp>
      <p:pic>
        <p:nvPicPr>
          <p:cNvPr id="4" name="Picture 3"/>
          <p:cNvPicPr>
            <a:picLocks noChangeAspect="1"/>
          </p:cNvPicPr>
          <p:nvPr/>
        </p:nvPicPr>
        <p:blipFill>
          <a:blip r:embed="rId2"/>
          <a:stretch>
            <a:fillRect/>
          </a:stretch>
        </p:blipFill>
        <p:spPr>
          <a:xfrm>
            <a:off x="2076994" y="2676253"/>
            <a:ext cx="6579844" cy="4000081"/>
          </a:xfrm>
          <a:prstGeom prst="rect">
            <a:avLst/>
          </a:prstGeom>
        </p:spPr>
      </p:pic>
      <p:sp>
        <p:nvSpPr>
          <p:cNvPr id="6"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347401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328" y="984940"/>
            <a:ext cx="9537192" cy="1418626"/>
          </a:xfrm>
        </p:spPr>
        <p:txBody>
          <a:bodyPr/>
          <a:lstStyle/>
          <a:p>
            <a:r>
              <a:rPr lang="en-US" dirty="0"/>
              <a:t>For this graphical demonstration we have the top 30 cities with very high average house prices.</a:t>
            </a:r>
          </a:p>
        </p:txBody>
      </p:sp>
      <p:pic>
        <p:nvPicPr>
          <p:cNvPr id="4" name="Picture 3"/>
          <p:cNvPicPr>
            <a:picLocks noChangeAspect="1"/>
          </p:cNvPicPr>
          <p:nvPr/>
        </p:nvPicPr>
        <p:blipFill>
          <a:blip r:embed="rId2"/>
          <a:stretch>
            <a:fillRect/>
          </a:stretch>
        </p:blipFill>
        <p:spPr>
          <a:xfrm>
            <a:off x="627018" y="2622235"/>
            <a:ext cx="9248502" cy="4235765"/>
          </a:xfrm>
          <a:prstGeom prst="rect">
            <a:avLst/>
          </a:prstGeom>
        </p:spPr>
      </p:pic>
      <p:sp>
        <p:nvSpPr>
          <p:cNvPr id="5"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316046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927463"/>
            <a:ext cx="10281775" cy="1510066"/>
          </a:xfrm>
        </p:spPr>
        <p:txBody>
          <a:bodyPr/>
          <a:lstStyle/>
          <a:p>
            <a:r>
              <a:rPr lang="en-US" dirty="0"/>
              <a:t>For this graphical demonstration we have the top 30 cities with very lowest </a:t>
            </a:r>
            <a:r>
              <a:rPr lang="en-US" dirty="0" smtClean="0"/>
              <a:t>house prices in average</a:t>
            </a:r>
            <a:endParaRPr lang="en-US" dirty="0"/>
          </a:p>
        </p:txBody>
      </p:sp>
      <p:pic>
        <p:nvPicPr>
          <p:cNvPr id="4" name="Picture 3"/>
          <p:cNvPicPr>
            <a:picLocks noChangeAspect="1"/>
          </p:cNvPicPr>
          <p:nvPr/>
        </p:nvPicPr>
        <p:blipFill>
          <a:blip r:embed="rId2"/>
          <a:stretch>
            <a:fillRect/>
          </a:stretch>
        </p:blipFill>
        <p:spPr>
          <a:xfrm>
            <a:off x="1185479" y="2696255"/>
            <a:ext cx="8848725" cy="3686175"/>
          </a:xfrm>
          <a:prstGeom prst="rect">
            <a:avLst/>
          </a:prstGeom>
        </p:spPr>
      </p:pic>
      <p:sp>
        <p:nvSpPr>
          <p:cNvPr id="6"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191503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579" y="927463"/>
            <a:ext cx="9628632" cy="1248809"/>
          </a:xfrm>
        </p:spPr>
        <p:txBody>
          <a:bodyPr/>
          <a:lstStyle/>
          <a:p>
            <a:r>
              <a:rPr lang="en-US" dirty="0" smtClean="0"/>
              <a:t>Create maps for see the venues in each city </a:t>
            </a:r>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pic>
        <p:nvPicPr>
          <p:cNvPr id="2" name="Picture 1"/>
          <p:cNvPicPr>
            <a:picLocks noChangeAspect="1"/>
          </p:cNvPicPr>
          <p:nvPr/>
        </p:nvPicPr>
        <p:blipFill>
          <a:blip r:embed="rId2"/>
          <a:stretch>
            <a:fillRect/>
          </a:stretch>
        </p:blipFill>
        <p:spPr>
          <a:xfrm>
            <a:off x="1063554" y="1463040"/>
            <a:ext cx="9870057" cy="5052333"/>
          </a:xfrm>
          <a:prstGeom prst="rect">
            <a:avLst/>
          </a:prstGeom>
        </p:spPr>
      </p:pic>
    </p:spTree>
    <p:extLst>
      <p:ext uri="{BB962C8B-B14F-4D97-AF65-F5344CB8AC3E}">
        <p14:creationId xmlns:p14="http://schemas.microsoft.com/office/powerpoint/2010/main" val="334812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014" y="927464"/>
            <a:ext cx="9223683" cy="1071154"/>
          </a:xfrm>
        </p:spPr>
        <p:txBody>
          <a:bodyPr/>
          <a:lstStyle/>
          <a:p>
            <a:r>
              <a:rPr lang="en-US" dirty="0"/>
              <a:t>Create maps for see the venues in each city </a:t>
            </a:r>
          </a:p>
          <a:p>
            <a:pPr marL="0" indent="0">
              <a:buNone/>
            </a:pPr>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pic>
        <p:nvPicPr>
          <p:cNvPr id="5" name="Picture 4"/>
          <p:cNvPicPr>
            <a:picLocks noChangeAspect="1"/>
          </p:cNvPicPr>
          <p:nvPr/>
        </p:nvPicPr>
        <p:blipFill>
          <a:blip r:embed="rId2"/>
          <a:stretch>
            <a:fillRect/>
          </a:stretch>
        </p:blipFill>
        <p:spPr>
          <a:xfrm>
            <a:off x="1595846" y="2245914"/>
            <a:ext cx="7417526" cy="4115426"/>
          </a:xfrm>
          <a:prstGeom prst="rect">
            <a:avLst/>
          </a:prstGeom>
        </p:spPr>
      </p:pic>
    </p:spTree>
    <p:extLst>
      <p:ext uri="{BB962C8B-B14F-4D97-AF65-F5344CB8AC3E}">
        <p14:creationId xmlns:p14="http://schemas.microsoft.com/office/powerpoint/2010/main" val="87661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After our analysis we noticed that the city of Illinois that has the cheapest house price is Wilsonville, IL. from where we can deduce that people will be able to settle more easily since the house prices are at least $40,000 whether the person has an adequate salary or not he will be able to enter this city which will be easier for him to find a house and his other usual places in his previous city, so that he can start a new life</a:t>
            </a:r>
            <a:r>
              <a:rPr lang="en-US" dirty="0" smtClean="0"/>
              <a:t>.</a:t>
            </a:r>
            <a:endParaRPr lang="en-US" dirty="0"/>
          </a:p>
        </p:txBody>
      </p:sp>
    </p:spTree>
    <p:extLst>
      <p:ext uri="{BB962C8B-B14F-4D97-AF65-F5344CB8AC3E}">
        <p14:creationId xmlns:p14="http://schemas.microsoft.com/office/powerpoint/2010/main" val="407886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a:t>
            </a:r>
            <a:r>
              <a:rPr lang="en-US" dirty="0" err="1" smtClean="0"/>
              <a:t>recomendation</a:t>
            </a:r>
            <a:endParaRPr lang="en-US" dirty="0"/>
          </a:p>
        </p:txBody>
      </p:sp>
      <p:sp>
        <p:nvSpPr>
          <p:cNvPr id="3" name="Text Placeholder 2"/>
          <p:cNvSpPr>
            <a:spLocks noGrp="1"/>
          </p:cNvSpPr>
          <p:nvPr>
            <p:ph type="body" idx="1"/>
          </p:nvPr>
        </p:nvSpPr>
        <p:spPr/>
        <p:txBody>
          <a:bodyPr/>
          <a:lstStyle/>
          <a:p>
            <a:r>
              <a:rPr lang="en-US" dirty="0">
                <a:hlinkClick r:id="rId2"/>
              </a:rPr>
              <a:t>https://github.com/shelsyayiti/Ayiti_Analytics_ShelsyDalcide</a:t>
            </a:r>
            <a:endParaRPr lang="en-US" dirty="0"/>
          </a:p>
        </p:txBody>
      </p:sp>
    </p:spTree>
    <p:extLst>
      <p:ext uri="{BB962C8B-B14F-4D97-AF65-F5344CB8AC3E}">
        <p14:creationId xmlns:p14="http://schemas.microsoft.com/office/powerpoint/2010/main" val="207734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35181" cy="1384663"/>
          </a:xfrm>
        </p:spPr>
        <p:txBody>
          <a:bodyPr>
            <a:normAutofit/>
          </a:bodyPr>
          <a:lstStyle/>
          <a:p>
            <a:r>
              <a:rPr lang="en-US" sz="7200" dirty="0" smtClean="0"/>
              <a:t>Problem</a:t>
            </a:r>
            <a:endParaRPr lang="en-US" sz="7200" dirty="0"/>
          </a:p>
        </p:txBody>
      </p:sp>
      <p:sp>
        <p:nvSpPr>
          <p:cNvPr id="3" name="Text Placeholder 2"/>
          <p:cNvSpPr>
            <a:spLocks noGrp="1"/>
          </p:cNvSpPr>
          <p:nvPr>
            <p:ph type="body" idx="1"/>
          </p:nvPr>
        </p:nvSpPr>
        <p:spPr>
          <a:xfrm>
            <a:off x="2048208" y="2157112"/>
            <a:ext cx="9052560" cy="2663081"/>
          </a:xfrm>
        </p:spPr>
        <p:txBody>
          <a:bodyPr>
            <a:normAutofit/>
          </a:bodyPr>
          <a:lstStyle/>
          <a:p>
            <a:r>
              <a:rPr lang="en-US" dirty="0" smtClean="0"/>
              <a:t>Leave </a:t>
            </a:r>
            <a:r>
              <a:rPr lang="en-US" dirty="0"/>
              <a:t> </a:t>
            </a:r>
            <a:r>
              <a:rPr lang="en-US" dirty="0" smtClean="0"/>
              <a:t>home sound to </a:t>
            </a:r>
            <a:r>
              <a:rPr lang="en-US" dirty="0"/>
              <a:t>go live </a:t>
            </a:r>
            <a:r>
              <a:rPr lang="en-US" dirty="0" smtClean="0"/>
              <a:t>in Illinois </a:t>
            </a:r>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young man would like in </a:t>
            </a:r>
            <a:r>
              <a:rPr lang="en-US" dirty="0" smtClean="0">
                <a:solidFill>
                  <a:schemeClr val="tx1">
                    <a:lumMod val="65000"/>
                    <a:lumOff val="35000"/>
                  </a:schemeClr>
                </a:solidFill>
              </a:rPr>
              <a:t>Illinois</a:t>
            </a:r>
            <a:r>
              <a:rPr lang="en-US" b="1" dirty="0" smtClean="0"/>
              <a:t> </a:t>
            </a:r>
            <a:r>
              <a:rPr lang="en-US" dirty="0" smtClean="0">
                <a:latin typeface="Calibri" panose="020F0502020204030204" pitchFamily="34" charset="0"/>
                <a:cs typeface="Calibri" panose="020F0502020204030204" pitchFamily="34" charset="0"/>
              </a:rPr>
              <a:t>to </a:t>
            </a:r>
            <a:r>
              <a:rPr lang="en-US" dirty="0">
                <a:latin typeface="Calibri" panose="020F0502020204030204" pitchFamily="34" charset="0"/>
                <a:cs typeface="Calibri" panose="020F0502020204030204" pitchFamily="34" charset="0"/>
              </a:rPr>
              <a:t>rebuild his life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This project will be useful for people wishing to leave their countries to live in </a:t>
            </a:r>
            <a:r>
              <a:rPr lang="en-US" dirty="0" smtClean="0">
                <a:latin typeface="Calibri" panose="020F0502020204030204" pitchFamily="34" charset="0"/>
                <a:cs typeface="Calibri" panose="020F0502020204030204" pitchFamily="34" charset="0"/>
              </a:rPr>
              <a:t>Illinois</a:t>
            </a:r>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He would like to have additional information so quickly regarding </a:t>
            </a:r>
            <a:r>
              <a:rPr lang="en-US" dirty="0" smtClean="0">
                <a:latin typeface="Calibri" panose="020F0502020204030204" pitchFamily="34" charset="0"/>
                <a:cs typeface="Calibri" panose="020F0502020204030204" pitchFamily="34" charset="0"/>
              </a:rPr>
              <a:t>districts.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00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510" y="1376825"/>
            <a:ext cx="11196175" cy="5350546"/>
          </a:xfrm>
        </p:spPr>
        <p:txBody>
          <a:bodyPr/>
          <a:lstStyle/>
          <a:p>
            <a:r>
              <a:rPr lang="en-US" dirty="0">
                <a:solidFill>
                  <a:schemeClr val="tx1">
                    <a:lumMod val="65000"/>
                    <a:lumOff val="35000"/>
                  </a:schemeClr>
                </a:solidFill>
              </a:rPr>
              <a:t>Going to live in another place and adapting for its analysis we were able to extract data on the </a:t>
            </a:r>
            <a:r>
              <a:rPr lang="en-US" dirty="0">
                <a:solidFill>
                  <a:schemeClr val="tx1">
                    <a:lumMod val="65000"/>
                    <a:lumOff val="35000"/>
                  </a:schemeClr>
                </a:solidFill>
                <a:hlinkClick r:id="rId2"/>
              </a:rPr>
              <a:t>wages</a:t>
            </a:r>
            <a:r>
              <a:rPr lang="en-US" dirty="0">
                <a:solidFill>
                  <a:schemeClr val="tx1">
                    <a:lumMod val="65000"/>
                    <a:lumOff val="35000"/>
                  </a:schemeClr>
                </a:solidFill>
              </a:rPr>
              <a:t> of each city in </a:t>
            </a:r>
            <a:r>
              <a:rPr lang="en-US" dirty="0" smtClean="0">
                <a:solidFill>
                  <a:schemeClr val="tx1">
                    <a:lumMod val="65000"/>
                    <a:lumOff val="35000"/>
                  </a:schemeClr>
                </a:solidFill>
              </a:rPr>
              <a:t>Illinois</a:t>
            </a:r>
            <a:r>
              <a:rPr lang="en-US" dirty="0">
                <a:solidFill>
                  <a:schemeClr val="tx1">
                    <a:lumMod val="65000"/>
                    <a:lumOff val="35000"/>
                  </a:schemeClr>
                </a:solidFill>
              </a:rPr>
              <a:t>.</a:t>
            </a:r>
            <a:endParaRPr lang="en-US" dirty="0" smtClean="0">
              <a:solidFill>
                <a:schemeClr val="tx1">
                  <a:lumMod val="65000"/>
                  <a:lumOff val="35000"/>
                </a:schemeClr>
              </a:solidFill>
            </a:endParaRPr>
          </a:p>
          <a:p>
            <a:r>
              <a:rPr lang="en-US" dirty="0">
                <a:solidFill>
                  <a:schemeClr val="tx1">
                    <a:lumMod val="65000"/>
                    <a:lumOff val="35000"/>
                  </a:schemeClr>
                </a:solidFill>
              </a:rPr>
              <a:t>W</a:t>
            </a:r>
            <a:r>
              <a:rPr lang="en-US" dirty="0" smtClean="0">
                <a:solidFill>
                  <a:schemeClr val="tx1">
                    <a:lumMod val="65000"/>
                    <a:lumOff val="35000"/>
                  </a:schemeClr>
                </a:solidFill>
              </a:rPr>
              <a:t>e </a:t>
            </a:r>
            <a:r>
              <a:rPr lang="en-US" dirty="0">
                <a:solidFill>
                  <a:schemeClr val="tx1">
                    <a:lumMod val="65000"/>
                    <a:lumOff val="35000"/>
                  </a:schemeClr>
                </a:solidFill>
              </a:rPr>
              <a:t>had </a:t>
            </a:r>
            <a:r>
              <a:rPr lang="en-US" dirty="0" smtClean="0">
                <a:solidFill>
                  <a:schemeClr val="tx1">
                    <a:lumMod val="65000"/>
                    <a:lumOff val="35000"/>
                  </a:schemeClr>
                </a:solidFill>
              </a:rPr>
              <a:t>dataset </a:t>
            </a:r>
            <a:r>
              <a:rPr lang="en-US" dirty="0">
                <a:solidFill>
                  <a:schemeClr val="tx1">
                    <a:lumMod val="65000"/>
                    <a:lumOff val="35000"/>
                  </a:schemeClr>
                </a:solidFill>
              </a:rPr>
              <a:t>on the </a:t>
            </a:r>
            <a:r>
              <a:rPr lang="en-US" dirty="0">
                <a:solidFill>
                  <a:schemeClr val="tx1">
                    <a:lumMod val="65000"/>
                    <a:lumOff val="35000"/>
                  </a:schemeClr>
                </a:solidFill>
                <a:hlinkClick r:id="rId3"/>
              </a:rPr>
              <a:t>population</a:t>
            </a:r>
            <a:r>
              <a:rPr lang="en-US" dirty="0">
                <a:solidFill>
                  <a:schemeClr val="tx1">
                    <a:lumMod val="65000"/>
                    <a:lumOff val="35000"/>
                  </a:schemeClr>
                </a:solidFill>
              </a:rPr>
              <a:t> of each </a:t>
            </a:r>
            <a:r>
              <a:rPr lang="en-US" dirty="0" smtClean="0">
                <a:solidFill>
                  <a:schemeClr val="tx1">
                    <a:lumMod val="65000"/>
                    <a:lumOff val="35000"/>
                  </a:schemeClr>
                </a:solidFill>
              </a:rPr>
              <a:t>city</a:t>
            </a:r>
            <a:r>
              <a:rPr lang="en-US" dirty="0">
                <a:solidFill>
                  <a:schemeClr val="tx1">
                    <a:lumMod val="65000"/>
                    <a:lumOff val="35000"/>
                  </a:schemeClr>
                </a:solidFill>
              </a:rPr>
              <a:t> </a:t>
            </a:r>
            <a:r>
              <a:rPr lang="en-US" dirty="0" smtClean="0">
                <a:solidFill>
                  <a:schemeClr val="tx1">
                    <a:lumMod val="65000"/>
                    <a:lumOff val="35000"/>
                  </a:schemeClr>
                </a:solidFill>
              </a:rPr>
              <a:t>by web scrapping.</a:t>
            </a:r>
          </a:p>
          <a:p>
            <a:r>
              <a:rPr lang="en-US" dirty="0" smtClean="0">
                <a:solidFill>
                  <a:schemeClr val="tx1">
                    <a:lumMod val="65000"/>
                    <a:lumOff val="35000"/>
                  </a:schemeClr>
                </a:solidFill>
              </a:rPr>
              <a:t>The dataset </a:t>
            </a:r>
            <a:r>
              <a:rPr lang="en-US" dirty="0">
                <a:solidFill>
                  <a:schemeClr val="tx1">
                    <a:lumMod val="65000"/>
                    <a:lumOff val="35000"/>
                  </a:schemeClr>
                </a:solidFill>
              </a:rPr>
              <a:t>on </a:t>
            </a:r>
            <a:r>
              <a:rPr lang="en-US" dirty="0">
                <a:solidFill>
                  <a:schemeClr val="tx1">
                    <a:lumMod val="65000"/>
                    <a:lumOff val="35000"/>
                  </a:schemeClr>
                </a:solidFill>
                <a:hlinkClick r:id="rId4"/>
              </a:rPr>
              <a:t>crime</a:t>
            </a:r>
            <a:r>
              <a:rPr lang="en-US" dirty="0">
                <a:solidFill>
                  <a:schemeClr val="tx1">
                    <a:lumMod val="65000"/>
                    <a:lumOff val="35000"/>
                  </a:schemeClr>
                </a:solidFill>
              </a:rPr>
              <a:t> in each city </a:t>
            </a:r>
            <a:r>
              <a:rPr lang="en-US" dirty="0" smtClean="0">
                <a:solidFill>
                  <a:schemeClr val="tx1">
                    <a:lumMod val="65000"/>
                    <a:lumOff val="35000"/>
                  </a:schemeClr>
                </a:solidFill>
              </a:rPr>
              <a:t>by web scrapping.</a:t>
            </a:r>
          </a:p>
          <a:p>
            <a:r>
              <a:rPr lang="en-US" dirty="0">
                <a:solidFill>
                  <a:schemeClr val="tx1">
                    <a:lumMod val="65000"/>
                    <a:lumOff val="35000"/>
                  </a:schemeClr>
                </a:solidFill>
              </a:rPr>
              <a:t>A</a:t>
            </a:r>
            <a:r>
              <a:rPr lang="en-US" dirty="0" smtClean="0">
                <a:solidFill>
                  <a:schemeClr val="tx1">
                    <a:lumMod val="65000"/>
                    <a:lumOff val="35000"/>
                  </a:schemeClr>
                </a:solidFill>
              </a:rPr>
              <a:t>nd the dataset of house </a:t>
            </a:r>
            <a:r>
              <a:rPr lang="en-US" dirty="0">
                <a:solidFill>
                  <a:schemeClr val="tx1">
                    <a:lumMod val="65000"/>
                    <a:lumOff val="35000"/>
                  </a:schemeClr>
                </a:solidFill>
              </a:rPr>
              <a:t>prices in each city that we downloaded and not extracted</a:t>
            </a:r>
            <a:r>
              <a:rPr lang="en-US" dirty="0" smtClean="0">
                <a:solidFill>
                  <a:schemeClr val="tx1">
                    <a:lumMod val="65000"/>
                    <a:lumOff val="35000"/>
                  </a:schemeClr>
                </a:solidFill>
              </a:rPr>
              <a:t>.</a:t>
            </a:r>
          </a:p>
          <a:p>
            <a:r>
              <a:rPr lang="en-US" dirty="0" smtClean="0">
                <a:solidFill>
                  <a:schemeClr val="tx1">
                    <a:lumMod val="65000"/>
                    <a:lumOff val="35000"/>
                  </a:schemeClr>
                </a:solidFill>
              </a:rPr>
              <a:t>In Total we </a:t>
            </a:r>
            <a:r>
              <a:rPr lang="en-US" dirty="0">
                <a:solidFill>
                  <a:schemeClr val="tx1">
                    <a:lumMod val="65000"/>
                    <a:lumOff val="35000"/>
                  </a:schemeClr>
                </a:solidFill>
              </a:rPr>
              <a:t>have for the population dataset we have </a:t>
            </a:r>
            <a:r>
              <a:rPr lang="en-US" dirty="0" smtClean="0">
                <a:solidFill>
                  <a:schemeClr val="tx1">
                    <a:lumMod val="65000"/>
                    <a:lumOff val="35000"/>
                  </a:schemeClr>
                </a:solidFill>
              </a:rPr>
              <a:t>two(2) </a:t>
            </a:r>
            <a:r>
              <a:rPr lang="en-US" dirty="0">
                <a:solidFill>
                  <a:schemeClr val="tx1">
                    <a:lumMod val="65000"/>
                    <a:lumOff val="35000"/>
                  </a:schemeClr>
                </a:solidFill>
              </a:rPr>
              <a:t>columns and one thousand two hundred and </a:t>
            </a:r>
            <a:r>
              <a:rPr lang="en-US" dirty="0" smtClean="0">
                <a:solidFill>
                  <a:schemeClr val="tx1">
                    <a:lumMod val="65000"/>
                    <a:lumOff val="35000"/>
                  </a:schemeClr>
                </a:solidFill>
              </a:rPr>
              <a:t>three(1203)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smtClean="0">
                <a:solidFill>
                  <a:schemeClr val="tx1">
                    <a:lumMod val="65000"/>
                    <a:lumOff val="35000"/>
                  </a:schemeClr>
                </a:solidFill>
              </a:rPr>
              <a:t>In </a:t>
            </a:r>
            <a:r>
              <a:rPr lang="en-US" dirty="0">
                <a:solidFill>
                  <a:schemeClr val="tx1">
                    <a:lumMod val="65000"/>
                    <a:lumOff val="35000"/>
                  </a:schemeClr>
                </a:solidFill>
              </a:rPr>
              <a:t>total for salary data per year in every city in Illinois we have </a:t>
            </a:r>
            <a:r>
              <a:rPr lang="en-US" dirty="0" smtClean="0">
                <a:solidFill>
                  <a:schemeClr val="tx1">
                    <a:lumMod val="65000"/>
                    <a:lumOff val="35000"/>
                  </a:schemeClr>
                </a:solidFill>
              </a:rPr>
              <a:t>two(2) </a:t>
            </a:r>
            <a:r>
              <a:rPr lang="en-US" dirty="0">
                <a:solidFill>
                  <a:schemeClr val="tx1">
                    <a:lumMod val="65000"/>
                    <a:lumOff val="35000"/>
                  </a:schemeClr>
                </a:solidFill>
              </a:rPr>
              <a:t>columns and one thousand three hundred and </a:t>
            </a:r>
            <a:r>
              <a:rPr lang="en-US" dirty="0" smtClean="0">
                <a:solidFill>
                  <a:schemeClr val="tx1">
                    <a:lumMod val="65000"/>
                    <a:lumOff val="35000"/>
                  </a:schemeClr>
                </a:solidFill>
              </a:rPr>
              <a:t>fourteen(1314)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a:solidFill>
                  <a:schemeClr val="tx1">
                    <a:lumMod val="65000"/>
                    <a:lumOff val="35000"/>
                  </a:schemeClr>
                </a:solidFill>
              </a:rPr>
              <a:t>In </a:t>
            </a:r>
            <a:r>
              <a:rPr lang="en-US" dirty="0" smtClean="0">
                <a:solidFill>
                  <a:schemeClr val="tx1">
                    <a:lumMod val="65000"/>
                    <a:lumOff val="35000"/>
                  </a:schemeClr>
                </a:solidFill>
              </a:rPr>
              <a:t>total for </a:t>
            </a:r>
            <a:r>
              <a:rPr lang="en-US" dirty="0">
                <a:solidFill>
                  <a:schemeClr val="tx1">
                    <a:lumMod val="65000"/>
                    <a:lumOff val="35000"/>
                  </a:schemeClr>
                </a:solidFill>
              </a:rPr>
              <a:t>the dataset of house prices we have three hundred and </a:t>
            </a:r>
            <a:r>
              <a:rPr lang="en-US" dirty="0" smtClean="0">
                <a:solidFill>
                  <a:schemeClr val="tx1">
                    <a:lumMod val="65000"/>
                    <a:lumOff val="35000"/>
                  </a:schemeClr>
                </a:solidFill>
              </a:rPr>
              <a:t>two(302) </a:t>
            </a:r>
            <a:r>
              <a:rPr lang="en-US" dirty="0">
                <a:solidFill>
                  <a:schemeClr val="tx1">
                    <a:lumMod val="65000"/>
                    <a:lumOff val="35000"/>
                  </a:schemeClr>
                </a:solidFill>
              </a:rPr>
              <a:t>columns and twenty-six thousand eight hundred and </a:t>
            </a:r>
            <a:r>
              <a:rPr lang="en-US" dirty="0" smtClean="0">
                <a:solidFill>
                  <a:schemeClr val="tx1">
                    <a:lumMod val="65000"/>
                    <a:lumOff val="35000"/>
                  </a:schemeClr>
                </a:solidFill>
              </a:rPr>
              <a:t>nineteen(26819) lines</a:t>
            </a:r>
          </a:p>
          <a:p>
            <a:r>
              <a:rPr lang="en-US" dirty="0">
                <a:solidFill>
                  <a:schemeClr val="tx1">
                    <a:lumMod val="65000"/>
                    <a:lumOff val="35000"/>
                  </a:schemeClr>
                </a:solidFill>
              </a:rPr>
              <a:t>And for the crime dataset we have </a:t>
            </a:r>
            <a:r>
              <a:rPr lang="en-US" dirty="0" smtClean="0">
                <a:solidFill>
                  <a:schemeClr val="tx1">
                    <a:lumMod val="65000"/>
                    <a:lumOff val="35000"/>
                  </a:schemeClr>
                </a:solidFill>
              </a:rPr>
              <a:t>twenty-five(25) </a:t>
            </a:r>
            <a:r>
              <a:rPr lang="en-US" dirty="0">
                <a:solidFill>
                  <a:schemeClr val="tx1">
                    <a:lumMod val="65000"/>
                    <a:lumOff val="35000"/>
                  </a:schemeClr>
                </a:solidFill>
              </a:rPr>
              <a:t>columns and </a:t>
            </a:r>
            <a:r>
              <a:rPr lang="en-US" dirty="0" smtClean="0">
                <a:solidFill>
                  <a:schemeClr val="tx1">
                    <a:lumMod val="65000"/>
                    <a:lumOff val="35000"/>
                  </a:schemeClr>
                </a:solidFill>
              </a:rPr>
              <a:t>ninety-seven(97)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a:solidFill>
                  <a:schemeClr val="tx1">
                    <a:lumMod val="65000"/>
                    <a:lumOff val="35000"/>
                  </a:schemeClr>
                </a:solidFill>
              </a:rPr>
              <a:t>Duplicate, highly similar or highly correlated features were dropped. </a:t>
            </a:r>
          </a:p>
          <a:p>
            <a:r>
              <a:rPr lang="en-US" dirty="0" smtClean="0">
                <a:solidFill>
                  <a:schemeClr val="tx1">
                    <a:lumMod val="65000"/>
                    <a:lumOff val="35000"/>
                  </a:schemeClr>
                </a:solidFill>
              </a:rPr>
              <a:t>Cleaned all these data.</a:t>
            </a:r>
            <a:endParaRPr lang="en-US" dirty="0">
              <a:solidFill>
                <a:schemeClr val="tx1">
                  <a:lumMod val="65000"/>
                  <a:lumOff val="35000"/>
                </a:schemeClr>
              </a:solidFill>
            </a:endParaRPr>
          </a:p>
        </p:txBody>
      </p:sp>
      <p:sp>
        <p:nvSpPr>
          <p:cNvPr id="4" name="Title 1"/>
          <p:cNvSpPr>
            <a:spLocks noGrp="1"/>
          </p:cNvSpPr>
          <p:nvPr>
            <p:ph type="title"/>
          </p:nvPr>
        </p:nvSpPr>
        <p:spPr>
          <a:xfrm>
            <a:off x="168511" y="0"/>
            <a:ext cx="11601123" cy="1376825"/>
          </a:xfrm>
        </p:spPr>
        <p:txBody>
          <a:bodyPr>
            <a:normAutofit/>
          </a:bodyPr>
          <a:lstStyle/>
          <a:p>
            <a:r>
              <a:rPr lang="en-US" sz="7200" dirty="0" smtClean="0"/>
              <a:t>Data acquisition and cleaning</a:t>
            </a:r>
            <a:endParaRPr lang="en-US" sz="7200" dirty="0"/>
          </a:p>
        </p:txBody>
      </p:sp>
    </p:spTree>
    <p:extLst>
      <p:ext uri="{BB962C8B-B14F-4D97-AF65-F5344CB8AC3E}">
        <p14:creationId xmlns:p14="http://schemas.microsoft.com/office/powerpoint/2010/main" val="12961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130628"/>
            <a:ext cx="10984557" cy="953589"/>
          </a:xfrm>
        </p:spPr>
        <p:txBody>
          <a:bodyPr/>
          <a:lstStyle/>
          <a:p>
            <a:r>
              <a:rPr lang="en-US" dirty="0" smtClean="0"/>
              <a:t>methodology</a:t>
            </a:r>
            <a:endParaRPr lang="en-US" dirty="0"/>
          </a:p>
        </p:txBody>
      </p:sp>
      <p:sp>
        <p:nvSpPr>
          <p:cNvPr id="3" name="Content Placeholder 2"/>
          <p:cNvSpPr>
            <a:spLocks noGrp="1"/>
          </p:cNvSpPr>
          <p:nvPr>
            <p:ph idx="1"/>
          </p:nvPr>
        </p:nvSpPr>
        <p:spPr>
          <a:xfrm>
            <a:off x="143691" y="1515292"/>
            <a:ext cx="11077303" cy="4467498"/>
          </a:xfrm>
        </p:spPr>
        <p:txBody>
          <a:bodyPr>
            <a:normAutofit/>
          </a:bodyPr>
          <a:lstStyle/>
          <a:p>
            <a:pPr marL="0" indent="0">
              <a:buNone/>
            </a:pPr>
            <a:endParaRPr lang="en-US" dirty="0" smtClean="0">
              <a:solidFill>
                <a:schemeClr val="tx1">
                  <a:lumMod val="65000"/>
                  <a:lumOff val="35000"/>
                </a:schemeClr>
              </a:solidFill>
            </a:endParaRPr>
          </a:p>
          <a:p>
            <a:pPr>
              <a:buFont typeface="Wingdings" panose="05000000000000000000" pitchFamily="2" charset="2"/>
              <a:buChar char="Ø"/>
            </a:pPr>
            <a:endParaRPr lang="en-US" dirty="0">
              <a:solidFill>
                <a:schemeClr val="tx1">
                  <a:lumMod val="65000"/>
                  <a:lumOff val="35000"/>
                </a:schemeClr>
              </a:solidFill>
            </a:endParaRPr>
          </a:p>
          <a:p>
            <a:pPr>
              <a:buFont typeface="Wingdings" panose="05000000000000000000" pitchFamily="2" charset="2"/>
              <a:buChar char="Ø"/>
            </a:pPr>
            <a:endParaRPr lang="en-US" dirty="0">
              <a:solidFill>
                <a:schemeClr val="tx1">
                  <a:lumMod val="65000"/>
                  <a:lumOff val="35000"/>
                </a:schemeClr>
              </a:solidFill>
            </a:endParaRPr>
          </a:p>
        </p:txBody>
      </p:sp>
      <p:graphicFrame>
        <p:nvGraphicFramePr>
          <p:cNvPr id="4" name="Diagram 3"/>
          <p:cNvGraphicFramePr/>
          <p:nvPr>
            <p:extLst>
              <p:ext uri="{D42A27DB-BD31-4B8C-83A1-F6EECF244321}">
                <p14:modId xmlns:p14="http://schemas.microsoft.com/office/powerpoint/2010/main" val="994203836"/>
              </p:ext>
            </p:extLst>
          </p:nvPr>
        </p:nvGraphicFramePr>
        <p:xfrm>
          <a:off x="2032000" y="719666"/>
          <a:ext cx="7739017" cy="5263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45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162595"/>
            <a:ext cx="10984557" cy="1502230"/>
          </a:xfrm>
        </p:spPr>
        <p:txBody>
          <a:bodyPr>
            <a:normAutofit/>
          </a:bodyPr>
          <a:lstStyle/>
          <a:p>
            <a:pPr marL="0" indent="0">
              <a:buNone/>
            </a:pPr>
            <a:r>
              <a:rPr lang="en-US" dirty="0" smtClean="0">
                <a:solidFill>
                  <a:schemeClr val="tx1">
                    <a:lumMod val="65000"/>
                    <a:lumOff val="35000"/>
                  </a:schemeClr>
                </a:solidFill>
              </a:rPr>
              <a:t>Here we </a:t>
            </a:r>
            <a:r>
              <a:rPr lang="en-US" dirty="0">
                <a:solidFill>
                  <a:schemeClr val="tx1">
                    <a:lumMod val="65000"/>
                    <a:lumOff val="35000"/>
                  </a:schemeClr>
                </a:solidFill>
              </a:rPr>
              <a:t>have in this table we have the amount of murder in his area. And the graph shows us the murder rate in each of his regions and we can see that the </a:t>
            </a:r>
            <a:r>
              <a:rPr lang="en-US" dirty="0" smtClean="0">
                <a:solidFill>
                  <a:schemeClr val="tx1">
                    <a:lumMod val="65000"/>
                    <a:lumOff val="35000"/>
                  </a:schemeClr>
                </a:solidFill>
              </a:rPr>
              <a:t>region Northern-Cook </a:t>
            </a:r>
            <a:r>
              <a:rPr lang="en-US" dirty="0">
                <a:solidFill>
                  <a:schemeClr val="tx1">
                    <a:lumMod val="65000"/>
                    <a:lumOff val="35000"/>
                  </a:schemeClr>
                </a:solidFill>
              </a:rPr>
              <a:t>contains more murders than the others </a:t>
            </a:r>
            <a:r>
              <a:rPr lang="en-US" dirty="0" smtClean="0">
                <a:solidFill>
                  <a:schemeClr val="tx1">
                    <a:lumMod val="65000"/>
                    <a:lumOff val="35000"/>
                  </a:schemeClr>
                </a:solidFill>
              </a:rPr>
              <a:t>above he’s about 327 murder in the year 2018. The region </a:t>
            </a:r>
            <a:r>
              <a:rPr lang="en-US" dirty="0" err="1" smtClean="0">
                <a:solidFill>
                  <a:schemeClr val="tx1">
                    <a:lumMod val="65000"/>
                    <a:lumOff val="35000"/>
                  </a:schemeClr>
                </a:solidFill>
              </a:rPr>
              <a:t>Southem</a:t>
            </a:r>
            <a:r>
              <a:rPr lang="en-US" dirty="0">
                <a:solidFill>
                  <a:schemeClr val="tx1">
                    <a:lumMod val="65000"/>
                    <a:lumOff val="35000"/>
                  </a:schemeClr>
                </a:solidFill>
              </a:rPr>
              <a:t> </a:t>
            </a:r>
            <a:r>
              <a:rPr lang="en-US" dirty="0" smtClean="0">
                <a:solidFill>
                  <a:schemeClr val="tx1">
                    <a:lumMod val="65000"/>
                    <a:lumOff val="35000"/>
                  </a:schemeClr>
                </a:solidFill>
              </a:rPr>
              <a:t> is </a:t>
            </a:r>
            <a:r>
              <a:rPr lang="en-US" dirty="0">
                <a:solidFill>
                  <a:schemeClr val="tx1">
                    <a:lumMod val="65000"/>
                    <a:lumOff val="35000"/>
                  </a:schemeClr>
                </a:solidFill>
              </a:rPr>
              <a:t>the one with the least </a:t>
            </a:r>
            <a:r>
              <a:rPr lang="en-US" dirty="0" smtClean="0">
                <a:solidFill>
                  <a:schemeClr val="tx1">
                    <a:lumMod val="65000"/>
                    <a:lumOff val="35000"/>
                  </a:schemeClr>
                </a:solidFill>
              </a:rPr>
              <a:t>crime, he’s about one crime. </a:t>
            </a:r>
            <a:endParaRPr lang="en-US" dirty="0">
              <a:solidFill>
                <a:schemeClr val="tx1">
                  <a:lumMod val="65000"/>
                  <a:lumOff val="35000"/>
                </a:schemeClr>
              </a:solidFill>
            </a:endParaRPr>
          </a:p>
        </p:txBody>
      </p:sp>
      <p:sp>
        <p:nvSpPr>
          <p:cNvPr id="4"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pic>
        <p:nvPicPr>
          <p:cNvPr id="2" name="Picture 1"/>
          <p:cNvPicPr>
            <a:picLocks noChangeAspect="1"/>
          </p:cNvPicPr>
          <p:nvPr/>
        </p:nvPicPr>
        <p:blipFill>
          <a:blip r:embed="rId2"/>
          <a:stretch>
            <a:fillRect/>
          </a:stretch>
        </p:blipFill>
        <p:spPr>
          <a:xfrm>
            <a:off x="310922" y="2907165"/>
            <a:ext cx="3113667" cy="3010309"/>
          </a:xfrm>
          <a:prstGeom prst="rect">
            <a:avLst/>
          </a:prstGeom>
        </p:spPr>
      </p:pic>
      <p:pic>
        <p:nvPicPr>
          <p:cNvPr id="5" name="Picture 4"/>
          <p:cNvPicPr>
            <a:picLocks noChangeAspect="1"/>
          </p:cNvPicPr>
          <p:nvPr/>
        </p:nvPicPr>
        <p:blipFill>
          <a:blip r:embed="rId3"/>
          <a:stretch>
            <a:fillRect/>
          </a:stretch>
        </p:blipFill>
        <p:spPr>
          <a:xfrm>
            <a:off x="5198200" y="2664825"/>
            <a:ext cx="4233183" cy="4112548"/>
          </a:xfrm>
          <a:prstGeom prst="rect">
            <a:avLst/>
          </a:prstGeom>
        </p:spPr>
      </p:pic>
    </p:spTree>
    <p:extLst>
      <p:ext uri="{BB962C8B-B14F-4D97-AF65-F5344CB8AC3E}">
        <p14:creationId xmlns:p14="http://schemas.microsoft.com/office/powerpoint/2010/main" val="61536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84218"/>
            <a:ext cx="10084526" cy="1907176"/>
          </a:xfrm>
        </p:spPr>
        <p:txBody>
          <a:bodyPr>
            <a:normAutofit fontScale="92500" lnSpcReduction="20000"/>
          </a:bodyPr>
          <a:lstStyle/>
          <a:p>
            <a:r>
              <a:rPr lang="en-US" dirty="0">
                <a:solidFill>
                  <a:schemeClr val="tx1">
                    <a:lumMod val="65000"/>
                    <a:lumOff val="35000"/>
                  </a:schemeClr>
                </a:solidFill>
              </a:rPr>
              <a:t>By region we have noticed that the region of </a:t>
            </a:r>
            <a:r>
              <a:rPr lang="en-US" dirty="0" err="1" smtClean="0">
                <a:solidFill>
                  <a:schemeClr val="tx1">
                    <a:lumMod val="65000"/>
                    <a:lumOff val="35000"/>
                  </a:schemeClr>
                </a:solidFill>
              </a:rPr>
              <a:t>Northem</a:t>
            </a:r>
            <a:r>
              <a:rPr lang="en-US" dirty="0" smtClean="0">
                <a:solidFill>
                  <a:schemeClr val="tx1">
                    <a:lumMod val="65000"/>
                    <a:lumOff val="35000"/>
                  </a:schemeClr>
                </a:solidFill>
              </a:rPr>
              <a:t>-Cook and </a:t>
            </a:r>
            <a:r>
              <a:rPr lang="en-US" dirty="0" err="1" smtClean="0">
                <a:solidFill>
                  <a:schemeClr val="tx1">
                    <a:lumMod val="65000"/>
                    <a:lumOff val="35000"/>
                  </a:schemeClr>
                </a:solidFill>
              </a:rPr>
              <a:t>Northem</a:t>
            </a:r>
            <a:r>
              <a:rPr lang="en-US" dirty="0" smtClean="0">
                <a:solidFill>
                  <a:schemeClr val="tx1">
                    <a:lumMod val="65000"/>
                    <a:lumOff val="35000"/>
                  </a:schemeClr>
                </a:solidFill>
              </a:rPr>
              <a:t>-Collar</a:t>
            </a:r>
            <a:r>
              <a:rPr lang="en-US" dirty="0">
                <a:solidFill>
                  <a:schemeClr val="tx1">
                    <a:lumMod val="65000"/>
                    <a:lumOff val="35000"/>
                  </a:schemeClr>
                </a:solidFill>
              </a:rPr>
              <a:t> contains a Sexual Assault lot more  than the others.</a:t>
            </a:r>
          </a:p>
          <a:p>
            <a:r>
              <a:rPr lang="en-US" dirty="0" err="1" smtClean="0">
                <a:solidFill>
                  <a:schemeClr val="tx1">
                    <a:lumMod val="65000"/>
                    <a:lumOff val="35000"/>
                  </a:schemeClr>
                </a:solidFill>
              </a:rPr>
              <a:t>Northem</a:t>
            </a:r>
            <a:r>
              <a:rPr lang="en-US" dirty="0">
                <a:solidFill>
                  <a:schemeClr val="tx1">
                    <a:lumMod val="65000"/>
                    <a:lumOff val="35000"/>
                  </a:schemeClr>
                </a:solidFill>
              </a:rPr>
              <a:t>-Cook on average the quantity </a:t>
            </a:r>
            <a:r>
              <a:rPr lang="en-US" dirty="0" smtClean="0">
                <a:solidFill>
                  <a:schemeClr val="tx1">
                    <a:lumMod val="65000"/>
                    <a:lumOff val="35000"/>
                  </a:schemeClr>
                </a:solidFill>
              </a:rPr>
              <a:t>of </a:t>
            </a:r>
            <a:r>
              <a:rPr lang="en-US" dirty="0">
                <a:solidFill>
                  <a:schemeClr val="tx1">
                    <a:lumMod val="65000"/>
                    <a:lumOff val="35000"/>
                  </a:schemeClr>
                </a:solidFill>
              </a:rPr>
              <a:t>Sexual Assault</a:t>
            </a:r>
            <a:r>
              <a:rPr lang="en-US" dirty="0" smtClean="0">
                <a:solidFill>
                  <a:schemeClr val="tx1">
                    <a:lumMod val="65000"/>
                    <a:lumOff val="35000"/>
                  </a:schemeClr>
                </a:solidFill>
              </a:rPr>
              <a:t> </a:t>
            </a:r>
            <a:r>
              <a:rPr lang="en-US" dirty="0">
                <a:solidFill>
                  <a:schemeClr val="tx1">
                    <a:lumMod val="65000"/>
                    <a:lumOff val="35000"/>
                  </a:schemeClr>
                </a:solidFill>
              </a:rPr>
              <a:t>is </a:t>
            </a:r>
            <a:r>
              <a:rPr lang="en-US" dirty="0" smtClean="0">
                <a:solidFill>
                  <a:schemeClr val="tx1">
                    <a:lumMod val="65000"/>
                    <a:lumOff val="35000"/>
                  </a:schemeClr>
                </a:solidFill>
              </a:rPr>
              <a:t>393  in the year 2018</a:t>
            </a:r>
          </a:p>
          <a:p>
            <a:r>
              <a:rPr lang="en-US" dirty="0" err="1" smtClean="0">
                <a:solidFill>
                  <a:schemeClr val="tx1">
                    <a:lumMod val="65000"/>
                    <a:lumOff val="35000"/>
                  </a:schemeClr>
                </a:solidFill>
              </a:rPr>
              <a:t>Northem</a:t>
            </a:r>
            <a:r>
              <a:rPr lang="en-US" dirty="0" smtClean="0">
                <a:solidFill>
                  <a:schemeClr val="tx1">
                    <a:lumMod val="65000"/>
                    <a:lumOff val="35000"/>
                  </a:schemeClr>
                </a:solidFill>
              </a:rPr>
              <a:t>-Collar on average have 19 sexual assault in the year 2018</a:t>
            </a:r>
          </a:p>
          <a:p>
            <a:r>
              <a:rPr lang="en-US" dirty="0" smtClean="0">
                <a:solidFill>
                  <a:schemeClr val="tx1">
                    <a:lumMod val="65000"/>
                    <a:lumOff val="35000"/>
                  </a:schemeClr>
                </a:solidFill>
              </a:rPr>
              <a:t>The </a:t>
            </a:r>
            <a:r>
              <a:rPr lang="en-US" dirty="0" err="1" smtClean="0">
                <a:solidFill>
                  <a:schemeClr val="tx1">
                    <a:lumMod val="65000"/>
                    <a:lumOff val="35000"/>
                  </a:schemeClr>
                </a:solidFill>
              </a:rPr>
              <a:t>Southem</a:t>
            </a:r>
            <a:r>
              <a:rPr lang="en-US" dirty="0" smtClean="0">
                <a:solidFill>
                  <a:schemeClr val="tx1">
                    <a:lumMod val="65000"/>
                    <a:lumOff val="35000"/>
                  </a:schemeClr>
                </a:solidFill>
              </a:rPr>
              <a:t> and the central are the one with the least </a:t>
            </a:r>
            <a:r>
              <a:rPr lang="en-US" dirty="0">
                <a:solidFill>
                  <a:schemeClr val="tx1">
                    <a:lumMod val="65000"/>
                    <a:lumOff val="35000"/>
                  </a:schemeClr>
                </a:solidFill>
              </a:rPr>
              <a:t>Sexual Assault </a:t>
            </a:r>
            <a:r>
              <a:rPr lang="en-US" dirty="0" smtClean="0">
                <a:solidFill>
                  <a:schemeClr val="tx1">
                    <a:lumMod val="65000"/>
                    <a:lumOff val="35000"/>
                  </a:schemeClr>
                </a:solidFill>
              </a:rPr>
              <a:t>one is </a:t>
            </a:r>
            <a:r>
              <a:rPr lang="en-US" dirty="0">
                <a:solidFill>
                  <a:schemeClr val="tx1">
                    <a:lumMod val="65000"/>
                    <a:lumOff val="35000"/>
                  </a:schemeClr>
                </a:solidFill>
              </a:rPr>
              <a:t>about 2 </a:t>
            </a:r>
            <a:r>
              <a:rPr lang="en-US" dirty="0" smtClean="0">
                <a:solidFill>
                  <a:schemeClr val="tx1">
                    <a:lumMod val="65000"/>
                    <a:lumOff val="35000"/>
                  </a:schemeClr>
                </a:solidFill>
              </a:rPr>
              <a:t>and the other is about 3 sexual </a:t>
            </a:r>
            <a:r>
              <a:rPr lang="en-US" dirty="0">
                <a:solidFill>
                  <a:schemeClr val="tx1">
                    <a:lumMod val="65000"/>
                    <a:lumOff val="35000"/>
                  </a:schemeClr>
                </a:solidFill>
              </a:rPr>
              <a:t>assault on average </a:t>
            </a:r>
            <a:r>
              <a:rPr lang="en-US" dirty="0" smtClean="0">
                <a:solidFill>
                  <a:schemeClr val="tx1">
                    <a:lumMod val="65000"/>
                    <a:lumOff val="35000"/>
                  </a:schemeClr>
                </a:solidFill>
              </a:rPr>
              <a:t>in the year 2018</a:t>
            </a:r>
            <a:endParaRPr lang="en-US" dirty="0">
              <a:solidFill>
                <a:schemeClr val="tx1">
                  <a:lumMod val="65000"/>
                  <a:lumOff val="35000"/>
                </a:schemeClr>
              </a:solidFill>
            </a:endParaRPr>
          </a:p>
        </p:txBody>
      </p:sp>
      <p:pic>
        <p:nvPicPr>
          <p:cNvPr id="5" name="Picture 4"/>
          <p:cNvPicPr>
            <a:picLocks noChangeAspect="1"/>
          </p:cNvPicPr>
          <p:nvPr/>
        </p:nvPicPr>
        <p:blipFill>
          <a:blip r:embed="rId2"/>
          <a:stretch>
            <a:fillRect/>
          </a:stretch>
        </p:blipFill>
        <p:spPr>
          <a:xfrm>
            <a:off x="500470" y="3609975"/>
            <a:ext cx="3277709" cy="2947580"/>
          </a:xfrm>
          <a:prstGeom prst="rect">
            <a:avLst/>
          </a:prstGeom>
        </p:spPr>
      </p:pic>
      <p:pic>
        <p:nvPicPr>
          <p:cNvPr id="6" name="Picture 5"/>
          <p:cNvPicPr>
            <a:picLocks noChangeAspect="1"/>
          </p:cNvPicPr>
          <p:nvPr/>
        </p:nvPicPr>
        <p:blipFill>
          <a:blip r:embed="rId3"/>
          <a:stretch>
            <a:fillRect/>
          </a:stretch>
        </p:blipFill>
        <p:spPr>
          <a:xfrm>
            <a:off x="5185954" y="2827384"/>
            <a:ext cx="4748621" cy="4030616"/>
          </a:xfrm>
          <a:prstGeom prst="rect">
            <a:avLst/>
          </a:prstGeom>
        </p:spPr>
      </p:pic>
      <p:sp>
        <p:nvSpPr>
          <p:cNvPr id="9"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138598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37474"/>
            <a:ext cx="11861075" cy="1287996"/>
          </a:xfrm>
        </p:spPr>
        <p:txBody>
          <a:bodyPr>
            <a:normAutofit lnSpcReduction="10000"/>
          </a:bodyPr>
          <a:lstStyle/>
          <a:p>
            <a:r>
              <a:rPr lang="en-US" dirty="0" err="1" smtClean="0"/>
              <a:t>Southem</a:t>
            </a:r>
            <a:r>
              <a:rPr lang="en-US" dirty="0" smtClean="0"/>
              <a:t>  which </a:t>
            </a:r>
            <a:r>
              <a:rPr lang="en-US" dirty="0"/>
              <a:t>has the highest rate of aggravated assault about 75 aggravated assaults on average </a:t>
            </a:r>
            <a:endParaRPr lang="en-US" dirty="0" smtClean="0"/>
          </a:p>
          <a:p>
            <a:r>
              <a:rPr lang="en-US" dirty="0" smtClean="0"/>
              <a:t>The </a:t>
            </a:r>
            <a:r>
              <a:rPr lang="en-US" dirty="0" err="1" smtClean="0"/>
              <a:t>Northem</a:t>
            </a:r>
            <a:r>
              <a:rPr lang="en-US" dirty="0" smtClean="0"/>
              <a:t> –Collar which </a:t>
            </a:r>
            <a:r>
              <a:rPr lang="en-US" dirty="0"/>
              <a:t>has the </a:t>
            </a:r>
            <a:r>
              <a:rPr lang="en-US" dirty="0" smtClean="0"/>
              <a:t>lower rate of </a:t>
            </a:r>
            <a:r>
              <a:rPr lang="en-US" dirty="0"/>
              <a:t>aggravated assault about </a:t>
            </a:r>
            <a:r>
              <a:rPr lang="en-US" dirty="0" smtClean="0"/>
              <a:t>46 </a:t>
            </a:r>
            <a:r>
              <a:rPr lang="en-US" dirty="0"/>
              <a:t>aggravated assaults on average </a:t>
            </a:r>
          </a:p>
          <a:p>
            <a:endParaRPr lang="en-US" dirty="0"/>
          </a:p>
        </p:txBody>
      </p:sp>
      <p:pic>
        <p:nvPicPr>
          <p:cNvPr id="5" name="Picture 4"/>
          <p:cNvPicPr>
            <a:picLocks noChangeAspect="1"/>
          </p:cNvPicPr>
          <p:nvPr/>
        </p:nvPicPr>
        <p:blipFill>
          <a:blip r:embed="rId2"/>
          <a:stretch>
            <a:fillRect/>
          </a:stretch>
        </p:blipFill>
        <p:spPr>
          <a:xfrm>
            <a:off x="169865" y="3174275"/>
            <a:ext cx="4460522" cy="2899954"/>
          </a:xfrm>
          <a:prstGeom prst="rect">
            <a:avLst/>
          </a:prstGeom>
        </p:spPr>
      </p:pic>
      <p:pic>
        <p:nvPicPr>
          <p:cNvPr id="6" name="Picture 5"/>
          <p:cNvPicPr>
            <a:picLocks noChangeAspect="1"/>
          </p:cNvPicPr>
          <p:nvPr/>
        </p:nvPicPr>
        <p:blipFill>
          <a:blip r:embed="rId3"/>
          <a:stretch>
            <a:fillRect/>
          </a:stretch>
        </p:blipFill>
        <p:spPr>
          <a:xfrm>
            <a:off x="5804128" y="2278726"/>
            <a:ext cx="5142548" cy="4410546"/>
          </a:xfrm>
          <a:prstGeom prst="rect">
            <a:avLst/>
          </a:prstGeom>
        </p:spPr>
      </p:pic>
      <p:sp>
        <p:nvSpPr>
          <p:cNvPr id="8"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176020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116705"/>
            <a:ext cx="11926389" cy="1849701"/>
          </a:xfrm>
        </p:spPr>
        <p:txBody>
          <a:bodyPr/>
          <a:lstStyle/>
          <a:p>
            <a:pPr>
              <a:buFont typeface="Arial" panose="020B0604020202020204" pitchFamily="34" charset="0"/>
              <a:buChar char="•"/>
            </a:pPr>
            <a:r>
              <a:rPr lang="en-US" dirty="0" smtClean="0"/>
              <a:t>Here the </a:t>
            </a:r>
            <a:r>
              <a:rPr lang="en-US" dirty="0" err="1" smtClean="0"/>
              <a:t>Northem</a:t>
            </a:r>
            <a:r>
              <a:rPr lang="en-US" dirty="0" smtClean="0"/>
              <a:t>-Cook </a:t>
            </a:r>
            <a:r>
              <a:rPr lang="en-US" dirty="0" smtClean="0">
                <a:solidFill>
                  <a:schemeClr val="tx1">
                    <a:lumMod val="65000"/>
                    <a:lumOff val="35000"/>
                  </a:schemeClr>
                </a:solidFill>
              </a:rPr>
              <a:t>contains on average 2791 motor vehicle theft more than </a:t>
            </a:r>
            <a:r>
              <a:rPr lang="en-US" dirty="0" err="1" smtClean="0">
                <a:solidFill>
                  <a:schemeClr val="tx1">
                    <a:lumMod val="65000"/>
                    <a:lumOff val="35000"/>
                  </a:schemeClr>
                </a:solidFill>
              </a:rPr>
              <a:t>Northen</a:t>
            </a:r>
            <a:r>
              <a:rPr lang="en-US" dirty="0" smtClean="0">
                <a:solidFill>
                  <a:schemeClr val="tx1">
                    <a:lumMod val="65000"/>
                    <a:lumOff val="35000"/>
                  </a:schemeClr>
                </a:solidFill>
              </a:rPr>
              <a:t>-Collar who contains 28 motor vehicle theft</a:t>
            </a:r>
          </a:p>
          <a:p>
            <a:pPr>
              <a:buFont typeface="Arial" panose="020B0604020202020204" pitchFamily="34" charset="0"/>
              <a:buChar char="•"/>
            </a:pPr>
            <a:r>
              <a:rPr lang="en-US" dirty="0">
                <a:solidFill>
                  <a:schemeClr val="tx1">
                    <a:lumMod val="65000"/>
                    <a:lumOff val="35000"/>
                  </a:schemeClr>
                </a:solidFill>
              </a:rPr>
              <a:t>And </a:t>
            </a:r>
            <a:r>
              <a:rPr lang="en-US" dirty="0" err="1">
                <a:solidFill>
                  <a:schemeClr val="tx1">
                    <a:lumMod val="65000"/>
                    <a:lumOff val="35000"/>
                  </a:schemeClr>
                </a:solidFill>
              </a:rPr>
              <a:t>Northem</a:t>
            </a:r>
            <a:r>
              <a:rPr lang="en-US" dirty="0">
                <a:solidFill>
                  <a:schemeClr val="tx1">
                    <a:lumMod val="65000"/>
                    <a:lumOff val="35000"/>
                  </a:schemeClr>
                </a:solidFill>
              </a:rPr>
              <a:t>-Other </a:t>
            </a:r>
            <a:r>
              <a:rPr lang="en-US" dirty="0" smtClean="0">
                <a:solidFill>
                  <a:schemeClr val="tx1">
                    <a:lumMod val="65000"/>
                    <a:lumOff val="35000"/>
                  </a:schemeClr>
                </a:solidFill>
              </a:rPr>
              <a:t>and the Central contains </a:t>
            </a:r>
            <a:r>
              <a:rPr lang="en-US" dirty="0">
                <a:solidFill>
                  <a:schemeClr val="tx1">
                    <a:lumMod val="65000"/>
                    <a:lumOff val="35000"/>
                  </a:schemeClr>
                </a:solidFill>
              </a:rPr>
              <a:t>on average the </a:t>
            </a:r>
            <a:r>
              <a:rPr lang="en-US" dirty="0" smtClean="0">
                <a:solidFill>
                  <a:schemeClr val="tx1">
                    <a:lumMod val="65000"/>
                    <a:lumOff val="35000"/>
                  </a:schemeClr>
                </a:solidFill>
              </a:rPr>
              <a:t>least one contains 4 motor vehicle theft and the other contains 6 motor vehicle theft </a:t>
            </a:r>
            <a:endParaRPr lang="en-US" dirty="0"/>
          </a:p>
        </p:txBody>
      </p:sp>
      <p:pic>
        <p:nvPicPr>
          <p:cNvPr id="5" name="Picture 4"/>
          <p:cNvPicPr>
            <a:picLocks noChangeAspect="1"/>
          </p:cNvPicPr>
          <p:nvPr/>
        </p:nvPicPr>
        <p:blipFill>
          <a:blip r:embed="rId2"/>
          <a:stretch>
            <a:fillRect/>
          </a:stretch>
        </p:blipFill>
        <p:spPr>
          <a:xfrm>
            <a:off x="540203" y="3140310"/>
            <a:ext cx="4031127" cy="2711849"/>
          </a:xfrm>
          <a:prstGeom prst="rect">
            <a:avLst/>
          </a:prstGeom>
        </p:spPr>
      </p:pic>
      <p:pic>
        <p:nvPicPr>
          <p:cNvPr id="6" name="Picture 5"/>
          <p:cNvPicPr>
            <a:picLocks noChangeAspect="1"/>
          </p:cNvPicPr>
          <p:nvPr/>
        </p:nvPicPr>
        <p:blipFill>
          <a:blip r:embed="rId3"/>
          <a:stretch>
            <a:fillRect/>
          </a:stretch>
        </p:blipFill>
        <p:spPr>
          <a:xfrm>
            <a:off x="5635969" y="2998895"/>
            <a:ext cx="4188006" cy="3859105"/>
          </a:xfrm>
          <a:prstGeom prst="rect">
            <a:avLst/>
          </a:prstGeom>
        </p:spPr>
      </p:pic>
      <p:sp>
        <p:nvSpPr>
          <p:cNvPr id="8"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347311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84217"/>
            <a:ext cx="11560629" cy="1732771"/>
          </a:xfrm>
        </p:spPr>
        <p:txBody>
          <a:bodyPr>
            <a:normAutofit lnSpcReduction="10000"/>
          </a:bodyPr>
          <a:lstStyle/>
          <a:p>
            <a:r>
              <a:rPr lang="en-US" dirty="0"/>
              <a:t>We wanted to see the crimes by county, and this type of crime is burglary.  </a:t>
            </a:r>
            <a:r>
              <a:rPr lang="en-US" dirty="0" smtClean="0"/>
              <a:t>We </a:t>
            </a:r>
            <a:r>
              <a:rPr lang="en-US" dirty="0"/>
              <a:t>can see the county with the fewest burglaries and the most burglaries we're </a:t>
            </a:r>
            <a:r>
              <a:rPr lang="en-US" dirty="0" smtClean="0"/>
              <a:t>going to  identify.</a:t>
            </a:r>
            <a:br>
              <a:rPr lang="en-US" dirty="0" smtClean="0"/>
            </a:br>
            <a:r>
              <a:rPr lang="en-US" dirty="0" smtClean="0"/>
              <a:t>The county with a </a:t>
            </a:r>
            <a:r>
              <a:rPr lang="en-US" dirty="0"/>
              <a:t>high burglary: </a:t>
            </a:r>
            <a:r>
              <a:rPr lang="en-US" dirty="0" smtClean="0"/>
              <a:t>Cook </a:t>
            </a:r>
            <a:r>
              <a:rPr lang="en-US" dirty="0"/>
              <a:t>County</a:t>
            </a:r>
            <a:r>
              <a:rPr lang="en-US" dirty="0" smtClean="0"/>
              <a:t>, </a:t>
            </a:r>
            <a:r>
              <a:rPr lang="en-US" dirty="0"/>
              <a:t>M</a:t>
            </a:r>
            <a:r>
              <a:rPr lang="en-US" dirty="0" smtClean="0"/>
              <a:t>addison </a:t>
            </a:r>
            <a:r>
              <a:rPr lang="en-US" dirty="0"/>
              <a:t>County, </a:t>
            </a:r>
            <a:r>
              <a:rPr lang="en-US" dirty="0" smtClean="0"/>
              <a:t>St Clair County…</a:t>
            </a:r>
            <a:br>
              <a:rPr lang="en-US" dirty="0" smtClean="0"/>
            </a:br>
            <a:r>
              <a:rPr lang="en-US" dirty="0" smtClean="0"/>
              <a:t/>
            </a:r>
            <a:br>
              <a:rPr lang="en-US" dirty="0" smtClean="0"/>
            </a:br>
            <a:r>
              <a:rPr lang="en-US" dirty="0"/>
              <a:t>The county with a </a:t>
            </a:r>
            <a:r>
              <a:rPr lang="en-US" dirty="0" smtClean="0"/>
              <a:t>lower burglary: </a:t>
            </a:r>
            <a:r>
              <a:rPr lang="en-US" dirty="0" smtClean="0"/>
              <a:t>Johnson</a:t>
            </a:r>
            <a:r>
              <a:rPr lang="en-US" dirty="0" smtClean="0"/>
              <a:t> </a:t>
            </a:r>
            <a:r>
              <a:rPr lang="en-US" dirty="0" smtClean="0"/>
              <a:t>County, </a:t>
            </a:r>
            <a:r>
              <a:rPr lang="en-US" dirty="0" smtClean="0"/>
              <a:t>Clinton </a:t>
            </a:r>
            <a:r>
              <a:rPr lang="en-US" dirty="0" smtClean="0"/>
              <a:t>County</a:t>
            </a:r>
            <a:r>
              <a:rPr lang="en-US" dirty="0" smtClean="0"/>
              <a:t>,  Livingston County</a:t>
            </a:r>
            <a:r>
              <a:rPr lang="en-US" dirty="0"/>
              <a:t>, Washington  County, Crawford County</a:t>
            </a:r>
            <a:r>
              <a:rPr lang="en-US" dirty="0" smtClean="0"/>
              <a:t>…</a:t>
            </a:r>
            <a:endParaRPr lang="en-US" dirty="0" smtClean="0"/>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2" name="Picture 1"/>
          <p:cNvPicPr>
            <a:picLocks noChangeAspect="1"/>
          </p:cNvPicPr>
          <p:nvPr/>
        </p:nvPicPr>
        <p:blipFill>
          <a:blip r:embed="rId2"/>
          <a:stretch>
            <a:fillRect/>
          </a:stretch>
        </p:blipFill>
        <p:spPr>
          <a:xfrm>
            <a:off x="6596743" y="2691094"/>
            <a:ext cx="4601528" cy="3900694"/>
          </a:xfrm>
          <a:prstGeom prst="rect">
            <a:avLst/>
          </a:prstGeom>
        </p:spPr>
      </p:pic>
      <p:pic>
        <p:nvPicPr>
          <p:cNvPr id="7" name="Picture 6"/>
          <p:cNvPicPr>
            <a:picLocks noChangeAspect="1"/>
          </p:cNvPicPr>
          <p:nvPr/>
        </p:nvPicPr>
        <p:blipFill>
          <a:blip r:embed="rId3"/>
          <a:stretch>
            <a:fillRect/>
          </a:stretch>
        </p:blipFill>
        <p:spPr>
          <a:xfrm>
            <a:off x="496388" y="2691094"/>
            <a:ext cx="5142139" cy="4166906"/>
          </a:xfrm>
          <a:prstGeom prst="rect">
            <a:avLst/>
          </a:prstGeom>
        </p:spPr>
      </p:pic>
    </p:spTree>
    <p:extLst>
      <p:ext uri="{BB962C8B-B14F-4D97-AF65-F5344CB8AC3E}">
        <p14:creationId xmlns:p14="http://schemas.microsoft.com/office/powerpoint/2010/main" val="3393935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2103</TotalTime>
  <Words>740</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Rockwell</vt:lpstr>
      <vt:lpstr>Rockwell Condensed</vt:lpstr>
      <vt:lpstr>Wingdings</vt:lpstr>
      <vt:lpstr>Wood Type</vt:lpstr>
      <vt:lpstr>A New Social LIFE FINAL PROJECT</vt:lpstr>
      <vt:lpstr>Problem</vt:lpstr>
      <vt:lpstr>Data acquisition and cleaning</vt:lpstr>
      <vt:lpstr>methodology</vt:lpstr>
      <vt:lpstr>Results type of crime by region</vt:lpstr>
      <vt:lpstr>Results type of crime by region</vt:lpstr>
      <vt:lpstr>Results type of crime by region</vt:lpstr>
      <vt:lpstr>Results type of crime by region</vt:lpstr>
      <vt:lpstr>Results type crime by County</vt:lpstr>
      <vt:lpstr>Results type crime by County</vt:lpstr>
      <vt:lpstr>Results type crime by County</vt:lpstr>
      <vt:lpstr>Results type crime by County</vt:lpstr>
      <vt:lpstr>Results</vt:lpstr>
      <vt:lpstr>Results</vt:lpstr>
      <vt:lpstr>Results</vt:lpstr>
      <vt:lpstr>Results</vt:lpstr>
      <vt:lpstr>Results</vt:lpstr>
      <vt:lpstr>conclusion</vt:lpstr>
      <vt:lpstr>References &amp; recomendation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Social LIFE FINAL PROJECT</dc:title>
  <dc:creator>bootcamp</dc:creator>
  <cp:lastModifiedBy>bootcamp</cp:lastModifiedBy>
  <cp:revision>60</cp:revision>
  <dcterms:created xsi:type="dcterms:W3CDTF">2020-08-06T20:01:57Z</dcterms:created>
  <dcterms:modified xsi:type="dcterms:W3CDTF">2020-08-14T22:48:15Z</dcterms:modified>
</cp:coreProperties>
</file>