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73" r:id="rId4"/>
    <p:sldId id="258" r:id="rId5"/>
    <p:sldId id="259" r:id="rId6"/>
    <p:sldId id="260" r:id="rId7"/>
    <p:sldId id="261" r:id="rId8"/>
    <p:sldId id="271" r:id="rId9"/>
    <p:sldId id="262" r:id="rId10"/>
    <p:sldId id="263" r:id="rId11"/>
    <p:sldId id="264" r:id="rId12"/>
    <p:sldId id="265" r:id="rId13"/>
    <p:sldId id="266" r:id="rId14"/>
    <p:sldId id="274" r:id="rId15"/>
    <p:sldId id="267" r:id="rId16"/>
    <p:sldId id="279" r:id="rId17"/>
    <p:sldId id="275" r:id="rId18"/>
    <p:sldId id="278"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8/13/2020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8/13/2020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8/13/2020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shelsyayiti/Ayiti_Analytics_ShelsyDalcide"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city-data.com/city/Illinois.html" TargetMode="External"/><Relationship Id="rId2" Type="http://schemas.openxmlformats.org/officeDocument/2006/relationships/hyperlink" Target="https://en.wikipedia.org/wiki/List_of_Illinois_locations_by_per_capita_income" TargetMode="External"/><Relationship Id="rId1" Type="http://schemas.openxmlformats.org/officeDocument/2006/relationships/slideLayout" Target="../slideLayouts/slideLayout2.xml"/><Relationship Id="rId4" Type="http://schemas.openxmlformats.org/officeDocument/2006/relationships/hyperlink" Target="https://icjia.illinois.gov/researchhub/datasets/illinois-uniform-crime-reports-ucr-index-crime-arres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New Social LIFE</a:t>
            </a:r>
            <a:br>
              <a:rPr lang="en-US" dirty="0" smtClean="0"/>
            </a:br>
            <a:r>
              <a:rPr lang="en-US" sz="3200" dirty="0" smtClean="0"/>
              <a:t>FINAL PROJECT</a:t>
            </a:r>
            <a:endParaRPr lang="en-US" dirty="0"/>
          </a:p>
        </p:txBody>
      </p:sp>
      <p:sp>
        <p:nvSpPr>
          <p:cNvPr id="3" name="Subtitle 2"/>
          <p:cNvSpPr>
            <a:spLocks noGrp="1"/>
          </p:cNvSpPr>
          <p:nvPr>
            <p:ph type="subTitle" idx="1"/>
          </p:nvPr>
        </p:nvSpPr>
        <p:spPr/>
        <p:txBody>
          <a:bodyPr>
            <a:normAutofit fontScale="85000" lnSpcReduction="20000"/>
          </a:bodyPr>
          <a:lstStyle/>
          <a:p>
            <a:r>
              <a:rPr lang="en-US" sz="4200" dirty="0" smtClean="0"/>
              <a:t>SHELSY DALCIDE</a:t>
            </a:r>
          </a:p>
          <a:p>
            <a:r>
              <a:rPr lang="en-US" dirty="0"/>
              <a:t>	</a:t>
            </a:r>
            <a:r>
              <a:rPr lang="en-US" dirty="0" smtClean="0"/>
              <a:t>														06/08/2020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1452" y="0"/>
            <a:ext cx="4286606" cy="1211841"/>
          </a:xfrm>
          <a:prstGeom prst="rect">
            <a:avLst/>
          </a:prstGeom>
        </p:spPr>
      </p:pic>
    </p:spTree>
    <p:extLst>
      <p:ext uri="{BB962C8B-B14F-4D97-AF65-F5344CB8AC3E}">
        <p14:creationId xmlns:p14="http://schemas.microsoft.com/office/powerpoint/2010/main" val="1898980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084217"/>
            <a:ext cx="11560629" cy="1732771"/>
          </a:xfrm>
        </p:spPr>
        <p:txBody>
          <a:bodyPr>
            <a:normAutofit fontScale="92500" lnSpcReduction="10000"/>
          </a:bodyPr>
          <a:lstStyle/>
          <a:p>
            <a:r>
              <a:rPr lang="en-US" dirty="0"/>
              <a:t>We wanted to see the crimes by county, and this type of crime is burglary.  </a:t>
            </a:r>
            <a:r>
              <a:rPr lang="en-US" dirty="0" smtClean="0"/>
              <a:t>We </a:t>
            </a:r>
            <a:r>
              <a:rPr lang="en-US" dirty="0"/>
              <a:t>can see the county with the fewest burglaries and the most burglaries we're </a:t>
            </a:r>
            <a:r>
              <a:rPr lang="en-US" dirty="0" smtClean="0"/>
              <a:t>going to  identify.</a:t>
            </a:r>
            <a:br>
              <a:rPr lang="en-US" dirty="0" smtClean="0"/>
            </a:br>
            <a:r>
              <a:rPr lang="en-US" dirty="0" smtClean="0"/>
              <a:t>The county with a </a:t>
            </a:r>
            <a:r>
              <a:rPr lang="en-US" dirty="0"/>
              <a:t>high burglary: Johnson </a:t>
            </a:r>
            <a:r>
              <a:rPr lang="en-US" dirty="0" err="1"/>
              <a:t>County,Clinton</a:t>
            </a:r>
            <a:r>
              <a:rPr lang="en-US" dirty="0"/>
              <a:t> County, </a:t>
            </a:r>
            <a:r>
              <a:rPr lang="en-US" dirty="0" err="1"/>
              <a:t>Livington</a:t>
            </a:r>
            <a:r>
              <a:rPr lang="en-US" dirty="0"/>
              <a:t> County Washington </a:t>
            </a:r>
            <a:r>
              <a:rPr lang="en-US" dirty="0" err="1"/>
              <a:t>County,Crawford</a:t>
            </a:r>
            <a:r>
              <a:rPr lang="en-US" dirty="0"/>
              <a:t> </a:t>
            </a:r>
            <a:r>
              <a:rPr lang="en-US" dirty="0" smtClean="0"/>
              <a:t>County.</a:t>
            </a:r>
            <a:br>
              <a:rPr lang="en-US" dirty="0" smtClean="0"/>
            </a:br>
            <a:r>
              <a:rPr lang="en-US" dirty="0" smtClean="0"/>
              <a:t/>
            </a:r>
            <a:br>
              <a:rPr lang="en-US" dirty="0" smtClean="0"/>
            </a:br>
            <a:r>
              <a:rPr lang="en-US" dirty="0"/>
              <a:t>The county with a </a:t>
            </a:r>
            <a:r>
              <a:rPr lang="en-US" dirty="0" smtClean="0"/>
              <a:t>lower burglary: Pike County, </a:t>
            </a:r>
            <a:r>
              <a:rPr lang="en-US" dirty="0" err="1" smtClean="0"/>
              <a:t>Dekalb</a:t>
            </a:r>
            <a:r>
              <a:rPr lang="en-US" dirty="0" smtClean="0"/>
              <a:t> </a:t>
            </a:r>
            <a:r>
              <a:rPr lang="en-US" dirty="0" err="1" smtClean="0"/>
              <a:t>County,Jefferson</a:t>
            </a:r>
            <a:r>
              <a:rPr lang="en-US" dirty="0" smtClean="0"/>
              <a:t> </a:t>
            </a:r>
            <a:r>
              <a:rPr lang="en-US" dirty="0" err="1" smtClean="0"/>
              <a:t>County,Kankakee</a:t>
            </a:r>
            <a:r>
              <a:rPr lang="en-US" dirty="0" smtClean="0"/>
              <a:t> </a:t>
            </a:r>
            <a:r>
              <a:rPr lang="en-US" dirty="0" err="1" smtClean="0"/>
              <a:t>County,Adams</a:t>
            </a:r>
            <a:r>
              <a:rPr lang="en-US" dirty="0" smtClean="0"/>
              <a:t> County…</a:t>
            </a:r>
          </a:p>
          <a:p>
            <a:endParaRPr lang="en-US" dirty="0"/>
          </a:p>
        </p:txBody>
      </p:sp>
      <p:sp>
        <p:nvSpPr>
          <p:cNvPr id="4" name="Title 1"/>
          <p:cNvSpPr>
            <a:spLocks noGrp="1"/>
          </p:cNvSpPr>
          <p:nvPr>
            <p:ph type="title"/>
          </p:nvPr>
        </p:nvSpPr>
        <p:spPr>
          <a:xfrm>
            <a:off x="143691" y="130628"/>
            <a:ext cx="11652069" cy="796835"/>
          </a:xfrm>
        </p:spPr>
        <p:txBody>
          <a:bodyPr>
            <a:normAutofit fontScale="90000"/>
          </a:bodyPr>
          <a:lstStyle/>
          <a:p>
            <a:r>
              <a:rPr lang="en-US" dirty="0" smtClean="0"/>
              <a:t>Results type crime by County</a:t>
            </a:r>
            <a:endParaRPr lang="en-US" dirty="0"/>
          </a:p>
        </p:txBody>
      </p:sp>
      <p:pic>
        <p:nvPicPr>
          <p:cNvPr id="5" name="Picture 4"/>
          <p:cNvPicPr>
            <a:picLocks noChangeAspect="1"/>
          </p:cNvPicPr>
          <p:nvPr/>
        </p:nvPicPr>
        <p:blipFill>
          <a:blip r:embed="rId2"/>
          <a:stretch>
            <a:fillRect/>
          </a:stretch>
        </p:blipFill>
        <p:spPr>
          <a:xfrm>
            <a:off x="6113417" y="2816988"/>
            <a:ext cx="4741817" cy="3568958"/>
          </a:xfrm>
          <a:prstGeom prst="rect">
            <a:avLst/>
          </a:prstGeom>
        </p:spPr>
      </p:pic>
      <p:pic>
        <p:nvPicPr>
          <p:cNvPr id="6" name="Picture 5"/>
          <p:cNvPicPr>
            <a:picLocks noChangeAspect="1"/>
          </p:cNvPicPr>
          <p:nvPr/>
        </p:nvPicPr>
        <p:blipFill>
          <a:blip r:embed="rId3"/>
          <a:stretch>
            <a:fillRect/>
          </a:stretch>
        </p:blipFill>
        <p:spPr>
          <a:xfrm>
            <a:off x="411071" y="2982217"/>
            <a:ext cx="4970826" cy="3238500"/>
          </a:xfrm>
          <a:prstGeom prst="rect">
            <a:avLst/>
          </a:prstGeom>
        </p:spPr>
      </p:pic>
    </p:spTree>
    <p:extLst>
      <p:ext uri="{BB962C8B-B14F-4D97-AF65-F5344CB8AC3E}">
        <p14:creationId xmlns:p14="http://schemas.microsoft.com/office/powerpoint/2010/main" val="339393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927464"/>
            <a:ext cx="9810206" cy="1645920"/>
          </a:xfrm>
        </p:spPr>
        <p:txBody>
          <a:bodyPr>
            <a:normAutofit fontScale="85000" lnSpcReduction="10000"/>
          </a:bodyPr>
          <a:lstStyle/>
          <a:p>
            <a:r>
              <a:rPr lang="en-US" dirty="0"/>
              <a:t>We wanted to see the crimes by county, and this type of crime is </a:t>
            </a:r>
            <a:r>
              <a:rPr lang="en-US" dirty="0" smtClean="0"/>
              <a:t>aggravated assault.  </a:t>
            </a:r>
            <a:r>
              <a:rPr lang="en-US" dirty="0"/>
              <a:t>We can see the county with the fewest </a:t>
            </a:r>
            <a:r>
              <a:rPr lang="en-US" dirty="0" smtClean="0"/>
              <a:t>and </a:t>
            </a:r>
            <a:r>
              <a:rPr lang="en-US" dirty="0"/>
              <a:t>the most aggravated assault </a:t>
            </a:r>
            <a:r>
              <a:rPr lang="en-US" dirty="0" smtClean="0"/>
              <a:t>we're </a:t>
            </a:r>
            <a:r>
              <a:rPr lang="en-US" dirty="0"/>
              <a:t>going to  identify.</a:t>
            </a:r>
            <a:br>
              <a:rPr lang="en-US" dirty="0"/>
            </a:br>
            <a:r>
              <a:rPr lang="en-US" dirty="0"/>
              <a:t>The county with a </a:t>
            </a:r>
            <a:r>
              <a:rPr lang="en-US" dirty="0" smtClean="0"/>
              <a:t>high aggravated assault: Monroe County, Clark </a:t>
            </a:r>
            <a:r>
              <a:rPr lang="en-US" dirty="0"/>
              <a:t>County, </a:t>
            </a:r>
            <a:r>
              <a:rPr lang="en-US" dirty="0" smtClean="0"/>
              <a:t>Fulton County, Pike County.</a:t>
            </a:r>
            <a:r>
              <a:rPr lang="en-US" dirty="0"/>
              <a:t/>
            </a:r>
            <a:br>
              <a:rPr lang="en-US" dirty="0"/>
            </a:br>
            <a:r>
              <a:rPr lang="en-US" dirty="0"/>
              <a:t/>
            </a:r>
            <a:br>
              <a:rPr lang="en-US" dirty="0"/>
            </a:br>
            <a:r>
              <a:rPr lang="en-US" dirty="0"/>
              <a:t>The county with a lower </a:t>
            </a:r>
            <a:r>
              <a:rPr lang="en-US" dirty="0" smtClean="0"/>
              <a:t>aggravated assault: Coles </a:t>
            </a:r>
            <a:r>
              <a:rPr lang="en-US" dirty="0"/>
              <a:t>County, </a:t>
            </a:r>
            <a:r>
              <a:rPr lang="en-US" dirty="0" err="1"/>
              <a:t>Dekalb</a:t>
            </a:r>
            <a:r>
              <a:rPr lang="en-US" dirty="0"/>
              <a:t> </a:t>
            </a:r>
            <a:r>
              <a:rPr lang="en-US" dirty="0" smtClean="0"/>
              <a:t>County ,</a:t>
            </a:r>
            <a:r>
              <a:rPr lang="en-US" dirty="0"/>
              <a:t>Jefferson County</a:t>
            </a:r>
            <a:r>
              <a:rPr lang="en-US" dirty="0" smtClean="0"/>
              <a:t>, Kankakee County, Jackson </a:t>
            </a:r>
            <a:r>
              <a:rPr lang="en-US" dirty="0"/>
              <a:t>County…</a:t>
            </a:r>
          </a:p>
          <a:p>
            <a:endParaRPr lang="en-US" dirty="0"/>
          </a:p>
        </p:txBody>
      </p:sp>
      <p:sp>
        <p:nvSpPr>
          <p:cNvPr id="4" name="Title 1"/>
          <p:cNvSpPr>
            <a:spLocks noGrp="1"/>
          </p:cNvSpPr>
          <p:nvPr>
            <p:ph type="title"/>
          </p:nvPr>
        </p:nvSpPr>
        <p:spPr>
          <a:xfrm>
            <a:off x="143691" y="130628"/>
            <a:ext cx="11652069" cy="796835"/>
          </a:xfrm>
        </p:spPr>
        <p:txBody>
          <a:bodyPr>
            <a:normAutofit fontScale="90000"/>
          </a:bodyPr>
          <a:lstStyle/>
          <a:p>
            <a:r>
              <a:rPr lang="en-US" dirty="0" smtClean="0"/>
              <a:t>Results type crime by County</a:t>
            </a:r>
            <a:endParaRPr lang="en-US" dirty="0"/>
          </a:p>
        </p:txBody>
      </p:sp>
      <p:pic>
        <p:nvPicPr>
          <p:cNvPr id="5" name="Picture 4"/>
          <p:cNvPicPr>
            <a:picLocks noChangeAspect="1"/>
          </p:cNvPicPr>
          <p:nvPr/>
        </p:nvPicPr>
        <p:blipFill>
          <a:blip r:embed="rId2"/>
          <a:stretch>
            <a:fillRect/>
          </a:stretch>
        </p:blipFill>
        <p:spPr>
          <a:xfrm>
            <a:off x="5510895" y="3055087"/>
            <a:ext cx="5786846" cy="3200399"/>
          </a:xfrm>
          <a:prstGeom prst="rect">
            <a:avLst/>
          </a:prstGeom>
        </p:spPr>
      </p:pic>
      <p:pic>
        <p:nvPicPr>
          <p:cNvPr id="7" name="Picture 6"/>
          <p:cNvPicPr>
            <a:picLocks noChangeAspect="1"/>
          </p:cNvPicPr>
          <p:nvPr/>
        </p:nvPicPr>
        <p:blipFill>
          <a:blip r:embed="rId3"/>
          <a:stretch>
            <a:fillRect/>
          </a:stretch>
        </p:blipFill>
        <p:spPr>
          <a:xfrm>
            <a:off x="612322" y="2449285"/>
            <a:ext cx="4429942" cy="4138772"/>
          </a:xfrm>
          <a:prstGeom prst="rect">
            <a:avLst/>
          </a:prstGeom>
        </p:spPr>
      </p:pic>
    </p:spTree>
    <p:extLst>
      <p:ext uri="{BB962C8B-B14F-4D97-AF65-F5344CB8AC3E}">
        <p14:creationId xmlns:p14="http://schemas.microsoft.com/office/powerpoint/2010/main" val="109566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265" y="1272322"/>
            <a:ext cx="9824575" cy="1510066"/>
          </a:xfrm>
        </p:spPr>
        <p:txBody>
          <a:bodyPr>
            <a:normAutofit fontScale="85000" lnSpcReduction="20000"/>
          </a:bodyPr>
          <a:lstStyle/>
          <a:p>
            <a:r>
              <a:rPr lang="en-US" dirty="0"/>
              <a:t>We wanted to see the crimes by county, and this type of crime </a:t>
            </a:r>
            <a:r>
              <a:rPr lang="en-US" dirty="0" smtClean="0"/>
              <a:t>is the rate </a:t>
            </a:r>
            <a:r>
              <a:rPr lang="en-US" dirty="0"/>
              <a:t>aggravated assault.  We can see the county with the fewest and the most aggravated assault we're going to  identify.</a:t>
            </a:r>
            <a:br>
              <a:rPr lang="en-US" dirty="0"/>
            </a:br>
            <a:r>
              <a:rPr lang="en-US" dirty="0"/>
              <a:t>The county with a </a:t>
            </a:r>
            <a:r>
              <a:rPr lang="en-US" dirty="0" smtClean="0"/>
              <a:t>high rate </a:t>
            </a:r>
            <a:r>
              <a:rPr lang="en-US" dirty="0"/>
              <a:t>aggravated assault: </a:t>
            </a:r>
            <a:r>
              <a:rPr lang="en-US" dirty="0" smtClean="0"/>
              <a:t>Stephenson County</a:t>
            </a:r>
            <a:r>
              <a:rPr lang="en-US" dirty="0"/>
              <a:t>, </a:t>
            </a:r>
            <a:r>
              <a:rPr lang="en-US" dirty="0" smtClean="0"/>
              <a:t>Jo Daviess </a:t>
            </a:r>
            <a:r>
              <a:rPr lang="en-US" dirty="0"/>
              <a:t>County, </a:t>
            </a:r>
            <a:r>
              <a:rPr lang="en-US" dirty="0" smtClean="0"/>
              <a:t>Hancock County</a:t>
            </a:r>
            <a:r>
              <a:rPr lang="en-US" dirty="0"/>
              <a:t>.</a:t>
            </a:r>
            <a:br>
              <a:rPr lang="en-US" dirty="0"/>
            </a:br>
            <a:r>
              <a:rPr lang="en-US" dirty="0"/>
              <a:t/>
            </a:r>
            <a:br>
              <a:rPr lang="en-US" dirty="0"/>
            </a:br>
            <a:r>
              <a:rPr lang="en-US" dirty="0"/>
              <a:t>The county with a lower </a:t>
            </a:r>
            <a:r>
              <a:rPr lang="en-US" dirty="0" smtClean="0"/>
              <a:t>rate aggravated </a:t>
            </a:r>
            <a:r>
              <a:rPr lang="en-US" dirty="0"/>
              <a:t>assault: </a:t>
            </a:r>
            <a:r>
              <a:rPr lang="en-US" dirty="0" smtClean="0"/>
              <a:t>Franklin </a:t>
            </a:r>
            <a:r>
              <a:rPr lang="en-US" dirty="0"/>
              <a:t>County, </a:t>
            </a:r>
            <a:r>
              <a:rPr lang="en-US" dirty="0" smtClean="0"/>
              <a:t>Champaign </a:t>
            </a:r>
            <a:r>
              <a:rPr lang="en-US" dirty="0"/>
              <a:t>County </a:t>
            </a:r>
            <a:r>
              <a:rPr lang="en-US" dirty="0" smtClean="0"/>
              <a:t>,Hardin </a:t>
            </a:r>
            <a:r>
              <a:rPr lang="en-US" dirty="0"/>
              <a:t>County, </a:t>
            </a:r>
            <a:r>
              <a:rPr lang="en-US" dirty="0" smtClean="0"/>
              <a:t>Wabash County</a:t>
            </a:r>
            <a:r>
              <a:rPr lang="en-US" dirty="0"/>
              <a:t>, </a:t>
            </a:r>
            <a:r>
              <a:rPr lang="en-US" dirty="0" smtClean="0"/>
              <a:t>Gallatin </a:t>
            </a:r>
            <a:r>
              <a:rPr lang="en-US" dirty="0"/>
              <a:t>County…</a:t>
            </a:r>
          </a:p>
          <a:p>
            <a:endParaRPr lang="en-US" dirty="0"/>
          </a:p>
          <a:p>
            <a:endParaRPr lang="en-US" dirty="0"/>
          </a:p>
        </p:txBody>
      </p:sp>
      <p:sp>
        <p:nvSpPr>
          <p:cNvPr id="5" name="Title 1"/>
          <p:cNvSpPr>
            <a:spLocks noGrp="1"/>
          </p:cNvSpPr>
          <p:nvPr>
            <p:ph type="title"/>
          </p:nvPr>
        </p:nvSpPr>
        <p:spPr>
          <a:xfrm>
            <a:off x="143691" y="130628"/>
            <a:ext cx="11652069" cy="796835"/>
          </a:xfrm>
        </p:spPr>
        <p:txBody>
          <a:bodyPr>
            <a:normAutofit fontScale="90000"/>
          </a:bodyPr>
          <a:lstStyle/>
          <a:p>
            <a:r>
              <a:rPr lang="en-US" dirty="0" smtClean="0"/>
              <a:t>Results type crime by County</a:t>
            </a:r>
            <a:endParaRPr lang="en-US" dirty="0"/>
          </a:p>
        </p:txBody>
      </p:sp>
      <p:pic>
        <p:nvPicPr>
          <p:cNvPr id="6" name="Picture 5"/>
          <p:cNvPicPr>
            <a:picLocks noChangeAspect="1"/>
          </p:cNvPicPr>
          <p:nvPr/>
        </p:nvPicPr>
        <p:blipFill>
          <a:blip r:embed="rId2"/>
          <a:stretch>
            <a:fillRect/>
          </a:stretch>
        </p:blipFill>
        <p:spPr>
          <a:xfrm>
            <a:off x="5355771" y="2931304"/>
            <a:ext cx="5198337" cy="3562350"/>
          </a:xfrm>
          <a:prstGeom prst="rect">
            <a:avLst/>
          </a:prstGeom>
        </p:spPr>
      </p:pic>
      <p:pic>
        <p:nvPicPr>
          <p:cNvPr id="8" name="Picture 7"/>
          <p:cNvPicPr>
            <a:picLocks noChangeAspect="1"/>
          </p:cNvPicPr>
          <p:nvPr/>
        </p:nvPicPr>
        <p:blipFill>
          <a:blip r:embed="rId3"/>
          <a:stretch>
            <a:fillRect/>
          </a:stretch>
        </p:blipFill>
        <p:spPr>
          <a:xfrm>
            <a:off x="325266" y="2782388"/>
            <a:ext cx="4873752" cy="3711266"/>
          </a:xfrm>
          <a:prstGeom prst="rect">
            <a:avLst/>
          </a:prstGeom>
        </p:spPr>
      </p:pic>
    </p:spTree>
    <p:extLst>
      <p:ext uri="{BB962C8B-B14F-4D97-AF65-F5344CB8AC3E}">
        <p14:creationId xmlns:p14="http://schemas.microsoft.com/office/powerpoint/2010/main" val="2152922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139" y="788996"/>
            <a:ext cx="9641695" cy="1732135"/>
          </a:xfrm>
        </p:spPr>
        <p:txBody>
          <a:bodyPr>
            <a:normAutofit fontScale="92500" lnSpcReduction="10000"/>
          </a:bodyPr>
          <a:lstStyle/>
          <a:p>
            <a:r>
              <a:rPr lang="en-US" dirty="0"/>
              <a:t>We wanted to see the crimes by county, and this type of crime is </a:t>
            </a:r>
            <a:r>
              <a:rPr lang="en-US" dirty="0" smtClean="0"/>
              <a:t>the Larceny theft.  </a:t>
            </a:r>
            <a:r>
              <a:rPr lang="en-US" dirty="0"/>
              <a:t>We can see the county with the fewest and the most </a:t>
            </a:r>
            <a:r>
              <a:rPr lang="en-US" dirty="0" smtClean="0"/>
              <a:t>larceny theft we're </a:t>
            </a:r>
            <a:r>
              <a:rPr lang="en-US" dirty="0"/>
              <a:t>going to  identify.</a:t>
            </a:r>
            <a:br>
              <a:rPr lang="en-US" dirty="0"/>
            </a:br>
            <a:r>
              <a:rPr lang="en-US" dirty="0"/>
              <a:t>The county with a high larceny theft </a:t>
            </a:r>
            <a:r>
              <a:rPr lang="en-US" dirty="0" smtClean="0"/>
              <a:t>: Bond </a:t>
            </a:r>
            <a:r>
              <a:rPr lang="en-US" dirty="0"/>
              <a:t>County, </a:t>
            </a:r>
            <a:r>
              <a:rPr lang="en-US" dirty="0" err="1" smtClean="0"/>
              <a:t>Wooford</a:t>
            </a:r>
            <a:r>
              <a:rPr lang="en-US" dirty="0" smtClean="0"/>
              <a:t> County</a:t>
            </a:r>
            <a:r>
              <a:rPr lang="en-US" dirty="0"/>
              <a:t>, </a:t>
            </a:r>
            <a:r>
              <a:rPr lang="en-US" dirty="0" smtClean="0"/>
              <a:t>Carrol </a:t>
            </a:r>
            <a:r>
              <a:rPr lang="en-US" dirty="0"/>
              <a:t>County.</a:t>
            </a:r>
            <a:br>
              <a:rPr lang="en-US" dirty="0"/>
            </a:br>
            <a:r>
              <a:rPr lang="en-US" dirty="0"/>
              <a:t/>
            </a:r>
            <a:br>
              <a:rPr lang="en-US" dirty="0"/>
            </a:br>
            <a:r>
              <a:rPr lang="en-US" dirty="0"/>
              <a:t>The county with a lower larceny theft </a:t>
            </a:r>
            <a:r>
              <a:rPr lang="en-US" dirty="0" smtClean="0"/>
              <a:t>: Jefferson </a:t>
            </a:r>
            <a:r>
              <a:rPr lang="en-US" dirty="0"/>
              <a:t>County, </a:t>
            </a:r>
            <a:r>
              <a:rPr lang="en-US" dirty="0" smtClean="0"/>
              <a:t>LaSalle County ,</a:t>
            </a:r>
            <a:r>
              <a:rPr lang="en-US" dirty="0" err="1" smtClean="0"/>
              <a:t>Vemilion</a:t>
            </a:r>
            <a:r>
              <a:rPr lang="en-US" dirty="0" smtClean="0"/>
              <a:t> </a:t>
            </a:r>
            <a:r>
              <a:rPr lang="en-US" dirty="0"/>
              <a:t>County, </a:t>
            </a:r>
            <a:r>
              <a:rPr lang="en-US" dirty="0" smtClean="0"/>
              <a:t>Jackson County</a:t>
            </a:r>
            <a:r>
              <a:rPr lang="en-US" dirty="0"/>
              <a:t>, </a:t>
            </a:r>
            <a:r>
              <a:rPr lang="en-US" dirty="0" smtClean="0"/>
              <a:t>Kendall </a:t>
            </a:r>
            <a:r>
              <a:rPr lang="en-US" dirty="0"/>
              <a:t>County…</a:t>
            </a:r>
          </a:p>
          <a:p>
            <a:endParaRPr lang="en-US" dirty="0"/>
          </a:p>
          <a:p>
            <a:endParaRPr lang="en-US" dirty="0"/>
          </a:p>
          <a:p>
            <a:endParaRPr lang="en-US" dirty="0"/>
          </a:p>
        </p:txBody>
      </p:sp>
      <p:sp>
        <p:nvSpPr>
          <p:cNvPr id="4" name="Title 1"/>
          <p:cNvSpPr>
            <a:spLocks noGrp="1"/>
          </p:cNvSpPr>
          <p:nvPr>
            <p:ph type="title"/>
          </p:nvPr>
        </p:nvSpPr>
        <p:spPr>
          <a:xfrm>
            <a:off x="143691" y="130628"/>
            <a:ext cx="11652069" cy="796835"/>
          </a:xfrm>
        </p:spPr>
        <p:txBody>
          <a:bodyPr>
            <a:normAutofit fontScale="90000"/>
          </a:bodyPr>
          <a:lstStyle/>
          <a:p>
            <a:r>
              <a:rPr lang="en-US" dirty="0" smtClean="0"/>
              <a:t>Results type crime by County</a:t>
            </a:r>
            <a:endParaRPr lang="en-US" dirty="0"/>
          </a:p>
        </p:txBody>
      </p:sp>
      <p:pic>
        <p:nvPicPr>
          <p:cNvPr id="7" name="Picture 6"/>
          <p:cNvPicPr>
            <a:picLocks noChangeAspect="1"/>
          </p:cNvPicPr>
          <p:nvPr/>
        </p:nvPicPr>
        <p:blipFill>
          <a:blip r:embed="rId2"/>
          <a:stretch>
            <a:fillRect/>
          </a:stretch>
        </p:blipFill>
        <p:spPr>
          <a:xfrm>
            <a:off x="299139" y="2748424"/>
            <a:ext cx="4768596" cy="3438525"/>
          </a:xfrm>
          <a:prstGeom prst="rect">
            <a:avLst/>
          </a:prstGeom>
        </p:spPr>
      </p:pic>
      <p:pic>
        <p:nvPicPr>
          <p:cNvPr id="8" name="Picture 7"/>
          <p:cNvPicPr>
            <a:picLocks noChangeAspect="1"/>
          </p:cNvPicPr>
          <p:nvPr/>
        </p:nvPicPr>
        <p:blipFill>
          <a:blip r:embed="rId3"/>
          <a:stretch>
            <a:fillRect/>
          </a:stretch>
        </p:blipFill>
        <p:spPr>
          <a:xfrm>
            <a:off x="5355771" y="2513292"/>
            <a:ext cx="5630092" cy="4166271"/>
          </a:xfrm>
          <a:prstGeom prst="rect">
            <a:avLst/>
          </a:prstGeom>
        </p:spPr>
      </p:pic>
    </p:spTree>
    <p:extLst>
      <p:ext uri="{BB962C8B-B14F-4D97-AF65-F5344CB8AC3E}">
        <p14:creationId xmlns:p14="http://schemas.microsoft.com/office/powerpoint/2010/main" val="112491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3594" y="1063315"/>
            <a:ext cx="11138657" cy="1612937"/>
          </a:xfrm>
        </p:spPr>
        <p:txBody>
          <a:bodyPr/>
          <a:lstStyle/>
          <a:p>
            <a:r>
              <a:rPr lang="en-US" dirty="0" smtClean="0"/>
              <a:t>Here </a:t>
            </a:r>
            <a:r>
              <a:rPr lang="en-US" dirty="0"/>
              <a:t>this graph shows us the average house prices per city according to the average wages of the cities in Illinois we can say that as long as the wages of the person is high as he can pay a house in the cities of Illinois.</a:t>
            </a:r>
          </a:p>
        </p:txBody>
      </p:sp>
      <p:pic>
        <p:nvPicPr>
          <p:cNvPr id="4" name="Picture 3"/>
          <p:cNvPicPr>
            <a:picLocks noChangeAspect="1"/>
          </p:cNvPicPr>
          <p:nvPr/>
        </p:nvPicPr>
        <p:blipFill>
          <a:blip r:embed="rId2"/>
          <a:stretch>
            <a:fillRect/>
          </a:stretch>
        </p:blipFill>
        <p:spPr>
          <a:xfrm>
            <a:off x="2076994" y="2676253"/>
            <a:ext cx="6579844" cy="4000081"/>
          </a:xfrm>
          <a:prstGeom prst="rect">
            <a:avLst/>
          </a:prstGeom>
        </p:spPr>
      </p:pic>
      <p:sp>
        <p:nvSpPr>
          <p:cNvPr id="6" name="Title 1"/>
          <p:cNvSpPr>
            <a:spLocks noGrp="1"/>
          </p:cNvSpPr>
          <p:nvPr>
            <p:ph type="title"/>
          </p:nvPr>
        </p:nvSpPr>
        <p:spPr>
          <a:xfrm>
            <a:off x="143691" y="130628"/>
            <a:ext cx="11652069" cy="796835"/>
          </a:xfrm>
        </p:spPr>
        <p:txBody>
          <a:bodyPr>
            <a:normAutofit fontScale="90000"/>
          </a:bodyPr>
          <a:lstStyle/>
          <a:p>
            <a:r>
              <a:rPr lang="en-US" dirty="0" smtClean="0"/>
              <a:t>Results</a:t>
            </a:r>
            <a:endParaRPr lang="en-US" dirty="0"/>
          </a:p>
        </p:txBody>
      </p:sp>
    </p:spTree>
    <p:extLst>
      <p:ext uri="{BB962C8B-B14F-4D97-AF65-F5344CB8AC3E}">
        <p14:creationId xmlns:p14="http://schemas.microsoft.com/office/powerpoint/2010/main" val="3474011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328" y="984940"/>
            <a:ext cx="9537192" cy="1418626"/>
          </a:xfrm>
        </p:spPr>
        <p:txBody>
          <a:bodyPr/>
          <a:lstStyle/>
          <a:p>
            <a:r>
              <a:rPr lang="en-US" dirty="0"/>
              <a:t>For this graphical demonstration we have the top 30 cities with very high average house prices.</a:t>
            </a:r>
          </a:p>
        </p:txBody>
      </p:sp>
      <p:pic>
        <p:nvPicPr>
          <p:cNvPr id="4" name="Picture 3"/>
          <p:cNvPicPr>
            <a:picLocks noChangeAspect="1"/>
          </p:cNvPicPr>
          <p:nvPr/>
        </p:nvPicPr>
        <p:blipFill>
          <a:blip r:embed="rId2"/>
          <a:stretch>
            <a:fillRect/>
          </a:stretch>
        </p:blipFill>
        <p:spPr>
          <a:xfrm>
            <a:off x="627018" y="2622235"/>
            <a:ext cx="9248502" cy="4235765"/>
          </a:xfrm>
          <a:prstGeom prst="rect">
            <a:avLst/>
          </a:prstGeom>
        </p:spPr>
      </p:pic>
      <p:sp>
        <p:nvSpPr>
          <p:cNvPr id="5" name="Title 1"/>
          <p:cNvSpPr>
            <a:spLocks noGrp="1"/>
          </p:cNvSpPr>
          <p:nvPr>
            <p:ph type="title"/>
          </p:nvPr>
        </p:nvSpPr>
        <p:spPr>
          <a:xfrm>
            <a:off x="143691" y="130628"/>
            <a:ext cx="11652069" cy="796835"/>
          </a:xfrm>
        </p:spPr>
        <p:txBody>
          <a:bodyPr>
            <a:normAutofit fontScale="90000"/>
          </a:bodyPr>
          <a:lstStyle/>
          <a:p>
            <a:r>
              <a:rPr lang="en-US" dirty="0" smtClean="0"/>
              <a:t>Results</a:t>
            </a:r>
            <a:endParaRPr lang="en-US" dirty="0"/>
          </a:p>
        </p:txBody>
      </p:sp>
    </p:spTree>
    <p:extLst>
      <p:ext uri="{BB962C8B-B14F-4D97-AF65-F5344CB8AC3E}">
        <p14:creationId xmlns:p14="http://schemas.microsoft.com/office/powerpoint/2010/main" val="3160465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927463"/>
            <a:ext cx="10281775" cy="1510066"/>
          </a:xfrm>
        </p:spPr>
        <p:txBody>
          <a:bodyPr/>
          <a:lstStyle/>
          <a:p>
            <a:r>
              <a:rPr lang="en-US" dirty="0"/>
              <a:t>For this graphical demonstration we have the top 30 cities with very lowest </a:t>
            </a:r>
            <a:r>
              <a:rPr lang="en-US" dirty="0" smtClean="0"/>
              <a:t>house prices in average</a:t>
            </a:r>
            <a:endParaRPr lang="en-US" dirty="0"/>
          </a:p>
        </p:txBody>
      </p:sp>
      <p:pic>
        <p:nvPicPr>
          <p:cNvPr id="4" name="Picture 3"/>
          <p:cNvPicPr>
            <a:picLocks noChangeAspect="1"/>
          </p:cNvPicPr>
          <p:nvPr/>
        </p:nvPicPr>
        <p:blipFill>
          <a:blip r:embed="rId2"/>
          <a:stretch>
            <a:fillRect/>
          </a:stretch>
        </p:blipFill>
        <p:spPr>
          <a:xfrm>
            <a:off x="1185479" y="2696255"/>
            <a:ext cx="8848725" cy="3686175"/>
          </a:xfrm>
          <a:prstGeom prst="rect">
            <a:avLst/>
          </a:prstGeom>
        </p:spPr>
      </p:pic>
      <p:sp>
        <p:nvSpPr>
          <p:cNvPr id="6" name="Title 1"/>
          <p:cNvSpPr>
            <a:spLocks noGrp="1"/>
          </p:cNvSpPr>
          <p:nvPr>
            <p:ph type="title"/>
          </p:nvPr>
        </p:nvSpPr>
        <p:spPr>
          <a:xfrm>
            <a:off x="143691" y="130628"/>
            <a:ext cx="11652069" cy="796835"/>
          </a:xfrm>
        </p:spPr>
        <p:txBody>
          <a:bodyPr>
            <a:normAutofit fontScale="90000"/>
          </a:bodyPr>
          <a:lstStyle/>
          <a:p>
            <a:r>
              <a:rPr lang="en-US" dirty="0" smtClean="0"/>
              <a:t>Results</a:t>
            </a:r>
            <a:endParaRPr lang="en-US" dirty="0"/>
          </a:p>
        </p:txBody>
      </p:sp>
    </p:spTree>
    <p:extLst>
      <p:ext uri="{BB962C8B-B14F-4D97-AF65-F5344CB8AC3E}">
        <p14:creationId xmlns:p14="http://schemas.microsoft.com/office/powerpoint/2010/main" val="191503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579" y="927463"/>
            <a:ext cx="9628632" cy="1248809"/>
          </a:xfrm>
        </p:spPr>
        <p:txBody>
          <a:bodyPr/>
          <a:lstStyle/>
          <a:p>
            <a:r>
              <a:rPr lang="en-US" dirty="0" smtClean="0"/>
              <a:t>Create maps for see the venues in each city </a:t>
            </a:r>
            <a:endParaRPr lang="en-US" dirty="0"/>
          </a:p>
        </p:txBody>
      </p:sp>
      <p:sp>
        <p:nvSpPr>
          <p:cNvPr id="4" name="Title 1"/>
          <p:cNvSpPr>
            <a:spLocks noGrp="1"/>
          </p:cNvSpPr>
          <p:nvPr>
            <p:ph type="title"/>
          </p:nvPr>
        </p:nvSpPr>
        <p:spPr>
          <a:xfrm>
            <a:off x="143691" y="130628"/>
            <a:ext cx="11652069" cy="796835"/>
          </a:xfrm>
        </p:spPr>
        <p:txBody>
          <a:bodyPr>
            <a:normAutofit fontScale="90000"/>
          </a:bodyPr>
          <a:lstStyle/>
          <a:p>
            <a:r>
              <a:rPr lang="en-US" dirty="0" smtClean="0"/>
              <a:t>Results</a:t>
            </a:r>
            <a:endParaRPr lang="en-US" dirty="0"/>
          </a:p>
        </p:txBody>
      </p:sp>
      <p:pic>
        <p:nvPicPr>
          <p:cNvPr id="2" name="Picture 1"/>
          <p:cNvPicPr>
            <a:picLocks noChangeAspect="1"/>
          </p:cNvPicPr>
          <p:nvPr/>
        </p:nvPicPr>
        <p:blipFill>
          <a:blip r:embed="rId2"/>
          <a:stretch>
            <a:fillRect/>
          </a:stretch>
        </p:blipFill>
        <p:spPr>
          <a:xfrm>
            <a:off x="1063554" y="1463040"/>
            <a:ext cx="9870057" cy="5052333"/>
          </a:xfrm>
          <a:prstGeom prst="rect">
            <a:avLst/>
          </a:prstGeom>
        </p:spPr>
      </p:pic>
    </p:spTree>
    <p:extLst>
      <p:ext uri="{BB962C8B-B14F-4D97-AF65-F5344CB8AC3E}">
        <p14:creationId xmlns:p14="http://schemas.microsoft.com/office/powerpoint/2010/main" val="3348128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3014" y="927464"/>
            <a:ext cx="9223683" cy="1071154"/>
          </a:xfrm>
        </p:spPr>
        <p:txBody>
          <a:bodyPr/>
          <a:lstStyle/>
          <a:p>
            <a:r>
              <a:rPr lang="en-US" dirty="0"/>
              <a:t>Create maps for see the venues in each city </a:t>
            </a:r>
          </a:p>
          <a:p>
            <a:pPr marL="0" indent="0">
              <a:buNone/>
            </a:pPr>
            <a:endParaRPr lang="en-US" dirty="0"/>
          </a:p>
        </p:txBody>
      </p:sp>
      <p:sp>
        <p:nvSpPr>
          <p:cNvPr id="4" name="Title 1"/>
          <p:cNvSpPr>
            <a:spLocks noGrp="1"/>
          </p:cNvSpPr>
          <p:nvPr>
            <p:ph type="title"/>
          </p:nvPr>
        </p:nvSpPr>
        <p:spPr>
          <a:xfrm>
            <a:off x="143691" y="130628"/>
            <a:ext cx="11652069" cy="796835"/>
          </a:xfrm>
        </p:spPr>
        <p:txBody>
          <a:bodyPr>
            <a:normAutofit fontScale="90000"/>
          </a:bodyPr>
          <a:lstStyle/>
          <a:p>
            <a:r>
              <a:rPr lang="en-US" dirty="0" smtClean="0"/>
              <a:t>Results</a:t>
            </a:r>
            <a:endParaRPr lang="en-US" dirty="0"/>
          </a:p>
        </p:txBody>
      </p:sp>
      <p:pic>
        <p:nvPicPr>
          <p:cNvPr id="5" name="Picture 4"/>
          <p:cNvPicPr>
            <a:picLocks noChangeAspect="1"/>
          </p:cNvPicPr>
          <p:nvPr/>
        </p:nvPicPr>
        <p:blipFill>
          <a:blip r:embed="rId2"/>
          <a:stretch>
            <a:fillRect/>
          </a:stretch>
        </p:blipFill>
        <p:spPr>
          <a:xfrm>
            <a:off x="1595846" y="2245914"/>
            <a:ext cx="7417526" cy="4115426"/>
          </a:xfrm>
          <a:prstGeom prst="rect">
            <a:avLst/>
          </a:prstGeom>
        </p:spPr>
      </p:pic>
    </p:spTree>
    <p:extLst>
      <p:ext uri="{BB962C8B-B14F-4D97-AF65-F5344CB8AC3E}">
        <p14:creationId xmlns:p14="http://schemas.microsoft.com/office/powerpoint/2010/main" val="876619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After our analysis we noticed that the city of Illinois that has the cheapest house price is Wilsonville, IL. from where we can deduce that people will be able to settle more easily since the house prices are at least $40,000 whether the person has an adequate salary or not he will be able to enter this city which will be easier for him to find a house and his other usual places in his previous city, so that he can start a new life</a:t>
            </a:r>
            <a:r>
              <a:rPr lang="en-US" dirty="0" smtClean="0"/>
              <a:t>.</a:t>
            </a:r>
            <a:endParaRPr lang="en-US" dirty="0"/>
          </a:p>
        </p:txBody>
      </p:sp>
    </p:spTree>
    <p:extLst>
      <p:ext uri="{BB962C8B-B14F-4D97-AF65-F5344CB8AC3E}">
        <p14:creationId xmlns:p14="http://schemas.microsoft.com/office/powerpoint/2010/main" val="4078868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35181" cy="1384663"/>
          </a:xfrm>
        </p:spPr>
        <p:txBody>
          <a:bodyPr>
            <a:normAutofit/>
          </a:bodyPr>
          <a:lstStyle/>
          <a:p>
            <a:r>
              <a:rPr lang="en-US" sz="7200" dirty="0" smtClean="0"/>
              <a:t>Problem</a:t>
            </a:r>
            <a:endParaRPr lang="en-US" sz="7200" dirty="0"/>
          </a:p>
        </p:txBody>
      </p:sp>
      <p:sp>
        <p:nvSpPr>
          <p:cNvPr id="3" name="Text Placeholder 2"/>
          <p:cNvSpPr>
            <a:spLocks noGrp="1"/>
          </p:cNvSpPr>
          <p:nvPr>
            <p:ph type="body" idx="1"/>
          </p:nvPr>
        </p:nvSpPr>
        <p:spPr>
          <a:xfrm>
            <a:off x="2048208" y="2157112"/>
            <a:ext cx="9052560" cy="2663081"/>
          </a:xfrm>
        </p:spPr>
        <p:txBody>
          <a:bodyPr>
            <a:normAutofit/>
          </a:bodyPr>
          <a:lstStyle/>
          <a:p>
            <a:r>
              <a:rPr lang="en-US" dirty="0" smtClean="0"/>
              <a:t>Leave </a:t>
            </a:r>
            <a:r>
              <a:rPr lang="en-US" dirty="0"/>
              <a:t> </a:t>
            </a:r>
            <a:r>
              <a:rPr lang="en-US" dirty="0" smtClean="0"/>
              <a:t>home sound to </a:t>
            </a:r>
            <a:r>
              <a:rPr lang="en-US" dirty="0"/>
              <a:t>go live </a:t>
            </a:r>
            <a:r>
              <a:rPr lang="en-US" dirty="0" smtClean="0"/>
              <a:t>in Illinois </a:t>
            </a:r>
            <a:r>
              <a:rPr lang="en-US" dirty="0" smtClean="0">
                <a:latin typeface="Calibri" panose="020F0502020204030204" pitchFamily="34" charset="0"/>
                <a:cs typeface="Calibri" panose="020F0502020204030204" pitchFamily="34" charset="0"/>
              </a:rPr>
              <a:t>A </a:t>
            </a:r>
            <a:r>
              <a:rPr lang="en-US" dirty="0">
                <a:latin typeface="Calibri" panose="020F0502020204030204" pitchFamily="34" charset="0"/>
                <a:cs typeface="Calibri" panose="020F0502020204030204" pitchFamily="34" charset="0"/>
              </a:rPr>
              <a:t>young man would like in </a:t>
            </a:r>
            <a:r>
              <a:rPr lang="en-US" dirty="0" smtClean="0">
                <a:solidFill>
                  <a:schemeClr val="tx1">
                    <a:lumMod val="65000"/>
                    <a:lumOff val="35000"/>
                  </a:schemeClr>
                </a:solidFill>
              </a:rPr>
              <a:t>Illinois</a:t>
            </a:r>
            <a:r>
              <a:rPr lang="en-US" b="1" dirty="0" smtClean="0"/>
              <a:t> </a:t>
            </a:r>
            <a:r>
              <a:rPr lang="en-US" dirty="0" smtClean="0">
                <a:latin typeface="Calibri" panose="020F0502020204030204" pitchFamily="34" charset="0"/>
                <a:cs typeface="Calibri" panose="020F0502020204030204" pitchFamily="34" charset="0"/>
              </a:rPr>
              <a:t>to </a:t>
            </a:r>
            <a:r>
              <a:rPr lang="en-US" dirty="0">
                <a:latin typeface="Calibri" panose="020F0502020204030204" pitchFamily="34" charset="0"/>
                <a:cs typeface="Calibri" panose="020F0502020204030204" pitchFamily="34" charset="0"/>
              </a:rPr>
              <a:t>rebuild his life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This project will be useful for people wishing to leave their countries to live in </a:t>
            </a:r>
            <a:r>
              <a:rPr lang="en-US" dirty="0" smtClean="0">
                <a:latin typeface="Calibri" panose="020F0502020204030204" pitchFamily="34" charset="0"/>
                <a:cs typeface="Calibri" panose="020F0502020204030204" pitchFamily="34" charset="0"/>
              </a:rPr>
              <a:t>Illinois</a:t>
            </a:r>
            <a:r>
              <a:rPr lang="en-US" dirty="0">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He would like to have additional information so quickly regarding </a:t>
            </a:r>
            <a:r>
              <a:rPr lang="en-US" dirty="0" smtClean="0">
                <a:latin typeface="Calibri" panose="020F0502020204030204" pitchFamily="34" charset="0"/>
                <a:cs typeface="Calibri" panose="020F0502020204030204" pitchFamily="34" charset="0"/>
              </a:rPr>
              <a:t>districts.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001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&amp; </a:t>
            </a:r>
            <a:r>
              <a:rPr lang="en-US" dirty="0" err="1" smtClean="0"/>
              <a:t>recomendation</a:t>
            </a:r>
            <a:endParaRPr lang="en-US" dirty="0"/>
          </a:p>
        </p:txBody>
      </p:sp>
      <p:sp>
        <p:nvSpPr>
          <p:cNvPr id="3" name="Text Placeholder 2"/>
          <p:cNvSpPr>
            <a:spLocks noGrp="1"/>
          </p:cNvSpPr>
          <p:nvPr>
            <p:ph type="body" idx="1"/>
          </p:nvPr>
        </p:nvSpPr>
        <p:spPr/>
        <p:txBody>
          <a:bodyPr/>
          <a:lstStyle/>
          <a:p>
            <a:r>
              <a:rPr lang="en-US" dirty="0">
                <a:hlinkClick r:id="rId2"/>
              </a:rPr>
              <a:t>https://github.com/shelsyayiti/Ayiti_Analytics_ShelsyDalcide</a:t>
            </a:r>
            <a:endParaRPr lang="en-US" dirty="0"/>
          </a:p>
        </p:txBody>
      </p:sp>
    </p:spTree>
    <p:extLst>
      <p:ext uri="{BB962C8B-B14F-4D97-AF65-F5344CB8AC3E}">
        <p14:creationId xmlns:p14="http://schemas.microsoft.com/office/powerpoint/2010/main" val="207734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510" y="1376825"/>
            <a:ext cx="11196175" cy="5350546"/>
          </a:xfrm>
        </p:spPr>
        <p:txBody>
          <a:bodyPr/>
          <a:lstStyle/>
          <a:p>
            <a:r>
              <a:rPr lang="en-US" dirty="0">
                <a:solidFill>
                  <a:schemeClr val="tx1">
                    <a:lumMod val="65000"/>
                    <a:lumOff val="35000"/>
                  </a:schemeClr>
                </a:solidFill>
              </a:rPr>
              <a:t>Going to live in another place and adapting for its analysis we were able to extract data on the </a:t>
            </a:r>
            <a:r>
              <a:rPr lang="en-US" dirty="0">
                <a:solidFill>
                  <a:schemeClr val="tx1">
                    <a:lumMod val="65000"/>
                    <a:lumOff val="35000"/>
                  </a:schemeClr>
                </a:solidFill>
                <a:hlinkClick r:id="rId2"/>
              </a:rPr>
              <a:t>wages</a:t>
            </a:r>
            <a:r>
              <a:rPr lang="en-US" dirty="0">
                <a:solidFill>
                  <a:schemeClr val="tx1">
                    <a:lumMod val="65000"/>
                    <a:lumOff val="35000"/>
                  </a:schemeClr>
                </a:solidFill>
              </a:rPr>
              <a:t> of each city in </a:t>
            </a:r>
            <a:r>
              <a:rPr lang="en-US" dirty="0" smtClean="0">
                <a:solidFill>
                  <a:schemeClr val="tx1">
                    <a:lumMod val="65000"/>
                    <a:lumOff val="35000"/>
                  </a:schemeClr>
                </a:solidFill>
              </a:rPr>
              <a:t>Illinois</a:t>
            </a:r>
            <a:r>
              <a:rPr lang="en-US" dirty="0">
                <a:solidFill>
                  <a:schemeClr val="tx1">
                    <a:lumMod val="65000"/>
                    <a:lumOff val="35000"/>
                  </a:schemeClr>
                </a:solidFill>
              </a:rPr>
              <a:t>.</a:t>
            </a:r>
            <a:endParaRPr lang="en-US" dirty="0" smtClean="0">
              <a:solidFill>
                <a:schemeClr val="tx1">
                  <a:lumMod val="65000"/>
                  <a:lumOff val="35000"/>
                </a:schemeClr>
              </a:solidFill>
            </a:endParaRPr>
          </a:p>
          <a:p>
            <a:r>
              <a:rPr lang="en-US" dirty="0">
                <a:solidFill>
                  <a:schemeClr val="tx1">
                    <a:lumMod val="65000"/>
                    <a:lumOff val="35000"/>
                  </a:schemeClr>
                </a:solidFill>
              </a:rPr>
              <a:t>W</a:t>
            </a:r>
            <a:r>
              <a:rPr lang="en-US" dirty="0" smtClean="0">
                <a:solidFill>
                  <a:schemeClr val="tx1">
                    <a:lumMod val="65000"/>
                    <a:lumOff val="35000"/>
                  </a:schemeClr>
                </a:solidFill>
              </a:rPr>
              <a:t>e </a:t>
            </a:r>
            <a:r>
              <a:rPr lang="en-US" dirty="0">
                <a:solidFill>
                  <a:schemeClr val="tx1">
                    <a:lumMod val="65000"/>
                    <a:lumOff val="35000"/>
                  </a:schemeClr>
                </a:solidFill>
              </a:rPr>
              <a:t>had </a:t>
            </a:r>
            <a:r>
              <a:rPr lang="en-US" dirty="0" smtClean="0">
                <a:solidFill>
                  <a:schemeClr val="tx1">
                    <a:lumMod val="65000"/>
                    <a:lumOff val="35000"/>
                  </a:schemeClr>
                </a:solidFill>
              </a:rPr>
              <a:t>dataset </a:t>
            </a:r>
            <a:r>
              <a:rPr lang="en-US" dirty="0">
                <a:solidFill>
                  <a:schemeClr val="tx1">
                    <a:lumMod val="65000"/>
                    <a:lumOff val="35000"/>
                  </a:schemeClr>
                </a:solidFill>
              </a:rPr>
              <a:t>on the </a:t>
            </a:r>
            <a:r>
              <a:rPr lang="en-US" dirty="0">
                <a:solidFill>
                  <a:schemeClr val="tx1">
                    <a:lumMod val="65000"/>
                    <a:lumOff val="35000"/>
                  </a:schemeClr>
                </a:solidFill>
                <a:hlinkClick r:id="rId3"/>
              </a:rPr>
              <a:t>population</a:t>
            </a:r>
            <a:r>
              <a:rPr lang="en-US" dirty="0">
                <a:solidFill>
                  <a:schemeClr val="tx1">
                    <a:lumMod val="65000"/>
                    <a:lumOff val="35000"/>
                  </a:schemeClr>
                </a:solidFill>
              </a:rPr>
              <a:t> of each </a:t>
            </a:r>
            <a:r>
              <a:rPr lang="en-US" dirty="0" smtClean="0">
                <a:solidFill>
                  <a:schemeClr val="tx1">
                    <a:lumMod val="65000"/>
                    <a:lumOff val="35000"/>
                  </a:schemeClr>
                </a:solidFill>
              </a:rPr>
              <a:t>city</a:t>
            </a:r>
            <a:r>
              <a:rPr lang="en-US" dirty="0">
                <a:solidFill>
                  <a:schemeClr val="tx1">
                    <a:lumMod val="65000"/>
                    <a:lumOff val="35000"/>
                  </a:schemeClr>
                </a:solidFill>
              </a:rPr>
              <a:t> </a:t>
            </a:r>
            <a:r>
              <a:rPr lang="en-US" dirty="0" smtClean="0">
                <a:solidFill>
                  <a:schemeClr val="tx1">
                    <a:lumMod val="65000"/>
                    <a:lumOff val="35000"/>
                  </a:schemeClr>
                </a:solidFill>
              </a:rPr>
              <a:t>by web scrapping.</a:t>
            </a:r>
          </a:p>
          <a:p>
            <a:r>
              <a:rPr lang="en-US" dirty="0" smtClean="0">
                <a:solidFill>
                  <a:schemeClr val="tx1">
                    <a:lumMod val="65000"/>
                    <a:lumOff val="35000"/>
                  </a:schemeClr>
                </a:solidFill>
              </a:rPr>
              <a:t>The dataset </a:t>
            </a:r>
            <a:r>
              <a:rPr lang="en-US" dirty="0">
                <a:solidFill>
                  <a:schemeClr val="tx1">
                    <a:lumMod val="65000"/>
                    <a:lumOff val="35000"/>
                  </a:schemeClr>
                </a:solidFill>
              </a:rPr>
              <a:t>on </a:t>
            </a:r>
            <a:r>
              <a:rPr lang="en-US" dirty="0">
                <a:solidFill>
                  <a:schemeClr val="tx1">
                    <a:lumMod val="65000"/>
                    <a:lumOff val="35000"/>
                  </a:schemeClr>
                </a:solidFill>
                <a:hlinkClick r:id="rId4"/>
              </a:rPr>
              <a:t>crime</a:t>
            </a:r>
            <a:r>
              <a:rPr lang="en-US" dirty="0">
                <a:solidFill>
                  <a:schemeClr val="tx1">
                    <a:lumMod val="65000"/>
                    <a:lumOff val="35000"/>
                  </a:schemeClr>
                </a:solidFill>
              </a:rPr>
              <a:t> in each city </a:t>
            </a:r>
            <a:r>
              <a:rPr lang="en-US" dirty="0" smtClean="0">
                <a:solidFill>
                  <a:schemeClr val="tx1">
                    <a:lumMod val="65000"/>
                    <a:lumOff val="35000"/>
                  </a:schemeClr>
                </a:solidFill>
              </a:rPr>
              <a:t>by web scrapping.</a:t>
            </a:r>
          </a:p>
          <a:p>
            <a:r>
              <a:rPr lang="en-US" dirty="0">
                <a:solidFill>
                  <a:schemeClr val="tx1">
                    <a:lumMod val="65000"/>
                    <a:lumOff val="35000"/>
                  </a:schemeClr>
                </a:solidFill>
              </a:rPr>
              <a:t>A</a:t>
            </a:r>
            <a:r>
              <a:rPr lang="en-US" dirty="0" smtClean="0">
                <a:solidFill>
                  <a:schemeClr val="tx1">
                    <a:lumMod val="65000"/>
                    <a:lumOff val="35000"/>
                  </a:schemeClr>
                </a:solidFill>
              </a:rPr>
              <a:t>nd the dataset of house </a:t>
            </a:r>
            <a:r>
              <a:rPr lang="en-US" dirty="0">
                <a:solidFill>
                  <a:schemeClr val="tx1">
                    <a:lumMod val="65000"/>
                    <a:lumOff val="35000"/>
                  </a:schemeClr>
                </a:solidFill>
              </a:rPr>
              <a:t>prices in each city that we downloaded and not extracted</a:t>
            </a:r>
            <a:r>
              <a:rPr lang="en-US" dirty="0" smtClean="0">
                <a:solidFill>
                  <a:schemeClr val="tx1">
                    <a:lumMod val="65000"/>
                    <a:lumOff val="35000"/>
                  </a:schemeClr>
                </a:solidFill>
              </a:rPr>
              <a:t>.</a:t>
            </a:r>
          </a:p>
          <a:p>
            <a:r>
              <a:rPr lang="en-US" dirty="0" smtClean="0">
                <a:solidFill>
                  <a:schemeClr val="tx1">
                    <a:lumMod val="65000"/>
                    <a:lumOff val="35000"/>
                  </a:schemeClr>
                </a:solidFill>
              </a:rPr>
              <a:t>In Total we </a:t>
            </a:r>
            <a:r>
              <a:rPr lang="en-US" dirty="0">
                <a:solidFill>
                  <a:schemeClr val="tx1">
                    <a:lumMod val="65000"/>
                    <a:lumOff val="35000"/>
                  </a:schemeClr>
                </a:solidFill>
              </a:rPr>
              <a:t>have for the population dataset we have </a:t>
            </a:r>
            <a:r>
              <a:rPr lang="en-US" dirty="0" smtClean="0">
                <a:solidFill>
                  <a:schemeClr val="tx1">
                    <a:lumMod val="65000"/>
                    <a:lumOff val="35000"/>
                  </a:schemeClr>
                </a:solidFill>
              </a:rPr>
              <a:t>two(2) </a:t>
            </a:r>
            <a:r>
              <a:rPr lang="en-US" dirty="0">
                <a:solidFill>
                  <a:schemeClr val="tx1">
                    <a:lumMod val="65000"/>
                    <a:lumOff val="35000"/>
                  </a:schemeClr>
                </a:solidFill>
              </a:rPr>
              <a:t>columns and one thousand two hundred and </a:t>
            </a:r>
            <a:r>
              <a:rPr lang="en-US" dirty="0" smtClean="0">
                <a:solidFill>
                  <a:schemeClr val="tx1">
                    <a:lumMod val="65000"/>
                    <a:lumOff val="35000"/>
                  </a:schemeClr>
                </a:solidFill>
              </a:rPr>
              <a:t>three(1203) </a:t>
            </a:r>
            <a:r>
              <a:rPr lang="en-US" dirty="0">
                <a:solidFill>
                  <a:schemeClr val="tx1">
                    <a:lumMod val="65000"/>
                    <a:lumOff val="35000"/>
                  </a:schemeClr>
                </a:solidFill>
              </a:rPr>
              <a:t>lines</a:t>
            </a:r>
            <a:r>
              <a:rPr lang="en-US" dirty="0" smtClean="0">
                <a:solidFill>
                  <a:schemeClr val="tx1">
                    <a:lumMod val="65000"/>
                    <a:lumOff val="35000"/>
                  </a:schemeClr>
                </a:solidFill>
              </a:rPr>
              <a:t>.</a:t>
            </a:r>
          </a:p>
          <a:p>
            <a:r>
              <a:rPr lang="en-US" dirty="0" smtClean="0">
                <a:solidFill>
                  <a:schemeClr val="tx1">
                    <a:lumMod val="65000"/>
                    <a:lumOff val="35000"/>
                  </a:schemeClr>
                </a:solidFill>
              </a:rPr>
              <a:t>In </a:t>
            </a:r>
            <a:r>
              <a:rPr lang="en-US" dirty="0">
                <a:solidFill>
                  <a:schemeClr val="tx1">
                    <a:lumMod val="65000"/>
                    <a:lumOff val="35000"/>
                  </a:schemeClr>
                </a:solidFill>
              </a:rPr>
              <a:t>total for salary data per year in every city in Illinois we have </a:t>
            </a:r>
            <a:r>
              <a:rPr lang="en-US" dirty="0" smtClean="0">
                <a:solidFill>
                  <a:schemeClr val="tx1">
                    <a:lumMod val="65000"/>
                    <a:lumOff val="35000"/>
                  </a:schemeClr>
                </a:solidFill>
              </a:rPr>
              <a:t>two(2) </a:t>
            </a:r>
            <a:r>
              <a:rPr lang="en-US" dirty="0">
                <a:solidFill>
                  <a:schemeClr val="tx1">
                    <a:lumMod val="65000"/>
                    <a:lumOff val="35000"/>
                  </a:schemeClr>
                </a:solidFill>
              </a:rPr>
              <a:t>columns and one thousand three hundred and </a:t>
            </a:r>
            <a:r>
              <a:rPr lang="en-US" dirty="0" smtClean="0">
                <a:solidFill>
                  <a:schemeClr val="tx1">
                    <a:lumMod val="65000"/>
                    <a:lumOff val="35000"/>
                  </a:schemeClr>
                </a:solidFill>
              </a:rPr>
              <a:t>fourteen(1314) </a:t>
            </a:r>
            <a:r>
              <a:rPr lang="en-US" dirty="0">
                <a:solidFill>
                  <a:schemeClr val="tx1">
                    <a:lumMod val="65000"/>
                    <a:lumOff val="35000"/>
                  </a:schemeClr>
                </a:solidFill>
              </a:rPr>
              <a:t>lines</a:t>
            </a:r>
            <a:r>
              <a:rPr lang="en-US" dirty="0" smtClean="0">
                <a:solidFill>
                  <a:schemeClr val="tx1">
                    <a:lumMod val="65000"/>
                    <a:lumOff val="35000"/>
                  </a:schemeClr>
                </a:solidFill>
              </a:rPr>
              <a:t>.</a:t>
            </a:r>
          </a:p>
          <a:p>
            <a:r>
              <a:rPr lang="en-US" dirty="0">
                <a:solidFill>
                  <a:schemeClr val="tx1">
                    <a:lumMod val="65000"/>
                    <a:lumOff val="35000"/>
                  </a:schemeClr>
                </a:solidFill>
              </a:rPr>
              <a:t>In </a:t>
            </a:r>
            <a:r>
              <a:rPr lang="en-US" dirty="0" smtClean="0">
                <a:solidFill>
                  <a:schemeClr val="tx1">
                    <a:lumMod val="65000"/>
                    <a:lumOff val="35000"/>
                  </a:schemeClr>
                </a:solidFill>
              </a:rPr>
              <a:t>total for </a:t>
            </a:r>
            <a:r>
              <a:rPr lang="en-US" dirty="0">
                <a:solidFill>
                  <a:schemeClr val="tx1">
                    <a:lumMod val="65000"/>
                    <a:lumOff val="35000"/>
                  </a:schemeClr>
                </a:solidFill>
              </a:rPr>
              <a:t>the dataset of house prices we have three hundred and </a:t>
            </a:r>
            <a:r>
              <a:rPr lang="en-US" dirty="0" smtClean="0">
                <a:solidFill>
                  <a:schemeClr val="tx1">
                    <a:lumMod val="65000"/>
                    <a:lumOff val="35000"/>
                  </a:schemeClr>
                </a:solidFill>
              </a:rPr>
              <a:t>two(302) </a:t>
            </a:r>
            <a:r>
              <a:rPr lang="en-US" dirty="0">
                <a:solidFill>
                  <a:schemeClr val="tx1">
                    <a:lumMod val="65000"/>
                    <a:lumOff val="35000"/>
                  </a:schemeClr>
                </a:solidFill>
              </a:rPr>
              <a:t>columns and twenty-six thousand eight hundred and </a:t>
            </a:r>
            <a:r>
              <a:rPr lang="en-US" dirty="0" smtClean="0">
                <a:solidFill>
                  <a:schemeClr val="tx1">
                    <a:lumMod val="65000"/>
                    <a:lumOff val="35000"/>
                  </a:schemeClr>
                </a:solidFill>
              </a:rPr>
              <a:t>nineteen(26819) lines</a:t>
            </a:r>
          </a:p>
          <a:p>
            <a:r>
              <a:rPr lang="en-US" dirty="0">
                <a:solidFill>
                  <a:schemeClr val="tx1">
                    <a:lumMod val="65000"/>
                    <a:lumOff val="35000"/>
                  </a:schemeClr>
                </a:solidFill>
              </a:rPr>
              <a:t>And for the crime dataset we have </a:t>
            </a:r>
            <a:r>
              <a:rPr lang="en-US" dirty="0" smtClean="0">
                <a:solidFill>
                  <a:schemeClr val="tx1">
                    <a:lumMod val="65000"/>
                    <a:lumOff val="35000"/>
                  </a:schemeClr>
                </a:solidFill>
              </a:rPr>
              <a:t>twenty-five(25) </a:t>
            </a:r>
            <a:r>
              <a:rPr lang="en-US" dirty="0">
                <a:solidFill>
                  <a:schemeClr val="tx1">
                    <a:lumMod val="65000"/>
                    <a:lumOff val="35000"/>
                  </a:schemeClr>
                </a:solidFill>
              </a:rPr>
              <a:t>columns and </a:t>
            </a:r>
            <a:r>
              <a:rPr lang="en-US" dirty="0" smtClean="0">
                <a:solidFill>
                  <a:schemeClr val="tx1">
                    <a:lumMod val="65000"/>
                    <a:lumOff val="35000"/>
                  </a:schemeClr>
                </a:solidFill>
              </a:rPr>
              <a:t>ninety-seven(97) </a:t>
            </a:r>
            <a:r>
              <a:rPr lang="en-US" dirty="0">
                <a:solidFill>
                  <a:schemeClr val="tx1">
                    <a:lumMod val="65000"/>
                    <a:lumOff val="35000"/>
                  </a:schemeClr>
                </a:solidFill>
              </a:rPr>
              <a:t>lines</a:t>
            </a:r>
            <a:r>
              <a:rPr lang="en-US" dirty="0" smtClean="0">
                <a:solidFill>
                  <a:schemeClr val="tx1">
                    <a:lumMod val="65000"/>
                    <a:lumOff val="35000"/>
                  </a:schemeClr>
                </a:solidFill>
              </a:rPr>
              <a:t>.</a:t>
            </a:r>
          </a:p>
          <a:p>
            <a:r>
              <a:rPr lang="en-US" dirty="0">
                <a:solidFill>
                  <a:schemeClr val="tx1">
                    <a:lumMod val="65000"/>
                    <a:lumOff val="35000"/>
                  </a:schemeClr>
                </a:solidFill>
              </a:rPr>
              <a:t>Duplicate, highly similar or highly correlated features were dropped. </a:t>
            </a:r>
          </a:p>
          <a:p>
            <a:r>
              <a:rPr lang="en-US" dirty="0" smtClean="0">
                <a:solidFill>
                  <a:schemeClr val="tx1">
                    <a:lumMod val="65000"/>
                    <a:lumOff val="35000"/>
                  </a:schemeClr>
                </a:solidFill>
              </a:rPr>
              <a:t>Cleaned all these data.</a:t>
            </a:r>
            <a:endParaRPr lang="en-US" dirty="0">
              <a:solidFill>
                <a:schemeClr val="tx1">
                  <a:lumMod val="65000"/>
                  <a:lumOff val="35000"/>
                </a:schemeClr>
              </a:solidFill>
            </a:endParaRPr>
          </a:p>
        </p:txBody>
      </p:sp>
      <p:sp>
        <p:nvSpPr>
          <p:cNvPr id="4" name="Title 1"/>
          <p:cNvSpPr>
            <a:spLocks noGrp="1"/>
          </p:cNvSpPr>
          <p:nvPr>
            <p:ph type="title"/>
          </p:nvPr>
        </p:nvSpPr>
        <p:spPr>
          <a:xfrm>
            <a:off x="168511" y="0"/>
            <a:ext cx="11601123" cy="1376825"/>
          </a:xfrm>
        </p:spPr>
        <p:txBody>
          <a:bodyPr>
            <a:normAutofit/>
          </a:bodyPr>
          <a:lstStyle/>
          <a:p>
            <a:r>
              <a:rPr lang="en-US" sz="7200" dirty="0" smtClean="0"/>
              <a:t>Data acquisition and cleaning</a:t>
            </a:r>
            <a:endParaRPr lang="en-US" sz="7200" dirty="0"/>
          </a:p>
        </p:txBody>
      </p:sp>
    </p:spTree>
    <p:extLst>
      <p:ext uri="{BB962C8B-B14F-4D97-AF65-F5344CB8AC3E}">
        <p14:creationId xmlns:p14="http://schemas.microsoft.com/office/powerpoint/2010/main" val="12961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 y="130628"/>
            <a:ext cx="10984557" cy="953589"/>
          </a:xfrm>
        </p:spPr>
        <p:txBody>
          <a:bodyPr/>
          <a:lstStyle/>
          <a:p>
            <a:r>
              <a:rPr lang="en-US" dirty="0" smtClean="0"/>
              <a:t>methodology</a:t>
            </a:r>
            <a:endParaRPr lang="en-US" dirty="0"/>
          </a:p>
        </p:txBody>
      </p:sp>
      <p:sp>
        <p:nvSpPr>
          <p:cNvPr id="3" name="Content Placeholder 2"/>
          <p:cNvSpPr>
            <a:spLocks noGrp="1"/>
          </p:cNvSpPr>
          <p:nvPr>
            <p:ph idx="1"/>
          </p:nvPr>
        </p:nvSpPr>
        <p:spPr>
          <a:xfrm>
            <a:off x="143691" y="1515292"/>
            <a:ext cx="11077303" cy="4467498"/>
          </a:xfrm>
        </p:spPr>
        <p:txBody>
          <a:bodyPr>
            <a:normAutofit/>
          </a:bodyPr>
          <a:lstStyle/>
          <a:p>
            <a:pPr>
              <a:buFont typeface="Wingdings" panose="05000000000000000000" pitchFamily="2" charset="2"/>
              <a:buChar char="Ø"/>
            </a:pPr>
            <a:r>
              <a:rPr lang="en-US" dirty="0">
                <a:solidFill>
                  <a:schemeClr val="tx1">
                    <a:lumMod val="65000"/>
                    <a:lumOff val="35000"/>
                  </a:schemeClr>
                </a:solidFill>
              </a:rPr>
              <a:t>The State of Illinois, is the most populous city in the U.S. state of Illinois, and the third-most-populous city in the United States. With an estimated population of 2,693,976 in 2019, it is also the most populous city in the Midwestern United States.</a:t>
            </a:r>
          </a:p>
          <a:p>
            <a:pPr>
              <a:buFont typeface="Wingdings" panose="05000000000000000000" pitchFamily="2" charset="2"/>
              <a:buChar char="Ø"/>
            </a:pPr>
            <a:r>
              <a:rPr lang="en-US" dirty="0">
                <a:solidFill>
                  <a:schemeClr val="tx1">
                    <a:lumMod val="65000"/>
                    <a:lumOff val="35000"/>
                  </a:schemeClr>
                </a:solidFill>
              </a:rPr>
              <a:t>Our job is to help someone moving to Illinois to find a house in a safe area so that they are comfortable and at an adequate price after getting information about the wages of people living in Chicago. For our work we did the web scrapping to extract data </a:t>
            </a:r>
            <a:r>
              <a:rPr lang="en-US" dirty="0" smtClean="0">
                <a:solidFill>
                  <a:schemeClr val="tx1">
                    <a:lumMod val="65000"/>
                    <a:lumOff val="35000"/>
                  </a:schemeClr>
                </a:solidFill>
              </a:rPr>
              <a:t>of population and the salary we needed </a:t>
            </a:r>
            <a:r>
              <a:rPr lang="en-US" dirty="0">
                <a:solidFill>
                  <a:schemeClr val="tx1">
                    <a:lumMod val="65000"/>
                    <a:lumOff val="35000"/>
                  </a:schemeClr>
                </a:solidFill>
              </a:rPr>
              <a:t>for our Analysis. </a:t>
            </a:r>
          </a:p>
          <a:p>
            <a:pPr>
              <a:buFont typeface="Wingdings" panose="05000000000000000000" pitchFamily="2" charset="2"/>
              <a:buChar char="Ø"/>
            </a:pPr>
            <a:r>
              <a:rPr lang="en-US" dirty="0" smtClean="0">
                <a:solidFill>
                  <a:schemeClr val="tx1">
                    <a:lumMod val="65000"/>
                    <a:lumOff val="35000"/>
                  </a:schemeClr>
                </a:solidFill>
              </a:rPr>
              <a:t>Data Preprocessing is  for </a:t>
            </a:r>
            <a:r>
              <a:rPr lang="en-US" dirty="0">
                <a:solidFill>
                  <a:schemeClr val="tx1">
                    <a:lumMod val="65000"/>
                    <a:lumOff val="35000"/>
                  </a:schemeClr>
                </a:solidFill>
              </a:rPr>
              <a:t>transformed, or </a:t>
            </a:r>
            <a:r>
              <a:rPr lang="en-US" i="1" dirty="0">
                <a:solidFill>
                  <a:schemeClr val="tx1">
                    <a:lumMod val="65000"/>
                    <a:lumOff val="35000"/>
                  </a:schemeClr>
                </a:solidFill>
              </a:rPr>
              <a:t>Encoded</a:t>
            </a:r>
            <a:r>
              <a:rPr lang="en-US" dirty="0">
                <a:solidFill>
                  <a:schemeClr val="tx1">
                    <a:lumMod val="65000"/>
                    <a:lumOff val="35000"/>
                  </a:schemeClr>
                </a:solidFill>
              </a:rPr>
              <a:t>, to bring </a:t>
            </a:r>
            <a:r>
              <a:rPr lang="en-US" dirty="0" smtClean="0">
                <a:solidFill>
                  <a:schemeClr val="tx1">
                    <a:lumMod val="65000"/>
                    <a:lumOff val="35000"/>
                  </a:schemeClr>
                </a:solidFill>
              </a:rPr>
              <a:t>it, clean our dataset, select all columns we need for </a:t>
            </a:r>
            <a:r>
              <a:rPr lang="en-US" dirty="0">
                <a:solidFill>
                  <a:schemeClr val="tx1">
                    <a:lumMod val="65000"/>
                    <a:lumOff val="35000"/>
                  </a:schemeClr>
                </a:solidFill>
              </a:rPr>
              <a:t>our Analysis</a:t>
            </a:r>
            <a:r>
              <a:rPr lang="en-US" dirty="0" smtClean="0">
                <a:solidFill>
                  <a:schemeClr val="tx1">
                    <a:lumMod val="65000"/>
                    <a:lumOff val="35000"/>
                  </a:schemeClr>
                </a:solidFill>
              </a:rPr>
              <a:t>, make analysis of </a:t>
            </a:r>
            <a:r>
              <a:rPr lang="en-US" dirty="0">
                <a:solidFill>
                  <a:schemeClr val="tx1">
                    <a:lumMod val="65000"/>
                    <a:lumOff val="35000"/>
                  </a:schemeClr>
                </a:solidFill>
              </a:rPr>
              <a:t>the crime of each county and region in </a:t>
            </a:r>
            <a:r>
              <a:rPr lang="en-US" dirty="0" smtClean="0">
                <a:solidFill>
                  <a:schemeClr val="tx1">
                    <a:lumMod val="65000"/>
                    <a:lumOff val="35000"/>
                  </a:schemeClr>
                </a:solidFill>
              </a:rPr>
              <a:t>Illinois, filter </a:t>
            </a:r>
            <a:r>
              <a:rPr lang="en-US" dirty="0">
                <a:solidFill>
                  <a:schemeClr val="tx1">
                    <a:lumMod val="65000"/>
                    <a:lumOff val="35000"/>
                  </a:schemeClr>
                </a:solidFill>
              </a:rPr>
              <a:t>our data in order to mix </a:t>
            </a:r>
            <a:r>
              <a:rPr lang="en-US" dirty="0" smtClean="0">
                <a:solidFill>
                  <a:schemeClr val="tx1">
                    <a:lumMod val="65000"/>
                    <a:lumOff val="35000"/>
                  </a:schemeClr>
                </a:solidFill>
              </a:rPr>
              <a:t>them,</a:t>
            </a:r>
            <a:r>
              <a:rPr lang="fr-FR" dirty="0">
                <a:solidFill>
                  <a:schemeClr val="tx1">
                    <a:lumMod val="65000"/>
                    <a:lumOff val="35000"/>
                  </a:schemeClr>
                </a:solidFill>
              </a:rPr>
              <a:t> </a:t>
            </a:r>
            <a:r>
              <a:rPr lang="en-US" dirty="0" smtClean="0">
                <a:solidFill>
                  <a:schemeClr val="tx1">
                    <a:lumMod val="65000"/>
                    <a:lumOff val="35000"/>
                  </a:schemeClr>
                </a:solidFill>
              </a:rPr>
              <a:t>Make analysis for </a:t>
            </a:r>
            <a:r>
              <a:rPr lang="en-US" dirty="0">
                <a:solidFill>
                  <a:schemeClr val="tx1">
                    <a:lumMod val="65000"/>
                    <a:lumOff val="35000"/>
                  </a:schemeClr>
                </a:solidFill>
              </a:rPr>
              <a:t>each dataset see the crime rate in </a:t>
            </a:r>
            <a:r>
              <a:rPr lang="en-US" dirty="0" smtClean="0">
                <a:solidFill>
                  <a:schemeClr val="tx1">
                    <a:lumMod val="65000"/>
                    <a:lumOff val="35000"/>
                  </a:schemeClr>
                </a:solidFill>
              </a:rPr>
              <a:t>Illinois cities and the rate of </a:t>
            </a:r>
            <a:r>
              <a:rPr lang="en-US" dirty="0">
                <a:solidFill>
                  <a:schemeClr val="tx1">
                    <a:lumMod val="65000"/>
                    <a:lumOff val="35000"/>
                  </a:schemeClr>
                </a:solidFill>
              </a:rPr>
              <a:t>the </a:t>
            </a:r>
            <a:r>
              <a:rPr lang="en-US" dirty="0" smtClean="0">
                <a:solidFill>
                  <a:schemeClr val="tx1">
                    <a:lumMod val="65000"/>
                    <a:lumOff val="35000"/>
                  </a:schemeClr>
                </a:solidFill>
              </a:rPr>
              <a:t>(burglary, murder and sexual assault</a:t>
            </a:r>
            <a:r>
              <a:rPr lang="en-US" b="1" dirty="0" smtClean="0">
                <a:solidFill>
                  <a:schemeClr val="tx1">
                    <a:lumMod val="65000"/>
                    <a:lumOff val="35000"/>
                  </a:schemeClr>
                </a:solidFill>
              </a:rPr>
              <a:t>..)</a:t>
            </a:r>
            <a:r>
              <a:rPr lang="en-US" dirty="0" smtClean="0">
                <a:solidFill>
                  <a:schemeClr val="tx1">
                    <a:lumMod val="65000"/>
                    <a:lumOff val="35000"/>
                  </a:schemeClr>
                </a:solidFill>
              </a:rPr>
              <a:t> </a:t>
            </a:r>
            <a:r>
              <a:rPr lang="en-US" dirty="0">
                <a:solidFill>
                  <a:schemeClr val="tx1">
                    <a:lumMod val="65000"/>
                    <a:lumOff val="35000"/>
                  </a:schemeClr>
                </a:solidFill>
              </a:rPr>
              <a:t>see if they are </a:t>
            </a:r>
            <a:r>
              <a:rPr lang="en-US" dirty="0" smtClean="0">
                <a:solidFill>
                  <a:schemeClr val="tx1">
                    <a:lumMod val="65000"/>
                    <a:lumOff val="35000"/>
                  </a:schemeClr>
                </a:solidFill>
              </a:rPr>
              <a:t>similar.</a:t>
            </a:r>
            <a:r>
              <a:rPr lang="en-US" dirty="0">
                <a:solidFill>
                  <a:schemeClr val="tx1">
                    <a:lumMod val="65000"/>
                    <a:lumOff val="35000"/>
                  </a:schemeClr>
                </a:solidFill>
              </a:rPr>
              <a:t> </a:t>
            </a:r>
            <a:r>
              <a:rPr lang="en-US" dirty="0" smtClean="0">
                <a:solidFill>
                  <a:schemeClr val="tx1">
                    <a:lumMod val="65000"/>
                    <a:lumOff val="35000"/>
                  </a:schemeClr>
                </a:solidFill>
              </a:rPr>
              <a:t> Make </a:t>
            </a:r>
            <a:r>
              <a:rPr lang="en-US" dirty="0">
                <a:solidFill>
                  <a:schemeClr val="tx1">
                    <a:lumMod val="65000"/>
                    <a:lumOff val="35000"/>
                  </a:schemeClr>
                </a:solidFill>
              </a:rPr>
              <a:t>graphs to see the thirty (30) cities where average house prices are very high </a:t>
            </a:r>
            <a:endParaRPr lang="fr-FR" dirty="0">
              <a:solidFill>
                <a:schemeClr val="tx1">
                  <a:lumMod val="65000"/>
                  <a:lumOff val="35000"/>
                </a:schemeClr>
              </a:solidFill>
            </a:endParaRPr>
          </a:p>
          <a:p>
            <a:pPr>
              <a:buFont typeface="Wingdings" panose="05000000000000000000" pitchFamily="2" charset="2"/>
              <a:buChar char="Ø"/>
            </a:pPr>
            <a:endParaRPr lang="en-US" dirty="0" smtClean="0">
              <a:solidFill>
                <a:schemeClr val="tx1">
                  <a:lumMod val="65000"/>
                  <a:lumOff val="35000"/>
                </a:schemeClr>
              </a:solidFill>
            </a:endParaRPr>
          </a:p>
          <a:p>
            <a:pPr>
              <a:buFont typeface="Wingdings" panose="05000000000000000000" pitchFamily="2" charset="2"/>
              <a:buChar char="Ø"/>
            </a:pPr>
            <a:endParaRPr lang="en-US" dirty="0">
              <a:solidFill>
                <a:schemeClr val="tx1">
                  <a:lumMod val="65000"/>
                  <a:lumOff val="35000"/>
                </a:schemeClr>
              </a:solidFill>
            </a:endParaRPr>
          </a:p>
          <a:p>
            <a:pPr>
              <a:buFont typeface="Wingdings" panose="05000000000000000000" pitchFamily="2" charset="2"/>
              <a:buChar char="Ø"/>
            </a:pPr>
            <a:endParaRPr lang="en-US" dirty="0">
              <a:solidFill>
                <a:schemeClr val="tx1">
                  <a:lumMod val="65000"/>
                  <a:lumOff val="35000"/>
                </a:schemeClr>
              </a:solidFill>
            </a:endParaRPr>
          </a:p>
        </p:txBody>
      </p:sp>
    </p:spTree>
    <p:extLst>
      <p:ext uri="{BB962C8B-B14F-4D97-AF65-F5344CB8AC3E}">
        <p14:creationId xmlns:p14="http://schemas.microsoft.com/office/powerpoint/2010/main" val="416245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645920"/>
            <a:ext cx="11129555" cy="4441371"/>
          </a:xfrm>
        </p:spPr>
        <p:txBody>
          <a:bodyPr/>
          <a:lstStyle/>
          <a:p>
            <a:r>
              <a:rPr lang="en-US" dirty="0">
                <a:solidFill>
                  <a:schemeClr val="tx1">
                    <a:lumMod val="65000"/>
                    <a:lumOff val="35000"/>
                  </a:schemeClr>
                </a:solidFill>
              </a:rPr>
              <a:t>Remove duplicates </a:t>
            </a:r>
            <a:r>
              <a:rPr lang="en-US" dirty="0" smtClean="0">
                <a:solidFill>
                  <a:schemeClr val="tx1">
                    <a:lumMod val="65000"/>
                    <a:lumOff val="35000"/>
                  </a:schemeClr>
                </a:solidFill>
              </a:rPr>
              <a:t>and the missing </a:t>
            </a:r>
            <a:r>
              <a:rPr lang="en-US" dirty="0">
                <a:solidFill>
                  <a:schemeClr val="tx1">
                    <a:lumMod val="65000"/>
                    <a:lumOff val="35000"/>
                  </a:schemeClr>
                </a:solidFill>
              </a:rPr>
              <a:t>values in each dataset </a:t>
            </a:r>
            <a:r>
              <a:rPr lang="en-US" dirty="0" smtClean="0">
                <a:solidFill>
                  <a:schemeClr val="tx1">
                    <a:lumMod val="65000"/>
                    <a:lumOff val="35000"/>
                  </a:schemeClr>
                </a:solidFill>
              </a:rPr>
              <a:t>.</a:t>
            </a:r>
            <a:br>
              <a:rPr lang="en-US" dirty="0" smtClean="0">
                <a:solidFill>
                  <a:schemeClr val="tx1">
                    <a:lumMod val="65000"/>
                    <a:lumOff val="35000"/>
                  </a:schemeClr>
                </a:solidFill>
              </a:rPr>
            </a:br>
            <a:r>
              <a:rPr lang="en-US" dirty="0" smtClean="0">
                <a:solidFill>
                  <a:schemeClr val="tx1">
                    <a:lumMod val="65000"/>
                    <a:lumOff val="35000"/>
                  </a:schemeClr>
                </a:solidFill>
              </a:rPr>
              <a:t>convert </a:t>
            </a:r>
            <a:r>
              <a:rPr lang="en-US" dirty="0">
                <a:solidFill>
                  <a:schemeClr val="tx1">
                    <a:lumMod val="65000"/>
                    <a:lumOff val="35000"/>
                  </a:schemeClr>
                </a:solidFill>
              </a:rPr>
              <a:t>the salary columns of the cities into a float in order to make calculations to see the salaries in average their variance the minimum and </a:t>
            </a:r>
            <a:r>
              <a:rPr lang="en-US" dirty="0" smtClean="0">
                <a:solidFill>
                  <a:schemeClr val="tx1">
                    <a:lumMod val="65000"/>
                    <a:lumOff val="35000"/>
                  </a:schemeClr>
                </a:solidFill>
              </a:rPr>
              <a:t>maximum salaries.</a:t>
            </a:r>
          </a:p>
          <a:p>
            <a:r>
              <a:rPr lang="en-US" dirty="0" smtClean="0">
                <a:solidFill>
                  <a:schemeClr val="tx1">
                    <a:lumMod val="65000"/>
                    <a:lumOff val="35000"/>
                  </a:schemeClr>
                </a:solidFill>
              </a:rPr>
              <a:t>We </a:t>
            </a:r>
            <a:r>
              <a:rPr lang="en-US" dirty="0">
                <a:solidFill>
                  <a:schemeClr val="tx1">
                    <a:lumMod val="65000"/>
                    <a:lumOff val="35000"/>
                  </a:schemeClr>
                </a:solidFill>
              </a:rPr>
              <a:t>would like to have some data found in foursquare so we can see some closer to home such as (church, school, restaurant, movie theater, super market</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Show him the venues (church, school, restaurant, cinema, supermarket...) </a:t>
            </a:r>
            <a:r>
              <a:rPr lang="en-US" dirty="0" smtClean="0">
                <a:solidFill>
                  <a:schemeClr val="tx1">
                    <a:lumMod val="65000"/>
                    <a:lumOff val="35000"/>
                  </a:schemeClr>
                </a:solidFill>
              </a:rPr>
              <a:t>via </a:t>
            </a:r>
            <a:r>
              <a:rPr lang="en-US" dirty="0">
                <a:solidFill>
                  <a:schemeClr val="tx1">
                    <a:lumMod val="65000"/>
                    <a:lumOff val="35000"/>
                  </a:schemeClr>
                </a:solidFill>
              </a:rPr>
              <a:t>a map. </a:t>
            </a:r>
          </a:p>
          <a:p>
            <a:r>
              <a:rPr lang="en-US" dirty="0">
                <a:solidFill>
                  <a:schemeClr val="tx1">
                    <a:lumMod val="65000"/>
                    <a:lumOff val="35000"/>
                  </a:schemeClr>
                </a:solidFill>
              </a:rPr>
              <a:t>Since our dataset contains the house prices per month from 1996 to 2020, we will filter the columns of the last two years from 2018 to 2020.</a:t>
            </a:r>
          </a:p>
          <a:p>
            <a:r>
              <a:rPr lang="en-US" dirty="0">
                <a:solidFill>
                  <a:schemeClr val="tx1">
                    <a:lumMod val="65000"/>
                    <a:lumOff val="35000"/>
                  </a:schemeClr>
                </a:solidFill>
              </a:rPr>
              <a:t>Recommend him what salary he could get living in Illinois depending on the </a:t>
            </a:r>
            <a:r>
              <a:rPr lang="en-US" dirty="0" smtClean="0">
                <a:solidFill>
                  <a:schemeClr val="tx1">
                    <a:lumMod val="65000"/>
                    <a:lumOff val="35000"/>
                  </a:schemeClr>
                </a:solidFill>
              </a:rPr>
              <a:t>town.</a:t>
            </a:r>
          </a:p>
          <a:p>
            <a:r>
              <a:rPr lang="en-US" dirty="0">
                <a:solidFill>
                  <a:schemeClr val="tx1">
                    <a:lumMod val="65000"/>
                    <a:lumOff val="35000"/>
                  </a:schemeClr>
                </a:solidFill>
              </a:rPr>
              <a:t>Use the Clustering method to make an Unsupervised Learning </a:t>
            </a:r>
            <a:r>
              <a:rPr lang="en-US" dirty="0" smtClean="0">
                <a:solidFill>
                  <a:schemeClr val="tx1">
                    <a:lumMod val="65000"/>
                    <a:lumOff val="35000"/>
                  </a:schemeClr>
                </a:solidFill>
              </a:rPr>
              <a:t>Machine.</a:t>
            </a:r>
          </a:p>
          <a:p>
            <a:endParaRPr lang="en-US" dirty="0" smtClean="0">
              <a:solidFill>
                <a:schemeClr val="tx1">
                  <a:lumMod val="65000"/>
                  <a:lumOff val="35000"/>
                </a:schemeClr>
              </a:solidFill>
            </a:endParaRPr>
          </a:p>
          <a:p>
            <a:endParaRPr lang="en-US" dirty="0">
              <a:solidFill>
                <a:schemeClr val="tx1">
                  <a:lumMod val="65000"/>
                  <a:lumOff val="35000"/>
                </a:schemeClr>
              </a:solidFill>
            </a:endParaRPr>
          </a:p>
          <a:p>
            <a:endParaRPr lang="en-US" dirty="0"/>
          </a:p>
        </p:txBody>
      </p:sp>
      <p:sp>
        <p:nvSpPr>
          <p:cNvPr id="4" name="Title 1"/>
          <p:cNvSpPr>
            <a:spLocks noGrp="1"/>
          </p:cNvSpPr>
          <p:nvPr>
            <p:ph type="title"/>
          </p:nvPr>
        </p:nvSpPr>
        <p:spPr>
          <a:xfrm>
            <a:off x="143691" y="130629"/>
            <a:ext cx="10984557" cy="875212"/>
          </a:xfrm>
        </p:spPr>
        <p:txBody>
          <a:bodyPr/>
          <a:lstStyle/>
          <a:p>
            <a:r>
              <a:rPr lang="en-US" dirty="0" smtClean="0"/>
              <a:t>methodology</a:t>
            </a:r>
            <a:endParaRPr lang="en-US" dirty="0"/>
          </a:p>
        </p:txBody>
      </p:sp>
    </p:spTree>
    <p:extLst>
      <p:ext uri="{BB962C8B-B14F-4D97-AF65-F5344CB8AC3E}">
        <p14:creationId xmlns:p14="http://schemas.microsoft.com/office/powerpoint/2010/main" val="146497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162595"/>
            <a:ext cx="10984557" cy="1502230"/>
          </a:xfrm>
        </p:spPr>
        <p:txBody>
          <a:bodyPr>
            <a:normAutofit/>
          </a:bodyPr>
          <a:lstStyle/>
          <a:p>
            <a:pPr marL="0" indent="0">
              <a:buNone/>
            </a:pPr>
            <a:r>
              <a:rPr lang="en-US" dirty="0" smtClean="0">
                <a:solidFill>
                  <a:schemeClr val="tx1">
                    <a:lumMod val="65000"/>
                    <a:lumOff val="35000"/>
                  </a:schemeClr>
                </a:solidFill>
              </a:rPr>
              <a:t>Here we </a:t>
            </a:r>
            <a:r>
              <a:rPr lang="en-US" dirty="0">
                <a:solidFill>
                  <a:schemeClr val="tx1">
                    <a:lumMod val="65000"/>
                    <a:lumOff val="35000"/>
                  </a:schemeClr>
                </a:solidFill>
              </a:rPr>
              <a:t>have in this table we have the amount of murder in his area. And the graph shows us the murder rate in each of his regions and we can see that the </a:t>
            </a:r>
            <a:r>
              <a:rPr lang="en-US" dirty="0" smtClean="0">
                <a:solidFill>
                  <a:schemeClr val="tx1">
                    <a:lumMod val="65000"/>
                    <a:lumOff val="35000"/>
                  </a:schemeClr>
                </a:solidFill>
              </a:rPr>
              <a:t>region Northern-Cook </a:t>
            </a:r>
            <a:r>
              <a:rPr lang="en-US" dirty="0">
                <a:solidFill>
                  <a:schemeClr val="tx1">
                    <a:lumMod val="65000"/>
                    <a:lumOff val="35000"/>
                  </a:schemeClr>
                </a:solidFill>
              </a:rPr>
              <a:t>contains more murders than the others </a:t>
            </a:r>
            <a:r>
              <a:rPr lang="en-US" dirty="0" smtClean="0">
                <a:solidFill>
                  <a:schemeClr val="tx1">
                    <a:lumMod val="65000"/>
                    <a:lumOff val="35000"/>
                  </a:schemeClr>
                </a:solidFill>
              </a:rPr>
              <a:t>above he’s about 327 murder in the year 2018. The region </a:t>
            </a:r>
            <a:r>
              <a:rPr lang="en-US" dirty="0" err="1" smtClean="0">
                <a:solidFill>
                  <a:schemeClr val="tx1">
                    <a:lumMod val="65000"/>
                    <a:lumOff val="35000"/>
                  </a:schemeClr>
                </a:solidFill>
              </a:rPr>
              <a:t>Southem</a:t>
            </a:r>
            <a:r>
              <a:rPr lang="en-US" dirty="0">
                <a:solidFill>
                  <a:schemeClr val="tx1">
                    <a:lumMod val="65000"/>
                    <a:lumOff val="35000"/>
                  </a:schemeClr>
                </a:solidFill>
              </a:rPr>
              <a:t> </a:t>
            </a:r>
            <a:r>
              <a:rPr lang="en-US" dirty="0" smtClean="0">
                <a:solidFill>
                  <a:schemeClr val="tx1">
                    <a:lumMod val="65000"/>
                    <a:lumOff val="35000"/>
                  </a:schemeClr>
                </a:solidFill>
              </a:rPr>
              <a:t> is </a:t>
            </a:r>
            <a:r>
              <a:rPr lang="en-US" dirty="0">
                <a:solidFill>
                  <a:schemeClr val="tx1">
                    <a:lumMod val="65000"/>
                    <a:lumOff val="35000"/>
                  </a:schemeClr>
                </a:solidFill>
              </a:rPr>
              <a:t>the one with the least </a:t>
            </a:r>
            <a:r>
              <a:rPr lang="en-US" dirty="0" smtClean="0">
                <a:solidFill>
                  <a:schemeClr val="tx1">
                    <a:lumMod val="65000"/>
                    <a:lumOff val="35000"/>
                  </a:schemeClr>
                </a:solidFill>
              </a:rPr>
              <a:t>crime, he’s about one crime. </a:t>
            </a:r>
            <a:endParaRPr lang="en-US" dirty="0">
              <a:solidFill>
                <a:schemeClr val="tx1">
                  <a:lumMod val="65000"/>
                  <a:lumOff val="35000"/>
                </a:schemeClr>
              </a:solidFill>
            </a:endParaRPr>
          </a:p>
        </p:txBody>
      </p:sp>
      <p:sp>
        <p:nvSpPr>
          <p:cNvPr id="4" name="Title 1"/>
          <p:cNvSpPr>
            <a:spLocks noGrp="1"/>
          </p:cNvSpPr>
          <p:nvPr>
            <p:ph type="title"/>
          </p:nvPr>
        </p:nvSpPr>
        <p:spPr>
          <a:xfrm>
            <a:off x="143691" y="130628"/>
            <a:ext cx="10984557" cy="953589"/>
          </a:xfrm>
        </p:spPr>
        <p:txBody>
          <a:bodyPr/>
          <a:lstStyle/>
          <a:p>
            <a:r>
              <a:rPr lang="en-US" dirty="0" smtClean="0"/>
              <a:t>Results type of crime by region</a:t>
            </a:r>
            <a:endParaRPr lang="en-US" dirty="0"/>
          </a:p>
        </p:txBody>
      </p:sp>
      <p:pic>
        <p:nvPicPr>
          <p:cNvPr id="2" name="Picture 1"/>
          <p:cNvPicPr>
            <a:picLocks noChangeAspect="1"/>
          </p:cNvPicPr>
          <p:nvPr/>
        </p:nvPicPr>
        <p:blipFill>
          <a:blip r:embed="rId2"/>
          <a:stretch>
            <a:fillRect/>
          </a:stretch>
        </p:blipFill>
        <p:spPr>
          <a:xfrm>
            <a:off x="310922" y="2907165"/>
            <a:ext cx="3113667" cy="3010309"/>
          </a:xfrm>
          <a:prstGeom prst="rect">
            <a:avLst/>
          </a:prstGeom>
        </p:spPr>
      </p:pic>
      <p:pic>
        <p:nvPicPr>
          <p:cNvPr id="5" name="Picture 4"/>
          <p:cNvPicPr>
            <a:picLocks noChangeAspect="1"/>
          </p:cNvPicPr>
          <p:nvPr/>
        </p:nvPicPr>
        <p:blipFill>
          <a:blip r:embed="rId3"/>
          <a:stretch>
            <a:fillRect/>
          </a:stretch>
        </p:blipFill>
        <p:spPr>
          <a:xfrm>
            <a:off x="5198200" y="2664825"/>
            <a:ext cx="4233183" cy="4112548"/>
          </a:xfrm>
          <a:prstGeom prst="rect">
            <a:avLst/>
          </a:prstGeom>
        </p:spPr>
      </p:pic>
    </p:spTree>
    <p:extLst>
      <p:ext uri="{BB962C8B-B14F-4D97-AF65-F5344CB8AC3E}">
        <p14:creationId xmlns:p14="http://schemas.microsoft.com/office/powerpoint/2010/main" val="61536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084218"/>
            <a:ext cx="10084526" cy="1907176"/>
          </a:xfrm>
        </p:spPr>
        <p:txBody>
          <a:bodyPr>
            <a:normAutofit fontScale="92500" lnSpcReduction="20000"/>
          </a:bodyPr>
          <a:lstStyle/>
          <a:p>
            <a:r>
              <a:rPr lang="en-US" dirty="0">
                <a:solidFill>
                  <a:schemeClr val="tx1">
                    <a:lumMod val="65000"/>
                    <a:lumOff val="35000"/>
                  </a:schemeClr>
                </a:solidFill>
              </a:rPr>
              <a:t>By region we have noticed that the region of </a:t>
            </a:r>
            <a:r>
              <a:rPr lang="en-US" dirty="0" err="1" smtClean="0">
                <a:solidFill>
                  <a:schemeClr val="tx1">
                    <a:lumMod val="65000"/>
                    <a:lumOff val="35000"/>
                  </a:schemeClr>
                </a:solidFill>
              </a:rPr>
              <a:t>Northem</a:t>
            </a:r>
            <a:r>
              <a:rPr lang="en-US" dirty="0" smtClean="0">
                <a:solidFill>
                  <a:schemeClr val="tx1">
                    <a:lumMod val="65000"/>
                    <a:lumOff val="35000"/>
                  </a:schemeClr>
                </a:solidFill>
              </a:rPr>
              <a:t>-Cook and </a:t>
            </a:r>
            <a:r>
              <a:rPr lang="en-US" dirty="0" err="1" smtClean="0">
                <a:solidFill>
                  <a:schemeClr val="tx1">
                    <a:lumMod val="65000"/>
                    <a:lumOff val="35000"/>
                  </a:schemeClr>
                </a:solidFill>
              </a:rPr>
              <a:t>Northem</a:t>
            </a:r>
            <a:r>
              <a:rPr lang="en-US" dirty="0" smtClean="0">
                <a:solidFill>
                  <a:schemeClr val="tx1">
                    <a:lumMod val="65000"/>
                    <a:lumOff val="35000"/>
                  </a:schemeClr>
                </a:solidFill>
              </a:rPr>
              <a:t>-Collar</a:t>
            </a:r>
            <a:r>
              <a:rPr lang="en-US" dirty="0">
                <a:solidFill>
                  <a:schemeClr val="tx1">
                    <a:lumMod val="65000"/>
                    <a:lumOff val="35000"/>
                  </a:schemeClr>
                </a:solidFill>
              </a:rPr>
              <a:t> contains a Sexual Assault lot more  than the others.</a:t>
            </a:r>
          </a:p>
          <a:p>
            <a:r>
              <a:rPr lang="en-US" dirty="0" err="1" smtClean="0">
                <a:solidFill>
                  <a:schemeClr val="tx1">
                    <a:lumMod val="65000"/>
                    <a:lumOff val="35000"/>
                  </a:schemeClr>
                </a:solidFill>
              </a:rPr>
              <a:t>Northem</a:t>
            </a:r>
            <a:r>
              <a:rPr lang="en-US" dirty="0">
                <a:solidFill>
                  <a:schemeClr val="tx1">
                    <a:lumMod val="65000"/>
                    <a:lumOff val="35000"/>
                  </a:schemeClr>
                </a:solidFill>
              </a:rPr>
              <a:t>-Cook on average the quantity </a:t>
            </a:r>
            <a:r>
              <a:rPr lang="en-US" dirty="0" smtClean="0">
                <a:solidFill>
                  <a:schemeClr val="tx1">
                    <a:lumMod val="65000"/>
                    <a:lumOff val="35000"/>
                  </a:schemeClr>
                </a:solidFill>
              </a:rPr>
              <a:t>of </a:t>
            </a:r>
            <a:r>
              <a:rPr lang="en-US" dirty="0">
                <a:solidFill>
                  <a:schemeClr val="tx1">
                    <a:lumMod val="65000"/>
                    <a:lumOff val="35000"/>
                  </a:schemeClr>
                </a:solidFill>
              </a:rPr>
              <a:t>Sexual Assault</a:t>
            </a:r>
            <a:r>
              <a:rPr lang="en-US" dirty="0" smtClean="0">
                <a:solidFill>
                  <a:schemeClr val="tx1">
                    <a:lumMod val="65000"/>
                    <a:lumOff val="35000"/>
                  </a:schemeClr>
                </a:solidFill>
              </a:rPr>
              <a:t> </a:t>
            </a:r>
            <a:r>
              <a:rPr lang="en-US" dirty="0">
                <a:solidFill>
                  <a:schemeClr val="tx1">
                    <a:lumMod val="65000"/>
                    <a:lumOff val="35000"/>
                  </a:schemeClr>
                </a:solidFill>
              </a:rPr>
              <a:t>is </a:t>
            </a:r>
            <a:r>
              <a:rPr lang="en-US" dirty="0" smtClean="0">
                <a:solidFill>
                  <a:schemeClr val="tx1">
                    <a:lumMod val="65000"/>
                    <a:lumOff val="35000"/>
                  </a:schemeClr>
                </a:solidFill>
              </a:rPr>
              <a:t>393  in the year 2018</a:t>
            </a:r>
          </a:p>
          <a:p>
            <a:r>
              <a:rPr lang="en-US" dirty="0" err="1" smtClean="0">
                <a:solidFill>
                  <a:schemeClr val="tx1">
                    <a:lumMod val="65000"/>
                    <a:lumOff val="35000"/>
                  </a:schemeClr>
                </a:solidFill>
              </a:rPr>
              <a:t>Northem</a:t>
            </a:r>
            <a:r>
              <a:rPr lang="en-US" dirty="0" smtClean="0">
                <a:solidFill>
                  <a:schemeClr val="tx1">
                    <a:lumMod val="65000"/>
                    <a:lumOff val="35000"/>
                  </a:schemeClr>
                </a:solidFill>
              </a:rPr>
              <a:t>-Collar on average have 19 sexual assault in the year 2018</a:t>
            </a:r>
          </a:p>
          <a:p>
            <a:r>
              <a:rPr lang="en-US" dirty="0" smtClean="0">
                <a:solidFill>
                  <a:schemeClr val="tx1">
                    <a:lumMod val="65000"/>
                    <a:lumOff val="35000"/>
                  </a:schemeClr>
                </a:solidFill>
              </a:rPr>
              <a:t>The </a:t>
            </a:r>
            <a:r>
              <a:rPr lang="en-US" dirty="0" err="1" smtClean="0">
                <a:solidFill>
                  <a:schemeClr val="tx1">
                    <a:lumMod val="65000"/>
                    <a:lumOff val="35000"/>
                  </a:schemeClr>
                </a:solidFill>
              </a:rPr>
              <a:t>Southem</a:t>
            </a:r>
            <a:r>
              <a:rPr lang="en-US" dirty="0" smtClean="0">
                <a:solidFill>
                  <a:schemeClr val="tx1">
                    <a:lumMod val="65000"/>
                    <a:lumOff val="35000"/>
                  </a:schemeClr>
                </a:solidFill>
              </a:rPr>
              <a:t> and the central are the one with the least </a:t>
            </a:r>
            <a:r>
              <a:rPr lang="en-US" dirty="0">
                <a:solidFill>
                  <a:schemeClr val="tx1">
                    <a:lumMod val="65000"/>
                    <a:lumOff val="35000"/>
                  </a:schemeClr>
                </a:solidFill>
              </a:rPr>
              <a:t>Sexual Assault </a:t>
            </a:r>
            <a:r>
              <a:rPr lang="en-US" dirty="0" smtClean="0">
                <a:solidFill>
                  <a:schemeClr val="tx1">
                    <a:lumMod val="65000"/>
                    <a:lumOff val="35000"/>
                  </a:schemeClr>
                </a:solidFill>
              </a:rPr>
              <a:t>one is </a:t>
            </a:r>
            <a:r>
              <a:rPr lang="en-US" dirty="0">
                <a:solidFill>
                  <a:schemeClr val="tx1">
                    <a:lumMod val="65000"/>
                    <a:lumOff val="35000"/>
                  </a:schemeClr>
                </a:solidFill>
              </a:rPr>
              <a:t>about 2 </a:t>
            </a:r>
            <a:r>
              <a:rPr lang="en-US" dirty="0" smtClean="0">
                <a:solidFill>
                  <a:schemeClr val="tx1">
                    <a:lumMod val="65000"/>
                    <a:lumOff val="35000"/>
                  </a:schemeClr>
                </a:solidFill>
              </a:rPr>
              <a:t>and the other is about 3 sexual </a:t>
            </a:r>
            <a:r>
              <a:rPr lang="en-US" dirty="0">
                <a:solidFill>
                  <a:schemeClr val="tx1">
                    <a:lumMod val="65000"/>
                    <a:lumOff val="35000"/>
                  </a:schemeClr>
                </a:solidFill>
              </a:rPr>
              <a:t>assault on average </a:t>
            </a:r>
            <a:r>
              <a:rPr lang="en-US" dirty="0" smtClean="0">
                <a:solidFill>
                  <a:schemeClr val="tx1">
                    <a:lumMod val="65000"/>
                    <a:lumOff val="35000"/>
                  </a:schemeClr>
                </a:solidFill>
              </a:rPr>
              <a:t>in the year 2018</a:t>
            </a:r>
            <a:endParaRPr lang="en-US" dirty="0">
              <a:solidFill>
                <a:schemeClr val="tx1">
                  <a:lumMod val="65000"/>
                  <a:lumOff val="35000"/>
                </a:schemeClr>
              </a:solidFill>
            </a:endParaRPr>
          </a:p>
        </p:txBody>
      </p:sp>
      <p:pic>
        <p:nvPicPr>
          <p:cNvPr id="5" name="Picture 4"/>
          <p:cNvPicPr>
            <a:picLocks noChangeAspect="1"/>
          </p:cNvPicPr>
          <p:nvPr/>
        </p:nvPicPr>
        <p:blipFill>
          <a:blip r:embed="rId2"/>
          <a:stretch>
            <a:fillRect/>
          </a:stretch>
        </p:blipFill>
        <p:spPr>
          <a:xfrm>
            <a:off x="500470" y="3609975"/>
            <a:ext cx="3277709" cy="2947580"/>
          </a:xfrm>
          <a:prstGeom prst="rect">
            <a:avLst/>
          </a:prstGeom>
        </p:spPr>
      </p:pic>
      <p:pic>
        <p:nvPicPr>
          <p:cNvPr id="6" name="Picture 5"/>
          <p:cNvPicPr>
            <a:picLocks noChangeAspect="1"/>
          </p:cNvPicPr>
          <p:nvPr/>
        </p:nvPicPr>
        <p:blipFill>
          <a:blip r:embed="rId3"/>
          <a:stretch>
            <a:fillRect/>
          </a:stretch>
        </p:blipFill>
        <p:spPr>
          <a:xfrm>
            <a:off x="5185954" y="2827384"/>
            <a:ext cx="4748621" cy="4030616"/>
          </a:xfrm>
          <a:prstGeom prst="rect">
            <a:avLst/>
          </a:prstGeom>
        </p:spPr>
      </p:pic>
      <p:sp>
        <p:nvSpPr>
          <p:cNvPr id="9" name="Title 1"/>
          <p:cNvSpPr>
            <a:spLocks noGrp="1"/>
          </p:cNvSpPr>
          <p:nvPr>
            <p:ph type="title"/>
          </p:nvPr>
        </p:nvSpPr>
        <p:spPr>
          <a:xfrm>
            <a:off x="143691" y="130628"/>
            <a:ext cx="10984557" cy="953589"/>
          </a:xfrm>
        </p:spPr>
        <p:txBody>
          <a:bodyPr/>
          <a:lstStyle/>
          <a:p>
            <a:r>
              <a:rPr lang="en-US" dirty="0" smtClean="0"/>
              <a:t>Results type of crime by region</a:t>
            </a:r>
            <a:endParaRPr lang="en-US" dirty="0"/>
          </a:p>
        </p:txBody>
      </p:sp>
    </p:spTree>
    <p:extLst>
      <p:ext uri="{BB962C8B-B14F-4D97-AF65-F5344CB8AC3E}">
        <p14:creationId xmlns:p14="http://schemas.microsoft.com/office/powerpoint/2010/main" val="138598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037474"/>
            <a:ext cx="11861075" cy="1287996"/>
          </a:xfrm>
        </p:spPr>
        <p:txBody>
          <a:bodyPr>
            <a:normAutofit lnSpcReduction="10000"/>
          </a:bodyPr>
          <a:lstStyle/>
          <a:p>
            <a:r>
              <a:rPr lang="en-US" dirty="0" err="1" smtClean="0"/>
              <a:t>Southem</a:t>
            </a:r>
            <a:r>
              <a:rPr lang="en-US" dirty="0" smtClean="0"/>
              <a:t>  which </a:t>
            </a:r>
            <a:r>
              <a:rPr lang="en-US" dirty="0"/>
              <a:t>has the highest rate of aggravated assault about 75 aggravated assaults on average </a:t>
            </a:r>
            <a:endParaRPr lang="en-US" dirty="0" smtClean="0"/>
          </a:p>
          <a:p>
            <a:r>
              <a:rPr lang="en-US" dirty="0" smtClean="0"/>
              <a:t>The </a:t>
            </a:r>
            <a:r>
              <a:rPr lang="en-US" dirty="0" err="1" smtClean="0"/>
              <a:t>Northem</a:t>
            </a:r>
            <a:r>
              <a:rPr lang="en-US" dirty="0" smtClean="0"/>
              <a:t> –Collar which </a:t>
            </a:r>
            <a:r>
              <a:rPr lang="en-US" dirty="0"/>
              <a:t>has the </a:t>
            </a:r>
            <a:r>
              <a:rPr lang="en-US" dirty="0" smtClean="0"/>
              <a:t>lower rate of </a:t>
            </a:r>
            <a:r>
              <a:rPr lang="en-US" dirty="0"/>
              <a:t>aggravated assault about </a:t>
            </a:r>
            <a:r>
              <a:rPr lang="en-US" dirty="0" smtClean="0"/>
              <a:t>46 </a:t>
            </a:r>
            <a:r>
              <a:rPr lang="en-US" dirty="0"/>
              <a:t>aggravated assaults on average </a:t>
            </a:r>
          </a:p>
          <a:p>
            <a:endParaRPr lang="en-US" dirty="0"/>
          </a:p>
        </p:txBody>
      </p:sp>
      <p:pic>
        <p:nvPicPr>
          <p:cNvPr id="5" name="Picture 4"/>
          <p:cNvPicPr>
            <a:picLocks noChangeAspect="1"/>
          </p:cNvPicPr>
          <p:nvPr/>
        </p:nvPicPr>
        <p:blipFill>
          <a:blip r:embed="rId2"/>
          <a:stretch>
            <a:fillRect/>
          </a:stretch>
        </p:blipFill>
        <p:spPr>
          <a:xfrm>
            <a:off x="169865" y="3174275"/>
            <a:ext cx="4460522" cy="2899954"/>
          </a:xfrm>
          <a:prstGeom prst="rect">
            <a:avLst/>
          </a:prstGeom>
        </p:spPr>
      </p:pic>
      <p:pic>
        <p:nvPicPr>
          <p:cNvPr id="6" name="Picture 5"/>
          <p:cNvPicPr>
            <a:picLocks noChangeAspect="1"/>
          </p:cNvPicPr>
          <p:nvPr/>
        </p:nvPicPr>
        <p:blipFill>
          <a:blip r:embed="rId3"/>
          <a:stretch>
            <a:fillRect/>
          </a:stretch>
        </p:blipFill>
        <p:spPr>
          <a:xfrm>
            <a:off x="5804128" y="2278726"/>
            <a:ext cx="5142548" cy="4410546"/>
          </a:xfrm>
          <a:prstGeom prst="rect">
            <a:avLst/>
          </a:prstGeom>
        </p:spPr>
      </p:pic>
      <p:sp>
        <p:nvSpPr>
          <p:cNvPr id="8" name="Title 1"/>
          <p:cNvSpPr>
            <a:spLocks noGrp="1"/>
          </p:cNvSpPr>
          <p:nvPr>
            <p:ph type="title"/>
          </p:nvPr>
        </p:nvSpPr>
        <p:spPr>
          <a:xfrm>
            <a:off x="143691" y="130628"/>
            <a:ext cx="10984557" cy="953589"/>
          </a:xfrm>
        </p:spPr>
        <p:txBody>
          <a:bodyPr/>
          <a:lstStyle/>
          <a:p>
            <a:r>
              <a:rPr lang="en-US" dirty="0" smtClean="0"/>
              <a:t>Results type of crime by region</a:t>
            </a:r>
            <a:endParaRPr lang="en-US" dirty="0"/>
          </a:p>
        </p:txBody>
      </p:sp>
    </p:spTree>
    <p:extLst>
      <p:ext uri="{BB962C8B-B14F-4D97-AF65-F5344CB8AC3E}">
        <p14:creationId xmlns:p14="http://schemas.microsoft.com/office/powerpoint/2010/main" val="1760202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116705"/>
            <a:ext cx="11926389" cy="1849701"/>
          </a:xfrm>
        </p:spPr>
        <p:txBody>
          <a:bodyPr/>
          <a:lstStyle/>
          <a:p>
            <a:pPr>
              <a:buFont typeface="Arial" panose="020B0604020202020204" pitchFamily="34" charset="0"/>
              <a:buChar char="•"/>
            </a:pPr>
            <a:r>
              <a:rPr lang="en-US" dirty="0" smtClean="0"/>
              <a:t>Here the </a:t>
            </a:r>
            <a:r>
              <a:rPr lang="en-US" dirty="0" err="1" smtClean="0"/>
              <a:t>Northem</a:t>
            </a:r>
            <a:r>
              <a:rPr lang="en-US" dirty="0" smtClean="0"/>
              <a:t>-Cook </a:t>
            </a:r>
            <a:r>
              <a:rPr lang="en-US" dirty="0" smtClean="0">
                <a:solidFill>
                  <a:schemeClr val="tx1">
                    <a:lumMod val="65000"/>
                    <a:lumOff val="35000"/>
                  </a:schemeClr>
                </a:solidFill>
              </a:rPr>
              <a:t>contains on average 2791 motor vehicle theft more than </a:t>
            </a:r>
            <a:r>
              <a:rPr lang="en-US" dirty="0" err="1" smtClean="0">
                <a:solidFill>
                  <a:schemeClr val="tx1">
                    <a:lumMod val="65000"/>
                    <a:lumOff val="35000"/>
                  </a:schemeClr>
                </a:solidFill>
              </a:rPr>
              <a:t>Northen</a:t>
            </a:r>
            <a:r>
              <a:rPr lang="en-US" dirty="0" smtClean="0">
                <a:solidFill>
                  <a:schemeClr val="tx1">
                    <a:lumMod val="65000"/>
                    <a:lumOff val="35000"/>
                  </a:schemeClr>
                </a:solidFill>
              </a:rPr>
              <a:t>-Collar who contains 28 motor vehicle theft</a:t>
            </a:r>
          </a:p>
          <a:p>
            <a:pPr>
              <a:buFont typeface="Arial" panose="020B0604020202020204" pitchFamily="34" charset="0"/>
              <a:buChar char="•"/>
            </a:pPr>
            <a:r>
              <a:rPr lang="en-US" dirty="0">
                <a:solidFill>
                  <a:schemeClr val="tx1">
                    <a:lumMod val="65000"/>
                    <a:lumOff val="35000"/>
                  </a:schemeClr>
                </a:solidFill>
              </a:rPr>
              <a:t>And </a:t>
            </a:r>
            <a:r>
              <a:rPr lang="en-US" dirty="0" err="1">
                <a:solidFill>
                  <a:schemeClr val="tx1">
                    <a:lumMod val="65000"/>
                    <a:lumOff val="35000"/>
                  </a:schemeClr>
                </a:solidFill>
              </a:rPr>
              <a:t>Northem</a:t>
            </a:r>
            <a:r>
              <a:rPr lang="en-US" dirty="0">
                <a:solidFill>
                  <a:schemeClr val="tx1">
                    <a:lumMod val="65000"/>
                    <a:lumOff val="35000"/>
                  </a:schemeClr>
                </a:solidFill>
              </a:rPr>
              <a:t>-Other </a:t>
            </a:r>
            <a:r>
              <a:rPr lang="en-US" dirty="0" smtClean="0">
                <a:solidFill>
                  <a:schemeClr val="tx1">
                    <a:lumMod val="65000"/>
                    <a:lumOff val="35000"/>
                  </a:schemeClr>
                </a:solidFill>
              </a:rPr>
              <a:t>and the Central contains </a:t>
            </a:r>
            <a:r>
              <a:rPr lang="en-US" dirty="0">
                <a:solidFill>
                  <a:schemeClr val="tx1">
                    <a:lumMod val="65000"/>
                    <a:lumOff val="35000"/>
                  </a:schemeClr>
                </a:solidFill>
              </a:rPr>
              <a:t>on average the </a:t>
            </a:r>
            <a:r>
              <a:rPr lang="en-US" dirty="0" smtClean="0">
                <a:solidFill>
                  <a:schemeClr val="tx1">
                    <a:lumMod val="65000"/>
                    <a:lumOff val="35000"/>
                  </a:schemeClr>
                </a:solidFill>
              </a:rPr>
              <a:t>least one contains 4 motor vehicle theft and the other contains 6 motor vehicle theft </a:t>
            </a:r>
            <a:endParaRPr lang="en-US" dirty="0"/>
          </a:p>
        </p:txBody>
      </p:sp>
      <p:pic>
        <p:nvPicPr>
          <p:cNvPr id="5" name="Picture 4"/>
          <p:cNvPicPr>
            <a:picLocks noChangeAspect="1"/>
          </p:cNvPicPr>
          <p:nvPr/>
        </p:nvPicPr>
        <p:blipFill>
          <a:blip r:embed="rId2"/>
          <a:stretch>
            <a:fillRect/>
          </a:stretch>
        </p:blipFill>
        <p:spPr>
          <a:xfrm>
            <a:off x="540203" y="3140310"/>
            <a:ext cx="4031127" cy="2711849"/>
          </a:xfrm>
          <a:prstGeom prst="rect">
            <a:avLst/>
          </a:prstGeom>
        </p:spPr>
      </p:pic>
      <p:pic>
        <p:nvPicPr>
          <p:cNvPr id="6" name="Picture 5"/>
          <p:cNvPicPr>
            <a:picLocks noChangeAspect="1"/>
          </p:cNvPicPr>
          <p:nvPr/>
        </p:nvPicPr>
        <p:blipFill>
          <a:blip r:embed="rId3"/>
          <a:stretch>
            <a:fillRect/>
          </a:stretch>
        </p:blipFill>
        <p:spPr>
          <a:xfrm>
            <a:off x="5635969" y="2998895"/>
            <a:ext cx="4188006" cy="3859105"/>
          </a:xfrm>
          <a:prstGeom prst="rect">
            <a:avLst/>
          </a:prstGeom>
        </p:spPr>
      </p:pic>
      <p:sp>
        <p:nvSpPr>
          <p:cNvPr id="8" name="Title 1"/>
          <p:cNvSpPr>
            <a:spLocks noGrp="1"/>
          </p:cNvSpPr>
          <p:nvPr>
            <p:ph type="title"/>
          </p:nvPr>
        </p:nvSpPr>
        <p:spPr>
          <a:xfrm>
            <a:off x="143691" y="130628"/>
            <a:ext cx="10984557" cy="953589"/>
          </a:xfrm>
        </p:spPr>
        <p:txBody>
          <a:bodyPr/>
          <a:lstStyle/>
          <a:p>
            <a:r>
              <a:rPr lang="en-US" dirty="0" smtClean="0"/>
              <a:t>Results type of crime by region</a:t>
            </a:r>
            <a:endParaRPr lang="en-US" dirty="0"/>
          </a:p>
        </p:txBody>
      </p:sp>
    </p:spTree>
    <p:extLst>
      <p:ext uri="{BB962C8B-B14F-4D97-AF65-F5344CB8AC3E}">
        <p14:creationId xmlns:p14="http://schemas.microsoft.com/office/powerpoint/2010/main" val="3473119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1900</TotalTime>
  <Words>868</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Rockwell</vt:lpstr>
      <vt:lpstr>Rockwell Condensed</vt:lpstr>
      <vt:lpstr>Wingdings</vt:lpstr>
      <vt:lpstr>Wood Type</vt:lpstr>
      <vt:lpstr>A New Social LIFE FINAL PROJECT</vt:lpstr>
      <vt:lpstr>Problem</vt:lpstr>
      <vt:lpstr>Data acquisition and cleaning</vt:lpstr>
      <vt:lpstr>methodology</vt:lpstr>
      <vt:lpstr>methodology</vt:lpstr>
      <vt:lpstr>Results type of crime by region</vt:lpstr>
      <vt:lpstr>Results type of crime by region</vt:lpstr>
      <vt:lpstr>Results type of crime by region</vt:lpstr>
      <vt:lpstr>Results type of crime by region</vt:lpstr>
      <vt:lpstr>Results type crime by County</vt:lpstr>
      <vt:lpstr>Results type crime by County</vt:lpstr>
      <vt:lpstr>Results type crime by County</vt:lpstr>
      <vt:lpstr>Results type crime by County</vt:lpstr>
      <vt:lpstr>Results</vt:lpstr>
      <vt:lpstr>Results</vt:lpstr>
      <vt:lpstr>Results</vt:lpstr>
      <vt:lpstr>Results</vt:lpstr>
      <vt:lpstr>Results</vt:lpstr>
      <vt:lpstr>conclusion</vt:lpstr>
      <vt:lpstr>References &amp; recomendation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Social LIFE FINAL PROJECT</dc:title>
  <dc:creator>bootcamp</dc:creator>
  <cp:lastModifiedBy>bootcamp</cp:lastModifiedBy>
  <cp:revision>53</cp:revision>
  <dcterms:created xsi:type="dcterms:W3CDTF">2020-08-06T20:01:57Z</dcterms:created>
  <dcterms:modified xsi:type="dcterms:W3CDTF">2020-08-13T13:16:19Z</dcterms:modified>
</cp:coreProperties>
</file>