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2" r:id="rId10"/>
    <p:sldId id="263" r:id="rId11"/>
    <p:sldId id="281" r:id="rId12"/>
    <p:sldId id="282" r:id="rId13"/>
    <p:sldId id="283" r:id="rId14"/>
    <p:sldId id="284" r:id="rId15"/>
    <p:sldId id="264" r:id="rId16"/>
    <p:sldId id="285" r:id="rId17"/>
    <p:sldId id="286" r:id="rId18"/>
    <p:sldId id="287" r:id="rId19"/>
    <p:sldId id="265" r:id="rId20"/>
    <p:sldId id="268" r:id="rId21"/>
    <p:sldId id="269" r:id="rId22"/>
    <p:sldId id="288" r:id="rId23"/>
    <p:sldId id="270" r:id="rId24"/>
    <p:sldId id="289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ssimiliano Balestrieri" initials="MB" lastIdx="2" clrIdx="0">
    <p:extLst>
      <p:ext uri="{19B8F6BF-5375-455C-9EA6-DF929625EA0E}">
        <p15:presenceInfo xmlns:p15="http://schemas.microsoft.com/office/powerpoint/2012/main" userId="Massimiliano Balestrier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DC1D2EA-4059-4DC5-AD48-8F08A7F9F094}" type="datetimeFigureOut">
              <a:rPr lang="it-IT" smtClean="0"/>
              <a:t>15/10/2019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BDDD-A386-40B9-B767-E1D62B82FEA5}" type="slidenum">
              <a:rPr lang="it-IT" smtClean="0"/>
              <a:t>‹N›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354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D2EA-4059-4DC5-AD48-8F08A7F9F094}" type="datetimeFigureOut">
              <a:rPr lang="it-IT" smtClean="0"/>
              <a:t>15/10/2019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BDDD-A386-40B9-B767-E1D62B82FE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9417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D2EA-4059-4DC5-AD48-8F08A7F9F094}" type="datetimeFigureOut">
              <a:rPr lang="it-IT" smtClean="0"/>
              <a:t>15/10/2019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BDDD-A386-40B9-B767-E1D62B82FEA5}" type="slidenum">
              <a:rPr lang="it-IT" smtClean="0"/>
              <a:t>‹N›</a:t>
            </a:fld>
            <a:endParaRPr lang="it-IT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22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D2EA-4059-4DC5-AD48-8F08A7F9F094}" type="datetimeFigureOut">
              <a:rPr lang="it-IT" smtClean="0"/>
              <a:t>15/10/2019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BDDD-A386-40B9-B767-E1D62B82FE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500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D2EA-4059-4DC5-AD48-8F08A7F9F094}" type="datetimeFigureOut">
              <a:rPr lang="it-IT" smtClean="0"/>
              <a:t>15/10/2019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BDDD-A386-40B9-B767-E1D62B82FEA5}" type="slidenum">
              <a:rPr lang="it-IT" smtClean="0"/>
              <a:t>‹N›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917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D2EA-4059-4DC5-AD48-8F08A7F9F094}" type="datetimeFigureOut">
              <a:rPr lang="it-IT" smtClean="0"/>
              <a:t>15/10/2019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BDDD-A386-40B9-B767-E1D62B82FE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8180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D2EA-4059-4DC5-AD48-8F08A7F9F094}" type="datetimeFigureOut">
              <a:rPr lang="it-IT" smtClean="0"/>
              <a:t>15/10/2019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BDDD-A386-40B9-B767-E1D62B82FE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5378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D2EA-4059-4DC5-AD48-8F08A7F9F094}" type="datetimeFigureOut">
              <a:rPr lang="it-IT" smtClean="0"/>
              <a:t>15/10/2019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BDDD-A386-40B9-B767-E1D62B82FE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0186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D2EA-4059-4DC5-AD48-8F08A7F9F094}" type="datetimeFigureOut">
              <a:rPr lang="it-IT" smtClean="0"/>
              <a:t>15/10/2019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BDDD-A386-40B9-B767-E1D62B82FE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837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D2EA-4059-4DC5-AD48-8F08A7F9F094}" type="datetimeFigureOut">
              <a:rPr lang="it-IT" smtClean="0"/>
              <a:t>15/10/2019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BDDD-A386-40B9-B767-E1D62B82FE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6581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1D2EA-4059-4DC5-AD48-8F08A7F9F094}" type="datetimeFigureOut">
              <a:rPr lang="it-IT" smtClean="0"/>
              <a:t>15/10/2019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0BDDD-A386-40B9-B767-E1D62B82FEA5}" type="slidenum">
              <a:rPr lang="it-IT" smtClean="0"/>
              <a:t>‹N›</a:t>
            </a:fld>
            <a:endParaRPr lang="it-IT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624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DC1D2EA-4059-4DC5-AD48-8F08A7F9F094}" type="datetimeFigureOut">
              <a:rPr lang="it-IT" smtClean="0"/>
              <a:t>15/10/2019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F60BDDD-A386-40B9-B767-E1D62B82FEA5}" type="slidenum">
              <a:rPr lang="it-IT" smtClean="0"/>
              <a:t>‹N›</a:t>
            </a:fld>
            <a:endParaRPr lang="it-IT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534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benchmarkdotnet" TargetMode="Externa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hyperlink" Target="https://benchmarkdotnet.org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ress/pro-.net-benchmarking" TargetMode="External"/><Relationship Id="rId2" Type="http://schemas.openxmlformats.org/officeDocument/2006/relationships/hyperlink" Target="https://www.apress.com/gp/book/978148424940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an.r-project.org/bin/windows/base/" TargetMode="External"/><Relationship Id="rId5" Type="http://schemas.openxmlformats.org/officeDocument/2006/relationships/hyperlink" Target="https://www.rstudio.com/" TargetMode="External"/><Relationship Id="rId4" Type="http://schemas.openxmlformats.org/officeDocument/2006/relationships/hyperlink" Target="https://github.com/dotnet/BenchmarkDotNet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7GTpwgsmHgU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B54EDE-1D7E-4A36-B5B5-54825A19C6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it-IT" dirty="0"/>
              <a:t>Pro .NET Benchmarking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30D2A0E-EFD9-4984-9F37-08D77FAB6C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695" r="1" b="442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69071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75215C-C00F-4683-BEFB-E3B87424F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How Environment Affects Performance - Runtime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E8739821-66CF-426E-AA74-A7DD9BD809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9720" y="2084832"/>
            <a:ext cx="7524261" cy="444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23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A93D29F5-8054-49A4-B30F-C185714E2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167" y="3252938"/>
            <a:ext cx="6096851" cy="3019846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06099211-2FD6-4AD8-8FE7-74C71798F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Runtimes</a:t>
            </a:r>
            <a:r>
              <a:rPr lang="it-IT" dirty="0"/>
              <a:t> - </a:t>
            </a:r>
            <a:br>
              <a:rPr lang="it-IT" dirty="0"/>
            </a:br>
            <a:r>
              <a:rPr lang="it-IT" dirty="0"/>
              <a:t>FULL </a:t>
            </a:r>
            <a:br>
              <a:rPr lang="it-IT" dirty="0"/>
            </a:br>
            <a:r>
              <a:rPr lang="it-IT" dirty="0"/>
              <a:t>.NET FRAMEWORK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BB2701C9-B1B4-48D5-88F5-2A5500643E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07099" y="956315"/>
            <a:ext cx="6087325" cy="271500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42BE886E-25A6-4C88-9344-7780E56B26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952" y="3033832"/>
            <a:ext cx="4353533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031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099211-2FD6-4AD8-8FE7-74C71798F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Runtimes</a:t>
            </a:r>
            <a:r>
              <a:rPr lang="it-IT" dirty="0"/>
              <a:t> - </a:t>
            </a:r>
            <a:br>
              <a:rPr lang="it-IT" dirty="0"/>
            </a:br>
            <a:r>
              <a:rPr lang="it-IT" dirty="0"/>
              <a:t>FULL </a:t>
            </a:r>
            <a:br>
              <a:rPr lang="it-IT" dirty="0"/>
            </a:br>
            <a:r>
              <a:rPr lang="it-IT" dirty="0"/>
              <a:t>.NET FRAMEWORK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AA8BB4D4-54EC-4A56-AA56-B75B154534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7766" y="2084832"/>
            <a:ext cx="8573429" cy="446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773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099211-2FD6-4AD8-8FE7-74C71798F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Runtimes</a:t>
            </a:r>
            <a:r>
              <a:rPr lang="it-IT" dirty="0"/>
              <a:t> - </a:t>
            </a:r>
            <a:r>
              <a:rPr lang="it-IT" dirty="0" err="1"/>
              <a:t>.net</a:t>
            </a:r>
            <a:r>
              <a:rPr lang="it-IT" dirty="0"/>
              <a:t> core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CF9441E-F3EC-438C-9186-3BC6E76AAE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5611" y="585216"/>
            <a:ext cx="4928915" cy="2453406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D2B5BB39-03A3-4247-AA00-A9E505070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666" y="2461877"/>
            <a:ext cx="4738803" cy="318528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9FDAADF-40C8-48BB-A4D5-0140579D9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60" y="2168304"/>
            <a:ext cx="6023205" cy="179878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83290E8D-A70B-46C1-BDA0-6D6FFBE3F8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160" y="4234375"/>
            <a:ext cx="5746296" cy="236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344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099211-2FD6-4AD8-8FE7-74C71798F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Runtimes</a:t>
            </a:r>
            <a:r>
              <a:rPr lang="it-IT" dirty="0"/>
              <a:t> - </a:t>
            </a:r>
            <a:r>
              <a:rPr lang="it-IT" dirty="0" err="1"/>
              <a:t>conclusions</a:t>
            </a:r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9EDB1B0-08B7-40BF-A0C4-4FCC46F65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19" y="1902294"/>
            <a:ext cx="6963758" cy="2049662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5C94F4EF-080A-4219-B1D9-BA28476D5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19" y="3930875"/>
            <a:ext cx="7639735" cy="189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249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AF4B40-DEED-4EEA-A84C-2B32AC9E9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241205" cy="1499616"/>
          </a:xfrm>
        </p:spPr>
        <p:txBody>
          <a:bodyPr>
            <a:noAutofit/>
          </a:bodyPr>
          <a:lstStyle/>
          <a:p>
            <a:r>
              <a:rPr lang="it-IT" sz="3200" dirty="0"/>
              <a:t>How Environment Affects Performance - </a:t>
            </a:r>
            <a:r>
              <a:rPr lang="it-IT" sz="2800" dirty="0"/>
              <a:t>Compilation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19074DEB-FF61-40CF-B9BC-0FEE82A053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7670" y="585216"/>
            <a:ext cx="6066649" cy="580137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B433107E-618D-4472-AB9D-44BBE35A0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078" y="3788661"/>
            <a:ext cx="5783643" cy="306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036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AF4B40-DEED-4EEA-A84C-2B32AC9E9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241205" cy="1499616"/>
          </a:xfrm>
        </p:spPr>
        <p:txBody>
          <a:bodyPr>
            <a:noAutofit/>
          </a:bodyPr>
          <a:lstStyle/>
          <a:p>
            <a:r>
              <a:rPr lang="it-IT" sz="3200" dirty="0"/>
              <a:t>Compilation </a:t>
            </a:r>
            <a:endParaRPr lang="it-IT" sz="280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3312DC6-B335-4C36-929B-7BA0AED34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1901482"/>
            <a:ext cx="6921994" cy="152751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9A5FB0D8-B773-471C-A146-8AB4FFD75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751" y="3583744"/>
            <a:ext cx="6505043" cy="302497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A010A80D-FAF4-4548-8A44-C5DE58421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1278" y="1874447"/>
            <a:ext cx="3135418" cy="42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643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AF4B40-DEED-4EEA-A84C-2B32AC9E9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241205" cy="1499616"/>
          </a:xfrm>
        </p:spPr>
        <p:txBody>
          <a:bodyPr>
            <a:noAutofit/>
          </a:bodyPr>
          <a:lstStyle/>
          <a:p>
            <a:r>
              <a:rPr lang="it-IT" sz="3200" dirty="0"/>
              <a:t>Build systems </a:t>
            </a:r>
            <a:endParaRPr lang="it-IT" sz="28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56CF584-4CB1-476C-86E7-A876D9028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66" y="1889937"/>
            <a:ext cx="6391553" cy="4663467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82FE8CF-D5E3-4682-9445-B8344C3F6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012" y="1267529"/>
            <a:ext cx="3512035" cy="42964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FD76121-B2CE-4DC4-8562-244278F9E1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8640" y="1816081"/>
            <a:ext cx="5029269" cy="53322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AFFC1015-6B50-423F-ADB2-A1025A105A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5411" y="2409683"/>
            <a:ext cx="4559059" cy="53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292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AF4B40-DEED-4EEA-A84C-2B32AC9E9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241205" cy="1499616"/>
          </a:xfrm>
        </p:spPr>
        <p:txBody>
          <a:bodyPr>
            <a:noAutofit/>
          </a:bodyPr>
          <a:lstStyle/>
          <a:p>
            <a:r>
              <a:rPr lang="it-IT" sz="3200" dirty="0"/>
              <a:t>Just in time compilation</a:t>
            </a:r>
            <a:endParaRPr lang="it-IT" sz="280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B8C4607A-6E6F-4844-A2C4-728EC6AF4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249" y="2084832"/>
            <a:ext cx="7170405" cy="300233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0635BD0E-5CA8-4F07-B9E1-C3F4AC039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654" y="156331"/>
            <a:ext cx="4241577" cy="235738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5389D874-A1D0-40F0-9F16-55A845E03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249" y="5110962"/>
            <a:ext cx="7031661" cy="137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422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AF4B40-DEED-4EEA-A84C-2B32AC9E9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4287174" cy="1499616"/>
          </a:xfrm>
        </p:spPr>
        <p:txBody>
          <a:bodyPr>
            <a:noAutofit/>
          </a:bodyPr>
          <a:lstStyle/>
          <a:p>
            <a:r>
              <a:rPr lang="it-IT" sz="3200" dirty="0"/>
              <a:t>How Environment Affects Performance - </a:t>
            </a:r>
            <a:r>
              <a:rPr lang="it-IT" sz="2800" dirty="0"/>
              <a:t>External Environment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7332BE6-CA1F-45D9-A855-BC5429FB89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3919" y="710119"/>
            <a:ext cx="2288677" cy="583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367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005B2C-BBAD-4A4C-AF85-17B396077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Author</a:t>
            </a:r>
          </a:p>
        </p:txBody>
      </p:sp>
      <p:pic>
        <p:nvPicPr>
          <p:cNvPr id="4" name="Segnaposto contenuto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830357CC-82CE-4A0F-822C-79BB1188CA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513448"/>
            <a:ext cx="7188199" cy="382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506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44893-176E-4344-BBE9-405828FA2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Performance Analysis and </a:t>
            </a:r>
            <a:br>
              <a:rPr lang="en-US" sz="3600" dirty="0"/>
            </a:br>
            <a:r>
              <a:rPr lang="en-US" sz="3600" dirty="0"/>
              <a:t>Performance Testing</a:t>
            </a:r>
            <a:endParaRPr lang="it-IT" sz="3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DCC7CA-19A6-4B42-B18D-40F93C95C8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8313" y="153759"/>
            <a:ext cx="3648584" cy="23625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E45D4F-1585-40EF-A64D-7F55BC6A2EE8}"/>
              </a:ext>
            </a:extLst>
          </p:cNvPr>
          <p:cNvSpPr txBox="1"/>
          <p:nvPr/>
        </p:nvSpPr>
        <p:spPr>
          <a:xfrm>
            <a:off x="496110" y="2266544"/>
            <a:ext cx="7791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Kinds of Benchmarks and Performance Tests</a:t>
            </a:r>
          </a:p>
          <a:p>
            <a:endParaRPr lang="en-US" dirty="0"/>
          </a:p>
          <a:p>
            <a:endParaRPr lang="it-I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903305-72E8-4784-B871-BD4D71F44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14" y="2868900"/>
            <a:ext cx="4991797" cy="36104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F363EC-A50E-4DAB-BD61-5045BF03F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742" y="6113903"/>
            <a:ext cx="4439270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627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FD268-544E-41EF-A28A-34D97390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Kinds of Benchmarks and Performance Tests</a:t>
            </a:r>
            <a:br>
              <a:rPr lang="en-US" sz="2800" dirty="0"/>
            </a:br>
            <a:r>
              <a:rPr lang="en-US" sz="2800" dirty="0"/>
              <a:t>Latency vs Throughput</a:t>
            </a:r>
            <a:endParaRPr lang="it-IT" sz="2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FC72A1-81D6-41FF-AB39-5B9CB25E55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420" y="2399576"/>
            <a:ext cx="6305670" cy="24522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EFDD53-0BCA-4E32-A441-1A035DDD1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570" y="2399576"/>
            <a:ext cx="4741010" cy="265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512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4B4FC6-91FF-4DBC-8724-5AA614FA3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TOOLS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7DF2E8C-1DBC-4D17-A038-D20697ABC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422" y="691997"/>
            <a:ext cx="7495823" cy="174171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89FFE9F-1B1B-4574-A1CA-A2D548597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841" y="2191613"/>
            <a:ext cx="7066032" cy="451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700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F5B44-2DF6-47AD-B377-7344365FE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TOOLS – benchmarkdotnet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4E37F6A-E104-4D10-B584-42C7143DC5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47914" y="170980"/>
            <a:ext cx="4880723" cy="7431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D97884-5491-4970-B254-2447EDCC4A25}"/>
              </a:ext>
            </a:extLst>
          </p:cNvPr>
          <p:cNvSpPr txBox="1"/>
          <p:nvPr/>
        </p:nvSpPr>
        <p:spPr>
          <a:xfrm>
            <a:off x="1024128" y="54933"/>
            <a:ext cx="5914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hlinkClick r:id="rId3"/>
              </a:rPr>
              <a:t>https://github.com/dotnet/benchmarkdotnet</a:t>
            </a:r>
            <a:endParaRPr lang="it-IT" dirty="0"/>
          </a:p>
          <a:p>
            <a:r>
              <a:rPr lang="it-IT" dirty="0">
                <a:hlinkClick r:id="rId4"/>
              </a:rPr>
              <a:t>https://benchmarkdotnet.org/</a:t>
            </a:r>
            <a:endParaRPr lang="it-I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859FA0-DF0C-440C-A02D-7636EDC8DF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016" y="1674768"/>
            <a:ext cx="7182907" cy="51188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70CA6F-5F39-47B0-BFF7-329CE17403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0090" y="914098"/>
            <a:ext cx="4880723" cy="598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324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06D0D7-808A-498C-87A2-B7654951A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Time </a:t>
            </a:r>
            <a:r>
              <a:rPr lang="it-IT" dirty="0" err="1"/>
              <a:t>units</a:t>
            </a:r>
            <a:endParaRPr lang="it-IT" dirty="0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45913B68-A87F-49E0-9B7B-8DC24518E1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3550" y="1852392"/>
            <a:ext cx="4286848" cy="3153215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2DB77E2E-3AE8-4F27-8407-1110DB2019D2}"/>
              </a:ext>
            </a:extLst>
          </p:cNvPr>
          <p:cNvSpPr txBox="1"/>
          <p:nvPr/>
        </p:nvSpPr>
        <p:spPr>
          <a:xfrm>
            <a:off x="5100010" y="4359276"/>
            <a:ext cx="4403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picosecond relates to a second as a second relates to 31710 years!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31913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00F45-99B7-4E0F-B1B9-6D03A56FC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7935046" cy="377822"/>
          </a:xfrm>
        </p:spPr>
        <p:txBody>
          <a:bodyPr>
            <a:normAutofit fontScale="90000"/>
          </a:bodyPr>
          <a:lstStyle/>
          <a:p>
            <a:r>
              <a:rPr lang="it-IT" sz="2800" dirty="0"/>
              <a:t>Tools - </a:t>
            </a:r>
            <a:r>
              <a:rPr lang="en-US" sz="2800" dirty="0"/>
              <a:t>Performance and memory profilers in Visual Studio</a:t>
            </a:r>
            <a:r>
              <a:rPr lang="it-IT" sz="2800" dirty="0"/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6C48FF-FDEC-4C32-8576-470D241EB2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1031132"/>
            <a:ext cx="10201591" cy="573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1573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00F45-99B7-4E0F-B1B9-6D03A56FC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7935046" cy="377822"/>
          </a:xfrm>
        </p:spPr>
        <p:txBody>
          <a:bodyPr>
            <a:normAutofit fontScale="90000"/>
          </a:bodyPr>
          <a:lstStyle/>
          <a:p>
            <a:r>
              <a:rPr lang="it-IT" sz="2800" dirty="0"/>
              <a:t>Tools - </a:t>
            </a:r>
            <a:r>
              <a:rPr lang="en-US" sz="2800" dirty="0"/>
              <a:t>Performance and memory profilers in Visual Studio</a:t>
            </a:r>
            <a:r>
              <a:rPr lang="it-IT" sz="2800" dirty="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D9C3CC-3497-4987-BB61-47483C914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A7EB2D-0F4B-4D25-B79A-9D6F05CBD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963039"/>
            <a:ext cx="10272409" cy="577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8517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00F45-99B7-4E0F-B1B9-6D03A56FC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7935046" cy="377822"/>
          </a:xfrm>
        </p:spPr>
        <p:txBody>
          <a:bodyPr>
            <a:normAutofit fontScale="90000"/>
          </a:bodyPr>
          <a:lstStyle/>
          <a:p>
            <a:r>
              <a:rPr lang="it-IT" sz="2800" dirty="0"/>
              <a:t>Tools - </a:t>
            </a:r>
            <a:r>
              <a:rPr lang="en-US" sz="2800" dirty="0"/>
              <a:t>Performance and memory profilers in Visual Studio</a:t>
            </a:r>
            <a:r>
              <a:rPr lang="it-IT" sz="2800" dirty="0"/>
              <a:t>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4553F48-B353-4F40-B4D6-D2B5E7E30B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963038"/>
            <a:ext cx="10391434" cy="584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8792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00F45-99B7-4E0F-B1B9-6D03A56FC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7935046" cy="377822"/>
          </a:xfrm>
        </p:spPr>
        <p:txBody>
          <a:bodyPr>
            <a:normAutofit fontScale="90000"/>
          </a:bodyPr>
          <a:lstStyle/>
          <a:p>
            <a:r>
              <a:rPr lang="it-IT" sz="2800" dirty="0"/>
              <a:t>Tools - </a:t>
            </a:r>
            <a:r>
              <a:rPr lang="en-US" sz="2800" dirty="0"/>
              <a:t>Performance and memory profilers in Visual Studio</a:t>
            </a:r>
            <a:r>
              <a:rPr lang="it-IT" sz="2800" dirty="0"/>
              <a:t> 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51368A4D-A076-4AF5-9542-12F913B4AC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963038"/>
            <a:ext cx="10333683" cy="581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0003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00F45-99B7-4E0F-B1B9-6D03A56FC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7935046" cy="377822"/>
          </a:xfrm>
        </p:spPr>
        <p:txBody>
          <a:bodyPr>
            <a:normAutofit fontScale="90000"/>
          </a:bodyPr>
          <a:lstStyle/>
          <a:p>
            <a:r>
              <a:rPr lang="it-IT" sz="2800" dirty="0"/>
              <a:t>Tools - DOTMEMORY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1B925F-B84E-41D5-ACF9-27C6A06F4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102" y="1031132"/>
            <a:ext cx="10266443" cy="577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822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B6D5E0-1620-46EF-B29F-57D94A004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Links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99514F-370A-4300-B093-BFBE0EC63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Book</a:t>
            </a:r>
            <a:endParaRPr lang="it-IT" dirty="0">
              <a:hlinkClick r:id="rId2"/>
            </a:endParaRPr>
          </a:p>
          <a:p>
            <a:pPr lvl="1"/>
            <a:r>
              <a:rPr lang="it-IT" dirty="0">
                <a:hlinkClick r:id="rId2"/>
              </a:rPr>
              <a:t>https://www.apress.com/gp/book/9781484249406</a:t>
            </a:r>
            <a:endParaRPr lang="it-IT" dirty="0"/>
          </a:p>
          <a:p>
            <a:r>
              <a:rPr lang="it-IT" dirty="0"/>
              <a:t>Source Code</a:t>
            </a:r>
          </a:p>
          <a:p>
            <a:pPr lvl="1"/>
            <a:r>
              <a:rPr lang="it-IT" dirty="0">
                <a:hlinkClick r:id="rId3"/>
              </a:rPr>
              <a:t>https://github.com/Apress/pro-.net-benchmarking</a:t>
            </a:r>
            <a:endParaRPr lang="it-IT" dirty="0"/>
          </a:p>
          <a:p>
            <a:r>
              <a:rPr lang="it-IT" dirty="0" err="1"/>
              <a:t>BenchmarkDotNet</a:t>
            </a:r>
            <a:endParaRPr lang="it-IT" dirty="0"/>
          </a:p>
          <a:p>
            <a:pPr lvl="1"/>
            <a:r>
              <a:rPr lang="it-IT" dirty="0">
                <a:hlinkClick r:id="rId4"/>
              </a:rPr>
              <a:t>https://github.com/dotnet/BenchmarkDotNet</a:t>
            </a:r>
            <a:endParaRPr lang="it-IT" dirty="0"/>
          </a:p>
          <a:p>
            <a:r>
              <a:rPr lang="it-IT" dirty="0" err="1"/>
              <a:t>Rstudio</a:t>
            </a:r>
            <a:endParaRPr lang="it-IT" dirty="0"/>
          </a:p>
          <a:p>
            <a:pPr lvl="1"/>
            <a:r>
              <a:rPr lang="it-IT" dirty="0">
                <a:hlinkClick r:id="rId5"/>
              </a:rPr>
              <a:t>https://www.rstudio.com/</a:t>
            </a:r>
            <a:endParaRPr lang="it-IT" dirty="0"/>
          </a:p>
          <a:p>
            <a:r>
              <a:rPr lang="it-IT" dirty="0"/>
              <a:t>R</a:t>
            </a:r>
          </a:p>
          <a:p>
            <a:r>
              <a:rPr lang="it-IT" sz="18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https://cran.r-project.org/bin/windows/base/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17125658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00F45-99B7-4E0F-B1B9-6D03A56FC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7935046" cy="377822"/>
          </a:xfrm>
        </p:spPr>
        <p:txBody>
          <a:bodyPr>
            <a:normAutofit fontScale="90000"/>
          </a:bodyPr>
          <a:lstStyle/>
          <a:p>
            <a:r>
              <a:rPr lang="it-IT" sz="2800" dirty="0"/>
              <a:t>Tools - DOTMEMORY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CC8A97-1B2F-40BC-8A13-AD4C6EA4F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680" y="963038"/>
            <a:ext cx="10289704" cy="578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8078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00F45-99B7-4E0F-B1B9-6D03A56FC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7935046" cy="377822"/>
          </a:xfrm>
        </p:spPr>
        <p:txBody>
          <a:bodyPr>
            <a:normAutofit fontScale="90000"/>
          </a:bodyPr>
          <a:lstStyle/>
          <a:p>
            <a:r>
              <a:rPr lang="it-IT" sz="2800" dirty="0"/>
              <a:t>Tools - DOTMEMORY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56FD93-BEB9-4A2D-99B8-AE684E487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089" y="963038"/>
            <a:ext cx="9983821" cy="561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3342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00F45-99B7-4E0F-B1B9-6D03A56FC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7935046" cy="377822"/>
          </a:xfrm>
        </p:spPr>
        <p:txBody>
          <a:bodyPr>
            <a:normAutofit fontScale="90000"/>
          </a:bodyPr>
          <a:lstStyle/>
          <a:p>
            <a:r>
              <a:rPr lang="it-IT" sz="2800" dirty="0"/>
              <a:t>Tools - DOTMEMORY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42C58-E527-484A-A6BE-C2084F3E2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963038"/>
            <a:ext cx="10324289" cy="580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8674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00F45-99B7-4E0F-B1B9-6D03A56FC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7935046" cy="377822"/>
          </a:xfrm>
        </p:spPr>
        <p:txBody>
          <a:bodyPr>
            <a:normAutofit fontScale="90000"/>
          </a:bodyPr>
          <a:lstStyle/>
          <a:p>
            <a:r>
              <a:rPr lang="it-IT" sz="2800" dirty="0"/>
              <a:t>Tools - DOTMEMORY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4C0593-59AB-49E0-8566-F64498BB0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860" y="977629"/>
            <a:ext cx="10064884" cy="566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408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00F45-99B7-4E0F-B1B9-6D03A56FC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7935046" cy="377822"/>
          </a:xfrm>
        </p:spPr>
        <p:txBody>
          <a:bodyPr>
            <a:normAutofit fontScale="90000"/>
          </a:bodyPr>
          <a:lstStyle/>
          <a:p>
            <a:r>
              <a:rPr lang="it-IT" sz="2800" dirty="0"/>
              <a:t>Tools - VMMAP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CD6C7F-3F4D-41AA-BF34-891239E7A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408" y="963038"/>
            <a:ext cx="10126495" cy="569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908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655465-1ED1-4E45-AB03-D623265C0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First Benchmark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62F63052-B3A5-4BBA-86B6-A8FE9C3546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3092" y="3625756"/>
            <a:ext cx="3781953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462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6E9D74-059A-43D3-93C0-E11C3379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About </a:t>
            </a:r>
            <a:r>
              <a:rPr lang="it-IT" dirty="0" err="1"/>
              <a:t>Expectations</a:t>
            </a:r>
            <a:endParaRPr lang="it-IT" dirty="0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9DCD10A8-10B3-4746-80D5-A708F27180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1932" y="3288323"/>
            <a:ext cx="4658375" cy="188621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C46F687-F23B-43DB-81F3-E2CDE5AAA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956" y="3288323"/>
            <a:ext cx="4744112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547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EE629F-EAC7-4E9C-81C2-12E5CA647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Perfomance</a:t>
            </a:r>
            <a:r>
              <a:rPr lang="it-IT" dirty="0"/>
              <a:t> Space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D153068A-F7FF-4F40-A723-6030BF1E74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032" y="1850866"/>
            <a:ext cx="10385323" cy="113754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3434211C-15F9-49D9-9CD4-F6EC5BB4A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31" y="2787743"/>
            <a:ext cx="5747707" cy="38346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B659BDB-ABEF-4838-80F1-153856463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8329" y="110164"/>
            <a:ext cx="5477639" cy="18671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A9D2B4-6DC5-4734-B2DB-98D725955D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6535" y="2725008"/>
            <a:ext cx="4667901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358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67822-8F25-4970-B450-5B40BBFEE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Benchmark requirements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A048EF-803A-4217-A7CE-F61DDA1E5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28" y="2286000"/>
            <a:ext cx="2495898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046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67822-8F25-4970-B450-5B40BBFEE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Find Your Bottleneck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8A98BE-4B83-495A-86C0-FAB1F0773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8459" y="91531"/>
            <a:ext cx="5783541" cy="15522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5A8C8A-CF46-405F-8217-C19237C1D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225" y="1643824"/>
            <a:ext cx="7516274" cy="504895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C78C624-B6CA-4643-BEFC-CAEC70178AB5}"/>
              </a:ext>
            </a:extLst>
          </p:cNvPr>
          <p:cNvSpPr/>
          <p:nvPr/>
        </p:nvSpPr>
        <p:spPr>
          <a:xfrm>
            <a:off x="489069" y="2209185"/>
            <a:ext cx="35749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hlinkClick r:id="rId4"/>
              </a:rPr>
              <a:t>https://www.youtube.com/watch?v=7GTpwgsmHgU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2777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86ECF7-1BB7-4CF7-BC4C-7C776C402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How Environment Affects Performance - Source code journey</a:t>
            </a:r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2115ECEA-720E-4FE9-9673-774C8A9843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5283" y="1717771"/>
            <a:ext cx="8918917" cy="500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0191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e">
  <a:themeElements>
    <a:clrScheme name="Integral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e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e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546</TotalTime>
  <Words>241</Words>
  <Application>Microsoft Office PowerPoint</Application>
  <PresentationFormat>Widescreen</PresentationFormat>
  <Paragraphs>49</Paragraphs>
  <Slides>34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34</vt:i4>
      </vt:variant>
    </vt:vector>
  </HeadingPairs>
  <TitlesOfParts>
    <vt:vector size="38" baseType="lpstr">
      <vt:lpstr>Tw Cen MT</vt:lpstr>
      <vt:lpstr>Tw Cen MT Condensed</vt:lpstr>
      <vt:lpstr>Wingdings 3</vt:lpstr>
      <vt:lpstr>Integrale</vt:lpstr>
      <vt:lpstr>Pro .NET Benchmarking</vt:lpstr>
      <vt:lpstr>Author</vt:lpstr>
      <vt:lpstr>Links</vt:lpstr>
      <vt:lpstr>First Benchmark</vt:lpstr>
      <vt:lpstr>About Expectations</vt:lpstr>
      <vt:lpstr>Perfomance Space</vt:lpstr>
      <vt:lpstr>Benchmark requirements</vt:lpstr>
      <vt:lpstr>Find Your Bottleneck</vt:lpstr>
      <vt:lpstr>How Environment Affects Performance - Source code journey</vt:lpstr>
      <vt:lpstr>How Environment Affects Performance - Runtime</vt:lpstr>
      <vt:lpstr>Runtimes -  FULL  .NET FRAMEWORK</vt:lpstr>
      <vt:lpstr>Runtimes -  FULL  .NET FRAMEWORK</vt:lpstr>
      <vt:lpstr>Runtimes - .net core</vt:lpstr>
      <vt:lpstr>Runtimes - conclusions</vt:lpstr>
      <vt:lpstr>How Environment Affects Performance - Compilation</vt:lpstr>
      <vt:lpstr>Compilation </vt:lpstr>
      <vt:lpstr>Build systems </vt:lpstr>
      <vt:lpstr>Just in time compilation</vt:lpstr>
      <vt:lpstr>How Environment Affects Performance - External Environment</vt:lpstr>
      <vt:lpstr>Performance Analysis and  Performance Testing</vt:lpstr>
      <vt:lpstr>Kinds of Benchmarks and Performance Tests Latency vs Throughput</vt:lpstr>
      <vt:lpstr>TOOLS</vt:lpstr>
      <vt:lpstr>TOOLS – benchmarkdotnet</vt:lpstr>
      <vt:lpstr>Time units</vt:lpstr>
      <vt:lpstr>Tools - Performance and memory profilers in Visual Studio </vt:lpstr>
      <vt:lpstr>Tools - Performance and memory profilers in Visual Studio </vt:lpstr>
      <vt:lpstr>Tools - Performance and memory profilers in Visual Studio </vt:lpstr>
      <vt:lpstr>Tools - Performance and memory profilers in Visual Studio </vt:lpstr>
      <vt:lpstr>Tools - DOTMEMORY</vt:lpstr>
      <vt:lpstr>Tools - DOTMEMORY</vt:lpstr>
      <vt:lpstr>Tools - DOTMEMORY</vt:lpstr>
      <vt:lpstr>Tools - DOTMEMORY</vt:lpstr>
      <vt:lpstr>Tools - DOTMEMORY</vt:lpstr>
      <vt:lpstr>Tools - VMMAP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 .NET Benchmarking</dc:title>
  <dc:creator>Massimiliano Balestrieri</dc:creator>
  <cp:lastModifiedBy>Massimiliano Balestrieri</cp:lastModifiedBy>
  <cp:revision>22</cp:revision>
  <dcterms:created xsi:type="dcterms:W3CDTF">2019-09-15T16:49:18Z</dcterms:created>
  <dcterms:modified xsi:type="dcterms:W3CDTF">2019-10-15T07:02:36Z</dcterms:modified>
</cp:coreProperties>
</file>