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FCC4CAC-8911-47E0-948C-6E73B78C0A22}">
  <a:tblStyle styleId="{BFCC4CAC-8911-47E0-948C-6E73B78C0A22}"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CF4"/>
          </a:solidFill>
        </a:fill>
      </a:tcStyle>
    </a:wholeTbl>
    <a:band1H>
      <a:tcTxStyle/>
      <a:tcStyle>
        <a:fill>
          <a:solidFill>
            <a:srgbClr val="CFD7E7"/>
          </a:solidFill>
        </a:fill>
      </a:tcStyle>
    </a:band1H>
    <a:band2H>
      <a:tcTxStyle/>
    </a:band2H>
    <a:band1V>
      <a:tcTxStyle/>
      <a:tcStyle>
        <a:fill>
          <a:solidFill>
            <a:srgbClr val="CFD7E7"/>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8" name="Google Shape;88;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9" name="Google Shape;89;p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0" name="Google Shape;170;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9" name="Google Shape;179;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8" name="Google Shape;188;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7" name="Google Shape;197;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8" name="Google Shape;208;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9" name="Google Shape;219;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9" name="Google Shape;229;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p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9" name="Google Shape;239;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9" name="Google Shape;249;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p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0" name="Google Shape;260;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8" name="Google Shape;98;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p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1" name="Google Shape;271;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p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2" name="Google Shape;282;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p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3" name="Google Shape;293;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p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4" name="Google Shape;304;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p2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5" name="Google Shape;315;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p2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4" name="Google Shape;324;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p2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3" name="Google Shape;333;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p2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2" name="Google Shape;342;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p2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2" name="Google Shape;352;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7" name="Google Shape;107;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6" name="Google Shape;116;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5" name="Google Shape;125;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4" name="Google Shape;134;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3" name="Google Shape;143;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2" name="Google Shape;152;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1" name="Google Shape;161;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2"/>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4" name="Shape 74"/>
        <p:cNvGrpSpPr/>
        <p:nvPr/>
      </p:nvGrpSpPr>
      <p:grpSpPr>
        <a:xfrm>
          <a:off x="0" y="0"/>
          <a:ext cx="0" cy="0"/>
          <a:chOff x="0" y="0"/>
          <a:chExt cx="0" cy="0"/>
        </a:xfrm>
      </p:grpSpPr>
      <p:sp>
        <p:nvSpPr>
          <p:cNvPr id="75" name="Google Shape;75;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1"/>
          <p:cNvSpPr txBox="1"/>
          <p:nvPr>
            <p:ph idx="1" type="body"/>
          </p:nvPr>
        </p:nvSpPr>
        <p:spPr>
          <a:xfrm rot="5400000">
            <a:off x="2309018" y="-251619"/>
            <a:ext cx="4525963" cy="82296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0" name="Shape 80"/>
        <p:cNvGrpSpPr/>
        <p:nvPr/>
      </p:nvGrpSpPr>
      <p:grpSpPr>
        <a:xfrm>
          <a:off x="0" y="0"/>
          <a:ext cx="0" cy="0"/>
          <a:chOff x="0" y="0"/>
          <a:chExt cx="0" cy="0"/>
        </a:xfrm>
      </p:grpSpPr>
      <p:sp>
        <p:nvSpPr>
          <p:cNvPr id="81" name="Google Shape;81;p12"/>
          <p:cNvSpPr txBox="1"/>
          <p:nvPr>
            <p:ph type="title"/>
          </p:nvPr>
        </p:nvSpPr>
        <p:spPr>
          <a:xfrm rot="5400000">
            <a:off x="4732337" y="2171700"/>
            <a:ext cx="5851525" cy="20574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2" name="Google Shape;82;p12"/>
          <p:cNvSpPr txBox="1"/>
          <p:nvPr>
            <p:ph idx="1" type="body"/>
          </p:nvPr>
        </p:nvSpPr>
        <p:spPr>
          <a:xfrm rot="5400000">
            <a:off x="541338" y="190501"/>
            <a:ext cx="5851525" cy="60198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3" name="Google Shape;83;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bg>
      <p:bgPr>
        <a:solidFill>
          <a:schemeClr val="lt1"/>
        </a:solidFill>
      </p:bgPr>
    </p:bg>
    <p:spTree>
      <p:nvGrpSpPr>
        <p:cNvPr id="21" name="Shape 21"/>
        <p:cNvGrpSpPr/>
        <p:nvPr/>
      </p:nvGrpSpPr>
      <p:grpSpPr>
        <a:xfrm>
          <a:off x="0" y="0"/>
          <a:ext cx="0" cy="0"/>
          <a:chOff x="0" y="0"/>
          <a:chExt cx="0" cy="0"/>
        </a:xfrm>
      </p:grpSpPr>
      <p:sp>
        <p:nvSpPr>
          <p:cNvPr id="22" name="Google Shape;22;p3"/>
          <p:cNvSpPr txBox="1"/>
          <p:nvPr>
            <p:ph type="title"/>
          </p:nvPr>
        </p:nvSpPr>
        <p:spPr>
          <a:xfrm>
            <a:off x="457200" y="427038"/>
            <a:ext cx="8229600" cy="944562"/>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rgbClr val="002060"/>
              </a:buClr>
              <a:buSzPts val="4000"/>
              <a:buFont typeface="Arial"/>
              <a:buNone/>
              <a:defRPr b="1" sz="4000">
                <a:solidFill>
                  <a:srgbClr val="002060"/>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3"/>
          <p:cNvSpPr txBox="1"/>
          <p:nvPr>
            <p:ph idx="1" type="body"/>
          </p:nvPr>
        </p:nvSpPr>
        <p:spPr>
          <a:xfrm>
            <a:off x="457200" y="1600200"/>
            <a:ext cx="8229600" cy="4800600"/>
          </a:xfrm>
          <a:prstGeom prst="rect">
            <a:avLst/>
          </a:prstGeom>
          <a:noFill/>
          <a:ln>
            <a:noFill/>
          </a:ln>
        </p:spPr>
        <p:txBody>
          <a:bodyPr anchorCtr="0" anchor="t" bIns="45700" lIns="91425" spcFirstLastPara="1" rIns="91425" wrap="square" tIns="45700">
            <a:noAutofit/>
          </a:bodyPr>
          <a:lstStyle>
            <a:lvl1pPr indent="-370840" lvl="0" marL="457200" algn="l">
              <a:spcBef>
                <a:spcPts val="560"/>
              </a:spcBef>
              <a:spcAft>
                <a:spcPts val="0"/>
              </a:spcAft>
              <a:buClr>
                <a:srgbClr val="002060"/>
              </a:buClr>
              <a:buSzPts val="2240"/>
              <a:buFont typeface="Noto Sans Symbols"/>
              <a:buChar char="⮚"/>
              <a:defRPr sz="2800">
                <a:solidFill>
                  <a:schemeClr val="dk1"/>
                </a:solidFill>
                <a:latin typeface="Times New Roman"/>
                <a:ea typeface="Times New Roman"/>
                <a:cs typeface="Times New Roman"/>
                <a:sym typeface="Times New Roman"/>
              </a:defRPr>
            </a:lvl1pPr>
            <a:lvl2pPr indent="-396240" lvl="1" marL="914400" algn="l">
              <a:spcBef>
                <a:spcPts val="480"/>
              </a:spcBef>
              <a:spcAft>
                <a:spcPts val="0"/>
              </a:spcAft>
              <a:buClr>
                <a:srgbClr val="C00000"/>
              </a:buClr>
              <a:buSzPts val="2640"/>
              <a:buFont typeface="Noto Sans Symbols"/>
              <a:buChar char="▪"/>
              <a:defRPr sz="2400">
                <a:solidFill>
                  <a:srgbClr val="C00000"/>
                </a:solidFill>
                <a:latin typeface="Calibri"/>
                <a:ea typeface="Calibri"/>
                <a:cs typeface="Calibri"/>
                <a:sym typeface="Calibri"/>
              </a:defRPr>
            </a:lvl2pPr>
            <a:lvl3pPr indent="-342900" lvl="2" marL="1371600" algn="l">
              <a:spcBef>
                <a:spcPts val="360"/>
              </a:spcBef>
              <a:spcAft>
                <a:spcPts val="0"/>
              </a:spcAft>
              <a:buClr>
                <a:schemeClr val="dk1"/>
              </a:buClr>
              <a:buSzPts val="1800"/>
              <a:buFont typeface="Courier New"/>
              <a:buChar char="o"/>
              <a:defRPr sz="1800">
                <a:latin typeface="Arial"/>
                <a:ea typeface="Arial"/>
                <a:cs typeface="Arial"/>
                <a:sym typeface="Arial"/>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3"/>
          <p:cNvSpPr txBox="1"/>
          <p:nvPr>
            <p:ph idx="10" type="dt"/>
          </p:nvPr>
        </p:nvSpPr>
        <p:spPr>
          <a:xfrm>
            <a:off x="457200" y="6492875"/>
            <a:ext cx="2133600" cy="3651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a:solidFill>
                  <a:srgbClr val="7030A0"/>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
          <p:cNvSpPr txBox="1"/>
          <p:nvPr>
            <p:ph idx="11" type="ftr"/>
          </p:nvPr>
        </p:nvSpPr>
        <p:spPr>
          <a:xfrm>
            <a:off x="2743200" y="6492875"/>
            <a:ext cx="3657600" cy="365125"/>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b="1">
                <a:solidFill>
                  <a:srgbClr val="7030A0"/>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
          <p:cNvSpPr txBox="1"/>
          <p:nvPr>
            <p:ph idx="12" type="sldNum"/>
          </p:nvPr>
        </p:nvSpPr>
        <p:spPr>
          <a:xfrm>
            <a:off x="6553200" y="6492875"/>
            <a:ext cx="213360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b="1" i="0" sz="1200" u="none" cap="none" strike="noStrike">
                <a:solidFill>
                  <a:srgbClr val="7030A0"/>
                </a:solidFill>
                <a:latin typeface="Calibri"/>
                <a:ea typeface="Calibri"/>
                <a:cs typeface="Calibri"/>
                <a:sym typeface="Calibri"/>
              </a:defRPr>
            </a:lvl1pPr>
            <a:lvl2pPr indent="0" lvl="1" marL="0" algn="r">
              <a:spcBef>
                <a:spcPts val="0"/>
              </a:spcBef>
              <a:buNone/>
              <a:defRPr b="1" i="0" sz="1200" u="none" cap="none" strike="noStrike">
                <a:solidFill>
                  <a:srgbClr val="7030A0"/>
                </a:solidFill>
                <a:latin typeface="Calibri"/>
                <a:ea typeface="Calibri"/>
                <a:cs typeface="Calibri"/>
                <a:sym typeface="Calibri"/>
              </a:defRPr>
            </a:lvl2pPr>
            <a:lvl3pPr indent="0" lvl="2" marL="0" algn="r">
              <a:spcBef>
                <a:spcPts val="0"/>
              </a:spcBef>
              <a:buNone/>
              <a:defRPr b="1" i="0" sz="1200" u="none" cap="none" strike="noStrike">
                <a:solidFill>
                  <a:srgbClr val="7030A0"/>
                </a:solidFill>
                <a:latin typeface="Calibri"/>
                <a:ea typeface="Calibri"/>
                <a:cs typeface="Calibri"/>
                <a:sym typeface="Calibri"/>
              </a:defRPr>
            </a:lvl3pPr>
            <a:lvl4pPr indent="0" lvl="3" marL="0" algn="r">
              <a:spcBef>
                <a:spcPts val="0"/>
              </a:spcBef>
              <a:buNone/>
              <a:defRPr b="1" i="0" sz="1200" u="none" cap="none" strike="noStrike">
                <a:solidFill>
                  <a:srgbClr val="7030A0"/>
                </a:solidFill>
                <a:latin typeface="Calibri"/>
                <a:ea typeface="Calibri"/>
                <a:cs typeface="Calibri"/>
                <a:sym typeface="Calibri"/>
              </a:defRPr>
            </a:lvl4pPr>
            <a:lvl5pPr indent="0" lvl="4" marL="0" algn="r">
              <a:spcBef>
                <a:spcPts val="0"/>
              </a:spcBef>
              <a:buNone/>
              <a:defRPr b="1" i="0" sz="1200" u="none" cap="none" strike="noStrike">
                <a:solidFill>
                  <a:srgbClr val="7030A0"/>
                </a:solidFill>
                <a:latin typeface="Calibri"/>
                <a:ea typeface="Calibri"/>
                <a:cs typeface="Calibri"/>
                <a:sym typeface="Calibri"/>
              </a:defRPr>
            </a:lvl5pPr>
            <a:lvl6pPr indent="0" lvl="5" marL="0" algn="r">
              <a:spcBef>
                <a:spcPts val="0"/>
              </a:spcBef>
              <a:buNone/>
              <a:defRPr b="1" i="0" sz="1200" u="none" cap="none" strike="noStrike">
                <a:solidFill>
                  <a:srgbClr val="7030A0"/>
                </a:solidFill>
                <a:latin typeface="Calibri"/>
                <a:ea typeface="Calibri"/>
                <a:cs typeface="Calibri"/>
                <a:sym typeface="Calibri"/>
              </a:defRPr>
            </a:lvl6pPr>
            <a:lvl7pPr indent="0" lvl="6" marL="0" algn="r">
              <a:spcBef>
                <a:spcPts val="0"/>
              </a:spcBef>
              <a:buNone/>
              <a:defRPr b="1" i="0" sz="1200" u="none" cap="none" strike="noStrike">
                <a:solidFill>
                  <a:srgbClr val="7030A0"/>
                </a:solidFill>
                <a:latin typeface="Calibri"/>
                <a:ea typeface="Calibri"/>
                <a:cs typeface="Calibri"/>
                <a:sym typeface="Calibri"/>
              </a:defRPr>
            </a:lvl7pPr>
            <a:lvl8pPr indent="0" lvl="7" marL="0" algn="r">
              <a:spcBef>
                <a:spcPts val="0"/>
              </a:spcBef>
              <a:buNone/>
              <a:defRPr b="1" i="0" sz="1200" u="none" cap="none" strike="noStrike">
                <a:solidFill>
                  <a:srgbClr val="7030A0"/>
                </a:solidFill>
                <a:latin typeface="Calibri"/>
                <a:ea typeface="Calibri"/>
                <a:cs typeface="Calibri"/>
                <a:sym typeface="Calibri"/>
              </a:defRPr>
            </a:lvl8pPr>
            <a:lvl9pPr indent="0" lvl="8" marL="0" algn="r">
              <a:spcBef>
                <a:spcPts val="0"/>
              </a:spcBef>
              <a:buNone/>
              <a:defRPr b="1" i="0" sz="1200" u="none" cap="none" strike="noStrike">
                <a:solidFill>
                  <a:srgbClr val="7030A0"/>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27" name="Google Shape;27;p3"/>
          <p:cNvSpPr txBox="1"/>
          <p:nvPr/>
        </p:nvSpPr>
        <p:spPr>
          <a:xfrm>
            <a:off x="457200" y="0"/>
            <a:ext cx="8229600" cy="365125"/>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r>
              <a:rPr b="1" i="0" lang="en-US" sz="1200" u="none" cap="none" strike="noStrike">
                <a:solidFill>
                  <a:srgbClr val="7030A0"/>
                </a:solidFill>
                <a:latin typeface="Calibri"/>
                <a:ea typeface="Calibri"/>
                <a:cs typeface="Calibri"/>
                <a:sym typeface="Calibri"/>
              </a:rPr>
              <a:t>MEE4099 Capstone Project Final Presentation</a:t>
            </a:r>
            <a:endParaRPr/>
          </a:p>
        </p:txBody>
      </p:sp>
      <p:cxnSp>
        <p:nvCxnSpPr>
          <p:cNvPr id="28" name="Google Shape;28;p3"/>
          <p:cNvCxnSpPr/>
          <p:nvPr/>
        </p:nvCxnSpPr>
        <p:spPr>
          <a:xfrm>
            <a:off x="-27296" y="1434152"/>
            <a:ext cx="9235440" cy="0"/>
          </a:xfrm>
          <a:prstGeom prst="straightConnector1">
            <a:avLst/>
          </a:prstGeom>
          <a:noFill/>
          <a:ln cap="flat" cmpd="thickThin" w="63500">
            <a:solidFill>
              <a:srgbClr val="7030A0"/>
            </a:solidFill>
            <a:prstDash val="solid"/>
            <a:round/>
            <a:headEnd len="sm" w="sm" type="none"/>
            <a:tailEnd len="sm" w="sm" type="none"/>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9" name="Shape 29"/>
        <p:cNvGrpSpPr/>
        <p:nvPr/>
      </p:nvGrpSpPr>
      <p:grpSpPr>
        <a:xfrm>
          <a:off x="0" y="0"/>
          <a:ext cx="0" cy="0"/>
          <a:chOff x="0" y="0"/>
          <a:chExt cx="0" cy="0"/>
        </a:xfrm>
      </p:grpSpPr>
      <p:sp>
        <p:nvSpPr>
          <p:cNvPr id="30" name="Google Shape;30;p4"/>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4"/>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2" name="Google Shape;32;p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5" name="Shape 35"/>
        <p:cNvGrpSpPr/>
        <p:nvPr/>
      </p:nvGrpSpPr>
      <p:grpSpPr>
        <a:xfrm>
          <a:off x="0" y="0"/>
          <a:ext cx="0" cy="0"/>
          <a:chOff x="0" y="0"/>
          <a:chExt cx="0" cy="0"/>
        </a:xfrm>
      </p:grpSpPr>
      <p:sp>
        <p:nvSpPr>
          <p:cNvPr id="36" name="Google Shape;36;p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 name="Google Shape;37;p5"/>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8" name="Google Shape;38;p5"/>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9" name="Google Shape;39;p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2" name="Shape 42"/>
        <p:cNvGrpSpPr/>
        <p:nvPr/>
      </p:nvGrpSpPr>
      <p:grpSpPr>
        <a:xfrm>
          <a:off x="0" y="0"/>
          <a:ext cx="0" cy="0"/>
          <a:chOff x="0" y="0"/>
          <a:chExt cx="0" cy="0"/>
        </a:xfrm>
      </p:grpSpPr>
      <p:sp>
        <p:nvSpPr>
          <p:cNvPr id="43" name="Google Shape;43;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 name="Google Shape;44;p6"/>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5" name="Google Shape;45;p6"/>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6" name="Google Shape;46;p6"/>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7" name="Google Shape;47;p6"/>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8" name="Google Shape;48;p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1" name="Shape 51"/>
        <p:cNvGrpSpPr/>
        <p:nvPr/>
      </p:nvGrpSpPr>
      <p:grpSpPr>
        <a:xfrm>
          <a:off x="0" y="0"/>
          <a:ext cx="0" cy="0"/>
          <a:chOff x="0" y="0"/>
          <a:chExt cx="0" cy="0"/>
        </a:xfrm>
      </p:grpSpPr>
      <p:sp>
        <p:nvSpPr>
          <p:cNvPr id="52" name="Google Shape;52;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3" name="Google Shape;53;p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0" name="Shape 60"/>
        <p:cNvGrpSpPr/>
        <p:nvPr/>
      </p:nvGrpSpPr>
      <p:grpSpPr>
        <a:xfrm>
          <a:off x="0" y="0"/>
          <a:ext cx="0" cy="0"/>
          <a:chOff x="0" y="0"/>
          <a:chExt cx="0" cy="0"/>
        </a:xfrm>
      </p:grpSpPr>
      <p:sp>
        <p:nvSpPr>
          <p:cNvPr id="61" name="Google Shape;61;p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2" name="Google Shape;62;p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63" name="Google Shape;63;p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4" name="Google Shape;64;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7" name="Shape 67"/>
        <p:cNvGrpSpPr/>
        <p:nvPr/>
      </p:nvGrpSpPr>
      <p:grpSpPr>
        <a:xfrm>
          <a:off x="0" y="0"/>
          <a:ext cx="0" cy="0"/>
          <a:chOff x="0" y="0"/>
          <a:chExt cx="0" cy="0"/>
        </a:xfrm>
      </p:grpSpPr>
      <p:sp>
        <p:nvSpPr>
          <p:cNvPr id="68" name="Google Shape;68;p10"/>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9" name="Google Shape;69;p10"/>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noAutofit/>
          </a:bodyPr>
          <a:lstStyle>
            <a:lvl1pPr lvl="0" marR="0" rtl="0" algn="l">
              <a:spcBef>
                <a:spcPts val="64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70" name="Google Shape;70;p1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71" name="Google Shape;71;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9.pn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1.pn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9.jpg"/><Relationship Id="rId4" Type="http://schemas.openxmlformats.org/officeDocument/2006/relationships/image" Target="../media/image7.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5.jpg"/><Relationship Id="rId4" Type="http://schemas.openxmlformats.org/officeDocument/2006/relationships/image" Target="../media/image1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8.jpg"/><Relationship Id="rId4" Type="http://schemas.openxmlformats.org/officeDocument/2006/relationships/image" Target="../media/image4.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3.jpg"/><Relationship Id="rId4" Type="http://schemas.openxmlformats.org/officeDocument/2006/relationships/image" Target="../media/image14.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7.jpg"/><Relationship Id="rId4" Type="http://schemas.openxmlformats.org/officeDocument/2006/relationships/image" Target="../media/image16.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8.jpg"/><Relationship Id="rId4" Type="http://schemas.openxmlformats.org/officeDocument/2006/relationships/image" Target="../media/image20.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3"/>
          <p:cNvSpPr txBox="1"/>
          <p:nvPr>
            <p:ph type="ctrTitle"/>
          </p:nvPr>
        </p:nvSpPr>
        <p:spPr>
          <a:xfrm>
            <a:off x="723900" y="1066800"/>
            <a:ext cx="7772400" cy="14700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002060"/>
              </a:buClr>
              <a:buSzPts val="4400"/>
              <a:buFont typeface="Calibri"/>
              <a:buNone/>
            </a:pPr>
            <a:r>
              <a:rPr b="1" lang="en-US">
                <a:solidFill>
                  <a:srgbClr val="002060"/>
                </a:solidFill>
              </a:rPr>
              <a:t>SNOW MELTING MATS</a:t>
            </a:r>
            <a:endParaRPr/>
          </a:p>
        </p:txBody>
      </p:sp>
      <p:sp>
        <p:nvSpPr>
          <p:cNvPr id="92" name="Google Shape;92;p13"/>
          <p:cNvSpPr txBox="1"/>
          <p:nvPr/>
        </p:nvSpPr>
        <p:spPr>
          <a:xfrm>
            <a:off x="3048000" y="228600"/>
            <a:ext cx="3124200" cy="52216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1400" u="none" cap="none" strike="noStrike">
                <a:solidFill>
                  <a:schemeClr val="dk1"/>
                </a:solidFill>
                <a:latin typeface="Arial"/>
                <a:ea typeface="Arial"/>
                <a:cs typeface="Arial"/>
                <a:sym typeface="Arial"/>
              </a:rPr>
              <a:t>MEE4099 CAPSTONE PROJECT </a:t>
            </a:r>
            <a:endParaRPr/>
          </a:p>
          <a:p>
            <a:pPr indent="0" lvl="0" marL="0" marR="0" rtl="0" algn="ctr">
              <a:spcBef>
                <a:spcPts val="0"/>
              </a:spcBef>
              <a:spcAft>
                <a:spcPts val="0"/>
              </a:spcAft>
              <a:buNone/>
            </a:pPr>
            <a:r>
              <a:rPr b="1" i="0" lang="en-US" sz="1400" u="none" cap="none" strike="noStrike">
                <a:solidFill>
                  <a:schemeClr val="dk1"/>
                </a:solidFill>
                <a:latin typeface="Arial"/>
                <a:ea typeface="Arial"/>
                <a:cs typeface="Arial"/>
                <a:sym typeface="Arial"/>
              </a:rPr>
              <a:t>Final Presentation</a:t>
            </a:r>
            <a:endParaRPr/>
          </a:p>
        </p:txBody>
      </p:sp>
      <p:sp>
        <p:nvSpPr>
          <p:cNvPr id="93" name="Google Shape;93;p13"/>
          <p:cNvSpPr txBox="1"/>
          <p:nvPr/>
        </p:nvSpPr>
        <p:spPr>
          <a:xfrm>
            <a:off x="1790700" y="4495800"/>
            <a:ext cx="5638800" cy="838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chemeClr val="dk2"/>
              </a:buClr>
              <a:buSzPts val="2000"/>
              <a:buFont typeface="Arial"/>
              <a:buNone/>
            </a:pPr>
            <a:r>
              <a:rPr b="0" i="0" lang="en-US" sz="2000" u="none" cap="none" strike="noStrike">
                <a:solidFill>
                  <a:schemeClr val="dk2"/>
                </a:solidFill>
                <a:latin typeface="Times New Roman"/>
                <a:ea typeface="Times New Roman"/>
                <a:cs typeface="Times New Roman"/>
                <a:sym typeface="Times New Roman"/>
              </a:rPr>
              <a:t>Dr M Sasikumar</a:t>
            </a:r>
            <a:endParaRPr/>
          </a:p>
          <a:p>
            <a:pPr indent="0" lvl="0" marL="0" marR="0" rtl="0" algn="ctr">
              <a:spcBef>
                <a:spcPts val="400"/>
              </a:spcBef>
              <a:spcAft>
                <a:spcPts val="0"/>
              </a:spcAft>
              <a:buClr>
                <a:schemeClr val="dk1"/>
              </a:buClr>
              <a:buSzPts val="2000"/>
              <a:buFont typeface="Arial"/>
              <a:buNone/>
            </a:pPr>
            <a:r>
              <a:rPr b="1" i="0" lang="en-US" sz="2000" u="none" cap="none" strike="noStrike">
                <a:solidFill>
                  <a:schemeClr val="dk1"/>
                </a:solidFill>
                <a:latin typeface="Calibri"/>
                <a:ea typeface="Calibri"/>
                <a:cs typeface="Calibri"/>
                <a:sym typeface="Calibri"/>
              </a:rPr>
              <a:t>School of Mechanical Engineering</a:t>
            </a:r>
            <a:endParaRPr/>
          </a:p>
        </p:txBody>
      </p:sp>
      <p:sp>
        <p:nvSpPr>
          <p:cNvPr id="94" name="Google Shape;94;p13"/>
          <p:cNvSpPr txBox="1"/>
          <p:nvPr/>
        </p:nvSpPr>
        <p:spPr>
          <a:xfrm>
            <a:off x="1790700" y="2743200"/>
            <a:ext cx="5638800" cy="12954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chemeClr val="dk1"/>
              </a:buClr>
              <a:buSzPts val="2000"/>
              <a:buFont typeface="Arial"/>
              <a:buNone/>
            </a:pPr>
            <a:r>
              <a:rPr b="0" i="0" lang="en-US" sz="2000" u="none" cap="none" strike="noStrike">
                <a:solidFill>
                  <a:schemeClr val="dk1"/>
                </a:solidFill>
                <a:latin typeface="Times New Roman"/>
                <a:ea typeface="Times New Roman"/>
                <a:cs typeface="Times New Roman"/>
                <a:sym typeface="Times New Roman"/>
              </a:rPr>
              <a:t>Shelvin Pauly (16BME1191)</a:t>
            </a:r>
            <a:endParaRPr/>
          </a:p>
          <a:p>
            <a:pPr indent="0" lvl="0" marL="0" marR="0" rtl="0" algn="ctr">
              <a:spcBef>
                <a:spcPts val="400"/>
              </a:spcBef>
              <a:spcAft>
                <a:spcPts val="0"/>
              </a:spcAft>
              <a:buClr>
                <a:schemeClr val="dk1"/>
              </a:buClr>
              <a:buSzPts val="2000"/>
              <a:buFont typeface="Arial"/>
              <a:buNone/>
            </a:pPr>
            <a:r>
              <a:rPr b="0" i="0" lang="en-US" sz="2000" u="none" cap="none" strike="noStrike">
                <a:solidFill>
                  <a:schemeClr val="dk1"/>
                </a:solidFill>
                <a:latin typeface="Times New Roman"/>
                <a:ea typeface="Times New Roman"/>
                <a:cs typeface="Times New Roman"/>
                <a:sym typeface="Times New Roman"/>
              </a:rPr>
              <a:t>Rajit Halder (16BME1189)</a:t>
            </a:r>
            <a:endParaRPr/>
          </a:p>
        </p:txBody>
      </p:sp>
      <p:pic>
        <p:nvPicPr>
          <p:cNvPr descr="I:\GS\VIT\VIT_Winter 19-20\Capstone\VIT-Thesis-Format-2019_updated\VIT Thesis Format 2019\vit logo.jpg" id="95" name="Google Shape;95;p13"/>
          <p:cNvPicPr preferRelativeResize="0"/>
          <p:nvPr/>
        </p:nvPicPr>
        <p:blipFill rotWithShape="1">
          <a:blip r:embed="rId3">
            <a:alphaModFix/>
          </a:blip>
          <a:srcRect b="0" l="0" r="0" t="0"/>
          <a:stretch/>
        </p:blipFill>
        <p:spPr>
          <a:xfrm>
            <a:off x="2986881" y="5257800"/>
            <a:ext cx="3246437" cy="12636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2"/>
          <p:cNvSpPr txBox="1"/>
          <p:nvPr>
            <p:ph type="title"/>
          </p:nvPr>
        </p:nvSpPr>
        <p:spPr>
          <a:xfrm>
            <a:off x="457200" y="427038"/>
            <a:ext cx="8229600" cy="944562"/>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002060"/>
              </a:buClr>
              <a:buSzPts val="4000"/>
              <a:buFont typeface="Arial"/>
              <a:buNone/>
            </a:pPr>
            <a:r>
              <a:rPr lang="en-US"/>
              <a:t>Project Demonstration</a:t>
            </a:r>
            <a:endParaRPr/>
          </a:p>
        </p:txBody>
      </p:sp>
      <p:sp>
        <p:nvSpPr>
          <p:cNvPr id="173" name="Google Shape;173;p22"/>
          <p:cNvSpPr txBox="1"/>
          <p:nvPr>
            <p:ph idx="1" type="body"/>
          </p:nvPr>
        </p:nvSpPr>
        <p:spPr>
          <a:xfrm>
            <a:off x="457200" y="1600200"/>
            <a:ext cx="8229600" cy="4800600"/>
          </a:xfrm>
          <a:prstGeom prst="rect">
            <a:avLst/>
          </a:prstGeom>
          <a:noFill/>
          <a:ln>
            <a:noFill/>
          </a:ln>
        </p:spPr>
        <p:txBody>
          <a:bodyPr anchorCtr="0" anchor="t" bIns="45700" lIns="91425" spcFirstLastPara="1" rIns="91425" wrap="square" tIns="45700">
            <a:noAutofit/>
          </a:bodyPr>
          <a:lstStyle/>
          <a:p>
            <a:pPr indent="0" lvl="0" marL="0" rtl="0" algn="l">
              <a:lnSpc>
                <a:spcPct val="80000"/>
              </a:lnSpc>
              <a:spcBef>
                <a:spcPts val="0"/>
              </a:spcBef>
              <a:spcAft>
                <a:spcPts val="0"/>
              </a:spcAft>
              <a:buSzPts val="2072"/>
              <a:buNone/>
            </a:pPr>
            <a:r>
              <a:rPr b="1" lang="en-US" sz="2590"/>
              <a:t>Technical Details:</a:t>
            </a:r>
            <a:endParaRPr/>
          </a:p>
          <a:p>
            <a:pPr indent="-342900" lvl="0" marL="342900" rtl="0" algn="just">
              <a:lnSpc>
                <a:spcPct val="80000"/>
              </a:lnSpc>
              <a:spcBef>
                <a:spcPts val="518"/>
              </a:spcBef>
              <a:spcAft>
                <a:spcPts val="0"/>
              </a:spcAft>
              <a:buSzPts val="2072"/>
              <a:buChar char="⮚"/>
            </a:pPr>
            <a:r>
              <a:rPr lang="en-US" sz="2590"/>
              <a:t> </a:t>
            </a:r>
            <a:r>
              <a:rPr lang="en-US" sz="2220"/>
              <a:t>The basic concept includes heat generation through resistance provided with high resistivity wires. </a:t>
            </a:r>
            <a:endParaRPr/>
          </a:p>
          <a:p>
            <a:pPr indent="-342900" lvl="0" marL="342900" rtl="0" algn="just">
              <a:lnSpc>
                <a:spcPct val="80000"/>
              </a:lnSpc>
              <a:spcBef>
                <a:spcPts val="444"/>
              </a:spcBef>
              <a:spcAft>
                <a:spcPts val="0"/>
              </a:spcAft>
              <a:buSzPts val="1776"/>
              <a:buChar char="⮚"/>
            </a:pPr>
            <a:r>
              <a:rPr lang="en-US" sz="2220"/>
              <a:t>These wires are connected to an Arduino which interprets information through a relay and a weight sensor. </a:t>
            </a:r>
            <a:endParaRPr/>
          </a:p>
          <a:p>
            <a:pPr indent="-342900" lvl="0" marL="342900" rtl="0" algn="just">
              <a:lnSpc>
                <a:spcPct val="80000"/>
              </a:lnSpc>
              <a:spcBef>
                <a:spcPts val="444"/>
              </a:spcBef>
              <a:spcAft>
                <a:spcPts val="0"/>
              </a:spcAft>
              <a:buSzPts val="1776"/>
              <a:buChar char="⮚"/>
            </a:pPr>
            <a:r>
              <a:rPr lang="en-US" sz="2220"/>
              <a:t>The wires are situated below a flexible and durable material that forms our mat. </a:t>
            </a:r>
            <a:endParaRPr/>
          </a:p>
          <a:p>
            <a:pPr indent="-342900" lvl="0" marL="342900" rtl="0" algn="just">
              <a:lnSpc>
                <a:spcPct val="80000"/>
              </a:lnSpc>
              <a:spcBef>
                <a:spcPts val="444"/>
              </a:spcBef>
              <a:spcAft>
                <a:spcPts val="0"/>
              </a:spcAft>
              <a:buSzPts val="1776"/>
              <a:buChar char="⮚"/>
            </a:pPr>
            <a:r>
              <a:rPr lang="en-US" sz="2220"/>
              <a:t>Snow accumulation on the surface of mat causes weight changes that gets relayed the Arduino present inside the adapter connected to an AC source.</a:t>
            </a:r>
            <a:endParaRPr/>
          </a:p>
          <a:p>
            <a:pPr indent="-342900" lvl="0" marL="342900" rtl="0" algn="just">
              <a:lnSpc>
                <a:spcPct val="80000"/>
              </a:lnSpc>
              <a:spcBef>
                <a:spcPts val="444"/>
              </a:spcBef>
              <a:spcAft>
                <a:spcPts val="0"/>
              </a:spcAft>
              <a:buSzPts val="1776"/>
              <a:buChar char="⮚"/>
            </a:pPr>
            <a:r>
              <a:rPr lang="en-US" sz="2220"/>
              <a:t> Current is generated through the adapter into the NodeMCU which converts the AC to DC and provides it to our thermally resistive wires. </a:t>
            </a:r>
            <a:endParaRPr/>
          </a:p>
          <a:p>
            <a:pPr indent="-342900" lvl="0" marL="342900" rtl="0" algn="just">
              <a:lnSpc>
                <a:spcPct val="80000"/>
              </a:lnSpc>
              <a:spcBef>
                <a:spcPts val="444"/>
              </a:spcBef>
              <a:spcAft>
                <a:spcPts val="0"/>
              </a:spcAft>
              <a:buSzPts val="1776"/>
              <a:buChar char="⮚"/>
            </a:pPr>
            <a:r>
              <a:rPr lang="en-US" sz="2220"/>
              <a:t>Removal of load signals the Arduino which in turn cuts off the flow of electricity hence signaling that all the ice has melted. </a:t>
            </a:r>
            <a:endParaRPr sz="1480"/>
          </a:p>
        </p:txBody>
      </p:sp>
      <p:sp>
        <p:nvSpPr>
          <p:cNvPr id="174" name="Google Shape;174;p22"/>
          <p:cNvSpPr txBox="1"/>
          <p:nvPr>
            <p:ph idx="10" type="dt"/>
          </p:nvPr>
        </p:nvSpPr>
        <p:spPr>
          <a:xfrm>
            <a:off x="457200" y="6492875"/>
            <a:ext cx="2133600" cy="365125"/>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t>5/25/2020</a:t>
            </a:r>
            <a:endParaRPr/>
          </a:p>
        </p:txBody>
      </p:sp>
      <p:sp>
        <p:nvSpPr>
          <p:cNvPr id="175" name="Google Shape;175;p22"/>
          <p:cNvSpPr txBox="1"/>
          <p:nvPr>
            <p:ph idx="11" type="ftr"/>
          </p:nvPr>
        </p:nvSpPr>
        <p:spPr>
          <a:xfrm>
            <a:off x="2743200" y="6492875"/>
            <a:ext cx="3657600" cy="365125"/>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a:t>School of Mechanical Engineering</a:t>
            </a:r>
            <a:endParaRPr/>
          </a:p>
        </p:txBody>
      </p:sp>
      <p:sp>
        <p:nvSpPr>
          <p:cNvPr id="176" name="Google Shape;176;p22"/>
          <p:cNvSpPr txBox="1"/>
          <p:nvPr>
            <p:ph idx="12" type="sldNum"/>
          </p:nvPr>
        </p:nvSpPr>
        <p:spPr>
          <a:xfrm>
            <a:off x="6553200" y="6492875"/>
            <a:ext cx="2133600" cy="36512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3"/>
          <p:cNvSpPr txBox="1"/>
          <p:nvPr>
            <p:ph type="title"/>
          </p:nvPr>
        </p:nvSpPr>
        <p:spPr>
          <a:xfrm>
            <a:off x="457200" y="427038"/>
            <a:ext cx="8229600" cy="944562"/>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002060"/>
              </a:buClr>
              <a:buSzPts val="4000"/>
              <a:buFont typeface="Arial"/>
              <a:buNone/>
            </a:pPr>
            <a:r>
              <a:rPr lang="en-US"/>
              <a:t>Project Demonstration</a:t>
            </a:r>
            <a:endParaRPr/>
          </a:p>
        </p:txBody>
      </p:sp>
      <p:sp>
        <p:nvSpPr>
          <p:cNvPr id="182" name="Google Shape;182;p23"/>
          <p:cNvSpPr txBox="1"/>
          <p:nvPr>
            <p:ph idx="1" type="body"/>
          </p:nvPr>
        </p:nvSpPr>
        <p:spPr>
          <a:xfrm>
            <a:off x="457200" y="1600200"/>
            <a:ext cx="8229600" cy="48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240"/>
              <a:buNone/>
            </a:pPr>
            <a:r>
              <a:rPr b="1" lang="en-US"/>
              <a:t>Components:</a:t>
            </a:r>
            <a:endParaRPr/>
          </a:p>
          <a:p>
            <a:pPr indent="-342900" lvl="0" marL="342900" rtl="0" algn="l">
              <a:spcBef>
                <a:spcPts val="400"/>
              </a:spcBef>
              <a:spcAft>
                <a:spcPts val="0"/>
              </a:spcAft>
              <a:buClr>
                <a:srgbClr val="002060"/>
              </a:buClr>
              <a:buSzPts val="1600"/>
              <a:buFont typeface="Noto Sans Symbols"/>
              <a:buChar char="⮚"/>
            </a:pPr>
            <a:r>
              <a:rPr lang="en-US" sz="2000"/>
              <a:t>Arduino Uno</a:t>
            </a:r>
            <a:endParaRPr/>
          </a:p>
          <a:p>
            <a:pPr indent="-342900" lvl="0" marL="342900" rtl="0" algn="l">
              <a:spcBef>
                <a:spcPts val="400"/>
              </a:spcBef>
              <a:spcAft>
                <a:spcPts val="0"/>
              </a:spcAft>
              <a:buClr>
                <a:srgbClr val="002060"/>
              </a:buClr>
              <a:buSzPts val="1600"/>
              <a:buFont typeface="Noto Sans Symbols"/>
              <a:buChar char="⮚"/>
            </a:pPr>
            <a:r>
              <a:rPr lang="en-US" sz="2000"/>
              <a:t>Relay Module REES52 16220 4 CHANNEL 5V</a:t>
            </a:r>
            <a:endParaRPr/>
          </a:p>
          <a:p>
            <a:pPr indent="-342900" lvl="0" marL="342900" rtl="0" algn="l">
              <a:spcBef>
                <a:spcPts val="400"/>
              </a:spcBef>
              <a:spcAft>
                <a:spcPts val="0"/>
              </a:spcAft>
              <a:buClr>
                <a:srgbClr val="002060"/>
              </a:buClr>
              <a:buSzPts val="1600"/>
              <a:buFont typeface="Noto Sans Symbols"/>
              <a:buChar char="⮚"/>
            </a:pPr>
            <a:r>
              <a:rPr lang="en-US" sz="2000"/>
              <a:t>Compression Load Cell</a:t>
            </a:r>
            <a:endParaRPr/>
          </a:p>
          <a:p>
            <a:pPr indent="-342900" lvl="0" marL="342900" rtl="0" algn="l">
              <a:spcBef>
                <a:spcPts val="400"/>
              </a:spcBef>
              <a:spcAft>
                <a:spcPts val="0"/>
              </a:spcAft>
              <a:buClr>
                <a:srgbClr val="002060"/>
              </a:buClr>
              <a:buSzPts val="1600"/>
              <a:buFont typeface="Noto Sans Symbols"/>
              <a:buChar char="⮚"/>
            </a:pPr>
            <a:r>
              <a:rPr lang="en-US" sz="2000"/>
              <a:t>Node MCU</a:t>
            </a:r>
            <a:endParaRPr/>
          </a:p>
          <a:p>
            <a:pPr indent="-342900" lvl="0" marL="342900" rtl="0" algn="l">
              <a:spcBef>
                <a:spcPts val="400"/>
              </a:spcBef>
              <a:spcAft>
                <a:spcPts val="0"/>
              </a:spcAft>
              <a:buClr>
                <a:srgbClr val="002060"/>
              </a:buClr>
              <a:buSzPts val="1600"/>
              <a:buFont typeface="Noto Sans Symbols"/>
              <a:buChar char="⮚"/>
            </a:pPr>
            <a:r>
              <a:rPr lang="en-US" sz="2000"/>
              <a:t>Heat resistive Nichrome Wires</a:t>
            </a:r>
            <a:endParaRPr/>
          </a:p>
          <a:p>
            <a:pPr indent="-342900" lvl="0" marL="342900" rtl="0" algn="l">
              <a:spcBef>
                <a:spcPts val="400"/>
              </a:spcBef>
              <a:spcAft>
                <a:spcPts val="0"/>
              </a:spcAft>
              <a:buClr>
                <a:srgbClr val="002060"/>
              </a:buClr>
              <a:buSzPts val="1600"/>
              <a:buFont typeface="Noto Sans Symbols"/>
              <a:buChar char="⮚"/>
            </a:pPr>
            <a:r>
              <a:rPr lang="en-US" sz="2000"/>
              <a:t>Graphite Sheet as Conducting element and main body of mat</a:t>
            </a:r>
            <a:endParaRPr/>
          </a:p>
          <a:p>
            <a:pPr indent="-342900" lvl="0" marL="342900" rtl="0" algn="l">
              <a:spcBef>
                <a:spcPts val="400"/>
              </a:spcBef>
              <a:spcAft>
                <a:spcPts val="0"/>
              </a:spcAft>
              <a:buClr>
                <a:srgbClr val="002060"/>
              </a:buClr>
              <a:buSzPts val="1600"/>
              <a:buFont typeface="Noto Sans Symbols"/>
              <a:buChar char="⮚"/>
            </a:pPr>
            <a:r>
              <a:rPr lang="en-US" sz="2000"/>
              <a:t>Fibre Glass as Insulative protection</a:t>
            </a:r>
            <a:endParaRPr/>
          </a:p>
          <a:p>
            <a:pPr indent="0" lvl="0" marL="0" rtl="0" algn="l">
              <a:spcBef>
                <a:spcPts val="400"/>
              </a:spcBef>
              <a:spcAft>
                <a:spcPts val="0"/>
              </a:spcAft>
              <a:buSzPts val="1600"/>
              <a:buNone/>
            </a:pPr>
            <a:r>
              <a:t/>
            </a:r>
            <a:endParaRPr b="1" sz="2000"/>
          </a:p>
          <a:p>
            <a:pPr indent="0" lvl="0" marL="0" rtl="0" algn="l">
              <a:spcBef>
                <a:spcPts val="400"/>
              </a:spcBef>
              <a:spcAft>
                <a:spcPts val="0"/>
              </a:spcAft>
              <a:buSzPts val="1600"/>
              <a:buNone/>
            </a:pPr>
            <a:br>
              <a:rPr lang="en-US" sz="2000"/>
            </a:br>
            <a:endParaRPr sz="2000"/>
          </a:p>
          <a:p>
            <a:pPr indent="0" lvl="0" marL="0" rtl="0" algn="l">
              <a:spcBef>
                <a:spcPts val="400"/>
              </a:spcBef>
              <a:spcAft>
                <a:spcPts val="0"/>
              </a:spcAft>
              <a:buSzPts val="1600"/>
              <a:buNone/>
            </a:pPr>
            <a:r>
              <a:t/>
            </a:r>
            <a:endParaRPr sz="2000"/>
          </a:p>
          <a:p>
            <a:pPr indent="0" lvl="0" marL="0" rtl="0" algn="l">
              <a:spcBef>
                <a:spcPts val="560"/>
              </a:spcBef>
              <a:spcAft>
                <a:spcPts val="0"/>
              </a:spcAft>
              <a:buSzPts val="2240"/>
              <a:buNone/>
            </a:pPr>
            <a:r>
              <a:t/>
            </a:r>
            <a:endParaRPr/>
          </a:p>
        </p:txBody>
      </p:sp>
      <p:sp>
        <p:nvSpPr>
          <p:cNvPr id="183" name="Google Shape;183;p23"/>
          <p:cNvSpPr txBox="1"/>
          <p:nvPr>
            <p:ph idx="10" type="dt"/>
          </p:nvPr>
        </p:nvSpPr>
        <p:spPr>
          <a:xfrm>
            <a:off x="457200" y="6492875"/>
            <a:ext cx="2133600" cy="365125"/>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t>5/25/2020</a:t>
            </a:r>
            <a:endParaRPr/>
          </a:p>
        </p:txBody>
      </p:sp>
      <p:sp>
        <p:nvSpPr>
          <p:cNvPr id="184" name="Google Shape;184;p23"/>
          <p:cNvSpPr txBox="1"/>
          <p:nvPr>
            <p:ph idx="11" type="ftr"/>
          </p:nvPr>
        </p:nvSpPr>
        <p:spPr>
          <a:xfrm>
            <a:off x="2743200" y="6492875"/>
            <a:ext cx="3657600" cy="365125"/>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a:t>School of Mechanical Engineering</a:t>
            </a:r>
            <a:endParaRPr/>
          </a:p>
        </p:txBody>
      </p:sp>
      <p:sp>
        <p:nvSpPr>
          <p:cNvPr id="185" name="Google Shape;185;p23"/>
          <p:cNvSpPr txBox="1"/>
          <p:nvPr>
            <p:ph idx="12" type="sldNum"/>
          </p:nvPr>
        </p:nvSpPr>
        <p:spPr>
          <a:xfrm>
            <a:off x="6553200" y="6492875"/>
            <a:ext cx="2133600" cy="36512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4"/>
          <p:cNvSpPr txBox="1"/>
          <p:nvPr>
            <p:ph type="title"/>
          </p:nvPr>
        </p:nvSpPr>
        <p:spPr>
          <a:xfrm>
            <a:off x="457200" y="427038"/>
            <a:ext cx="8229600" cy="944562"/>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002060"/>
              </a:buClr>
              <a:buSzPts val="4000"/>
              <a:buFont typeface="Arial"/>
              <a:buNone/>
            </a:pPr>
            <a:r>
              <a:rPr lang="en-US"/>
              <a:t>Project Demonstration</a:t>
            </a:r>
            <a:endParaRPr b="0"/>
          </a:p>
        </p:txBody>
      </p:sp>
      <p:sp>
        <p:nvSpPr>
          <p:cNvPr id="191" name="Google Shape;191;p24"/>
          <p:cNvSpPr txBox="1"/>
          <p:nvPr>
            <p:ph idx="1" type="body"/>
          </p:nvPr>
        </p:nvSpPr>
        <p:spPr>
          <a:xfrm>
            <a:off x="457200" y="1600200"/>
            <a:ext cx="8229600" cy="4800600"/>
          </a:xfrm>
          <a:prstGeom prst="rect">
            <a:avLst/>
          </a:prstGeom>
          <a:noFill/>
          <a:ln>
            <a:noFill/>
          </a:ln>
        </p:spPr>
        <p:txBody>
          <a:bodyPr anchorCtr="0" anchor="t" bIns="45700" lIns="91425" spcFirstLastPara="1" rIns="91425" wrap="square" tIns="45700">
            <a:noAutofit/>
          </a:bodyPr>
          <a:lstStyle/>
          <a:p>
            <a:pPr indent="0" lvl="0" marL="0" rtl="0" algn="l">
              <a:lnSpc>
                <a:spcPct val="80000"/>
              </a:lnSpc>
              <a:spcBef>
                <a:spcPts val="0"/>
              </a:spcBef>
              <a:spcAft>
                <a:spcPts val="0"/>
              </a:spcAft>
              <a:buSzPts val="1568"/>
              <a:buNone/>
            </a:pPr>
            <a:r>
              <a:rPr b="1" lang="en-US" sz="1960"/>
              <a:t>Design Approach: </a:t>
            </a:r>
            <a:endParaRPr/>
          </a:p>
          <a:p>
            <a:pPr indent="-342900" lvl="0" marL="342900" rtl="0" algn="just">
              <a:lnSpc>
                <a:spcPct val="80000"/>
              </a:lnSpc>
              <a:spcBef>
                <a:spcPts val="392"/>
              </a:spcBef>
              <a:spcAft>
                <a:spcPts val="0"/>
              </a:spcAft>
              <a:buSzPts val="1568"/>
              <a:buChar char="⮚"/>
            </a:pPr>
            <a:r>
              <a:rPr lang="en-US" sz="1960"/>
              <a:t>A flexible heating mat for preventing the accumulation of snow or ice on a vehicle comprising: a flat flexible mat casing having upper and lower surfaces, a single flexible elongated heating strip of small cross-section sealed within said casing, a first flexible electric cord power entering an edge of the casing near a first side thereof and generally coplanar with the mat at the said edge</a:t>
            </a:r>
            <a:endParaRPr/>
          </a:p>
          <a:p>
            <a:pPr indent="-342900" lvl="0" marL="342900" rtl="0" algn="just">
              <a:lnSpc>
                <a:spcPct val="80000"/>
              </a:lnSpc>
              <a:spcBef>
                <a:spcPts val="392"/>
              </a:spcBef>
              <a:spcAft>
                <a:spcPts val="0"/>
              </a:spcAft>
              <a:buSzPts val="1568"/>
              <a:buChar char="⮚"/>
            </a:pPr>
            <a:r>
              <a:rPr lang="en-US" sz="1960"/>
              <a:t>First cord having a male electric plug thereon for connecting the adaptor containing Arduino and NodeMCU to a source of power, said heating strip comprises of tightly wound coil of thermally resistant wires covered by a thermally conductive and flexible material. </a:t>
            </a:r>
            <a:endParaRPr/>
          </a:p>
          <a:p>
            <a:pPr indent="-342900" lvl="0" marL="342900" rtl="0" algn="just">
              <a:lnSpc>
                <a:spcPct val="80000"/>
              </a:lnSpc>
              <a:spcBef>
                <a:spcPts val="392"/>
              </a:spcBef>
              <a:spcAft>
                <a:spcPts val="0"/>
              </a:spcAft>
              <a:buSzPts val="1568"/>
              <a:buChar char="⮚"/>
            </a:pPr>
            <a:r>
              <a:rPr lang="en-US" sz="1960"/>
              <a:t>The bottom of the heating area is supported by a thermal insulator. The main considerations to be taken are choice of the materials that make our mat, the choice of a proper wire with high resistivity which produced enough heat to melt heavy snowfall accumulation and also the insulator which prevented heat to slip out to unwanted areas hence causing damage to our vehicles and also heat loss causing unwanted energy losses. </a:t>
            </a:r>
            <a:endParaRPr sz="1960"/>
          </a:p>
        </p:txBody>
      </p:sp>
      <p:sp>
        <p:nvSpPr>
          <p:cNvPr id="192" name="Google Shape;192;p24"/>
          <p:cNvSpPr txBox="1"/>
          <p:nvPr>
            <p:ph idx="10" type="dt"/>
          </p:nvPr>
        </p:nvSpPr>
        <p:spPr>
          <a:xfrm>
            <a:off x="457200" y="6492875"/>
            <a:ext cx="2133600" cy="365125"/>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t>5/25/2020</a:t>
            </a:r>
            <a:endParaRPr/>
          </a:p>
        </p:txBody>
      </p:sp>
      <p:sp>
        <p:nvSpPr>
          <p:cNvPr id="193" name="Google Shape;193;p24"/>
          <p:cNvSpPr txBox="1"/>
          <p:nvPr>
            <p:ph idx="11" type="ftr"/>
          </p:nvPr>
        </p:nvSpPr>
        <p:spPr>
          <a:xfrm>
            <a:off x="2743200" y="6492875"/>
            <a:ext cx="3657600" cy="365125"/>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a:t>School of Mechanical Engineering</a:t>
            </a:r>
            <a:endParaRPr/>
          </a:p>
        </p:txBody>
      </p:sp>
      <p:sp>
        <p:nvSpPr>
          <p:cNvPr id="194" name="Google Shape;194;p24"/>
          <p:cNvSpPr txBox="1"/>
          <p:nvPr>
            <p:ph idx="12" type="sldNum"/>
          </p:nvPr>
        </p:nvSpPr>
        <p:spPr>
          <a:xfrm>
            <a:off x="6553200" y="6492875"/>
            <a:ext cx="2133600" cy="36512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5"/>
          <p:cNvSpPr txBox="1"/>
          <p:nvPr>
            <p:ph type="title"/>
          </p:nvPr>
        </p:nvSpPr>
        <p:spPr>
          <a:xfrm>
            <a:off x="457200" y="427038"/>
            <a:ext cx="8229600" cy="944562"/>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002060"/>
              </a:buClr>
              <a:buSzPts val="4000"/>
              <a:buFont typeface="Arial"/>
              <a:buNone/>
            </a:pPr>
            <a:r>
              <a:rPr lang="en-US"/>
              <a:t>Project Demonstration</a:t>
            </a:r>
            <a:endParaRPr/>
          </a:p>
        </p:txBody>
      </p:sp>
      <p:sp>
        <p:nvSpPr>
          <p:cNvPr id="200" name="Google Shape;200;p25"/>
          <p:cNvSpPr txBox="1"/>
          <p:nvPr>
            <p:ph idx="1" type="body"/>
          </p:nvPr>
        </p:nvSpPr>
        <p:spPr>
          <a:xfrm>
            <a:off x="457200" y="1600200"/>
            <a:ext cx="8229600" cy="48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600"/>
              <a:buNone/>
            </a:pPr>
            <a:r>
              <a:rPr b="1" lang="en-US" sz="2000"/>
              <a:t>Design of Mat on Solidworks:</a:t>
            </a:r>
            <a:endParaRPr/>
          </a:p>
          <a:p>
            <a:pPr indent="-342900" lvl="0" marL="342900" rtl="0" algn="l">
              <a:spcBef>
                <a:spcPts val="560"/>
              </a:spcBef>
              <a:spcAft>
                <a:spcPts val="0"/>
              </a:spcAft>
              <a:buClr>
                <a:srgbClr val="002060"/>
              </a:buClr>
              <a:buSzPts val="2240"/>
              <a:buFont typeface="Noto Sans Symbols"/>
              <a:buChar char="⮚"/>
            </a:pPr>
            <a:r>
              <a:rPr lang="en-US"/>
              <a:t>Isometric View</a:t>
            </a:r>
            <a:endParaRPr/>
          </a:p>
          <a:p>
            <a:pPr indent="-200660" lvl="0" marL="342900" rtl="0" algn="l">
              <a:spcBef>
                <a:spcPts val="560"/>
              </a:spcBef>
              <a:spcAft>
                <a:spcPts val="0"/>
              </a:spcAft>
              <a:buClr>
                <a:srgbClr val="002060"/>
              </a:buClr>
              <a:buSzPts val="2240"/>
              <a:buFont typeface="Noto Sans Symbols"/>
              <a:buNone/>
            </a:pPr>
            <a:r>
              <a:t/>
            </a:r>
            <a:endParaRPr/>
          </a:p>
          <a:p>
            <a:pPr indent="0" lvl="0" marL="0" rtl="0" algn="l">
              <a:spcBef>
                <a:spcPts val="560"/>
              </a:spcBef>
              <a:spcAft>
                <a:spcPts val="0"/>
              </a:spcAft>
              <a:buSzPts val="2240"/>
              <a:buNone/>
            </a:pPr>
            <a:r>
              <a:t/>
            </a:r>
            <a:endParaRPr/>
          </a:p>
          <a:p>
            <a:pPr indent="0" lvl="0" marL="0" rtl="0" algn="l">
              <a:spcBef>
                <a:spcPts val="560"/>
              </a:spcBef>
              <a:spcAft>
                <a:spcPts val="0"/>
              </a:spcAft>
              <a:buSzPts val="2240"/>
              <a:buNone/>
            </a:pPr>
            <a:r>
              <a:t/>
            </a:r>
            <a:endParaRPr/>
          </a:p>
          <a:p>
            <a:pPr indent="-342900" lvl="0" marL="342900" rtl="0" algn="l">
              <a:spcBef>
                <a:spcPts val="560"/>
              </a:spcBef>
              <a:spcAft>
                <a:spcPts val="0"/>
              </a:spcAft>
              <a:buClr>
                <a:srgbClr val="002060"/>
              </a:buClr>
              <a:buSzPts val="2240"/>
              <a:buFont typeface="Noto Sans Symbols"/>
              <a:buChar char="⮚"/>
            </a:pPr>
            <a:r>
              <a:rPr lang="en-US"/>
              <a:t>Front View </a:t>
            </a:r>
            <a:endParaRPr/>
          </a:p>
          <a:p>
            <a:pPr indent="-200660" lvl="0" marL="342900" rtl="0" algn="l">
              <a:spcBef>
                <a:spcPts val="560"/>
              </a:spcBef>
              <a:spcAft>
                <a:spcPts val="0"/>
              </a:spcAft>
              <a:buClr>
                <a:srgbClr val="002060"/>
              </a:buClr>
              <a:buSzPts val="2240"/>
              <a:buFont typeface="Noto Sans Symbols"/>
              <a:buNone/>
            </a:pPr>
            <a:r>
              <a:t/>
            </a:r>
            <a:endParaRPr/>
          </a:p>
        </p:txBody>
      </p:sp>
      <p:sp>
        <p:nvSpPr>
          <p:cNvPr id="201" name="Google Shape;201;p25"/>
          <p:cNvSpPr txBox="1"/>
          <p:nvPr>
            <p:ph idx="10" type="dt"/>
          </p:nvPr>
        </p:nvSpPr>
        <p:spPr>
          <a:xfrm>
            <a:off x="457200" y="6492875"/>
            <a:ext cx="2133600" cy="365125"/>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t>5/25/2020</a:t>
            </a:r>
            <a:endParaRPr/>
          </a:p>
        </p:txBody>
      </p:sp>
      <p:sp>
        <p:nvSpPr>
          <p:cNvPr id="202" name="Google Shape;202;p25"/>
          <p:cNvSpPr txBox="1"/>
          <p:nvPr>
            <p:ph idx="11" type="ftr"/>
          </p:nvPr>
        </p:nvSpPr>
        <p:spPr>
          <a:xfrm>
            <a:off x="2743200" y="6492875"/>
            <a:ext cx="3657600" cy="365125"/>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a:t>School of Mechanical Engineering</a:t>
            </a:r>
            <a:endParaRPr/>
          </a:p>
        </p:txBody>
      </p:sp>
      <p:sp>
        <p:nvSpPr>
          <p:cNvPr id="203" name="Google Shape;203;p25"/>
          <p:cNvSpPr txBox="1"/>
          <p:nvPr>
            <p:ph idx="12" type="sldNum"/>
          </p:nvPr>
        </p:nvSpPr>
        <p:spPr>
          <a:xfrm>
            <a:off x="6553200" y="6492875"/>
            <a:ext cx="2133600" cy="36512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204" name="Google Shape;204;p25"/>
          <p:cNvPicPr preferRelativeResize="0"/>
          <p:nvPr/>
        </p:nvPicPr>
        <p:blipFill rotWithShape="1">
          <a:blip r:embed="rId3">
            <a:alphaModFix/>
          </a:blip>
          <a:srcRect b="0" l="0" r="0" t="0"/>
          <a:stretch/>
        </p:blipFill>
        <p:spPr>
          <a:xfrm>
            <a:off x="3505200" y="2057400"/>
            <a:ext cx="3390900" cy="1662984"/>
          </a:xfrm>
          <a:prstGeom prst="rect">
            <a:avLst/>
          </a:prstGeom>
          <a:noFill/>
          <a:ln>
            <a:noFill/>
          </a:ln>
        </p:spPr>
      </p:pic>
      <p:pic>
        <p:nvPicPr>
          <p:cNvPr id="205" name="Google Shape;205;p25"/>
          <p:cNvPicPr preferRelativeResize="0"/>
          <p:nvPr/>
        </p:nvPicPr>
        <p:blipFill rotWithShape="1">
          <a:blip r:embed="rId4">
            <a:alphaModFix/>
          </a:blip>
          <a:srcRect b="0" l="0" r="0" t="0"/>
          <a:stretch/>
        </p:blipFill>
        <p:spPr>
          <a:xfrm>
            <a:off x="3472649" y="4147992"/>
            <a:ext cx="3467100" cy="166298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6"/>
          <p:cNvSpPr txBox="1"/>
          <p:nvPr>
            <p:ph type="title"/>
          </p:nvPr>
        </p:nvSpPr>
        <p:spPr>
          <a:xfrm>
            <a:off x="457200" y="427038"/>
            <a:ext cx="8229600" cy="944562"/>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002060"/>
              </a:buClr>
              <a:buSzPts val="4000"/>
              <a:buFont typeface="Arial"/>
              <a:buNone/>
            </a:pPr>
            <a:r>
              <a:rPr lang="en-US"/>
              <a:t>Project Demonstration</a:t>
            </a:r>
            <a:endParaRPr/>
          </a:p>
        </p:txBody>
      </p:sp>
      <p:sp>
        <p:nvSpPr>
          <p:cNvPr id="211" name="Google Shape;211;p26"/>
          <p:cNvSpPr txBox="1"/>
          <p:nvPr>
            <p:ph idx="1" type="body"/>
          </p:nvPr>
        </p:nvSpPr>
        <p:spPr>
          <a:xfrm>
            <a:off x="457200" y="1600200"/>
            <a:ext cx="8229600" cy="48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240"/>
              <a:buNone/>
            </a:pPr>
            <a:r>
              <a:rPr b="1" lang="en-US"/>
              <a:t>Design of Mat on Solidworks:</a:t>
            </a:r>
            <a:endParaRPr/>
          </a:p>
          <a:p>
            <a:pPr indent="-342900" lvl="0" marL="342900" rtl="0" algn="l">
              <a:spcBef>
                <a:spcPts val="560"/>
              </a:spcBef>
              <a:spcAft>
                <a:spcPts val="0"/>
              </a:spcAft>
              <a:buClr>
                <a:srgbClr val="002060"/>
              </a:buClr>
              <a:buSzPts val="2240"/>
              <a:buFont typeface="Noto Sans Symbols"/>
              <a:buChar char="⮚"/>
            </a:pPr>
            <a:r>
              <a:rPr lang="en-US"/>
              <a:t>Side View</a:t>
            </a:r>
            <a:endParaRPr/>
          </a:p>
          <a:p>
            <a:pPr indent="-200660" lvl="0" marL="342900" rtl="0" algn="l">
              <a:spcBef>
                <a:spcPts val="560"/>
              </a:spcBef>
              <a:spcAft>
                <a:spcPts val="0"/>
              </a:spcAft>
              <a:buClr>
                <a:srgbClr val="002060"/>
              </a:buClr>
              <a:buSzPts val="2240"/>
              <a:buFont typeface="Noto Sans Symbols"/>
              <a:buNone/>
            </a:pPr>
            <a:r>
              <a:t/>
            </a:r>
            <a:endParaRPr/>
          </a:p>
          <a:p>
            <a:pPr indent="-200660" lvl="0" marL="342900" rtl="0" algn="l">
              <a:spcBef>
                <a:spcPts val="560"/>
              </a:spcBef>
              <a:spcAft>
                <a:spcPts val="0"/>
              </a:spcAft>
              <a:buClr>
                <a:srgbClr val="002060"/>
              </a:buClr>
              <a:buSzPts val="2240"/>
              <a:buFont typeface="Noto Sans Symbols"/>
              <a:buNone/>
            </a:pPr>
            <a:r>
              <a:t/>
            </a:r>
            <a:endParaRPr/>
          </a:p>
          <a:p>
            <a:pPr indent="-200660" lvl="0" marL="342900" rtl="0" algn="l">
              <a:spcBef>
                <a:spcPts val="560"/>
              </a:spcBef>
              <a:spcAft>
                <a:spcPts val="0"/>
              </a:spcAft>
              <a:buClr>
                <a:srgbClr val="002060"/>
              </a:buClr>
              <a:buSzPts val="2240"/>
              <a:buFont typeface="Noto Sans Symbols"/>
              <a:buNone/>
            </a:pPr>
            <a:r>
              <a:t/>
            </a:r>
            <a:endParaRPr/>
          </a:p>
          <a:p>
            <a:pPr indent="-342900" lvl="0" marL="342900" rtl="0" algn="l">
              <a:spcBef>
                <a:spcPts val="560"/>
              </a:spcBef>
              <a:spcAft>
                <a:spcPts val="0"/>
              </a:spcAft>
              <a:buClr>
                <a:srgbClr val="002060"/>
              </a:buClr>
              <a:buSzPts val="2240"/>
              <a:buFont typeface="Noto Sans Symbols"/>
              <a:buChar char="⮚"/>
            </a:pPr>
            <a:r>
              <a:rPr lang="en-US"/>
              <a:t>2D Views</a:t>
            </a:r>
            <a:endParaRPr/>
          </a:p>
          <a:p>
            <a:pPr indent="-200660" lvl="0" marL="342900" rtl="0" algn="l">
              <a:spcBef>
                <a:spcPts val="560"/>
              </a:spcBef>
              <a:spcAft>
                <a:spcPts val="0"/>
              </a:spcAft>
              <a:buClr>
                <a:srgbClr val="002060"/>
              </a:buClr>
              <a:buSzPts val="2240"/>
              <a:buFont typeface="Noto Sans Symbols"/>
              <a:buNone/>
            </a:pPr>
            <a:r>
              <a:t/>
            </a:r>
            <a:endParaRPr/>
          </a:p>
          <a:p>
            <a:pPr indent="0" lvl="0" marL="0" rtl="0" algn="l">
              <a:spcBef>
                <a:spcPts val="560"/>
              </a:spcBef>
              <a:spcAft>
                <a:spcPts val="0"/>
              </a:spcAft>
              <a:buSzPts val="2240"/>
              <a:buNone/>
            </a:pPr>
            <a:r>
              <a:t/>
            </a:r>
            <a:endParaRPr/>
          </a:p>
        </p:txBody>
      </p:sp>
      <p:sp>
        <p:nvSpPr>
          <p:cNvPr id="212" name="Google Shape;212;p26"/>
          <p:cNvSpPr txBox="1"/>
          <p:nvPr>
            <p:ph idx="10" type="dt"/>
          </p:nvPr>
        </p:nvSpPr>
        <p:spPr>
          <a:xfrm>
            <a:off x="457200" y="6492875"/>
            <a:ext cx="2133600" cy="365125"/>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t>5/25/2020</a:t>
            </a:r>
            <a:endParaRPr/>
          </a:p>
        </p:txBody>
      </p:sp>
      <p:sp>
        <p:nvSpPr>
          <p:cNvPr id="213" name="Google Shape;213;p26"/>
          <p:cNvSpPr txBox="1"/>
          <p:nvPr>
            <p:ph idx="11" type="ftr"/>
          </p:nvPr>
        </p:nvSpPr>
        <p:spPr>
          <a:xfrm>
            <a:off x="2743200" y="6492875"/>
            <a:ext cx="3657600" cy="365125"/>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a:t>School of Mechanical Engineering</a:t>
            </a:r>
            <a:endParaRPr/>
          </a:p>
        </p:txBody>
      </p:sp>
      <p:sp>
        <p:nvSpPr>
          <p:cNvPr id="214" name="Google Shape;214;p26"/>
          <p:cNvSpPr txBox="1"/>
          <p:nvPr>
            <p:ph idx="12" type="sldNum"/>
          </p:nvPr>
        </p:nvSpPr>
        <p:spPr>
          <a:xfrm>
            <a:off x="6553200" y="6492875"/>
            <a:ext cx="2133600" cy="36512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215" name="Google Shape;215;p26"/>
          <p:cNvPicPr preferRelativeResize="0"/>
          <p:nvPr/>
        </p:nvPicPr>
        <p:blipFill rotWithShape="1">
          <a:blip r:embed="rId3">
            <a:alphaModFix/>
          </a:blip>
          <a:srcRect b="0" l="0" r="0" t="0"/>
          <a:stretch/>
        </p:blipFill>
        <p:spPr>
          <a:xfrm>
            <a:off x="2590800" y="2209800"/>
            <a:ext cx="3505200" cy="1523999"/>
          </a:xfrm>
          <a:prstGeom prst="rect">
            <a:avLst/>
          </a:prstGeom>
          <a:noFill/>
          <a:ln>
            <a:noFill/>
          </a:ln>
        </p:spPr>
      </p:pic>
      <p:pic>
        <p:nvPicPr>
          <p:cNvPr id="216" name="Google Shape;216;p26"/>
          <p:cNvPicPr preferRelativeResize="0"/>
          <p:nvPr/>
        </p:nvPicPr>
        <p:blipFill rotWithShape="1">
          <a:blip r:embed="rId4">
            <a:alphaModFix/>
          </a:blip>
          <a:srcRect b="0" l="0" r="0" t="0"/>
          <a:stretch/>
        </p:blipFill>
        <p:spPr>
          <a:xfrm>
            <a:off x="2590800" y="4208354"/>
            <a:ext cx="4792014" cy="22709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27"/>
          <p:cNvSpPr txBox="1"/>
          <p:nvPr>
            <p:ph type="title"/>
          </p:nvPr>
        </p:nvSpPr>
        <p:spPr>
          <a:xfrm>
            <a:off x="457200" y="427038"/>
            <a:ext cx="8229600" cy="944562"/>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002060"/>
              </a:buClr>
              <a:buSzPts val="4000"/>
              <a:buFont typeface="Arial"/>
              <a:buNone/>
            </a:pPr>
            <a:r>
              <a:rPr lang="en-US"/>
              <a:t>Project Demonstration</a:t>
            </a:r>
            <a:endParaRPr/>
          </a:p>
        </p:txBody>
      </p:sp>
      <p:sp>
        <p:nvSpPr>
          <p:cNvPr id="222" name="Google Shape;222;p27"/>
          <p:cNvSpPr txBox="1"/>
          <p:nvPr>
            <p:ph idx="1" type="body"/>
          </p:nvPr>
        </p:nvSpPr>
        <p:spPr>
          <a:xfrm>
            <a:off x="152400" y="1630362"/>
            <a:ext cx="8229600" cy="48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920"/>
              <a:buNone/>
            </a:pPr>
            <a:r>
              <a:rPr b="1" lang="en-US" sz="2400"/>
              <a:t>Formulas Used:</a:t>
            </a:r>
            <a:r>
              <a:rPr lang="en-US"/>
              <a:t> </a:t>
            </a:r>
            <a:endParaRPr/>
          </a:p>
          <a:p>
            <a:pPr indent="-342900" lvl="0" marL="342900" rtl="0" algn="l">
              <a:spcBef>
                <a:spcPts val="560"/>
              </a:spcBef>
              <a:spcAft>
                <a:spcPts val="0"/>
              </a:spcAft>
              <a:buClr>
                <a:srgbClr val="002060"/>
              </a:buClr>
              <a:buSzPts val="2240"/>
              <a:buFont typeface="Noto Sans Symbols"/>
              <a:buChar char="⮚"/>
            </a:pPr>
            <a:r>
              <a:rPr lang="en-US"/>
              <a:t>Ɵ = R</a:t>
            </a:r>
            <a:r>
              <a:rPr baseline="-25000" lang="en-US"/>
              <a:t>o</a:t>
            </a:r>
            <a:r>
              <a:rPr lang="en-US"/>
              <a:t> - R</a:t>
            </a:r>
            <a:r>
              <a:rPr baseline="-25000" lang="en-US"/>
              <a:t>i </a:t>
            </a:r>
            <a:endParaRPr/>
          </a:p>
          <a:p>
            <a:pPr indent="-342900" lvl="0" marL="342900" rtl="0" algn="l">
              <a:spcBef>
                <a:spcPts val="560"/>
              </a:spcBef>
              <a:spcAft>
                <a:spcPts val="0"/>
              </a:spcAft>
              <a:buClr>
                <a:srgbClr val="002060"/>
              </a:buClr>
              <a:buSzPts val="2240"/>
              <a:buFont typeface="Noto Sans Symbols"/>
              <a:buChar char="⮚"/>
            </a:pPr>
            <a:r>
              <a:rPr lang="en-US"/>
              <a:t> R</a:t>
            </a:r>
            <a:r>
              <a:rPr baseline="-25000" lang="en-US"/>
              <a:t>c</a:t>
            </a:r>
            <a:r>
              <a:rPr lang="en-US"/>
              <a:t> </a:t>
            </a:r>
            <a:r>
              <a:rPr lang="en-US"/>
              <a:t> = 4ρ(Ro</a:t>
            </a:r>
            <a:r>
              <a:rPr baseline="30000" lang="en-US"/>
              <a:t>2</a:t>
            </a:r>
            <a:r>
              <a:rPr lang="en-US"/>
              <a:t> - Ri</a:t>
            </a:r>
            <a:r>
              <a:rPr baseline="30000" lang="en-US"/>
              <a:t>2</a:t>
            </a:r>
            <a:r>
              <a:rPr lang="en-US"/>
              <a:t>)/Ɵ</a:t>
            </a:r>
            <a:r>
              <a:rPr baseline="30000" lang="en-US"/>
              <a:t>2</a:t>
            </a:r>
            <a:r>
              <a:rPr lang="en-US"/>
              <a:t> </a:t>
            </a:r>
            <a:endParaRPr/>
          </a:p>
          <a:p>
            <a:pPr indent="-342900" lvl="0" marL="342900" rtl="0" algn="l">
              <a:spcBef>
                <a:spcPts val="560"/>
              </a:spcBef>
              <a:spcAft>
                <a:spcPts val="0"/>
              </a:spcAft>
              <a:buClr>
                <a:srgbClr val="002060"/>
              </a:buClr>
              <a:buSzPts val="2240"/>
              <a:buFont typeface="Noto Sans Symbols"/>
              <a:buChar char="⮚"/>
            </a:pPr>
            <a:r>
              <a:rPr lang="en-US"/>
              <a:t>P = V</a:t>
            </a:r>
            <a:r>
              <a:rPr baseline="30000" lang="en-US"/>
              <a:t>2</a:t>
            </a:r>
            <a:r>
              <a:rPr lang="en-US"/>
              <a:t> ⁄ R</a:t>
            </a:r>
            <a:r>
              <a:rPr baseline="-25000" lang="en-US"/>
              <a:t>c</a:t>
            </a:r>
            <a:r>
              <a:rPr lang="en-US"/>
              <a:t> </a:t>
            </a:r>
            <a:endParaRPr/>
          </a:p>
          <a:p>
            <a:pPr indent="0" lvl="0" marL="0" rtl="0" algn="l">
              <a:spcBef>
                <a:spcPts val="480"/>
              </a:spcBef>
              <a:spcAft>
                <a:spcPts val="0"/>
              </a:spcAft>
              <a:buSzPts val="1920"/>
              <a:buNone/>
            </a:pPr>
            <a:r>
              <a:rPr b="1" lang="en-US" sz="2400"/>
              <a:t>Standard Values:</a:t>
            </a:r>
            <a:r>
              <a:rPr lang="en-US" sz="2400"/>
              <a:t> </a:t>
            </a:r>
            <a:endParaRPr/>
          </a:p>
          <a:p>
            <a:pPr indent="0" lvl="0" marL="0" rtl="0" algn="l">
              <a:spcBef>
                <a:spcPts val="560"/>
              </a:spcBef>
              <a:spcAft>
                <a:spcPts val="0"/>
              </a:spcAft>
              <a:buSzPts val="2240"/>
              <a:buNone/>
            </a:pPr>
            <a:r>
              <a:t/>
            </a:r>
            <a:endParaRPr/>
          </a:p>
        </p:txBody>
      </p:sp>
      <p:sp>
        <p:nvSpPr>
          <p:cNvPr id="223" name="Google Shape;223;p27"/>
          <p:cNvSpPr txBox="1"/>
          <p:nvPr>
            <p:ph idx="10" type="dt"/>
          </p:nvPr>
        </p:nvSpPr>
        <p:spPr>
          <a:xfrm>
            <a:off x="457200" y="6492875"/>
            <a:ext cx="2133600" cy="365125"/>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t>5/25/2020</a:t>
            </a:r>
            <a:endParaRPr/>
          </a:p>
        </p:txBody>
      </p:sp>
      <p:sp>
        <p:nvSpPr>
          <p:cNvPr id="224" name="Google Shape;224;p27"/>
          <p:cNvSpPr txBox="1"/>
          <p:nvPr>
            <p:ph idx="11" type="ftr"/>
          </p:nvPr>
        </p:nvSpPr>
        <p:spPr>
          <a:xfrm>
            <a:off x="2743200" y="6492875"/>
            <a:ext cx="3657600" cy="365125"/>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a:t>School of Mechanical Engineering</a:t>
            </a:r>
            <a:endParaRPr/>
          </a:p>
        </p:txBody>
      </p:sp>
      <p:sp>
        <p:nvSpPr>
          <p:cNvPr id="225" name="Google Shape;225;p27"/>
          <p:cNvSpPr txBox="1"/>
          <p:nvPr>
            <p:ph idx="12" type="sldNum"/>
          </p:nvPr>
        </p:nvSpPr>
        <p:spPr>
          <a:xfrm>
            <a:off x="6553200" y="6492875"/>
            <a:ext cx="2133600" cy="36512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graphicFrame>
        <p:nvGraphicFramePr>
          <p:cNvPr id="226" name="Google Shape;226;p27"/>
          <p:cNvGraphicFramePr/>
          <p:nvPr/>
        </p:nvGraphicFramePr>
        <p:xfrm>
          <a:off x="762000" y="4208481"/>
          <a:ext cx="3000000" cy="3000000"/>
        </p:xfrm>
        <a:graphic>
          <a:graphicData uri="http://schemas.openxmlformats.org/drawingml/2006/table">
            <a:tbl>
              <a:tblPr bandRow="1" firstRow="1">
                <a:noFill/>
                <a:tableStyleId>{BFCC4CAC-8911-47E0-948C-6E73B78C0A22}</a:tableStyleId>
              </a:tblPr>
              <a:tblGrid>
                <a:gridCol w="3048000"/>
                <a:gridCol w="3048000"/>
              </a:tblGrid>
              <a:tr h="370850">
                <a:tc>
                  <a:txBody>
                    <a:bodyPr/>
                    <a:lstStyle/>
                    <a:p>
                      <a:pPr indent="0" lvl="0" marL="0" marR="0" rtl="0" algn="l">
                        <a:spcBef>
                          <a:spcPts val="0"/>
                        </a:spcBef>
                        <a:spcAft>
                          <a:spcPts val="0"/>
                        </a:spcAft>
                        <a:buNone/>
                      </a:pPr>
                      <a:r>
                        <a:rPr lang="en-US" sz="1600">
                          <a:latin typeface="Times New Roman"/>
                          <a:ea typeface="Times New Roman"/>
                          <a:cs typeface="Times New Roman"/>
                          <a:sym typeface="Times New Roman"/>
                        </a:rPr>
                        <a:t>Parameter</a:t>
                      </a:r>
                      <a:endParaRPr sz="16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lang="en-US" sz="1600">
                          <a:latin typeface="Times New Roman"/>
                          <a:ea typeface="Times New Roman"/>
                          <a:cs typeface="Times New Roman"/>
                          <a:sym typeface="Times New Roman"/>
                        </a:rPr>
                        <a:t>Value</a:t>
                      </a:r>
                      <a:endParaRPr sz="1600">
                        <a:latin typeface="Times New Roman"/>
                        <a:ea typeface="Times New Roman"/>
                        <a:cs typeface="Times New Roman"/>
                        <a:sym typeface="Times New Roman"/>
                      </a:endParaRPr>
                    </a:p>
                  </a:txBody>
                  <a:tcPr marT="45725" marB="45725" marR="91450" marL="91450"/>
                </a:tc>
              </a:tr>
              <a:tr h="370850">
                <a:tc>
                  <a:txBody>
                    <a:bodyPr/>
                    <a:lstStyle/>
                    <a:p>
                      <a:pPr indent="0" lvl="0" marL="0" marR="0" rtl="0" algn="l">
                        <a:lnSpc>
                          <a:spcPct val="100000"/>
                        </a:lnSpc>
                        <a:spcBef>
                          <a:spcPts val="0"/>
                        </a:spcBef>
                        <a:spcAft>
                          <a:spcPts val="0"/>
                        </a:spcAft>
                        <a:buClr>
                          <a:schemeClr val="dk1"/>
                        </a:buClr>
                        <a:buSzPts val="1600"/>
                        <a:buFont typeface="Times New Roman"/>
                        <a:buNone/>
                      </a:pPr>
                      <a:r>
                        <a:rPr b="0" i="0" lang="en-US" sz="1600" u="none" strike="noStrike">
                          <a:solidFill>
                            <a:schemeClr val="dk1"/>
                          </a:solidFill>
                          <a:latin typeface="Times New Roman"/>
                          <a:ea typeface="Times New Roman"/>
                          <a:cs typeface="Times New Roman"/>
                          <a:sym typeface="Times New Roman"/>
                        </a:rPr>
                        <a:t>Standard Voltage Supplied 	</a:t>
                      </a:r>
                      <a:endParaRPr/>
                    </a:p>
                  </a:txBody>
                  <a:tcPr marT="45725" marB="45725" marR="91450" marL="91450"/>
                </a:tc>
                <a:tc>
                  <a:txBody>
                    <a:bodyPr/>
                    <a:lstStyle/>
                    <a:p>
                      <a:pPr indent="0" lvl="0" marL="0" marR="0" rtl="0" algn="l">
                        <a:spcBef>
                          <a:spcPts val="0"/>
                        </a:spcBef>
                        <a:spcAft>
                          <a:spcPts val="0"/>
                        </a:spcAft>
                        <a:buNone/>
                      </a:pPr>
                      <a:r>
                        <a:rPr lang="en-US" sz="1600">
                          <a:latin typeface="Times New Roman"/>
                          <a:ea typeface="Times New Roman"/>
                          <a:cs typeface="Times New Roman"/>
                          <a:sym typeface="Times New Roman"/>
                        </a:rPr>
                        <a:t>230 V</a:t>
                      </a:r>
                      <a:endParaRPr sz="1600">
                        <a:latin typeface="Times New Roman"/>
                        <a:ea typeface="Times New Roman"/>
                        <a:cs typeface="Times New Roman"/>
                        <a:sym typeface="Times New Roman"/>
                      </a:endParaRPr>
                    </a:p>
                  </a:txBody>
                  <a:tcPr marT="45725" marB="45725" marR="91450" marL="91450"/>
                </a:tc>
              </a:tr>
              <a:tr h="370850">
                <a:tc>
                  <a:txBody>
                    <a:bodyPr/>
                    <a:lstStyle/>
                    <a:p>
                      <a:pPr indent="0" lvl="0" marL="0" marR="0" rtl="0" algn="l">
                        <a:lnSpc>
                          <a:spcPct val="107000"/>
                        </a:lnSpc>
                        <a:spcBef>
                          <a:spcPts val="0"/>
                        </a:spcBef>
                        <a:spcAft>
                          <a:spcPts val="0"/>
                        </a:spcAft>
                        <a:buNone/>
                      </a:pPr>
                      <a:r>
                        <a:rPr lang="en-US" sz="1600">
                          <a:latin typeface="Times New Roman"/>
                          <a:ea typeface="Times New Roman"/>
                          <a:cs typeface="Times New Roman"/>
                          <a:sym typeface="Times New Roman"/>
                        </a:rPr>
                        <a:t>Resistivity of nichrome</a:t>
                      </a:r>
                      <a:endParaRPr sz="1600">
                        <a:latin typeface="Times New Roman"/>
                        <a:ea typeface="Times New Roman"/>
                        <a:cs typeface="Times New Roman"/>
                        <a:sym typeface="Times New Roman"/>
                      </a:endParaRPr>
                    </a:p>
                  </a:txBody>
                  <a:tcPr marT="0" marB="0" marR="68575" marL="68575"/>
                </a:tc>
                <a:tc>
                  <a:txBody>
                    <a:bodyPr/>
                    <a:lstStyle/>
                    <a:p>
                      <a:pPr indent="0" lvl="0" marL="0" marR="0" rtl="0" algn="l">
                        <a:lnSpc>
                          <a:spcPct val="107000"/>
                        </a:lnSpc>
                        <a:spcBef>
                          <a:spcPts val="0"/>
                        </a:spcBef>
                        <a:spcAft>
                          <a:spcPts val="0"/>
                        </a:spcAft>
                        <a:buNone/>
                      </a:pPr>
                      <a:r>
                        <a:rPr lang="en-US" sz="1600">
                          <a:latin typeface="Times New Roman"/>
                          <a:ea typeface="Times New Roman"/>
                          <a:cs typeface="Times New Roman"/>
                          <a:sym typeface="Times New Roman"/>
                        </a:rPr>
                        <a:t>1.1 x 10</a:t>
                      </a:r>
                      <a:r>
                        <a:rPr baseline="30000" lang="en-US" sz="1600">
                          <a:latin typeface="Times New Roman"/>
                          <a:ea typeface="Times New Roman"/>
                          <a:cs typeface="Times New Roman"/>
                          <a:sym typeface="Times New Roman"/>
                        </a:rPr>
                        <a:t>-6</a:t>
                      </a:r>
                      <a:r>
                        <a:rPr lang="en-US" sz="1600">
                          <a:latin typeface="Times New Roman"/>
                          <a:ea typeface="Times New Roman"/>
                          <a:cs typeface="Times New Roman"/>
                          <a:sym typeface="Times New Roman"/>
                        </a:rPr>
                        <a:t> Ωm</a:t>
                      </a:r>
                      <a:endParaRPr sz="1600">
                        <a:latin typeface="Times New Roman"/>
                        <a:ea typeface="Times New Roman"/>
                        <a:cs typeface="Times New Roman"/>
                        <a:sym typeface="Times New Roman"/>
                      </a:endParaRPr>
                    </a:p>
                  </a:txBody>
                  <a:tcPr marT="0" marB="0" marR="68575" marL="68575"/>
                </a:tc>
              </a:tr>
              <a:tr h="370850">
                <a:tc>
                  <a:txBody>
                    <a:bodyPr/>
                    <a:lstStyle/>
                    <a:p>
                      <a:pPr indent="0" lvl="0" marL="0" marR="0" rtl="0" algn="l">
                        <a:lnSpc>
                          <a:spcPct val="107000"/>
                        </a:lnSpc>
                        <a:spcBef>
                          <a:spcPts val="0"/>
                        </a:spcBef>
                        <a:spcAft>
                          <a:spcPts val="0"/>
                        </a:spcAft>
                        <a:buNone/>
                      </a:pPr>
                      <a:r>
                        <a:rPr lang="en-US" sz="1600">
                          <a:latin typeface="Times New Roman"/>
                          <a:ea typeface="Times New Roman"/>
                          <a:cs typeface="Times New Roman"/>
                          <a:sym typeface="Times New Roman"/>
                        </a:rPr>
                        <a:t>Diameter of nichrome wire</a:t>
                      </a:r>
                      <a:endParaRPr sz="1600">
                        <a:latin typeface="Times New Roman"/>
                        <a:ea typeface="Times New Roman"/>
                        <a:cs typeface="Times New Roman"/>
                        <a:sym typeface="Times New Roman"/>
                      </a:endParaRPr>
                    </a:p>
                  </a:txBody>
                  <a:tcPr marT="0" marB="0" marR="68575" marL="68575"/>
                </a:tc>
                <a:tc>
                  <a:txBody>
                    <a:bodyPr/>
                    <a:lstStyle/>
                    <a:p>
                      <a:pPr indent="0" lvl="0" marL="0" marR="0" rtl="0" algn="l">
                        <a:lnSpc>
                          <a:spcPct val="107000"/>
                        </a:lnSpc>
                        <a:spcBef>
                          <a:spcPts val="0"/>
                        </a:spcBef>
                        <a:spcAft>
                          <a:spcPts val="0"/>
                        </a:spcAft>
                        <a:buNone/>
                      </a:pPr>
                      <a:r>
                        <a:rPr lang="en-US" sz="1600">
                          <a:latin typeface="Times New Roman"/>
                          <a:ea typeface="Times New Roman"/>
                          <a:cs typeface="Times New Roman"/>
                          <a:sym typeface="Times New Roman"/>
                        </a:rPr>
                        <a:t>2 mm</a:t>
                      </a:r>
                      <a:endParaRPr sz="1600">
                        <a:latin typeface="Times New Roman"/>
                        <a:ea typeface="Times New Roman"/>
                        <a:cs typeface="Times New Roman"/>
                        <a:sym typeface="Times New Roman"/>
                      </a:endParaRPr>
                    </a:p>
                  </a:txBody>
                  <a:tcPr marT="0" marB="0" marR="68575" marL="68575"/>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28"/>
          <p:cNvSpPr txBox="1"/>
          <p:nvPr>
            <p:ph type="title"/>
          </p:nvPr>
        </p:nvSpPr>
        <p:spPr>
          <a:xfrm>
            <a:off x="457200" y="427038"/>
            <a:ext cx="8229600" cy="944562"/>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002060"/>
              </a:buClr>
              <a:buSzPts val="4000"/>
              <a:buFont typeface="Arial"/>
              <a:buNone/>
            </a:pPr>
            <a:r>
              <a:rPr lang="en-US"/>
              <a:t>Project Demonstration</a:t>
            </a:r>
            <a:endParaRPr/>
          </a:p>
        </p:txBody>
      </p:sp>
      <p:sp>
        <p:nvSpPr>
          <p:cNvPr id="232" name="Google Shape;232;p28"/>
          <p:cNvSpPr txBox="1"/>
          <p:nvPr>
            <p:ph idx="1" type="body"/>
          </p:nvPr>
        </p:nvSpPr>
        <p:spPr>
          <a:xfrm>
            <a:off x="457200" y="1600200"/>
            <a:ext cx="8229600" cy="48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240"/>
              <a:buNone/>
            </a:pPr>
            <a:r>
              <a:rPr b="1" lang="en-US"/>
              <a:t>Result values after Calculation:</a:t>
            </a:r>
            <a:endParaRPr/>
          </a:p>
          <a:p>
            <a:pPr indent="0" lvl="0" marL="0" rtl="0" algn="l">
              <a:spcBef>
                <a:spcPts val="560"/>
              </a:spcBef>
              <a:spcAft>
                <a:spcPts val="0"/>
              </a:spcAft>
              <a:buSzPts val="2240"/>
              <a:buNone/>
            </a:pPr>
            <a:r>
              <a:t/>
            </a:r>
            <a:endParaRPr b="1"/>
          </a:p>
          <a:p>
            <a:pPr indent="0" lvl="0" marL="0" rtl="0" algn="l">
              <a:spcBef>
                <a:spcPts val="560"/>
              </a:spcBef>
              <a:spcAft>
                <a:spcPts val="0"/>
              </a:spcAft>
              <a:buSzPts val="2240"/>
              <a:buNone/>
            </a:pPr>
            <a:r>
              <a:t/>
            </a:r>
            <a:endParaRPr/>
          </a:p>
        </p:txBody>
      </p:sp>
      <p:sp>
        <p:nvSpPr>
          <p:cNvPr id="233" name="Google Shape;233;p28"/>
          <p:cNvSpPr txBox="1"/>
          <p:nvPr>
            <p:ph idx="10" type="dt"/>
          </p:nvPr>
        </p:nvSpPr>
        <p:spPr>
          <a:xfrm>
            <a:off x="457200" y="6492875"/>
            <a:ext cx="2133600" cy="365125"/>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t>5/25/2020</a:t>
            </a:r>
            <a:endParaRPr/>
          </a:p>
        </p:txBody>
      </p:sp>
      <p:sp>
        <p:nvSpPr>
          <p:cNvPr id="234" name="Google Shape;234;p28"/>
          <p:cNvSpPr txBox="1"/>
          <p:nvPr>
            <p:ph idx="11" type="ftr"/>
          </p:nvPr>
        </p:nvSpPr>
        <p:spPr>
          <a:xfrm>
            <a:off x="2743200" y="6492875"/>
            <a:ext cx="3657600" cy="365125"/>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a:t>School of Mechanical Engineering</a:t>
            </a:r>
            <a:endParaRPr/>
          </a:p>
        </p:txBody>
      </p:sp>
      <p:sp>
        <p:nvSpPr>
          <p:cNvPr id="235" name="Google Shape;235;p28"/>
          <p:cNvSpPr txBox="1"/>
          <p:nvPr>
            <p:ph idx="12" type="sldNum"/>
          </p:nvPr>
        </p:nvSpPr>
        <p:spPr>
          <a:xfrm>
            <a:off x="6553200" y="6492875"/>
            <a:ext cx="2133600" cy="36512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graphicFrame>
        <p:nvGraphicFramePr>
          <p:cNvPr id="236" name="Google Shape;236;p28"/>
          <p:cNvGraphicFramePr/>
          <p:nvPr/>
        </p:nvGraphicFramePr>
        <p:xfrm>
          <a:off x="1143000" y="2438400"/>
          <a:ext cx="3000000" cy="3000000"/>
        </p:xfrm>
        <a:graphic>
          <a:graphicData uri="http://schemas.openxmlformats.org/drawingml/2006/table">
            <a:tbl>
              <a:tblPr bandRow="1" firstRow="1">
                <a:noFill/>
                <a:tableStyleId>{BFCC4CAC-8911-47E0-948C-6E73B78C0A22}</a:tableStyleId>
              </a:tblPr>
              <a:tblGrid>
                <a:gridCol w="3048000"/>
                <a:gridCol w="3048000"/>
              </a:tblGrid>
              <a:tr h="370850">
                <a:tc>
                  <a:txBody>
                    <a:bodyPr/>
                    <a:lstStyle/>
                    <a:p>
                      <a:pPr indent="0" lvl="0" marL="0" marR="0" rtl="0" algn="l">
                        <a:lnSpc>
                          <a:spcPct val="150000"/>
                        </a:lnSpc>
                        <a:spcBef>
                          <a:spcPts val="0"/>
                        </a:spcBef>
                        <a:spcAft>
                          <a:spcPts val="0"/>
                        </a:spcAft>
                        <a:buNone/>
                      </a:pPr>
                      <a:r>
                        <a:rPr b="1" lang="en-US" sz="1400">
                          <a:latin typeface="Times New Roman"/>
                          <a:ea typeface="Times New Roman"/>
                          <a:cs typeface="Times New Roman"/>
                          <a:sym typeface="Times New Roman"/>
                        </a:rPr>
                        <a:t>Parameter</a:t>
                      </a:r>
                      <a:endParaRPr sz="1800">
                        <a:latin typeface="Calibri"/>
                        <a:ea typeface="Calibri"/>
                        <a:cs typeface="Calibri"/>
                        <a:sym typeface="Calibri"/>
                      </a:endParaRPr>
                    </a:p>
                  </a:txBody>
                  <a:tcPr marT="0" marB="0" marR="68575" marL="68575"/>
                </a:tc>
                <a:tc>
                  <a:txBody>
                    <a:bodyPr/>
                    <a:lstStyle/>
                    <a:p>
                      <a:pPr indent="0" lvl="0" marL="0" marR="0" rtl="0" algn="l">
                        <a:lnSpc>
                          <a:spcPct val="150000"/>
                        </a:lnSpc>
                        <a:spcBef>
                          <a:spcPts val="0"/>
                        </a:spcBef>
                        <a:spcAft>
                          <a:spcPts val="0"/>
                        </a:spcAft>
                        <a:buNone/>
                      </a:pPr>
                      <a:r>
                        <a:rPr b="1" lang="en-US" sz="1400">
                          <a:latin typeface="Times New Roman"/>
                          <a:ea typeface="Times New Roman"/>
                          <a:cs typeface="Times New Roman"/>
                          <a:sym typeface="Times New Roman"/>
                        </a:rPr>
                        <a:t>Value</a:t>
                      </a:r>
                      <a:endParaRPr sz="1800">
                        <a:latin typeface="Calibri"/>
                        <a:ea typeface="Calibri"/>
                        <a:cs typeface="Calibri"/>
                        <a:sym typeface="Calibri"/>
                      </a:endParaRPr>
                    </a:p>
                  </a:txBody>
                  <a:tcPr marT="0" marB="0" marR="68575" marL="68575"/>
                </a:tc>
              </a:tr>
              <a:tr h="370850">
                <a:tc>
                  <a:txBody>
                    <a:bodyPr/>
                    <a:lstStyle/>
                    <a:p>
                      <a:pPr indent="0" lvl="0" marL="0" marR="0" rtl="0" algn="l">
                        <a:lnSpc>
                          <a:spcPct val="150000"/>
                        </a:lnSpc>
                        <a:spcBef>
                          <a:spcPts val="0"/>
                        </a:spcBef>
                        <a:spcAft>
                          <a:spcPts val="0"/>
                        </a:spcAft>
                        <a:buNone/>
                      </a:pPr>
                      <a:r>
                        <a:rPr lang="en-US" sz="1400">
                          <a:latin typeface="Times New Roman"/>
                          <a:ea typeface="Times New Roman"/>
                          <a:cs typeface="Times New Roman"/>
                          <a:sym typeface="Times New Roman"/>
                        </a:rPr>
                        <a:t>Inner Radius of wire</a:t>
                      </a:r>
                      <a:endParaRPr sz="1800">
                        <a:latin typeface="Calibri"/>
                        <a:ea typeface="Calibri"/>
                        <a:cs typeface="Calibri"/>
                        <a:sym typeface="Calibri"/>
                      </a:endParaRPr>
                    </a:p>
                  </a:txBody>
                  <a:tcPr marT="0" marB="0" marR="68575" marL="68575"/>
                </a:tc>
                <a:tc>
                  <a:txBody>
                    <a:bodyPr/>
                    <a:lstStyle/>
                    <a:p>
                      <a:pPr indent="0" lvl="0" marL="0" marR="0" rtl="0" algn="l">
                        <a:lnSpc>
                          <a:spcPct val="150000"/>
                        </a:lnSpc>
                        <a:spcBef>
                          <a:spcPts val="0"/>
                        </a:spcBef>
                        <a:spcAft>
                          <a:spcPts val="0"/>
                        </a:spcAft>
                        <a:buNone/>
                      </a:pPr>
                      <a:r>
                        <a:rPr lang="en-US" sz="1400">
                          <a:latin typeface="Times New Roman"/>
                          <a:ea typeface="Times New Roman"/>
                          <a:cs typeface="Times New Roman"/>
                          <a:sym typeface="Times New Roman"/>
                        </a:rPr>
                        <a:t>8 mm (Hit and Trial) </a:t>
                      </a:r>
                      <a:endParaRPr sz="1800">
                        <a:latin typeface="Calibri"/>
                        <a:ea typeface="Calibri"/>
                        <a:cs typeface="Calibri"/>
                        <a:sym typeface="Calibri"/>
                      </a:endParaRPr>
                    </a:p>
                  </a:txBody>
                  <a:tcPr marT="0" marB="0" marR="68575" marL="68575"/>
                </a:tc>
              </a:tr>
              <a:tr h="370850">
                <a:tc>
                  <a:txBody>
                    <a:bodyPr/>
                    <a:lstStyle/>
                    <a:p>
                      <a:pPr indent="0" lvl="0" marL="0" marR="0" rtl="0" algn="l">
                        <a:lnSpc>
                          <a:spcPct val="150000"/>
                        </a:lnSpc>
                        <a:spcBef>
                          <a:spcPts val="0"/>
                        </a:spcBef>
                        <a:spcAft>
                          <a:spcPts val="0"/>
                        </a:spcAft>
                        <a:buNone/>
                      </a:pPr>
                      <a:r>
                        <a:rPr lang="en-US" sz="1400">
                          <a:latin typeface="Times New Roman"/>
                          <a:ea typeface="Times New Roman"/>
                          <a:cs typeface="Times New Roman"/>
                          <a:sym typeface="Times New Roman"/>
                        </a:rPr>
                        <a:t>Outer Radius of wire</a:t>
                      </a:r>
                      <a:endParaRPr sz="1800">
                        <a:latin typeface="Calibri"/>
                        <a:ea typeface="Calibri"/>
                        <a:cs typeface="Calibri"/>
                        <a:sym typeface="Calibri"/>
                      </a:endParaRPr>
                    </a:p>
                  </a:txBody>
                  <a:tcPr marT="0" marB="0" marR="68575" marL="68575"/>
                </a:tc>
                <a:tc>
                  <a:txBody>
                    <a:bodyPr/>
                    <a:lstStyle/>
                    <a:p>
                      <a:pPr indent="0" lvl="0" marL="0" marR="0" rtl="0" algn="l">
                        <a:lnSpc>
                          <a:spcPct val="150000"/>
                        </a:lnSpc>
                        <a:spcBef>
                          <a:spcPts val="0"/>
                        </a:spcBef>
                        <a:spcAft>
                          <a:spcPts val="0"/>
                        </a:spcAft>
                        <a:buNone/>
                      </a:pPr>
                      <a:r>
                        <a:rPr lang="en-US" sz="1400">
                          <a:latin typeface="Times New Roman"/>
                          <a:ea typeface="Times New Roman"/>
                          <a:cs typeface="Times New Roman"/>
                          <a:sym typeface="Times New Roman"/>
                        </a:rPr>
                        <a:t>10 mm (Hit and Trial)</a:t>
                      </a:r>
                      <a:endParaRPr sz="1800">
                        <a:latin typeface="Calibri"/>
                        <a:ea typeface="Calibri"/>
                        <a:cs typeface="Calibri"/>
                        <a:sym typeface="Calibri"/>
                      </a:endParaRPr>
                    </a:p>
                  </a:txBody>
                  <a:tcPr marT="0" marB="0" marR="68575" marL="68575"/>
                </a:tc>
              </a:tr>
              <a:tr h="370850">
                <a:tc>
                  <a:txBody>
                    <a:bodyPr/>
                    <a:lstStyle/>
                    <a:p>
                      <a:pPr indent="0" lvl="0" marL="0" marR="0" rtl="0" algn="l">
                        <a:lnSpc>
                          <a:spcPct val="150000"/>
                        </a:lnSpc>
                        <a:spcBef>
                          <a:spcPts val="0"/>
                        </a:spcBef>
                        <a:spcAft>
                          <a:spcPts val="0"/>
                        </a:spcAft>
                        <a:buNone/>
                      </a:pPr>
                      <a:r>
                        <a:rPr lang="en-US" sz="1400">
                          <a:latin typeface="Times New Roman"/>
                          <a:ea typeface="Times New Roman"/>
                          <a:cs typeface="Times New Roman"/>
                          <a:sym typeface="Times New Roman"/>
                        </a:rPr>
                        <a:t>Length of wire required</a:t>
                      </a:r>
                      <a:endParaRPr sz="1800">
                        <a:latin typeface="Calibri"/>
                        <a:ea typeface="Calibri"/>
                        <a:cs typeface="Calibri"/>
                        <a:sym typeface="Calibri"/>
                      </a:endParaRPr>
                    </a:p>
                  </a:txBody>
                  <a:tcPr marT="0" marB="0" marR="68575" marL="68575"/>
                </a:tc>
                <a:tc>
                  <a:txBody>
                    <a:bodyPr/>
                    <a:lstStyle/>
                    <a:p>
                      <a:pPr indent="0" lvl="0" marL="0" marR="0" rtl="0" algn="l">
                        <a:lnSpc>
                          <a:spcPct val="150000"/>
                        </a:lnSpc>
                        <a:spcBef>
                          <a:spcPts val="0"/>
                        </a:spcBef>
                        <a:spcAft>
                          <a:spcPts val="0"/>
                        </a:spcAft>
                        <a:buNone/>
                      </a:pPr>
                      <a:r>
                        <a:rPr lang="en-US" sz="1400">
                          <a:latin typeface="Times New Roman"/>
                          <a:ea typeface="Times New Roman"/>
                          <a:cs typeface="Times New Roman"/>
                          <a:sym typeface="Times New Roman"/>
                        </a:rPr>
                        <a:t>7 m (Hit and Trial)</a:t>
                      </a:r>
                      <a:endParaRPr sz="1800">
                        <a:latin typeface="Calibri"/>
                        <a:ea typeface="Calibri"/>
                        <a:cs typeface="Calibri"/>
                        <a:sym typeface="Calibri"/>
                      </a:endParaRPr>
                    </a:p>
                  </a:txBody>
                  <a:tcPr marT="0" marB="0" marR="68575" marL="68575"/>
                </a:tc>
              </a:tr>
              <a:tr h="370850">
                <a:tc>
                  <a:txBody>
                    <a:bodyPr/>
                    <a:lstStyle/>
                    <a:p>
                      <a:pPr indent="0" lvl="0" marL="0" marR="0" rtl="0" algn="l">
                        <a:lnSpc>
                          <a:spcPct val="150000"/>
                        </a:lnSpc>
                        <a:spcBef>
                          <a:spcPts val="0"/>
                        </a:spcBef>
                        <a:spcAft>
                          <a:spcPts val="0"/>
                        </a:spcAft>
                        <a:buNone/>
                      </a:pPr>
                      <a:r>
                        <a:rPr lang="en-US" sz="1400">
                          <a:latin typeface="Times New Roman"/>
                          <a:ea typeface="Times New Roman"/>
                          <a:cs typeface="Times New Roman"/>
                          <a:sym typeface="Times New Roman"/>
                        </a:rPr>
                        <a:t>Resistivity of wire used</a:t>
                      </a:r>
                      <a:endParaRPr sz="1800">
                        <a:latin typeface="Calibri"/>
                        <a:ea typeface="Calibri"/>
                        <a:cs typeface="Calibri"/>
                        <a:sym typeface="Calibri"/>
                      </a:endParaRPr>
                    </a:p>
                  </a:txBody>
                  <a:tcPr marT="0" marB="0" marR="68575" marL="68575"/>
                </a:tc>
                <a:tc>
                  <a:txBody>
                    <a:bodyPr/>
                    <a:lstStyle/>
                    <a:p>
                      <a:pPr indent="0" lvl="0" marL="0" marR="0" rtl="0" algn="l">
                        <a:lnSpc>
                          <a:spcPct val="150000"/>
                        </a:lnSpc>
                        <a:spcBef>
                          <a:spcPts val="0"/>
                        </a:spcBef>
                        <a:spcAft>
                          <a:spcPts val="0"/>
                        </a:spcAft>
                        <a:buNone/>
                      </a:pPr>
                      <a:r>
                        <a:rPr lang="en-US" sz="1400">
                          <a:latin typeface="Times New Roman"/>
                          <a:ea typeface="Times New Roman"/>
                          <a:cs typeface="Times New Roman"/>
                          <a:sym typeface="Times New Roman"/>
                        </a:rPr>
                        <a:t>69.3</a:t>
                      </a:r>
                      <a:r>
                        <a:rPr baseline="30000" lang="en-US" sz="1400">
                          <a:latin typeface="Times New Roman"/>
                          <a:ea typeface="Times New Roman"/>
                          <a:cs typeface="Times New Roman"/>
                          <a:sym typeface="Times New Roman"/>
                        </a:rPr>
                        <a:t> </a:t>
                      </a:r>
                      <a:r>
                        <a:rPr lang="en-US" sz="1400">
                          <a:latin typeface="Times New Roman"/>
                          <a:ea typeface="Times New Roman"/>
                          <a:cs typeface="Times New Roman"/>
                          <a:sym typeface="Times New Roman"/>
                        </a:rPr>
                        <a:t>Ω</a:t>
                      </a:r>
                      <a:endParaRPr sz="1800">
                        <a:latin typeface="Calibri"/>
                        <a:ea typeface="Calibri"/>
                        <a:cs typeface="Calibri"/>
                        <a:sym typeface="Calibri"/>
                      </a:endParaRPr>
                    </a:p>
                  </a:txBody>
                  <a:tcPr marT="0" marB="0" marR="68575" marL="68575"/>
                </a:tc>
              </a:tr>
              <a:tr h="370850">
                <a:tc>
                  <a:txBody>
                    <a:bodyPr/>
                    <a:lstStyle/>
                    <a:p>
                      <a:pPr indent="0" lvl="0" marL="0" marR="0" rtl="0" algn="l">
                        <a:lnSpc>
                          <a:spcPct val="150000"/>
                        </a:lnSpc>
                        <a:spcBef>
                          <a:spcPts val="0"/>
                        </a:spcBef>
                        <a:spcAft>
                          <a:spcPts val="0"/>
                        </a:spcAft>
                        <a:buNone/>
                      </a:pPr>
                      <a:r>
                        <a:rPr lang="en-US" sz="1400">
                          <a:latin typeface="Times New Roman"/>
                          <a:ea typeface="Times New Roman"/>
                          <a:cs typeface="Times New Roman"/>
                          <a:sym typeface="Times New Roman"/>
                        </a:rPr>
                        <a:t>Power Rating</a:t>
                      </a:r>
                      <a:endParaRPr sz="1800">
                        <a:latin typeface="Calibri"/>
                        <a:ea typeface="Calibri"/>
                        <a:cs typeface="Calibri"/>
                        <a:sym typeface="Calibri"/>
                      </a:endParaRPr>
                    </a:p>
                  </a:txBody>
                  <a:tcPr marT="0" marB="0" marR="68575" marL="68575"/>
                </a:tc>
                <a:tc>
                  <a:txBody>
                    <a:bodyPr/>
                    <a:lstStyle/>
                    <a:p>
                      <a:pPr indent="0" lvl="0" marL="0" marR="0" rtl="0" algn="l">
                        <a:lnSpc>
                          <a:spcPct val="150000"/>
                        </a:lnSpc>
                        <a:spcBef>
                          <a:spcPts val="0"/>
                        </a:spcBef>
                        <a:spcAft>
                          <a:spcPts val="0"/>
                        </a:spcAft>
                        <a:buNone/>
                      </a:pPr>
                      <a:r>
                        <a:rPr lang="en-US" sz="1400">
                          <a:latin typeface="Times New Roman"/>
                          <a:ea typeface="Times New Roman"/>
                          <a:cs typeface="Times New Roman"/>
                          <a:sym typeface="Times New Roman"/>
                        </a:rPr>
                        <a:t>763.85 ~ 800W</a:t>
                      </a:r>
                      <a:endParaRPr sz="1800">
                        <a:latin typeface="Calibri"/>
                        <a:ea typeface="Calibri"/>
                        <a:cs typeface="Calibri"/>
                        <a:sym typeface="Calibri"/>
                      </a:endParaRPr>
                    </a:p>
                  </a:txBody>
                  <a:tcPr marT="0" marB="0" marR="68575" marL="68575"/>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29"/>
          <p:cNvSpPr txBox="1"/>
          <p:nvPr>
            <p:ph type="title"/>
          </p:nvPr>
        </p:nvSpPr>
        <p:spPr>
          <a:xfrm>
            <a:off x="457200" y="427038"/>
            <a:ext cx="8229600" cy="944562"/>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002060"/>
              </a:buClr>
              <a:buSzPts val="4000"/>
              <a:buFont typeface="Arial"/>
              <a:buNone/>
            </a:pPr>
            <a:r>
              <a:rPr lang="en-US"/>
              <a:t>Project Demonstration </a:t>
            </a:r>
            <a:endParaRPr/>
          </a:p>
        </p:txBody>
      </p:sp>
      <p:sp>
        <p:nvSpPr>
          <p:cNvPr id="242" name="Google Shape;242;p29"/>
          <p:cNvSpPr txBox="1"/>
          <p:nvPr>
            <p:ph idx="1" type="body"/>
          </p:nvPr>
        </p:nvSpPr>
        <p:spPr>
          <a:xfrm>
            <a:off x="457200" y="1600200"/>
            <a:ext cx="8229600" cy="48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240"/>
              <a:buNone/>
            </a:pPr>
            <a:r>
              <a:rPr b="1" lang="en-US"/>
              <a:t>Simulation:</a:t>
            </a:r>
            <a:endParaRPr/>
          </a:p>
          <a:p>
            <a:pPr indent="0" lvl="0" marL="0" rtl="0" algn="l">
              <a:spcBef>
                <a:spcPts val="320"/>
              </a:spcBef>
              <a:spcAft>
                <a:spcPts val="0"/>
              </a:spcAft>
              <a:buSzPts val="1280"/>
              <a:buNone/>
            </a:pPr>
            <a:r>
              <a:rPr lang="en-US" sz="1600"/>
              <a:t>The simulation was set up in Ansys. The 2 D model was created using Solidworks and then imported to Ansys Workbench. A Transient thermal analysis system was used to simulate the process. Here we have considered 100mm*100mm of the mat which is used to melt 2.5 inches of snow spread throughout its geometry. The simulation tries to heat the snow until it reaches its vapour state. Meshing for all the cases is kept the same.</a:t>
            </a:r>
            <a:endParaRPr/>
          </a:p>
          <a:p>
            <a:pPr indent="0" lvl="0" marL="0" rtl="0" algn="l">
              <a:spcBef>
                <a:spcPts val="560"/>
              </a:spcBef>
              <a:spcAft>
                <a:spcPts val="0"/>
              </a:spcAft>
              <a:buSzPts val="2240"/>
              <a:buNone/>
            </a:pPr>
            <a:r>
              <a:t/>
            </a:r>
            <a:endParaRPr b="1"/>
          </a:p>
        </p:txBody>
      </p:sp>
      <p:sp>
        <p:nvSpPr>
          <p:cNvPr id="243" name="Google Shape;243;p29"/>
          <p:cNvSpPr txBox="1"/>
          <p:nvPr>
            <p:ph idx="10" type="dt"/>
          </p:nvPr>
        </p:nvSpPr>
        <p:spPr>
          <a:xfrm>
            <a:off x="457200" y="6492875"/>
            <a:ext cx="2133600" cy="365125"/>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t>5/25/2020</a:t>
            </a:r>
            <a:endParaRPr/>
          </a:p>
        </p:txBody>
      </p:sp>
      <p:sp>
        <p:nvSpPr>
          <p:cNvPr id="244" name="Google Shape;244;p29"/>
          <p:cNvSpPr txBox="1"/>
          <p:nvPr>
            <p:ph idx="11" type="ftr"/>
          </p:nvPr>
        </p:nvSpPr>
        <p:spPr>
          <a:xfrm>
            <a:off x="2743200" y="6492875"/>
            <a:ext cx="3657600" cy="365125"/>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a:t>School of Mechanical Engineering</a:t>
            </a:r>
            <a:endParaRPr/>
          </a:p>
        </p:txBody>
      </p:sp>
      <p:sp>
        <p:nvSpPr>
          <p:cNvPr id="245" name="Google Shape;245;p29"/>
          <p:cNvSpPr txBox="1"/>
          <p:nvPr>
            <p:ph idx="12" type="sldNum"/>
          </p:nvPr>
        </p:nvSpPr>
        <p:spPr>
          <a:xfrm>
            <a:off x="6553200" y="6492875"/>
            <a:ext cx="2133600" cy="36512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246" name="Google Shape;246;p29"/>
          <p:cNvPicPr preferRelativeResize="0"/>
          <p:nvPr/>
        </p:nvPicPr>
        <p:blipFill rotWithShape="1">
          <a:blip r:embed="rId3">
            <a:alphaModFix/>
          </a:blip>
          <a:srcRect b="0" l="30579" r="0" t="0"/>
          <a:stretch/>
        </p:blipFill>
        <p:spPr>
          <a:xfrm>
            <a:off x="838200" y="3429000"/>
            <a:ext cx="3978910" cy="28194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30"/>
          <p:cNvSpPr txBox="1"/>
          <p:nvPr>
            <p:ph type="title"/>
          </p:nvPr>
        </p:nvSpPr>
        <p:spPr>
          <a:xfrm>
            <a:off x="457200" y="427038"/>
            <a:ext cx="8229600" cy="944562"/>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002060"/>
              </a:buClr>
              <a:buSzPts val="4000"/>
              <a:buFont typeface="Arial"/>
              <a:buNone/>
            </a:pPr>
            <a:r>
              <a:rPr lang="en-US"/>
              <a:t>Project Demonstration </a:t>
            </a:r>
            <a:endParaRPr/>
          </a:p>
        </p:txBody>
      </p:sp>
      <p:sp>
        <p:nvSpPr>
          <p:cNvPr id="252" name="Google Shape;252;p30"/>
          <p:cNvSpPr txBox="1"/>
          <p:nvPr>
            <p:ph idx="1" type="body"/>
          </p:nvPr>
        </p:nvSpPr>
        <p:spPr>
          <a:xfrm>
            <a:off x="457200" y="1600200"/>
            <a:ext cx="8229600" cy="48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440"/>
              <a:buNone/>
            </a:pPr>
            <a:r>
              <a:rPr b="1" lang="en-US" sz="1800"/>
              <a:t> </a:t>
            </a:r>
            <a:r>
              <a:rPr b="1" lang="en-US" sz="2000"/>
              <a:t>Analysis at -8℃:</a:t>
            </a:r>
            <a:endParaRPr b="1" sz="1800"/>
          </a:p>
          <a:p>
            <a:pPr indent="-342900" lvl="0" marL="342900" rtl="0" algn="l">
              <a:spcBef>
                <a:spcPts val="360"/>
              </a:spcBef>
              <a:spcAft>
                <a:spcPts val="0"/>
              </a:spcAft>
              <a:buClr>
                <a:srgbClr val="002060"/>
              </a:buClr>
              <a:buSzPts val="1440"/>
              <a:buFont typeface="Noto Sans Symbols"/>
              <a:buChar char="⮚"/>
            </a:pPr>
            <a:r>
              <a:rPr b="1" lang="en-US" sz="1800"/>
              <a:t> Settled Snow</a:t>
            </a:r>
            <a:endParaRPr sz="1800"/>
          </a:p>
          <a:p>
            <a:pPr indent="0" lvl="0" marL="0" rtl="0" algn="l">
              <a:spcBef>
                <a:spcPts val="560"/>
              </a:spcBef>
              <a:spcAft>
                <a:spcPts val="0"/>
              </a:spcAft>
              <a:buSzPts val="2240"/>
              <a:buNone/>
            </a:pPr>
            <a:r>
              <a:t/>
            </a:r>
            <a:endParaRPr/>
          </a:p>
        </p:txBody>
      </p:sp>
      <p:sp>
        <p:nvSpPr>
          <p:cNvPr id="253" name="Google Shape;253;p30"/>
          <p:cNvSpPr txBox="1"/>
          <p:nvPr>
            <p:ph idx="10" type="dt"/>
          </p:nvPr>
        </p:nvSpPr>
        <p:spPr>
          <a:xfrm>
            <a:off x="457200" y="6492875"/>
            <a:ext cx="2133600" cy="365125"/>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t>5/25/2020</a:t>
            </a:r>
            <a:endParaRPr/>
          </a:p>
        </p:txBody>
      </p:sp>
      <p:sp>
        <p:nvSpPr>
          <p:cNvPr id="254" name="Google Shape;254;p30"/>
          <p:cNvSpPr txBox="1"/>
          <p:nvPr>
            <p:ph idx="11" type="ftr"/>
          </p:nvPr>
        </p:nvSpPr>
        <p:spPr>
          <a:xfrm>
            <a:off x="2743200" y="6492875"/>
            <a:ext cx="3657600" cy="365125"/>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a:t>School of Mechanical Engineering</a:t>
            </a:r>
            <a:endParaRPr/>
          </a:p>
        </p:txBody>
      </p:sp>
      <p:sp>
        <p:nvSpPr>
          <p:cNvPr id="255" name="Google Shape;255;p30"/>
          <p:cNvSpPr txBox="1"/>
          <p:nvPr>
            <p:ph idx="12" type="sldNum"/>
          </p:nvPr>
        </p:nvSpPr>
        <p:spPr>
          <a:xfrm>
            <a:off x="6553200" y="6492875"/>
            <a:ext cx="2133600" cy="36512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256" name="Google Shape;256;p30"/>
          <p:cNvPicPr preferRelativeResize="0"/>
          <p:nvPr/>
        </p:nvPicPr>
        <p:blipFill rotWithShape="1">
          <a:blip r:embed="rId3">
            <a:alphaModFix/>
          </a:blip>
          <a:srcRect b="0" l="0" r="0" t="0"/>
          <a:stretch/>
        </p:blipFill>
        <p:spPr>
          <a:xfrm>
            <a:off x="457200" y="2316480"/>
            <a:ext cx="4267200" cy="2941320"/>
          </a:xfrm>
          <a:prstGeom prst="rect">
            <a:avLst/>
          </a:prstGeom>
          <a:noFill/>
          <a:ln>
            <a:noFill/>
          </a:ln>
        </p:spPr>
      </p:pic>
      <p:pic>
        <p:nvPicPr>
          <p:cNvPr id="257" name="Google Shape;257;p30"/>
          <p:cNvPicPr preferRelativeResize="0"/>
          <p:nvPr/>
        </p:nvPicPr>
        <p:blipFill rotWithShape="1">
          <a:blip r:embed="rId4">
            <a:alphaModFix/>
          </a:blip>
          <a:srcRect b="0" l="0" r="953" t="0"/>
          <a:stretch/>
        </p:blipFill>
        <p:spPr>
          <a:xfrm>
            <a:off x="4800600" y="2316480"/>
            <a:ext cx="4038600" cy="294132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31"/>
          <p:cNvSpPr txBox="1"/>
          <p:nvPr>
            <p:ph type="title"/>
          </p:nvPr>
        </p:nvSpPr>
        <p:spPr>
          <a:xfrm>
            <a:off x="457200" y="427038"/>
            <a:ext cx="8229600" cy="944562"/>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002060"/>
              </a:buClr>
              <a:buSzPts val="4000"/>
              <a:buFont typeface="Arial"/>
              <a:buNone/>
            </a:pPr>
            <a:r>
              <a:rPr lang="en-US"/>
              <a:t>Project Demonstration </a:t>
            </a:r>
            <a:endParaRPr/>
          </a:p>
        </p:txBody>
      </p:sp>
      <p:sp>
        <p:nvSpPr>
          <p:cNvPr id="263" name="Google Shape;263;p31"/>
          <p:cNvSpPr txBox="1"/>
          <p:nvPr>
            <p:ph idx="1" type="body"/>
          </p:nvPr>
        </p:nvSpPr>
        <p:spPr>
          <a:xfrm>
            <a:off x="487680" y="1630362"/>
            <a:ext cx="8229600" cy="48006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002060"/>
              </a:buClr>
              <a:buSzPts val="1440"/>
              <a:buFont typeface="Noto Sans Symbols"/>
              <a:buChar char="⮚"/>
            </a:pPr>
            <a:r>
              <a:rPr b="1" lang="en-US" sz="1800"/>
              <a:t>Depth Hoar</a:t>
            </a:r>
            <a:endParaRPr sz="1800"/>
          </a:p>
          <a:p>
            <a:pPr indent="0" lvl="0" marL="0" rtl="0" algn="l">
              <a:spcBef>
                <a:spcPts val="560"/>
              </a:spcBef>
              <a:spcAft>
                <a:spcPts val="0"/>
              </a:spcAft>
              <a:buSzPts val="2240"/>
              <a:buNone/>
            </a:pPr>
            <a:r>
              <a:t/>
            </a:r>
            <a:endParaRPr/>
          </a:p>
        </p:txBody>
      </p:sp>
      <p:sp>
        <p:nvSpPr>
          <p:cNvPr id="264" name="Google Shape;264;p31"/>
          <p:cNvSpPr txBox="1"/>
          <p:nvPr>
            <p:ph idx="10" type="dt"/>
          </p:nvPr>
        </p:nvSpPr>
        <p:spPr>
          <a:xfrm>
            <a:off x="457200" y="6492875"/>
            <a:ext cx="2133600" cy="365125"/>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t>5/25/2020</a:t>
            </a:r>
            <a:endParaRPr/>
          </a:p>
        </p:txBody>
      </p:sp>
      <p:sp>
        <p:nvSpPr>
          <p:cNvPr id="265" name="Google Shape;265;p31"/>
          <p:cNvSpPr txBox="1"/>
          <p:nvPr>
            <p:ph idx="11" type="ftr"/>
          </p:nvPr>
        </p:nvSpPr>
        <p:spPr>
          <a:xfrm>
            <a:off x="2743200" y="6492875"/>
            <a:ext cx="3657600" cy="365125"/>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a:t>School of Mechanical Engineering</a:t>
            </a:r>
            <a:endParaRPr/>
          </a:p>
        </p:txBody>
      </p:sp>
      <p:sp>
        <p:nvSpPr>
          <p:cNvPr id="266" name="Google Shape;266;p31"/>
          <p:cNvSpPr txBox="1"/>
          <p:nvPr>
            <p:ph idx="12" type="sldNum"/>
          </p:nvPr>
        </p:nvSpPr>
        <p:spPr>
          <a:xfrm>
            <a:off x="6553200" y="6492875"/>
            <a:ext cx="2133600" cy="36512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267" name="Google Shape;267;p31"/>
          <p:cNvPicPr preferRelativeResize="0"/>
          <p:nvPr/>
        </p:nvPicPr>
        <p:blipFill rotWithShape="1">
          <a:blip r:embed="rId3">
            <a:alphaModFix/>
          </a:blip>
          <a:srcRect b="0" l="0" r="0" t="0"/>
          <a:stretch/>
        </p:blipFill>
        <p:spPr>
          <a:xfrm>
            <a:off x="228600" y="2141538"/>
            <a:ext cx="4145280" cy="3048000"/>
          </a:xfrm>
          <a:prstGeom prst="rect">
            <a:avLst/>
          </a:prstGeom>
          <a:noFill/>
          <a:ln>
            <a:noFill/>
          </a:ln>
        </p:spPr>
      </p:pic>
      <p:pic>
        <p:nvPicPr>
          <p:cNvPr id="268" name="Google Shape;268;p31"/>
          <p:cNvPicPr preferRelativeResize="0"/>
          <p:nvPr/>
        </p:nvPicPr>
        <p:blipFill rotWithShape="1">
          <a:blip r:embed="rId4">
            <a:alphaModFix/>
          </a:blip>
          <a:srcRect b="0" l="0" r="0" t="0"/>
          <a:stretch/>
        </p:blipFill>
        <p:spPr>
          <a:xfrm>
            <a:off x="4564380" y="2141538"/>
            <a:ext cx="4404360" cy="30480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4"/>
          <p:cNvSpPr txBox="1"/>
          <p:nvPr>
            <p:ph type="title"/>
          </p:nvPr>
        </p:nvSpPr>
        <p:spPr>
          <a:xfrm>
            <a:off x="457200" y="427038"/>
            <a:ext cx="8229600" cy="944562"/>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002060"/>
              </a:buClr>
              <a:buSzPts val="4000"/>
              <a:buFont typeface="Arial"/>
              <a:buNone/>
            </a:pPr>
            <a:r>
              <a:rPr lang="en-US"/>
              <a:t>Contents </a:t>
            </a:r>
            <a:endParaRPr/>
          </a:p>
        </p:txBody>
      </p:sp>
      <p:sp>
        <p:nvSpPr>
          <p:cNvPr id="101" name="Google Shape;101;p14"/>
          <p:cNvSpPr txBox="1"/>
          <p:nvPr>
            <p:ph idx="1" type="body"/>
          </p:nvPr>
        </p:nvSpPr>
        <p:spPr>
          <a:xfrm>
            <a:off x="457200" y="1600200"/>
            <a:ext cx="8229600" cy="48006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080"/>
              <a:buChar char="⮚"/>
            </a:pPr>
            <a:r>
              <a:rPr lang="en-US" sz="2600"/>
              <a:t>Introduction</a:t>
            </a:r>
            <a:endParaRPr/>
          </a:p>
          <a:p>
            <a:pPr indent="-342900" lvl="0" marL="342900" rtl="0" algn="l">
              <a:spcBef>
                <a:spcPts val="480"/>
              </a:spcBef>
              <a:spcAft>
                <a:spcPts val="0"/>
              </a:spcAft>
              <a:buSzPts val="1920"/>
              <a:buChar char="⮚"/>
            </a:pPr>
            <a:r>
              <a:rPr lang="en-US" sz="2400"/>
              <a:t>Field of Work and Objectives </a:t>
            </a:r>
            <a:endParaRPr sz="2600"/>
          </a:p>
          <a:p>
            <a:pPr indent="-342900" lvl="0" marL="342900" rtl="0" algn="l">
              <a:spcBef>
                <a:spcPts val="520"/>
              </a:spcBef>
              <a:spcAft>
                <a:spcPts val="0"/>
              </a:spcAft>
              <a:buSzPts val="2080"/>
              <a:buChar char="⮚"/>
            </a:pPr>
            <a:r>
              <a:rPr lang="en-US" sz="2600"/>
              <a:t>Literature survey</a:t>
            </a:r>
            <a:endParaRPr/>
          </a:p>
          <a:p>
            <a:pPr indent="-342900" lvl="0" marL="342900" rtl="0" algn="l">
              <a:spcBef>
                <a:spcPts val="520"/>
              </a:spcBef>
              <a:spcAft>
                <a:spcPts val="0"/>
              </a:spcAft>
              <a:buSzPts val="2080"/>
              <a:buChar char="⮚"/>
            </a:pPr>
            <a:r>
              <a:rPr lang="en-US" sz="2600"/>
              <a:t>Methodology/Work Plan (Chart)</a:t>
            </a:r>
            <a:endParaRPr/>
          </a:p>
          <a:p>
            <a:pPr indent="-342900" lvl="0" marL="342900" rtl="0" algn="l">
              <a:spcBef>
                <a:spcPts val="520"/>
              </a:spcBef>
              <a:spcAft>
                <a:spcPts val="0"/>
              </a:spcAft>
              <a:buClr>
                <a:srgbClr val="002060"/>
              </a:buClr>
              <a:buSzPts val="2080"/>
              <a:buFont typeface="Noto Sans Symbols"/>
              <a:buChar char="⮚"/>
            </a:pPr>
            <a:r>
              <a:rPr lang="en-US" sz="2600"/>
              <a:t>Design standards &amp; Realistic Constraints</a:t>
            </a:r>
            <a:endParaRPr sz="2600"/>
          </a:p>
          <a:p>
            <a:pPr indent="-342900" lvl="0" marL="342900" rtl="0" algn="l">
              <a:spcBef>
                <a:spcPts val="480"/>
              </a:spcBef>
              <a:spcAft>
                <a:spcPts val="0"/>
              </a:spcAft>
              <a:buSzPts val="1920"/>
              <a:buChar char="⮚"/>
            </a:pPr>
            <a:r>
              <a:rPr lang="en-US" sz="2400"/>
              <a:t>Project Demonstration</a:t>
            </a:r>
            <a:endParaRPr/>
          </a:p>
          <a:p>
            <a:pPr indent="-342900" lvl="0" marL="342900" rtl="0" algn="l">
              <a:spcBef>
                <a:spcPts val="480"/>
              </a:spcBef>
              <a:spcAft>
                <a:spcPts val="0"/>
              </a:spcAft>
              <a:buSzPts val="1920"/>
              <a:buChar char="⮚"/>
            </a:pPr>
            <a:r>
              <a:rPr lang="en-US" sz="2400"/>
              <a:t>Conclusions</a:t>
            </a:r>
            <a:endParaRPr/>
          </a:p>
          <a:p>
            <a:pPr indent="-342900" lvl="0" marL="342900" rtl="0" algn="l">
              <a:spcBef>
                <a:spcPts val="480"/>
              </a:spcBef>
              <a:spcAft>
                <a:spcPts val="0"/>
              </a:spcAft>
              <a:buSzPts val="1920"/>
              <a:buChar char="⮚"/>
            </a:pPr>
            <a:r>
              <a:rPr lang="en-US" sz="2400"/>
              <a:t>Future Scope</a:t>
            </a:r>
            <a:endParaRPr/>
          </a:p>
          <a:p>
            <a:pPr indent="-342900" lvl="0" marL="342900" rtl="0" algn="l">
              <a:spcBef>
                <a:spcPts val="520"/>
              </a:spcBef>
              <a:spcAft>
                <a:spcPts val="0"/>
              </a:spcAft>
              <a:buSzPts val="2080"/>
              <a:buChar char="⮚"/>
            </a:pPr>
            <a:r>
              <a:rPr lang="en-US" sz="2600"/>
              <a:t>Timeline</a:t>
            </a:r>
            <a:endParaRPr/>
          </a:p>
          <a:p>
            <a:pPr indent="-342900" lvl="0" marL="342900" rtl="0" algn="l">
              <a:spcBef>
                <a:spcPts val="520"/>
              </a:spcBef>
              <a:spcAft>
                <a:spcPts val="0"/>
              </a:spcAft>
              <a:buSzPts val="2080"/>
              <a:buChar char="⮚"/>
            </a:pPr>
            <a:r>
              <a:rPr lang="en-US" sz="2600"/>
              <a:t>References</a:t>
            </a:r>
            <a:endParaRPr/>
          </a:p>
          <a:p>
            <a:pPr indent="-210820" lvl="0" marL="342900" rtl="0" algn="l">
              <a:spcBef>
                <a:spcPts val="520"/>
              </a:spcBef>
              <a:spcAft>
                <a:spcPts val="0"/>
              </a:spcAft>
              <a:buClr>
                <a:srgbClr val="002060"/>
              </a:buClr>
              <a:buSzPts val="2080"/>
              <a:buFont typeface="Noto Sans Symbols"/>
              <a:buNone/>
            </a:pPr>
            <a:r>
              <a:t/>
            </a:r>
            <a:endParaRPr sz="2600"/>
          </a:p>
        </p:txBody>
      </p:sp>
      <p:sp>
        <p:nvSpPr>
          <p:cNvPr id="102" name="Google Shape;102;p14"/>
          <p:cNvSpPr txBox="1"/>
          <p:nvPr>
            <p:ph idx="10" type="dt"/>
          </p:nvPr>
        </p:nvSpPr>
        <p:spPr>
          <a:xfrm>
            <a:off x="457200" y="6492875"/>
            <a:ext cx="2133600" cy="365125"/>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t>5/25/2020</a:t>
            </a:r>
            <a:endParaRPr/>
          </a:p>
        </p:txBody>
      </p:sp>
      <p:sp>
        <p:nvSpPr>
          <p:cNvPr id="103" name="Google Shape;103;p14"/>
          <p:cNvSpPr txBox="1"/>
          <p:nvPr>
            <p:ph idx="11" type="ftr"/>
          </p:nvPr>
        </p:nvSpPr>
        <p:spPr>
          <a:xfrm>
            <a:off x="2743200" y="6492875"/>
            <a:ext cx="3657600" cy="365125"/>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a:t>School of Mechanical Engineering</a:t>
            </a:r>
            <a:endParaRPr/>
          </a:p>
        </p:txBody>
      </p:sp>
      <p:sp>
        <p:nvSpPr>
          <p:cNvPr id="104" name="Google Shape;104;p14"/>
          <p:cNvSpPr txBox="1"/>
          <p:nvPr>
            <p:ph idx="12" type="sldNum"/>
          </p:nvPr>
        </p:nvSpPr>
        <p:spPr>
          <a:xfrm>
            <a:off x="6553200" y="6492875"/>
            <a:ext cx="2133600" cy="36512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32"/>
          <p:cNvSpPr txBox="1"/>
          <p:nvPr>
            <p:ph type="title"/>
          </p:nvPr>
        </p:nvSpPr>
        <p:spPr>
          <a:xfrm>
            <a:off x="457200" y="427038"/>
            <a:ext cx="8229600" cy="944562"/>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002060"/>
              </a:buClr>
              <a:buSzPts val="4000"/>
              <a:buFont typeface="Arial"/>
              <a:buNone/>
            </a:pPr>
            <a:r>
              <a:rPr lang="en-US"/>
              <a:t>Project Demonstration </a:t>
            </a:r>
            <a:endParaRPr/>
          </a:p>
        </p:txBody>
      </p:sp>
      <p:sp>
        <p:nvSpPr>
          <p:cNvPr id="274" name="Google Shape;274;p32"/>
          <p:cNvSpPr txBox="1"/>
          <p:nvPr>
            <p:ph idx="1" type="body"/>
          </p:nvPr>
        </p:nvSpPr>
        <p:spPr>
          <a:xfrm>
            <a:off x="457200" y="1600200"/>
            <a:ext cx="8229600" cy="48006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002060"/>
              </a:buClr>
              <a:buSzPts val="1440"/>
              <a:buFont typeface="Noto Sans Symbols"/>
              <a:buChar char="⮚"/>
            </a:pPr>
            <a:r>
              <a:rPr b="1" lang="en-US" sz="1800"/>
              <a:t>Wind Packed Snow</a:t>
            </a:r>
            <a:endParaRPr/>
          </a:p>
          <a:p>
            <a:pPr indent="0" lvl="0" marL="0" rtl="0" algn="l">
              <a:spcBef>
                <a:spcPts val="360"/>
              </a:spcBef>
              <a:spcAft>
                <a:spcPts val="0"/>
              </a:spcAft>
              <a:buSzPts val="1440"/>
              <a:buNone/>
            </a:pPr>
            <a:r>
              <a:t/>
            </a:r>
            <a:endParaRPr sz="1800"/>
          </a:p>
        </p:txBody>
      </p:sp>
      <p:sp>
        <p:nvSpPr>
          <p:cNvPr id="275" name="Google Shape;275;p32"/>
          <p:cNvSpPr txBox="1"/>
          <p:nvPr>
            <p:ph idx="10" type="dt"/>
          </p:nvPr>
        </p:nvSpPr>
        <p:spPr>
          <a:xfrm>
            <a:off x="457200" y="6492875"/>
            <a:ext cx="2133600" cy="365125"/>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t>5/25/2020</a:t>
            </a:r>
            <a:endParaRPr/>
          </a:p>
        </p:txBody>
      </p:sp>
      <p:sp>
        <p:nvSpPr>
          <p:cNvPr id="276" name="Google Shape;276;p32"/>
          <p:cNvSpPr txBox="1"/>
          <p:nvPr>
            <p:ph idx="11" type="ftr"/>
          </p:nvPr>
        </p:nvSpPr>
        <p:spPr>
          <a:xfrm>
            <a:off x="2743200" y="6492875"/>
            <a:ext cx="3657600" cy="365125"/>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a:t>School of Mechanical Engineering</a:t>
            </a:r>
            <a:endParaRPr/>
          </a:p>
        </p:txBody>
      </p:sp>
      <p:sp>
        <p:nvSpPr>
          <p:cNvPr id="277" name="Google Shape;277;p32"/>
          <p:cNvSpPr txBox="1"/>
          <p:nvPr>
            <p:ph idx="12" type="sldNum"/>
          </p:nvPr>
        </p:nvSpPr>
        <p:spPr>
          <a:xfrm>
            <a:off x="6553200" y="6492875"/>
            <a:ext cx="2133600" cy="36512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278" name="Google Shape;278;p32"/>
          <p:cNvPicPr preferRelativeResize="0"/>
          <p:nvPr/>
        </p:nvPicPr>
        <p:blipFill rotWithShape="1">
          <a:blip r:embed="rId3">
            <a:alphaModFix/>
          </a:blip>
          <a:srcRect b="0" l="0" r="0" t="0"/>
          <a:stretch/>
        </p:blipFill>
        <p:spPr>
          <a:xfrm>
            <a:off x="533400" y="2438400"/>
            <a:ext cx="4191000" cy="2926080"/>
          </a:xfrm>
          <a:prstGeom prst="rect">
            <a:avLst/>
          </a:prstGeom>
          <a:noFill/>
          <a:ln>
            <a:noFill/>
          </a:ln>
        </p:spPr>
      </p:pic>
      <p:pic>
        <p:nvPicPr>
          <p:cNvPr id="279" name="Google Shape;279;p32"/>
          <p:cNvPicPr preferRelativeResize="0"/>
          <p:nvPr/>
        </p:nvPicPr>
        <p:blipFill rotWithShape="1">
          <a:blip r:embed="rId4">
            <a:alphaModFix/>
          </a:blip>
          <a:srcRect b="0" l="0" r="0" t="0"/>
          <a:stretch/>
        </p:blipFill>
        <p:spPr>
          <a:xfrm>
            <a:off x="4876800" y="2438400"/>
            <a:ext cx="3916680" cy="292608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33"/>
          <p:cNvSpPr txBox="1"/>
          <p:nvPr>
            <p:ph type="title"/>
          </p:nvPr>
        </p:nvSpPr>
        <p:spPr>
          <a:xfrm>
            <a:off x="457200" y="427038"/>
            <a:ext cx="8229600" cy="944562"/>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002060"/>
              </a:buClr>
              <a:buSzPts val="4000"/>
              <a:buFont typeface="Arial"/>
              <a:buNone/>
            </a:pPr>
            <a:r>
              <a:rPr lang="en-US"/>
              <a:t>Project Demonstration </a:t>
            </a:r>
            <a:endParaRPr/>
          </a:p>
        </p:txBody>
      </p:sp>
      <p:sp>
        <p:nvSpPr>
          <p:cNvPr id="285" name="Google Shape;285;p33"/>
          <p:cNvSpPr txBox="1"/>
          <p:nvPr>
            <p:ph idx="1" type="body"/>
          </p:nvPr>
        </p:nvSpPr>
        <p:spPr>
          <a:xfrm>
            <a:off x="457200" y="1600200"/>
            <a:ext cx="8229600" cy="48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600"/>
              <a:buNone/>
            </a:pPr>
            <a:r>
              <a:rPr b="1" lang="en-US" sz="2000"/>
              <a:t>Analysis at -15℃:</a:t>
            </a:r>
            <a:endParaRPr/>
          </a:p>
          <a:p>
            <a:pPr indent="-342900" lvl="0" marL="342900" rtl="0" algn="l">
              <a:spcBef>
                <a:spcPts val="360"/>
              </a:spcBef>
              <a:spcAft>
                <a:spcPts val="0"/>
              </a:spcAft>
              <a:buClr>
                <a:srgbClr val="002060"/>
              </a:buClr>
              <a:buSzPts val="1440"/>
              <a:buFont typeface="Noto Sans Symbols"/>
              <a:buChar char="⮚"/>
            </a:pPr>
            <a:r>
              <a:rPr b="1" lang="en-US" sz="1800"/>
              <a:t>Settled Snow</a:t>
            </a:r>
            <a:endParaRPr sz="1800"/>
          </a:p>
          <a:p>
            <a:pPr indent="0" lvl="0" marL="0" rtl="0" algn="l">
              <a:spcBef>
                <a:spcPts val="400"/>
              </a:spcBef>
              <a:spcAft>
                <a:spcPts val="0"/>
              </a:spcAft>
              <a:buSzPts val="1600"/>
              <a:buNone/>
            </a:pPr>
            <a:r>
              <a:t/>
            </a:r>
            <a:endParaRPr sz="2000"/>
          </a:p>
        </p:txBody>
      </p:sp>
      <p:sp>
        <p:nvSpPr>
          <p:cNvPr id="286" name="Google Shape;286;p33"/>
          <p:cNvSpPr txBox="1"/>
          <p:nvPr>
            <p:ph idx="10" type="dt"/>
          </p:nvPr>
        </p:nvSpPr>
        <p:spPr>
          <a:xfrm>
            <a:off x="457200" y="6492875"/>
            <a:ext cx="2133600" cy="365125"/>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t>5/25/2020</a:t>
            </a:r>
            <a:endParaRPr/>
          </a:p>
        </p:txBody>
      </p:sp>
      <p:sp>
        <p:nvSpPr>
          <p:cNvPr id="287" name="Google Shape;287;p33"/>
          <p:cNvSpPr txBox="1"/>
          <p:nvPr>
            <p:ph idx="11" type="ftr"/>
          </p:nvPr>
        </p:nvSpPr>
        <p:spPr>
          <a:xfrm>
            <a:off x="2743200" y="6492875"/>
            <a:ext cx="3657600" cy="365125"/>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a:t>School of Mechanical Engineering</a:t>
            </a:r>
            <a:endParaRPr/>
          </a:p>
        </p:txBody>
      </p:sp>
      <p:sp>
        <p:nvSpPr>
          <p:cNvPr id="288" name="Google Shape;288;p33"/>
          <p:cNvSpPr txBox="1"/>
          <p:nvPr>
            <p:ph idx="12" type="sldNum"/>
          </p:nvPr>
        </p:nvSpPr>
        <p:spPr>
          <a:xfrm>
            <a:off x="6553200" y="6492875"/>
            <a:ext cx="2133600" cy="36512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289" name="Google Shape;289;p33"/>
          <p:cNvPicPr preferRelativeResize="0"/>
          <p:nvPr/>
        </p:nvPicPr>
        <p:blipFill rotWithShape="1">
          <a:blip r:embed="rId3">
            <a:alphaModFix/>
          </a:blip>
          <a:srcRect b="0" l="0" r="0" t="0"/>
          <a:stretch/>
        </p:blipFill>
        <p:spPr>
          <a:xfrm>
            <a:off x="533400" y="2362200"/>
            <a:ext cx="4114800" cy="2971800"/>
          </a:xfrm>
          <a:prstGeom prst="rect">
            <a:avLst/>
          </a:prstGeom>
          <a:noFill/>
          <a:ln>
            <a:noFill/>
          </a:ln>
        </p:spPr>
      </p:pic>
      <p:pic>
        <p:nvPicPr>
          <p:cNvPr id="290" name="Google Shape;290;p33"/>
          <p:cNvPicPr preferRelativeResize="0"/>
          <p:nvPr/>
        </p:nvPicPr>
        <p:blipFill rotWithShape="1">
          <a:blip r:embed="rId4">
            <a:alphaModFix/>
          </a:blip>
          <a:srcRect b="0" l="0" r="0" t="0"/>
          <a:stretch/>
        </p:blipFill>
        <p:spPr>
          <a:xfrm>
            <a:off x="4800601" y="2362200"/>
            <a:ext cx="3886200" cy="29718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34"/>
          <p:cNvSpPr txBox="1"/>
          <p:nvPr>
            <p:ph type="title"/>
          </p:nvPr>
        </p:nvSpPr>
        <p:spPr>
          <a:xfrm>
            <a:off x="457200" y="427038"/>
            <a:ext cx="8229600" cy="944562"/>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002060"/>
              </a:buClr>
              <a:buSzPts val="4000"/>
              <a:buFont typeface="Arial"/>
              <a:buNone/>
            </a:pPr>
            <a:r>
              <a:rPr lang="en-US"/>
              <a:t>Project Demonstration </a:t>
            </a:r>
            <a:endParaRPr/>
          </a:p>
        </p:txBody>
      </p:sp>
      <p:sp>
        <p:nvSpPr>
          <p:cNvPr id="296" name="Google Shape;296;p34"/>
          <p:cNvSpPr txBox="1"/>
          <p:nvPr>
            <p:ph idx="1" type="body"/>
          </p:nvPr>
        </p:nvSpPr>
        <p:spPr>
          <a:xfrm>
            <a:off x="304800" y="1547177"/>
            <a:ext cx="8229600" cy="48006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002060"/>
              </a:buClr>
              <a:buSzPts val="1440"/>
              <a:buFont typeface="Noto Sans Symbols"/>
              <a:buChar char="⮚"/>
            </a:pPr>
            <a:r>
              <a:rPr b="1" lang="en-US" sz="1800"/>
              <a:t>Depth Hoar</a:t>
            </a:r>
            <a:endParaRPr sz="1800"/>
          </a:p>
          <a:p>
            <a:pPr indent="-200660" lvl="0" marL="342900" rtl="0" algn="l">
              <a:spcBef>
                <a:spcPts val="560"/>
              </a:spcBef>
              <a:spcAft>
                <a:spcPts val="0"/>
              </a:spcAft>
              <a:buClr>
                <a:srgbClr val="002060"/>
              </a:buClr>
              <a:buSzPts val="2240"/>
              <a:buFont typeface="Noto Sans Symbols"/>
              <a:buNone/>
            </a:pPr>
            <a:r>
              <a:t/>
            </a:r>
            <a:endParaRPr/>
          </a:p>
        </p:txBody>
      </p:sp>
      <p:sp>
        <p:nvSpPr>
          <p:cNvPr id="297" name="Google Shape;297;p34"/>
          <p:cNvSpPr txBox="1"/>
          <p:nvPr>
            <p:ph idx="10" type="dt"/>
          </p:nvPr>
        </p:nvSpPr>
        <p:spPr>
          <a:xfrm>
            <a:off x="457200" y="6492875"/>
            <a:ext cx="2133600" cy="365125"/>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t>5/25/2020</a:t>
            </a:r>
            <a:endParaRPr/>
          </a:p>
        </p:txBody>
      </p:sp>
      <p:sp>
        <p:nvSpPr>
          <p:cNvPr id="298" name="Google Shape;298;p34"/>
          <p:cNvSpPr txBox="1"/>
          <p:nvPr>
            <p:ph idx="11" type="ftr"/>
          </p:nvPr>
        </p:nvSpPr>
        <p:spPr>
          <a:xfrm>
            <a:off x="2743200" y="6492875"/>
            <a:ext cx="3657600" cy="365125"/>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a:t>School of Mechanical Engineering</a:t>
            </a:r>
            <a:endParaRPr/>
          </a:p>
        </p:txBody>
      </p:sp>
      <p:sp>
        <p:nvSpPr>
          <p:cNvPr id="299" name="Google Shape;299;p34"/>
          <p:cNvSpPr txBox="1"/>
          <p:nvPr>
            <p:ph idx="12" type="sldNum"/>
          </p:nvPr>
        </p:nvSpPr>
        <p:spPr>
          <a:xfrm>
            <a:off x="6553200" y="6492875"/>
            <a:ext cx="2133600" cy="36512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300" name="Google Shape;300;p34"/>
          <p:cNvPicPr preferRelativeResize="0"/>
          <p:nvPr/>
        </p:nvPicPr>
        <p:blipFill rotWithShape="1">
          <a:blip r:embed="rId3">
            <a:alphaModFix/>
          </a:blip>
          <a:srcRect b="0" l="0" r="0" t="0"/>
          <a:stretch/>
        </p:blipFill>
        <p:spPr>
          <a:xfrm>
            <a:off x="342900" y="1981200"/>
            <a:ext cx="4069080" cy="3448368"/>
          </a:xfrm>
          <a:prstGeom prst="rect">
            <a:avLst/>
          </a:prstGeom>
          <a:noFill/>
          <a:ln>
            <a:noFill/>
          </a:ln>
        </p:spPr>
      </p:pic>
      <p:pic>
        <p:nvPicPr>
          <p:cNvPr id="301" name="Google Shape;301;p34"/>
          <p:cNvPicPr preferRelativeResize="0"/>
          <p:nvPr/>
        </p:nvPicPr>
        <p:blipFill rotWithShape="1">
          <a:blip r:embed="rId4">
            <a:alphaModFix/>
          </a:blip>
          <a:srcRect b="0" l="0" r="0" t="0"/>
          <a:stretch/>
        </p:blipFill>
        <p:spPr>
          <a:xfrm>
            <a:off x="4587240" y="1981200"/>
            <a:ext cx="4122420" cy="3448368"/>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35"/>
          <p:cNvSpPr txBox="1"/>
          <p:nvPr>
            <p:ph type="title"/>
          </p:nvPr>
        </p:nvSpPr>
        <p:spPr>
          <a:xfrm>
            <a:off x="457200" y="427038"/>
            <a:ext cx="8229600" cy="944562"/>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002060"/>
              </a:buClr>
              <a:buSzPts val="4000"/>
              <a:buFont typeface="Arial"/>
              <a:buNone/>
            </a:pPr>
            <a:r>
              <a:rPr lang="en-US"/>
              <a:t>Project Demonstration </a:t>
            </a:r>
            <a:endParaRPr/>
          </a:p>
        </p:txBody>
      </p:sp>
      <p:sp>
        <p:nvSpPr>
          <p:cNvPr id="307" name="Google Shape;307;p35"/>
          <p:cNvSpPr txBox="1"/>
          <p:nvPr>
            <p:ph idx="1" type="body"/>
          </p:nvPr>
        </p:nvSpPr>
        <p:spPr>
          <a:xfrm>
            <a:off x="457200" y="1600200"/>
            <a:ext cx="8229600" cy="48006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002060"/>
              </a:buClr>
              <a:buSzPts val="1440"/>
              <a:buFont typeface="Noto Sans Symbols"/>
              <a:buChar char="⮚"/>
            </a:pPr>
            <a:r>
              <a:rPr b="1" lang="en-US" sz="1800"/>
              <a:t>Wind Packed Snow</a:t>
            </a:r>
            <a:endParaRPr/>
          </a:p>
          <a:p>
            <a:pPr indent="-200660" lvl="0" marL="342900" rtl="0" algn="l">
              <a:spcBef>
                <a:spcPts val="560"/>
              </a:spcBef>
              <a:spcAft>
                <a:spcPts val="0"/>
              </a:spcAft>
              <a:buClr>
                <a:srgbClr val="002060"/>
              </a:buClr>
              <a:buSzPts val="2240"/>
              <a:buFont typeface="Noto Sans Symbols"/>
              <a:buNone/>
            </a:pPr>
            <a:r>
              <a:t/>
            </a:r>
            <a:endParaRPr/>
          </a:p>
        </p:txBody>
      </p:sp>
      <p:sp>
        <p:nvSpPr>
          <p:cNvPr id="308" name="Google Shape;308;p35"/>
          <p:cNvSpPr txBox="1"/>
          <p:nvPr>
            <p:ph idx="10" type="dt"/>
          </p:nvPr>
        </p:nvSpPr>
        <p:spPr>
          <a:xfrm>
            <a:off x="457200" y="6492875"/>
            <a:ext cx="2133600" cy="365125"/>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t>5/25/2020</a:t>
            </a:r>
            <a:endParaRPr/>
          </a:p>
        </p:txBody>
      </p:sp>
      <p:sp>
        <p:nvSpPr>
          <p:cNvPr id="309" name="Google Shape;309;p35"/>
          <p:cNvSpPr txBox="1"/>
          <p:nvPr>
            <p:ph idx="11" type="ftr"/>
          </p:nvPr>
        </p:nvSpPr>
        <p:spPr>
          <a:xfrm>
            <a:off x="2743200" y="6492875"/>
            <a:ext cx="3657600" cy="365125"/>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a:t>School of Mechanical Engineering</a:t>
            </a:r>
            <a:endParaRPr/>
          </a:p>
        </p:txBody>
      </p:sp>
      <p:sp>
        <p:nvSpPr>
          <p:cNvPr id="310" name="Google Shape;310;p35"/>
          <p:cNvSpPr txBox="1"/>
          <p:nvPr>
            <p:ph idx="12" type="sldNum"/>
          </p:nvPr>
        </p:nvSpPr>
        <p:spPr>
          <a:xfrm>
            <a:off x="6553200" y="6492875"/>
            <a:ext cx="2133600" cy="36512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311" name="Google Shape;311;p35"/>
          <p:cNvPicPr preferRelativeResize="0"/>
          <p:nvPr/>
        </p:nvPicPr>
        <p:blipFill rotWithShape="1">
          <a:blip r:embed="rId3">
            <a:alphaModFix/>
          </a:blip>
          <a:srcRect b="0" l="0" r="0" t="0"/>
          <a:stretch/>
        </p:blipFill>
        <p:spPr>
          <a:xfrm>
            <a:off x="312420" y="2286000"/>
            <a:ext cx="4267200" cy="3124200"/>
          </a:xfrm>
          <a:prstGeom prst="rect">
            <a:avLst/>
          </a:prstGeom>
          <a:noFill/>
          <a:ln>
            <a:noFill/>
          </a:ln>
        </p:spPr>
      </p:pic>
      <p:pic>
        <p:nvPicPr>
          <p:cNvPr id="312" name="Google Shape;312;p35"/>
          <p:cNvPicPr preferRelativeResize="0"/>
          <p:nvPr/>
        </p:nvPicPr>
        <p:blipFill rotWithShape="1">
          <a:blip r:embed="rId4">
            <a:alphaModFix/>
          </a:blip>
          <a:srcRect b="0" l="0" r="554" t="0"/>
          <a:stretch/>
        </p:blipFill>
        <p:spPr>
          <a:xfrm>
            <a:off x="4648200" y="2263140"/>
            <a:ext cx="4267200" cy="314706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36"/>
          <p:cNvSpPr txBox="1"/>
          <p:nvPr>
            <p:ph type="title"/>
          </p:nvPr>
        </p:nvSpPr>
        <p:spPr>
          <a:xfrm>
            <a:off x="457200" y="427038"/>
            <a:ext cx="8229600" cy="944562"/>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002060"/>
              </a:buClr>
              <a:buSzPts val="4000"/>
              <a:buFont typeface="Arial"/>
              <a:buNone/>
            </a:pPr>
            <a:r>
              <a:rPr lang="en-US"/>
              <a:t>Conclusions</a:t>
            </a:r>
            <a:endParaRPr/>
          </a:p>
        </p:txBody>
      </p:sp>
      <p:sp>
        <p:nvSpPr>
          <p:cNvPr id="318" name="Google Shape;318;p36"/>
          <p:cNvSpPr txBox="1"/>
          <p:nvPr>
            <p:ph idx="1" type="body"/>
          </p:nvPr>
        </p:nvSpPr>
        <p:spPr>
          <a:xfrm>
            <a:off x="457200" y="1600200"/>
            <a:ext cx="8229600" cy="4800600"/>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SzPts val="1600"/>
              <a:buChar char="⮚"/>
            </a:pPr>
            <a:r>
              <a:rPr lang="en-US" sz="2000"/>
              <a:t>Our product uses a load cell to prevent energy wastage. In today’s day and age high energy consumption is a highly prevalent problem. To reduce that we have added the usage of microcontrollers to stop electricity supply when said task of melting the snow gets completed. This technology reads changes in load atop the mat surface to determine whether or not heat is required and in turn if electricity should be provided or not. </a:t>
            </a:r>
            <a:endParaRPr sz="2000"/>
          </a:p>
          <a:p>
            <a:pPr indent="-342900" lvl="0" marL="342900" rtl="0" algn="just">
              <a:spcBef>
                <a:spcPts val="400"/>
              </a:spcBef>
              <a:spcAft>
                <a:spcPts val="0"/>
              </a:spcAft>
              <a:buSzPts val="1600"/>
              <a:buChar char="⮚"/>
            </a:pPr>
            <a:r>
              <a:rPr lang="en-US" sz="2000"/>
              <a:t>The mat is also made up of highly durable materials as the mat itself so that it lasts longer, and also the heat supplied from the heated wires does not damage. Due to the usage of flexible and lightweight materials it has easy portability.</a:t>
            </a:r>
            <a:endParaRPr/>
          </a:p>
          <a:p>
            <a:pPr indent="-342900" lvl="0" marL="342900" rtl="0" algn="just">
              <a:spcBef>
                <a:spcPts val="400"/>
              </a:spcBef>
              <a:spcAft>
                <a:spcPts val="0"/>
              </a:spcAft>
              <a:buSzPts val="1600"/>
              <a:buChar char="⮚"/>
            </a:pPr>
            <a:r>
              <a:rPr lang="en-US" sz="2000"/>
              <a:t>Theoretical calculations suggested a power rating of 800 W over a 100x100 mm surface of the mat which was confirmed by the Heat Flux Gradient maping found through simulations on ANSYS.</a:t>
            </a:r>
            <a:endParaRPr sz="2000"/>
          </a:p>
          <a:p>
            <a:pPr indent="-246380" lvl="0" marL="342900" rtl="0" algn="just">
              <a:spcBef>
                <a:spcPts val="380"/>
              </a:spcBef>
              <a:spcAft>
                <a:spcPts val="0"/>
              </a:spcAft>
              <a:buSzPts val="1520"/>
              <a:buNone/>
            </a:pPr>
            <a:r>
              <a:t/>
            </a:r>
            <a:endParaRPr sz="1900"/>
          </a:p>
          <a:p>
            <a:pPr indent="0" lvl="0" marL="0" rtl="0" algn="l">
              <a:spcBef>
                <a:spcPts val="560"/>
              </a:spcBef>
              <a:spcAft>
                <a:spcPts val="0"/>
              </a:spcAft>
              <a:buSzPts val="2240"/>
              <a:buNone/>
            </a:pPr>
            <a:r>
              <a:t/>
            </a:r>
            <a:endParaRPr/>
          </a:p>
        </p:txBody>
      </p:sp>
      <p:sp>
        <p:nvSpPr>
          <p:cNvPr id="319" name="Google Shape;319;p36"/>
          <p:cNvSpPr txBox="1"/>
          <p:nvPr>
            <p:ph idx="10" type="dt"/>
          </p:nvPr>
        </p:nvSpPr>
        <p:spPr>
          <a:xfrm>
            <a:off x="457200" y="6492875"/>
            <a:ext cx="2133600" cy="365125"/>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t>5/25/2020</a:t>
            </a:r>
            <a:endParaRPr/>
          </a:p>
        </p:txBody>
      </p:sp>
      <p:sp>
        <p:nvSpPr>
          <p:cNvPr id="320" name="Google Shape;320;p36"/>
          <p:cNvSpPr txBox="1"/>
          <p:nvPr>
            <p:ph idx="11" type="ftr"/>
          </p:nvPr>
        </p:nvSpPr>
        <p:spPr>
          <a:xfrm>
            <a:off x="2743200" y="6492875"/>
            <a:ext cx="3657600" cy="365125"/>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a:t>School of Mechanical Engineering</a:t>
            </a:r>
            <a:endParaRPr/>
          </a:p>
        </p:txBody>
      </p:sp>
      <p:sp>
        <p:nvSpPr>
          <p:cNvPr id="321" name="Google Shape;321;p36"/>
          <p:cNvSpPr txBox="1"/>
          <p:nvPr>
            <p:ph idx="12" type="sldNum"/>
          </p:nvPr>
        </p:nvSpPr>
        <p:spPr>
          <a:xfrm>
            <a:off x="6553200" y="6492875"/>
            <a:ext cx="2133600" cy="36512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37"/>
          <p:cNvSpPr txBox="1"/>
          <p:nvPr>
            <p:ph type="title"/>
          </p:nvPr>
        </p:nvSpPr>
        <p:spPr>
          <a:xfrm>
            <a:off x="457200" y="427038"/>
            <a:ext cx="8229600" cy="944562"/>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002060"/>
              </a:buClr>
              <a:buSzPts val="4000"/>
              <a:buFont typeface="Arial"/>
              <a:buNone/>
            </a:pPr>
            <a:r>
              <a:rPr lang="en-US"/>
              <a:t>Conclusions</a:t>
            </a:r>
            <a:endParaRPr/>
          </a:p>
        </p:txBody>
      </p:sp>
      <p:sp>
        <p:nvSpPr>
          <p:cNvPr id="327" name="Google Shape;327;p37"/>
          <p:cNvSpPr txBox="1"/>
          <p:nvPr>
            <p:ph idx="1" type="body"/>
          </p:nvPr>
        </p:nvSpPr>
        <p:spPr>
          <a:xfrm>
            <a:off x="457200" y="1600200"/>
            <a:ext cx="8229600" cy="4800600"/>
          </a:xfrm>
          <a:prstGeom prst="rect">
            <a:avLst/>
          </a:prstGeom>
          <a:noFill/>
          <a:ln>
            <a:noFill/>
          </a:ln>
        </p:spPr>
        <p:txBody>
          <a:bodyPr anchorCtr="0" anchor="t" bIns="45700" lIns="91425" spcFirstLastPara="1" rIns="91425" wrap="square" tIns="45700">
            <a:noAutofit/>
          </a:bodyPr>
          <a:lstStyle/>
          <a:p>
            <a:pPr indent="-342900" lvl="0" marL="342900" rtl="0" algn="just">
              <a:lnSpc>
                <a:spcPct val="80000"/>
              </a:lnSpc>
              <a:spcBef>
                <a:spcPts val="0"/>
              </a:spcBef>
              <a:spcAft>
                <a:spcPts val="0"/>
              </a:spcAft>
              <a:buSzPts val="1520"/>
              <a:buChar char="⮚"/>
            </a:pPr>
            <a:r>
              <a:rPr lang="en-US" sz="1900"/>
              <a:t>To check the proper melting of snow, simulations were carried out on 3 different types of snow i.e Settled Snow, Depth Hoar and Wind Packed Snow each of 2.5 inches height.</a:t>
            </a:r>
            <a:endParaRPr sz="1900"/>
          </a:p>
          <a:p>
            <a:pPr indent="-285750" lvl="1" marL="742950" rtl="0" algn="just">
              <a:lnSpc>
                <a:spcPct val="80000"/>
              </a:lnSpc>
              <a:spcBef>
                <a:spcPts val="380"/>
              </a:spcBef>
              <a:spcAft>
                <a:spcPts val="0"/>
              </a:spcAft>
              <a:buClr>
                <a:srgbClr val="C00000"/>
              </a:buClr>
              <a:buSzPts val="2090"/>
              <a:buChar char="▪"/>
            </a:pPr>
            <a:r>
              <a:rPr lang="en-US" sz="1900">
                <a:latin typeface="Times New Roman"/>
                <a:ea typeface="Times New Roman"/>
                <a:cs typeface="Times New Roman"/>
                <a:sym typeface="Times New Roman"/>
              </a:rPr>
              <a:t>Analysis was carried out on Settled Snow at -8</a:t>
            </a:r>
            <a:r>
              <a:rPr baseline="30000" lang="en-US" sz="1900">
                <a:latin typeface="Times New Roman"/>
                <a:ea typeface="Times New Roman"/>
                <a:cs typeface="Times New Roman"/>
                <a:sym typeface="Times New Roman"/>
              </a:rPr>
              <a:t>o</a:t>
            </a:r>
            <a:r>
              <a:rPr lang="en-US" sz="1900">
                <a:latin typeface="Times New Roman"/>
                <a:ea typeface="Times New Roman"/>
                <a:cs typeface="Times New Roman"/>
                <a:sym typeface="Times New Roman"/>
              </a:rPr>
              <a:t>C and -15</a:t>
            </a:r>
            <a:r>
              <a:rPr baseline="30000" lang="en-US" sz="1900">
                <a:latin typeface="Times New Roman"/>
                <a:ea typeface="Times New Roman"/>
                <a:cs typeface="Times New Roman"/>
                <a:sym typeface="Times New Roman"/>
              </a:rPr>
              <a:t>o</a:t>
            </a:r>
            <a:r>
              <a:rPr lang="en-US" sz="1900">
                <a:latin typeface="Times New Roman"/>
                <a:ea typeface="Times New Roman"/>
                <a:cs typeface="Times New Roman"/>
                <a:sym typeface="Times New Roman"/>
              </a:rPr>
              <a:t>C</a:t>
            </a:r>
            <a:endParaRPr sz="1900">
              <a:latin typeface="Times New Roman"/>
              <a:ea typeface="Times New Roman"/>
              <a:cs typeface="Times New Roman"/>
              <a:sym typeface="Times New Roman"/>
            </a:endParaRPr>
          </a:p>
          <a:p>
            <a:pPr indent="-228600" lvl="2" marL="1143000" rtl="0" algn="just">
              <a:lnSpc>
                <a:spcPct val="80000"/>
              </a:lnSpc>
              <a:spcBef>
                <a:spcPts val="237"/>
              </a:spcBef>
              <a:spcAft>
                <a:spcPts val="0"/>
              </a:spcAft>
              <a:buClr>
                <a:schemeClr val="dk1"/>
              </a:buClr>
              <a:buSzPts val="1187"/>
              <a:buChar char="o"/>
            </a:pPr>
            <a:r>
              <a:rPr lang="en-US" sz="1187">
                <a:latin typeface="Times New Roman"/>
                <a:ea typeface="Times New Roman"/>
                <a:cs typeface="Times New Roman"/>
                <a:sym typeface="Times New Roman"/>
              </a:rPr>
              <a:t>Heat was supplied for about 600 seconds to the snow which started at  -8</a:t>
            </a:r>
            <a:r>
              <a:rPr baseline="30000" lang="en-US" sz="1187">
                <a:latin typeface="Times New Roman"/>
                <a:ea typeface="Times New Roman"/>
                <a:cs typeface="Times New Roman"/>
                <a:sym typeface="Times New Roman"/>
              </a:rPr>
              <a:t>o</a:t>
            </a:r>
            <a:r>
              <a:rPr lang="en-US" sz="1187">
                <a:latin typeface="Times New Roman"/>
                <a:ea typeface="Times New Roman"/>
                <a:cs typeface="Times New Roman"/>
                <a:sym typeface="Times New Roman"/>
              </a:rPr>
              <a:t>C and the temperature of the top surface of the snow reached minimum temperatures of 377.58</a:t>
            </a:r>
            <a:r>
              <a:rPr baseline="30000" lang="en-US" sz="1187">
                <a:latin typeface="Times New Roman"/>
                <a:ea typeface="Times New Roman"/>
                <a:cs typeface="Times New Roman"/>
                <a:sym typeface="Times New Roman"/>
              </a:rPr>
              <a:t>o</a:t>
            </a:r>
            <a:r>
              <a:rPr lang="en-US" sz="1187">
                <a:latin typeface="Times New Roman"/>
                <a:ea typeface="Times New Roman"/>
                <a:cs typeface="Times New Roman"/>
                <a:sym typeface="Times New Roman"/>
              </a:rPr>
              <a:t>C, indicating that the snow was melted and removed by vaporising.</a:t>
            </a:r>
            <a:endParaRPr sz="1187">
              <a:latin typeface="Times New Roman"/>
              <a:ea typeface="Times New Roman"/>
              <a:cs typeface="Times New Roman"/>
              <a:sym typeface="Times New Roman"/>
            </a:endParaRPr>
          </a:p>
          <a:p>
            <a:pPr indent="-228600" lvl="2" marL="1143000" rtl="0" algn="just">
              <a:lnSpc>
                <a:spcPct val="80000"/>
              </a:lnSpc>
              <a:spcBef>
                <a:spcPts val="237"/>
              </a:spcBef>
              <a:spcAft>
                <a:spcPts val="0"/>
              </a:spcAft>
              <a:buClr>
                <a:schemeClr val="dk1"/>
              </a:buClr>
              <a:buSzPts val="1187"/>
              <a:buChar char="o"/>
            </a:pPr>
            <a:r>
              <a:rPr lang="en-US" sz="1187">
                <a:latin typeface="Times New Roman"/>
                <a:ea typeface="Times New Roman"/>
                <a:cs typeface="Times New Roman"/>
                <a:sym typeface="Times New Roman"/>
              </a:rPr>
              <a:t>Heat was supplied for about 600 seconds to the snow which started at  -15</a:t>
            </a:r>
            <a:r>
              <a:rPr baseline="30000" lang="en-US" sz="1187">
                <a:latin typeface="Times New Roman"/>
                <a:ea typeface="Times New Roman"/>
                <a:cs typeface="Times New Roman"/>
                <a:sym typeface="Times New Roman"/>
              </a:rPr>
              <a:t>o</a:t>
            </a:r>
            <a:r>
              <a:rPr lang="en-US" sz="1187">
                <a:latin typeface="Times New Roman"/>
                <a:ea typeface="Times New Roman"/>
                <a:cs typeface="Times New Roman"/>
                <a:sym typeface="Times New Roman"/>
              </a:rPr>
              <a:t>C and the temperature of the top surface of the snow reached minimum temperatures of 369.88</a:t>
            </a:r>
            <a:r>
              <a:rPr baseline="30000" lang="en-US" sz="1187">
                <a:latin typeface="Times New Roman"/>
                <a:ea typeface="Times New Roman"/>
                <a:cs typeface="Times New Roman"/>
                <a:sym typeface="Times New Roman"/>
              </a:rPr>
              <a:t>o</a:t>
            </a:r>
            <a:r>
              <a:rPr lang="en-US" sz="1187">
                <a:latin typeface="Times New Roman"/>
                <a:ea typeface="Times New Roman"/>
                <a:cs typeface="Times New Roman"/>
                <a:sym typeface="Times New Roman"/>
              </a:rPr>
              <a:t>C, indicating that the snow was melted and removed by vaporising.</a:t>
            </a:r>
            <a:endParaRPr sz="1187">
              <a:latin typeface="Times New Roman"/>
              <a:ea typeface="Times New Roman"/>
              <a:cs typeface="Times New Roman"/>
              <a:sym typeface="Times New Roman"/>
            </a:endParaRPr>
          </a:p>
          <a:p>
            <a:pPr indent="-285750" lvl="1" marL="742950" rtl="0" algn="just">
              <a:lnSpc>
                <a:spcPct val="80000"/>
              </a:lnSpc>
              <a:spcBef>
                <a:spcPts val="380"/>
              </a:spcBef>
              <a:spcAft>
                <a:spcPts val="0"/>
              </a:spcAft>
              <a:buClr>
                <a:srgbClr val="C00000"/>
              </a:buClr>
              <a:buSzPts val="2090"/>
              <a:buChar char="▪"/>
            </a:pPr>
            <a:r>
              <a:rPr lang="en-US" sz="1900">
                <a:latin typeface="Times New Roman"/>
                <a:ea typeface="Times New Roman"/>
                <a:cs typeface="Times New Roman"/>
                <a:sym typeface="Times New Roman"/>
              </a:rPr>
              <a:t>Analysis was carried out on Depth Hoar at -8</a:t>
            </a:r>
            <a:r>
              <a:rPr baseline="30000" lang="en-US" sz="1900">
                <a:latin typeface="Times New Roman"/>
                <a:ea typeface="Times New Roman"/>
                <a:cs typeface="Times New Roman"/>
                <a:sym typeface="Times New Roman"/>
              </a:rPr>
              <a:t>o</a:t>
            </a:r>
            <a:r>
              <a:rPr lang="en-US" sz="1900">
                <a:latin typeface="Times New Roman"/>
                <a:ea typeface="Times New Roman"/>
                <a:cs typeface="Times New Roman"/>
                <a:sym typeface="Times New Roman"/>
              </a:rPr>
              <a:t>C and -15</a:t>
            </a:r>
            <a:r>
              <a:rPr baseline="30000" lang="en-US" sz="1900">
                <a:latin typeface="Times New Roman"/>
                <a:ea typeface="Times New Roman"/>
                <a:cs typeface="Times New Roman"/>
                <a:sym typeface="Times New Roman"/>
              </a:rPr>
              <a:t>o</a:t>
            </a:r>
            <a:r>
              <a:rPr lang="en-US" sz="1900">
                <a:latin typeface="Times New Roman"/>
                <a:ea typeface="Times New Roman"/>
                <a:cs typeface="Times New Roman"/>
                <a:sym typeface="Times New Roman"/>
              </a:rPr>
              <a:t>C</a:t>
            </a:r>
            <a:endParaRPr sz="1900">
              <a:latin typeface="Times New Roman"/>
              <a:ea typeface="Times New Roman"/>
              <a:cs typeface="Times New Roman"/>
              <a:sym typeface="Times New Roman"/>
            </a:endParaRPr>
          </a:p>
          <a:p>
            <a:pPr indent="-228600" lvl="2" marL="1143000" rtl="0" algn="just">
              <a:lnSpc>
                <a:spcPct val="80000"/>
              </a:lnSpc>
              <a:spcBef>
                <a:spcPts val="237"/>
              </a:spcBef>
              <a:spcAft>
                <a:spcPts val="0"/>
              </a:spcAft>
              <a:buClr>
                <a:schemeClr val="dk1"/>
              </a:buClr>
              <a:buSzPts val="1187"/>
              <a:buChar char="o"/>
            </a:pPr>
            <a:r>
              <a:rPr lang="en-US" sz="1187">
                <a:latin typeface="Times New Roman"/>
                <a:ea typeface="Times New Roman"/>
                <a:cs typeface="Times New Roman"/>
                <a:sym typeface="Times New Roman"/>
              </a:rPr>
              <a:t>Heat was supplied for about 750 seconds to the snow which started at  -8</a:t>
            </a:r>
            <a:r>
              <a:rPr baseline="30000" lang="en-US" sz="1187">
                <a:latin typeface="Times New Roman"/>
                <a:ea typeface="Times New Roman"/>
                <a:cs typeface="Times New Roman"/>
                <a:sym typeface="Times New Roman"/>
              </a:rPr>
              <a:t>o</a:t>
            </a:r>
            <a:r>
              <a:rPr lang="en-US" sz="1187">
                <a:latin typeface="Times New Roman"/>
                <a:ea typeface="Times New Roman"/>
                <a:cs typeface="Times New Roman"/>
                <a:sym typeface="Times New Roman"/>
              </a:rPr>
              <a:t>C and the temperature of the top surface of the snow reached minimum temperatures of 231.91</a:t>
            </a:r>
            <a:r>
              <a:rPr baseline="30000" lang="en-US" sz="1187">
                <a:latin typeface="Times New Roman"/>
                <a:ea typeface="Times New Roman"/>
                <a:cs typeface="Times New Roman"/>
                <a:sym typeface="Times New Roman"/>
              </a:rPr>
              <a:t>o</a:t>
            </a:r>
            <a:r>
              <a:rPr lang="en-US" sz="1187">
                <a:latin typeface="Times New Roman"/>
                <a:ea typeface="Times New Roman"/>
                <a:cs typeface="Times New Roman"/>
                <a:sym typeface="Times New Roman"/>
              </a:rPr>
              <a:t>C, indicating that the snow was melted and removed by vaporising</a:t>
            </a:r>
            <a:endParaRPr sz="1900">
              <a:latin typeface="Times New Roman"/>
              <a:ea typeface="Times New Roman"/>
              <a:cs typeface="Times New Roman"/>
              <a:sym typeface="Times New Roman"/>
            </a:endParaRPr>
          </a:p>
          <a:p>
            <a:pPr indent="-228600" lvl="2" marL="1143000" rtl="0" algn="just">
              <a:lnSpc>
                <a:spcPct val="80000"/>
              </a:lnSpc>
              <a:spcBef>
                <a:spcPts val="237"/>
              </a:spcBef>
              <a:spcAft>
                <a:spcPts val="0"/>
              </a:spcAft>
              <a:buClr>
                <a:schemeClr val="dk1"/>
              </a:buClr>
              <a:buSzPts val="1187"/>
              <a:buChar char="o"/>
            </a:pPr>
            <a:r>
              <a:rPr lang="en-US" sz="1187">
                <a:latin typeface="Times New Roman"/>
                <a:ea typeface="Times New Roman"/>
                <a:cs typeface="Times New Roman"/>
                <a:sym typeface="Times New Roman"/>
              </a:rPr>
              <a:t>Heat was supplied for about 750 seconds to the snow which started at  -15</a:t>
            </a:r>
            <a:r>
              <a:rPr baseline="30000" lang="en-US" sz="1187">
                <a:latin typeface="Times New Roman"/>
                <a:ea typeface="Times New Roman"/>
                <a:cs typeface="Times New Roman"/>
                <a:sym typeface="Times New Roman"/>
              </a:rPr>
              <a:t>o</a:t>
            </a:r>
            <a:r>
              <a:rPr lang="en-US" sz="1187">
                <a:latin typeface="Times New Roman"/>
                <a:ea typeface="Times New Roman"/>
                <a:cs typeface="Times New Roman"/>
                <a:sym typeface="Times New Roman"/>
              </a:rPr>
              <a:t>C and the temperature of the top surface of the snow reached minimum temperatures of 224.69</a:t>
            </a:r>
            <a:r>
              <a:rPr baseline="30000" lang="en-US" sz="1187">
                <a:latin typeface="Times New Roman"/>
                <a:ea typeface="Times New Roman"/>
                <a:cs typeface="Times New Roman"/>
                <a:sym typeface="Times New Roman"/>
              </a:rPr>
              <a:t>o</a:t>
            </a:r>
            <a:r>
              <a:rPr lang="en-US" sz="1187">
                <a:latin typeface="Times New Roman"/>
                <a:ea typeface="Times New Roman"/>
                <a:cs typeface="Times New Roman"/>
                <a:sym typeface="Times New Roman"/>
              </a:rPr>
              <a:t>C, indicating that the snow was melted and removed by vaporising.</a:t>
            </a:r>
            <a:endParaRPr sz="1187">
              <a:latin typeface="Times New Roman"/>
              <a:ea typeface="Times New Roman"/>
              <a:cs typeface="Times New Roman"/>
              <a:sym typeface="Times New Roman"/>
            </a:endParaRPr>
          </a:p>
          <a:p>
            <a:pPr indent="-285750" lvl="1" marL="742950" rtl="0" algn="just">
              <a:lnSpc>
                <a:spcPct val="80000"/>
              </a:lnSpc>
              <a:spcBef>
                <a:spcPts val="380"/>
              </a:spcBef>
              <a:spcAft>
                <a:spcPts val="0"/>
              </a:spcAft>
              <a:buClr>
                <a:srgbClr val="C00000"/>
              </a:buClr>
              <a:buSzPts val="2090"/>
              <a:buChar char="▪"/>
            </a:pPr>
            <a:r>
              <a:rPr lang="en-US" sz="1900">
                <a:latin typeface="Times New Roman"/>
                <a:ea typeface="Times New Roman"/>
                <a:cs typeface="Times New Roman"/>
                <a:sym typeface="Times New Roman"/>
              </a:rPr>
              <a:t>Analysis was carried out on Wind Packed Snow at -8</a:t>
            </a:r>
            <a:r>
              <a:rPr baseline="30000" lang="en-US" sz="1900">
                <a:latin typeface="Times New Roman"/>
                <a:ea typeface="Times New Roman"/>
                <a:cs typeface="Times New Roman"/>
                <a:sym typeface="Times New Roman"/>
              </a:rPr>
              <a:t>o</a:t>
            </a:r>
            <a:r>
              <a:rPr lang="en-US" sz="1900">
                <a:latin typeface="Times New Roman"/>
                <a:ea typeface="Times New Roman"/>
                <a:cs typeface="Times New Roman"/>
                <a:sym typeface="Times New Roman"/>
              </a:rPr>
              <a:t>C and -15</a:t>
            </a:r>
            <a:r>
              <a:rPr baseline="30000" lang="en-US" sz="1900">
                <a:latin typeface="Times New Roman"/>
                <a:ea typeface="Times New Roman"/>
                <a:cs typeface="Times New Roman"/>
                <a:sym typeface="Times New Roman"/>
              </a:rPr>
              <a:t>o</a:t>
            </a:r>
            <a:r>
              <a:rPr lang="en-US" sz="1900">
                <a:latin typeface="Times New Roman"/>
                <a:ea typeface="Times New Roman"/>
                <a:cs typeface="Times New Roman"/>
                <a:sym typeface="Times New Roman"/>
              </a:rPr>
              <a:t>C</a:t>
            </a:r>
            <a:endParaRPr sz="1900">
              <a:latin typeface="Times New Roman"/>
              <a:ea typeface="Times New Roman"/>
              <a:cs typeface="Times New Roman"/>
              <a:sym typeface="Times New Roman"/>
            </a:endParaRPr>
          </a:p>
          <a:p>
            <a:pPr indent="-228600" lvl="2" marL="1143000" rtl="0" algn="just">
              <a:lnSpc>
                <a:spcPct val="80000"/>
              </a:lnSpc>
              <a:spcBef>
                <a:spcPts val="237"/>
              </a:spcBef>
              <a:spcAft>
                <a:spcPts val="0"/>
              </a:spcAft>
              <a:buClr>
                <a:schemeClr val="dk1"/>
              </a:buClr>
              <a:buSzPts val="1187"/>
              <a:buChar char="o"/>
            </a:pPr>
            <a:r>
              <a:rPr lang="en-US" sz="1187">
                <a:latin typeface="Times New Roman"/>
                <a:ea typeface="Times New Roman"/>
                <a:cs typeface="Times New Roman"/>
                <a:sym typeface="Times New Roman"/>
              </a:rPr>
              <a:t>Heat was supplied for about 900 seconds to the snow which started at  -8</a:t>
            </a:r>
            <a:r>
              <a:rPr baseline="30000" lang="en-US" sz="1187">
                <a:latin typeface="Times New Roman"/>
                <a:ea typeface="Times New Roman"/>
                <a:cs typeface="Times New Roman"/>
                <a:sym typeface="Times New Roman"/>
              </a:rPr>
              <a:t>o</a:t>
            </a:r>
            <a:r>
              <a:rPr lang="en-US" sz="1187">
                <a:latin typeface="Times New Roman"/>
                <a:ea typeface="Times New Roman"/>
                <a:cs typeface="Times New Roman"/>
                <a:sym typeface="Times New Roman"/>
              </a:rPr>
              <a:t>C and the temperature of the top surface of the snow reached minimum temperatures of 171.97</a:t>
            </a:r>
            <a:r>
              <a:rPr baseline="30000" lang="en-US" sz="1187">
                <a:latin typeface="Times New Roman"/>
                <a:ea typeface="Times New Roman"/>
                <a:cs typeface="Times New Roman"/>
                <a:sym typeface="Times New Roman"/>
              </a:rPr>
              <a:t>o</a:t>
            </a:r>
            <a:r>
              <a:rPr lang="en-US" sz="1187">
                <a:latin typeface="Times New Roman"/>
                <a:ea typeface="Times New Roman"/>
                <a:cs typeface="Times New Roman"/>
                <a:sym typeface="Times New Roman"/>
              </a:rPr>
              <a:t>C, indicating that the snow was melted and removed by vaporising</a:t>
            </a:r>
            <a:endParaRPr sz="1187">
              <a:latin typeface="Times New Roman"/>
              <a:ea typeface="Times New Roman"/>
              <a:cs typeface="Times New Roman"/>
              <a:sym typeface="Times New Roman"/>
            </a:endParaRPr>
          </a:p>
          <a:p>
            <a:pPr indent="-228600" lvl="2" marL="1143000" rtl="0" algn="just">
              <a:lnSpc>
                <a:spcPct val="80000"/>
              </a:lnSpc>
              <a:spcBef>
                <a:spcPts val="237"/>
              </a:spcBef>
              <a:spcAft>
                <a:spcPts val="0"/>
              </a:spcAft>
              <a:buClr>
                <a:schemeClr val="dk1"/>
              </a:buClr>
              <a:buSzPts val="1187"/>
              <a:buChar char="o"/>
            </a:pPr>
            <a:r>
              <a:rPr lang="en-US" sz="1187">
                <a:latin typeface="Times New Roman"/>
                <a:ea typeface="Times New Roman"/>
                <a:cs typeface="Times New Roman"/>
                <a:sym typeface="Times New Roman"/>
              </a:rPr>
              <a:t>Heat was supplied for about 900 seconds to the snow which started at  -15</a:t>
            </a:r>
            <a:r>
              <a:rPr baseline="30000" lang="en-US" sz="1187">
                <a:latin typeface="Times New Roman"/>
                <a:ea typeface="Times New Roman"/>
                <a:cs typeface="Times New Roman"/>
                <a:sym typeface="Times New Roman"/>
              </a:rPr>
              <a:t>o</a:t>
            </a:r>
            <a:r>
              <a:rPr lang="en-US" sz="1187">
                <a:latin typeface="Times New Roman"/>
                <a:ea typeface="Times New Roman"/>
                <a:cs typeface="Times New Roman"/>
                <a:sym typeface="Times New Roman"/>
              </a:rPr>
              <a:t>C and the temperature of the top surface of the snow reached minimum temperatures of 164.98</a:t>
            </a:r>
            <a:r>
              <a:rPr baseline="30000" lang="en-US" sz="1187">
                <a:latin typeface="Times New Roman"/>
                <a:ea typeface="Times New Roman"/>
                <a:cs typeface="Times New Roman"/>
                <a:sym typeface="Times New Roman"/>
              </a:rPr>
              <a:t>o</a:t>
            </a:r>
            <a:r>
              <a:rPr lang="en-US" sz="1187">
                <a:latin typeface="Times New Roman"/>
                <a:ea typeface="Times New Roman"/>
                <a:cs typeface="Times New Roman"/>
                <a:sym typeface="Times New Roman"/>
              </a:rPr>
              <a:t>C, indicating that the snow was melted and removed by vaporising.</a:t>
            </a:r>
            <a:endParaRPr sz="1187">
              <a:latin typeface="Times New Roman"/>
              <a:ea typeface="Times New Roman"/>
              <a:cs typeface="Times New Roman"/>
              <a:sym typeface="Times New Roman"/>
            </a:endParaRPr>
          </a:p>
          <a:p>
            <a:pPr indent="-275336" lvl="0" marL="342900" rtl="0" algn="l">
              <a:lnSpc>
                <a:spcPct val="80000"/>
              </a:lnSpc>
              <a:spcBef>
                <a:spcPts val="266"/>
              </a:spcBef>
              <a:spcAft>
                <a:spcPts val="0"/>
              </a:spcAft>
              <a:buClr>
                <a:srgbClr val="002060"/>
              </a:buClr>
              <a:buSzPts val="1064"/>
              <a:buFont typeface="Noto Sans Symbols"/>
              <a:buNone/>
            </a:pPr>
            <a:r>
              <a:t/>
            </a:r>
            <a:endParaRPr sz="1330"/>
          </a:p>
        </p:txBody>
      </p:sp>
      <p:sp>
        <p:nvSpPr>
          <p:cNvPr id="328" name="Google Shape;328;p37"/>
          <p:cNvSpPr txBox="1"/>
          <p:nvPr>
            <p:ph idx="10" type="dt"/>
          </p:nvPr>
        </p:nvSpPr>
        <p:spPr>
          <a:xfrm>
            <a:off x="457200" y="6492875"/>
            <a:ext cx="2133600" cy="365125"/>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t>5/25/2020</a:t>
            </a:r>
            <a:endParaRPr/>
          </a:p>
        </p:txBody>
      </p:sp>
      <p:sp>
        <p:nvSpPr>
          <p:cNvPr id="329" name="Google Shape;329;p37"/>
          <p:cNvSpPr txBox="1"/>
          <p:nvPr>
            <p:ph idx="11" type="ftr"/>
          </p:nvPr>
        </p:nvSpPr>
        <p:spPr>
          <a:xfrm>
            <a:off x="2743200" y="6492875"/>
            <a:ext cx="3657600" cy="365125"/>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a:t>School of Mechanical Engineering</a:t>
            </a:r>
            <a:endParaRPr/>
          </a:p>
        </p:txBody>
      </p:sp>
      <p:sp>
        <p:nvSpPr>
          <p:cNvPr id="330" name="Google Shape;330;p37"/>
          <p:cNvSpPr txBox="1"/>
          <p:nvPr>
            <p:ph idx="12" type="sldNum"/>
          </p:nvPr>
        </p:nvSpPr>
        <p:spPr>
          <a:xfrm>
            <a:off x="6553200" y="6492875"/>
            <a:ext cx="2133600" cy="36512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38"/>
          <p:cNvSpPr txBox="1"/>
          <p:nvPr>
            <p:ph type="title"/>
          </p:nvPr>
        </p:nvSpPr>
        <p:spPr>
          <a:xfrm>
            <a:off x="457200" y="427038"/>
            <a:ext cx="8229600" cy="944562"/>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002060"/>
              </a:buClr>
              <a:buSzPts val="4000"/>
              <a:buFont typeface="Arial"/>
              <a:buNone/>
            </a:pPr>
            <a:r>
              <a:rPr lang="en-US"/>
              <a:t>Future Scope</a:t>
            </a:r>
            <a:endParaRPr/>
          </a:p>
        </p:txBody>
      </p:sp>
      <p:sp>
        <p:nvSpPr>
          <p:cNvPr id="336" name="Google Shape;336;p38"/>
          <p:cNvSpPr txBox="1"/>
          <p:nvPr>
            <p:ph idx="1" type="body"/>
          </p:nvPr>
        </p:nvSpPr>
        <p:spPr>
          <a:xfrm>
            <a:off x="457200" y="1600200"/>
            <a:ext cx="8229600" cy="4800600"/>
          </a:xfrm>
          <a:prstGeom prst="rect">
            <a:avLst/>
          </a:prstGeom>
          <a:noFill/>
          <a:ln>
            <a:noFill/>
          </a:ln>
        </p:spPr>
        <p:txBody>
          <a:bodyPr anchorCtr="0" anchor="t" bIns="45700" lIns="91425" spcFirstLastPara="1" rIns="91425" wrap="square" tIns="45700">
            <a:noAutofit/>
          </a:bodyPr>
          <a:lstStyle/>
          <a:p>
            <a:pPr indent="0" lvl="0" marL="0" rtl="0" algn="just">
              <a:spcBef>
                <a:spcPts val="0"/>
              </a:spcBef>
              <a:spcAft>
                <a:spcPts val="0"/>
              </a:spcAft>
              <a:buSzPts val="2240"/>
              <a:buNone/>
            </a:pPr>
            <a:r>
              <a:rPr lang="en-US"/>
              <a:t>The future scope for this product is quite broad. With better research and funds carbon polymers with a proper material blend can be used which has better conductivity and can spread the heat to melt the snow faster also. Construction of a heat reservoir to store excess heat so that even electricity is not supplied but snow melts would also vastly improve energy wastage.</a:t>
            </a:r>
            <a:endParaRPr/>
          </a:p>
          <a:p>
            <a:pPr indent="0" lvl="0" marL="0" rtl="0" algn="l">
              <a:spcBef>
                <a:spcPts val="560"/>
              </a:spcBef>
              <a:spcAft>
                <a:spcPts val="0"/>
              </a:spcAft>
              <a:buSzPts val="2240"/>
              <a:buNone/>
            </a:pPr>
            <a:r>
              <a:t/>
            </a:r>
            <a:endParaRPr/>
          </a:p>
        </p:txBody>
      </p:sp>
      <p:sp>
        <p:nvSpPr>
          <p:cNvPr id="337" name="Google Shape;337;p38"/>
          <p:cNvSpPr txBox="1"/>
          <p:nvPr>
            <p:ph idx="10" type="dt"/>
          </p:nvPr>
        </p:nvSpPr>
        <p:spPr>
          <a:xfrm>
            <a:off x="457200" y="6492875"/>
            <a:ext cx="2133600" cy="365125"/>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t>5/25/2020</a:t>
            </a:r>
            <a:endParaRPr/>
          </a:p>
        </p:txBody>
      </p:sp>
      <p:sp>
        <p:nvSpPr>
          <p:cNvPr id="338" name="Google Shape;338;p38"/>
          <p:cNvSpPr txBox="1"/>
          <p:nvPr>
            <p:ph idx="11" type="ftr"/>
          </p:nvPr>
        </p:nvSpPr>
        <p:spPr>
          <a:xfrm>
            <a:off x="2743200" y="6492875"/>
            <a:ext cx="3657600" cy="365125"/>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a:t>School of Mechanical Engineering</a:t>
            </a:r>
            <a:endParaRPr/>
          </a:p>
        </p:txBody>
      </p:sp>
      <p:sp>
        <p:nvSpPr>
          <p:cNvPr id="339" name="Google Shape;339;p38"/>
          <p:cNvSpPr txBox="1"/>
          <p:nvPr>
            <p:ph idx="12" type="sldNum"/>
          </p:nvPr>
        </p:nvSpPr>
        <p:spPr>
          <a:xfrm>
            <a:off x="6553200" y="6492875"/>
            <a:ext cx="2133600" cy="36512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39"/>
          <p:cNvSpPr txBox="1"/>
          <p:nvPr>
            <p:ph type="title"/>
          </p:nvPr>
        </p:nvSpPr>
        <p:spPr>
          <a:xfrm>
            <a:off x="457200" y="427038"/>
            <a:ext cx="8229600" cy="944562"/>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002060"/>
              </a:buClr>
              <a:buSzPts val="4000"/>
              <a:buFont typeface="Arial"/>
              <a:buNone/>
            </a:pPr>
            <a:r>
              <a:rPr lang="en-US"/>
              <a:t>Time line</a:t>
            </a:r>
            <a:endParaRPr/>
          </a:p>
        </p:txBody>
      </p:sp>
      <p:sp>
        <p:nvSpPr>
          <p:cNvPr id="345" name="Google Shape;345;p39"/>
          <p:cNvSpPr txBox="1"/>
          <p:nvPr>
            <p:ph idx="1" type="body"/>
          </p:nvPr>
        </p:nvSpPr>
        <p:spPr>
          <a:xfrm>
            <a:off x="457200" y="1600200"/>
            <a:ext cx="8229600" cy="48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240"/>
              <a:buNone/>
            </a:pPr>
            <a:r>
              <a:t/>
            </a:r>
            <a:endParaRPr/>
          </a:p>
          <a:p>
            <a:pPr indent="-200660" lvl="0" marL="342900" rtl="0" algn="l">
              <a:spcBef>
                <a:spcPts val="560"/>
              </a:spcBef>
              <a:spcAft>
                <a:spcPts val="0"/>
              </a:spcAft>
              <a:buClr>
                <a:srgbClr val="002060"/>
              </a:buClr>
              <a:buSzPts val="2240"/>
              <a:buFont typeface="Noto Sans Symbols"/>
              <a:buNone/>
            </a:pPr>
            <a:r>
              <a:t/>
            </a:r>
            <a:endParaRPr/>
          </a:p>
        </p:txBody>
      </p:sp>
      <p:sp>
        <p:nvSpPr>
          <p:cNvPr id="346" name="Google Shape;346;p39"/>
          <p:cNvSpPr txBox="1"/>
          <p:nvPr>
            <p:ph idx="10" type="dt"/>
          </p:nvPr>
        </p:nvSpPr>
        <p:spPr>
          <a:xfrm>
            <a:off x="457200" y="6492875"/>
            <a:ext cx="2133600" cy="365125"/>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t>5/25/2020</a:t>
            </a:r>
            <a:endParaRPr/>
          </a:p>
        </p:txBody>
      </p:sp>
      <p:sp>
        <p:nvSpPr>
          <p:cNvPr id="347" name="Google Shape;347;p39"/>
          <p:cNvSpPr txBox="1"/>
          <p:nvPr>
            <p:ph idx="11" type="ftr"/>
          </p:nvPr>
        </p:nvSpPr>
        <p:spPr>
          <a:xfrm>
            <a:off x="2743200" y="6492875"/>
            <a:ext cx="3657600" cy="365125"/>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a:t>School of Mechanical Engineering</a:t>
            </a:r>
            <a:endParaRPr/>
          </a:p>
        </p:txBody>
      </p:sp>
      <p:sp>
        <p:nvSpPr>
          <p:cNvPr id="348" name="Google Shape;348;p39"/>
          <p:cNvSpPr txBox="1"/>
          <p:nvPr>
            <p:ph idx="12" type="sldNum"/>
          </p:nvPr>
        </p:nvSpPr>
        <p:spPr>
          <a:xfrm>
            <a:off x="6553200" y="6492875"/>
            <a:ext cx="2133600" cy="36512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349" name="Google Shape;349;p39"/>
          <p:cNvPicPr preferRelativeResize="0"/>
          <p:nvPr/>
        </p:nvPicPr>
        <p:blipFill rotWithShape="1">
          <a:blip r:embed="rId3">
            <a:alphaModFix/>
          </a:blip>
          <a:srcRect b="0" l="0" r="0" t="0"/>
          <a:stretch/>
        </p:blipFill>
        <p:spPr>
          <a:xfrm>
            <a:off x="1295400" y="1600200"/>
            <a:ext cx="6015037" cy="4597998"/>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40"/>
          <p:cNvSpPr txBox="1"/>
          <p:nvPr>
            <p:ph type="title"/>
          </p:nvPr>
        </p:nvSpPr>
        <p:spPr>
          <a:xfrm>
            <a:off x="457200" y="427038"/>
            <a:ext cx="8229600" cy="944562"/>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002060"/>
              </a:buClr>
              <a:buSzPts val="4000"/>
              <a:buFont typeface="Arial"/>
              <a:buNone/>
            </a:pPr>
            <a:r>
              <a:rPr lang="en-US"/>
              <a:t>References</a:t>
            </a:r>
            <a:endParaRPr/>
          </a:p>
        </p:txBody>
      </p:sp>
      <p:sp>
        <p:nvSpPr>
          <p:cNvPr id="355" name="Google Shape;355;p40"/>
          <p:cNvSpPr txBox="1"/>
          <p:nvPr>
            <p:ph idx="1" type="body"/>
          </p:nvPr>
        </p:nvSpPr>
        <p:spPr>
          <a:xfrm>
            <a:off x="457200" y="1600200"/>
            <a:ext cx="8229600" cy="4800600"/>
          </a:xfrm>
          <a:prstGeom prst="rect">
            <a:avLst/>
          </a:prstGeom>
          <a:noFill/>
          <a:ln>
            <a:noFill/>
          </a:ln>
        </p:spPr>
        <p:txBody>
          <a:bodyPr anchorCtr="0" anchor="t" bIns="45700" lIns="91425" spcFirstLastPara="1" rIns="91425" wrap="square" tIns="45700">
            <a:noAutofit/>
          </a:bodyPr>
          <a:lstStyle/>
          <a:p>
            <a:pPr indent="-342900" lvl="0" marL="342900" rtl="0" algn="just">
              <a:lnSpc>
                <a:spcPct val="90000"/>
              </a:lnSpc>
              <a:spcBef>
                <a:spcPts val="0"/>
              </a:spcBef>
              <a:spcAft>
                <a:spcPts val="0"/>
              </a:spcAft>
              <a:buSzPts val="1184"/>
              <a:buChar char="⮚"/>
            </a:pPr>
            <a:r>
              <a:rPr lang="en-US" sz="1480"/>
              <a:t>Taejin Kim, D.D.L. Chung : Carbon fiber mats as resistive heating elements (2002)</a:t>
            </a:r>
            <a:endParaRPr/>
          </a:p>
          <a:p>
            <a:pPr indent="-342900" lvl="0" marL="342900" rtl="0" algn="just">
              <a:lnSpc>
                <a:spcPct val="90000"/>
              </a:lnSpc>
              <a:spcBef>
                <a:spcPts val="296"/>
              </a:spcBef>
              <a:spcAft>
                <a:spcPts val="0"/>
              </a:spcAft>
              <a:buSzPts val="1184"/>
              <a:buChar char="⮚"/>
            </a:pPr>
            <a:r>
              <a:rPr lang="en-US" sz="1480"/>
              <a:t>Abubakar Gambo Mohammed, Gokhan Ozgur, Ercan Sevkat : Electrical resistance heating for deicing and snow melting applications: Experimental study (2019)</a:t>
            </a:r>
            <a:endParaRPr/>
          </a:p>
          <a:p>
            <a:pPr indent="-342900" lvl="0" marL="342900" rtl="0" algn="just">
              <a:lnSpc>
                <a:spcPct val="90000"/>
              </a:lnSpc>
              <a:spcBef>
                <a:spcPts val="296"/>
              </a:spcBef>
              <a:spcAft>
                <a:spcPts val="0"/>
              </a:spcAft>
              <a:buSzPts val="1184"/>
              <a:buChar char="⮚"/>
            </a:pPr>
            <a:r>
              <a:rPr lang="en-US" sz="1480"/>
              <a:t>Kwesi Mensah, Jong Min Choi : Review of technologies for snow melting systems (2015)</a:t>
            </a:r>
            <a:endParaRPr/>
          </a:p>
          <a:p>
            <a:pPr indent="-342900" lvl="0" marL="342900" rtl="0" algn="just">
              <a:lnSpc>
                <a:spcPct val="90000"/>
              </a:lnSpc>
              <a:spcBef>
                <a:spcPts val="296"/>
              </a:spcBef>
              <a:spcAft>
                <a:spcPts val="0"/>
              </a:spcAft>
              <a:buSzPts val="1184"/>
              <a:buChar char="⮚"/>
            </a:pPr>
            <a:r>
              <a:rPr lang="en-US" sz="1480"/>
              <a:t>S. Enoki, K. Iwamoto, R. Harada, K. Tanaka, T. Katayama : Heating properties of carbon fibers by using direct resistance heating (2012)</a:t>
            </a:r>
            <a:endParaRPr/>
          </a:p>
          <a:p>
            <a:pPr indent="-342900" lvl="0" marL="342900" rtl="0" algn="just">
              <a:lnSpc>
                <a:spcPct val="90000"/>
              </a:lnSpc>
              <a:spcBef>
                <a:spcPts val="296"/>
              </a:spcBef>
              <a:spcAft>
                <a:spcPts val="0"/>
              </a:spcAft>
              <a:buSzPts val="1184"/>
              <a:buChar char="⮚"/>
            </a:pPr>
            <a:r>
              <a:rPr lang="en-US" sz="1480"/>
              <a:t>Ronald E. Bayless, James M Havard : Snow Melting Heater Mats (1988)</a:t>
            </a:r>
            <a:endParaRPr/>
          </a:p>
          <a:p>
            <a:pPr indent="-342900" lvl="0" marL="342900" rtl="0" algn="just">
              <a:lnSpc>
                <a:spcPct val="90000"/>
              </a:lnSpc>
              <a:spcBef>
                <a:spcPts val="296"/>
              </a:spcBef>
              <a:spcAft>
                <a:spcPts val="0"/>
              </a:spcAft>
              <a:buSzPts val="1184"/>
              <a:buChar char="⮚"/>
            </a:pPr>
            <a:r>
              <a:rPr lang="en-US" sz="1480"/>
              <a:t>Virginia Tech. "Student research team accelerates snow melt with 'Melt Mat': A student team discovered a solution for municipalities looking to save money and for homeowners hoping to avoid snow shovel duty." ScienceDaily. ScienceDaily, 15 February 2018. www.sciencedaily.com/releases/2018/02/180215180313.htm</a:t>
            </a:r>
            <a:endParaRPr/>
          </a:p>
          <a:p>
            <a:pPr indent="-342900" lvl="0" marL="342900" rtl="0" algn="just">
              <a:lnSpc>
                <a:spcPct val="90000"/>
              </a:lnSpc>
              <a:spcBef>
                <a:spcPts val="296"/>
              </a:spcBef>
              <a:spcAft>
                <a:spcPts val="0"/>
              </a:spcAft>
              <a:buSzPts val="1184"/>
              <a:buChar char="⮚"/>
            </a:pPr>
            <a:r>
              <a:rPr lang="en-US" sz="1480"/>
              <a:t>Teboho Clement Mokhena, Mokgaotsa Jonas Mochane, Jeremia Shale Sefadia : Thermal Conductivity of Graphite-Based Poklymer(2018).</a:t>
            </a:r>
            <a:endParaRPr/>
          </a:p>
          <a:p>
            <a:pPr indent="-342900" lvl="0" marL="342900" rtl="0" algn="just">
              <a:lnSpc>
                <a:spcPct val="90000"/>
              </a:lnSpc>
              <a:spcBef>
                <a:spcPts val="296"/>
              </a:spcBef>
              <a:spcAft>
                <a:spcPts val="0"/>
              </a:spcAft>
              <a:buSzPts val="1184"/>
              <a:buChar char="⮚"/>
            </a:pPr>
            <a:r>
              <a:rPr lang="en-US" sz="1480"/>
              <a:t>Wei Zhang, Abbas A, Dehghani-Sanij : Carbon based conductive polymer composites(2007).</a:t>
            </a:r>
            <a:endParaRPr/>
          </a:p>
          <a:p>
            <a:pPr indent="-342900" lvl="0" marL="342900" rtl="0" algn="just">
              <a:lnSpc>
                <a:spcPct val="90000"/>
              </a:lnSpc>
              <a:spcBef>
                <a:spcPts val="296"/>
              </a:spcBef>
              <a:spcAft>
                <a:spcPts val="0"/>
              </a:spcAft>
              <a:buSzPts val="1184"/>
              <a:buChar char="⮚"/>
            </a:pPr>
            <a:r>
              <a:rPr lang="en-US" sz="1480"/>
              <a:t>https://www.linkedin.com/pulse/physics-snow-melting-gary-hilton</a:t>
            </a:r>
            <a:endParaRPr/>
          </a:p>
          <a:p>
            <a:pPr indent="-342900" lvl="0" marL="342900" rtl="0" algn="just">
              <a:lnSpc>
                <a:spcPct val="90000"/>
              </a:lnSpc>
              <a:spcBef>
                <a:spcPts val="296"/>
              </a:spcBef>
              <a:spcAft>
                <a:spcPts val="0"/>
              </a:spcAft>
              <a:buSzPts val="1184"/>
              <a:buChar char="⮚"/>
            </a:pPr>
            <a:r>
              <a:rPr lang="en-US" sz="1480"/>
              <a:t>http://www.brysonics.com/heating-a-nichrome-wire-with-math</a:t>
            </a:r>
            <a:endParaRPr/>
          </a:p>
          <a:p>
            <a:pPr indent="-342900" lvl="0" marL="342900" rtl="0" algn="just">
              <a:lnSpc>
                <a:spcPct val="90000"/>
              </a:lnSpc>
              <a:spcBef>
                <a:spcPts val="296"/>
              </a:spcBef>
              <a:spcAft>
                <a:spcPts val="0"/>
              </a:spcAft>
              <a:buSzPts val="1184"/>
              <a:buChar char="⮚"/>
            </a:pPr>
            <a:r>
              <a:rPr lang="en-US" sz="1480"/>
              <a:t>http://www.coilgun.eclipse.co.uk/coil_resistance_formula.html</a:t>
            </a:r>
            <a:endParaRPr/>
          </a:p>
          <a:p>
            <a:pPr indent="-342900" lvl="0" marL="342900" rtl="0" algn="just">
              <a:lnSpc>
                <a:spcPct val="90000"/>
              </a:lnSpc>
              <a:spcBef>
                <a:spcPts val="296"/>
              </a:spcBef>
              <a:spcAft>
                <a:spcPts val="0"/>
              </a:spcAft>
              <a:buSzPts val="1184"/>
              <a:buChar char="⮚"/>
            </a:pPr>
            <a:r>
              <a:rPr lang="en-US" sz="1480"/>
              <a:t>https://www.jlcelectromet.com/nickel-chromium-heating-resistance-alloy-grades.html</a:t>
            </a:r>
            <a:endParaRPr/>
          </a:p>
          <a:p>
            <a:pPr indent="-342900" lvl="0" marL="342900" rtl="0" algn="just">
              <a:lnSpc>
                <a:spcPct val="90000"/>
              </a:lnSpc>
              <a:spcBef>
                <a:spcPts val="296"/>
              </a:spcBef>
              <a:spcAft>
                <a:spcPts val="0"/>
              </a:spcAft>
              <a:buSzPts val="1184"/>
              <a:buChar char="⮚"/>
            </a:pPr>
            <a:r>
              <a:rPr lang="en-US" sz="1480"/>
              <a:t>https://patents.google.com/patent/US6049063A/en</a:t>
            </a:r>
            <a:endParaRPr sz="1110"/>
          </a:p>
        </p:txBody>
      </p:sp>
      <p:sp>
        <p:nvSpPr>
          <p:cNvPr id="356" name="Google Shape;356;p40"/>
          <p:cNvSpPr txBox="1"/>
          <p:nvPr>
            <p:ph idx="10" type="dt"/>
          </p:nvPr>
        </p:nvSpPr>
        <p:spPr>
          <a:xfrm>
            <a:off x="457200" y="6492875"/>
            <a:ext cx="2133600" cy="365125"/>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t>5/25/2020</a:t>
            </a:r>
            <a:endParaRPr/>
          </a:p>
        </p:txBody>
      </p:sp>
      <p:sp>
        <p:nvSpPr>
          <p:cNvPr id="357" name="Google Shape;357;p40"/>
          <p:cNvSpPr txBox="1"/>
          <p:nvPr>
            <p:ph idx="11" type="ftr"/>
          </p:nvPr>
        </p:nvSpPr>
        <p:spPr>
          <a:xfrm>
            <a:off x="2743200" y="6492875"/>
            <a:ext cx="3657600" cy="365125"/>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a:t>School of Mechanical Engineering</a:t>
            </a:r>
            <a:endParaRPr/>
          </a:p>
        </p:txBody>
      </p:sp>
      <p:sp>
        <p:nvSpPr>
          <p:cNvPr id="358" name="Google Shape;358;p40"/>
          <p:cNvSpPr txBox="1"/>
          <p:nvPr>
            <p:ph idx="12" type="sldNum"/>
          </p:nvPr>
        </p:nvSpPr>
        <p:spPr>
          <a:xfrm>
            <a:off x="6553200" y="6492875"/>
            <a:ext cx="2133600" cy="36512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5"/>
          <p:cNvSpPr txBox="1"/>
          <p:nvPr>
            <p:ph type="title"/>
          </p:nvPr>
        </p:nvSpPr>
        <p:spPr>
          <a:xfrm>
            <a:off x="457200" y="427038"/>
            <a:ext cx="8229600" cy="944562"/>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002060"/>
              </a:buClr>
              <a:buSzPts val="4000"/>
              <a:buFont typeface="Arial"/>
              <a:buNone/>
            </a:pPr>
            <a:r>
              <a:rPr lang="en-US"/>
              <a:t>Introduction</a:t>
            </a:r>
            <a:endParaRPr/>
          </a:p>
        </p:txBody>
      </p:sp>
      <p:sp>
        <p:nvSpPr>
          <p:cNvPr id="110" name="Google Shape;110;p15"/>
          <p:cNvSpPr txBox="1"/>
          <p:nvPr>
            <p:ph idx="1" type="body"/>
          </p:nvPr>
        </p:nvSpPr>
        <p:spPr>
          <a:xfrm>
            <a:off x="457200" y="1600200"/>
            <a:ext cx="8229600" cy="4800600"/>
          </a:xfrm>
          <a:prstGeom prst="rect">
            <a:avLst/>
          </a:prstGeom>
          <a:noFill/>
          <a:ln>
            <a:noFill/>
          </a:ln>
        </p:spPr>
        <p:txBody>
          <a:bodyPr anchorCtr="0" anchor="t" bIns="45700" lIns="91425" spcFirstLastPara="1" rIns="91425" wrap="square" tIns="45700">
            <a:noAutofit/>
          </a:bodyPr>
          <a:lstStyle/>
          <a:p>
            <a:pPr indent="0" lvl="0" marL="0" rtl="0" algn="just">
              <a:lnSpc>
                <a:spcPct val="90000"/>
              </a:lnSpc>
              <a:spcBef>
                <a:spcPts val="0"/>
              </a:spcBef>
              <a:spcAft>
                <a:spcPts val="0"/>
              </a:spcAft>
              <a:buSzPts val="1904"/>
              <a:buNone/>
            </a:pPr>
            <a:r>
              <a:rPr lang="en-US" sz="2380"/>
              <a:t>The primary problem we have tried to tackle is to design a heating mat system that can be placed over cars and will help in removing the accumulated ice and snow over the vehicles. This design is to be included with a convenient heat source and should be structured properly as that it fits on the car roof without much hindrance and stays affixed there. About 33% of industrialized Earth experiences heavy snowfall. Snowfall creates various hindrances that which is mostly concentrated causing machinery to lose the edge and cause technical difficulties in moving parts. Snowfall accumulation over unmoving vehicles is a widely experienced problem. Failing to tackle the problem of unmelted snow can cause accidents on road and could also damage vehicular parts. Hence our project tackles the problem in a modern and sustainable way</a:t>
            </a:r>
            <a:endParaRPr/>
          </a:p>
          <a:p>
            <a:pPr indent="0" lvl="0" marL="0" rtl="0" algn="l">
              <a:lnSpc>
                <a:spcPct val="90000"/>
              </a:lnSpc>
              <a:spcBef>
                <a:spcPts val="476"/>
              </a:spcBef>
              <a:spcAft>
                <a:spcPts val="0"/>
              </a:spcAft>
              <a:buSzPts val="1904"/>
              <a:buNone/>
            </a:pPr>
            <a:r>
              <a:t/>
            </a:r>
            <a:endParaRPr sz="2380"/>
          </a:p>
          <a:p>
            <a:pPr indent="-221996" lvl="0" marL="342900" rtl="0" algn="l">
              <a:lnSpc>
                <a:spcPct val="90000"/>
              </a:lnSpc>
              <a:spcBef>
                <a:spcPts val="476"/>
              </a:spcBef>
              <a:spcAft>
                <a:spcPts val="0"/>
              </a:spcAft>
              <a:buClr>
                <a:srgbClr val="002060"/>
              </a:buClr>
              <a:buSzPts val="1904"/>
              <a:buFont typeface="Noto Sans Symbols"/>
              <a:buNone/>
            </a:pPr>
            <a:r>
              <a:t/>
            </a:r>
            <a:endParaRPr sz="2380"/>
          </a:p>
        </p:txBody>
      </p:sp>
      <p:sp>
        <p:nvSpPr>
          <p:cNvPr id="111" name="Google Shape;111;p15"/>
          <p:cNvSpPr txBox="1"/>
          <p:nvPr>
            <p:ph idx="10" type="dt"/>
          </p:nvPr>
        </p:nvSpPr>
        <p:spPr>
          <a:xfrm>
            <a:off x="457200" y="6492875"/>
            <a:ext cx="2133600" cy="365125"/>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t>5/25/2020</a:t>
            </a:r>
            <a:endParaRPr/>
          </a:p>
        </p:txBody>
      </p:sp>
      <p:sp>
        <p:nvSpPr>
          <p:cNvPr id="112" name="Google Shape;112;p15"/>
          <p:cNvSpPr txBox="1"/>
          <p:nvPr>
            <p:ph idx="11" type="ftr"/>
          </p:nvPr>
        </p:nvSpPr>
        <p:spPr>
          <a:xfrm>
            <a:off x="2743200" y="6492875"/>
            <a:ext cx="3657600" cy="365125"/>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a:t>School of Mechanical Engineering</a:t>
            </a:r>
            <a:endParaRPr/>
          </a:p>
        </p:txBody>
      </p:sp>
      <p:sp>
        <p:nvSpPr>
          <p:cNvPr id="113" name="Google Shape;113;p15"/>
          <p:cNvSpPr txBox="1"/>
          <p:nvPr>
            <p:ph idx="12" type="sldNum"/>
          </p:nvPr>
        </p:nvSpPr>
        <p:spPr>
          <a:xfrm>
            <a:off x="6553200" y="6492875"/>
            <a:ext cx="2133600" cy="36512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6"/>
          <p:cNvSpPr txBox="1"/>
          <p:nvPr>
            <p:ph type="title"/>
          </p:nvPr>
        </p:nvSpPr>
        <p:spPr>
          <a:xfrm>
            <a:off x="457200" y="427038"/>
            <a:ext cx="8229600" cy="944562"/>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002060"/>
              </a:buClr>
              <a:buSzPts val="4000"/>
              <a:buFont typeface="Arial"/>
              <a:buNone/>
            </a:pPr>
            <a:r>
              <a:rPr lang="en-US"/>
              <a:t>Field of Work and Objectives </a:t>
            </a:r>
            <a:endParaRPr/>
          </a:p>
        </p:txBody>
      </p:sp>
      <p:sp>
        <p:nvSpPr>
          <p:cNvPr id="119" name="Google Shape;119;p16"/>
          <p:cNvSpPr txBox="1"/>
          <p:nvPr>
            <p:ph idx="1" type="body"/>
          </p:nvPr>
        </p:nvSpPr>
        <p:spPr>
          <a:xfrm>
            <a:off x="457200" y="1600200"/>
            <a:ext cx="8229600" cy="4800600"/>
          </a:xfrm>
          <a:prstGeom prst="rect">
            <a:avLst/>
          </a:prstGeom>
          <a:noFill/>
          <a:ln>
            <a:noFill/>
          </a:ln>
        </p:spPr>
        <p:txBody>
          <a:bodyPr anchorCtr="0" anchor="t" bIns="45700" lIns="91425" spcFirstLastPara="1" rIns="91425" wrap="square" tIns="45700">
            <a:noAutofit/>
          </a:bodyPr>
          <a:lstStyle/>
          <a:p>
            <a:pPr indent="0" lvl="0" marL="0" rtl="0" algn="l">
              <a:lnSpc>
                <a:spcPct val="80000"/>
              </a:lnSpc>
              <a:spcBef>
                <a:spcPts val="0"/>
              </a:spcBef>
              <a:spcAft>
                <a:spcPts val="0"/>
              </a:spcAft>
              <a:buSzPts val="2072"/>
              <a:buNone/>
            </a:pPr>
            <a:r>
              <a:rPr b="1" lang="en-US" sz="2590"/>
              <a:t>Area of Work:</a:t>
            </a:r>
            <a:endParaRPr/>
          </a:p>
          <a:p>
            <a:pPr indent="-342900" lvl="0" marL="342900" rtl="0" algn="just">
              <a:lnSpc>
                <a:spcPct val="80000"/>
              </a:lnSpc>
              <a:spcBef>
                <a:spcPts val="444"/>
              </a:spcBef>
              <a:spcAft>
                <a:spcPts val="0"/>
              </a:spcAft>
              <a:buSzPts val="1776"/>
              <a:buChar char="⮚"/>
            </a:pPr>
            <a:r>
              <a:rPr lang="en-US" sz="2220"/>
              <a:t>Area of work involves Cold Region Sciences.</a:t>
            </a:r>
            <a:endParaRPr/>
          </a:p>
          <a:p>
            <a:pPr indent="-342900" lvl="0" marL="342900" rtl="0" algn="just">
              <a:lnSpc>
                <a:spcPct val="80000"/>
              </a:lnSpc>
              <a:spcBef>
                <a:spcPts val="444"/>
              </a:spcBef>
              <a:spcAft>
                <a:spcPts val="0"/>
              </a:spcAft>
              <a:buSzPts val="1776"/>
              <a:buChar char="⮚"/>
            </a:pPr>
            <a:r>
              <a:rPr lang="en-US" sz="2220"/>
              <a:t>Also involves applications of IoT.</a:t>
            </a:r>
            <a:endParaRPr/>
          </a:p>
          <a:p>
            <a:pPr indent="-342900" lvl="0" marL="342900" rtl="0" algn="just">
              <a:lnSpc>
                <a:spcPct val="80000"/>
              </a:lnSpc>
              <a:spcBef>
                <a:spcPts val="444"/>
              </a:spcBef>
              <a:spcAft>
                <a:spcPts val="0"/>
              </a:spcAft>
              <a:buSzPts val="1776"/>
              <a:buChar char="⮚"/>
            </a:pPr>
            <a:r>
              <a:rPr lang="en-US" sz="2220"/>
              <a:t>Also involves designing of heat generation system through usage of heat producing resistive wires.</a:t>
            </a:r>
            <a:endParaRPr/>
          </a:p>
          <a:p>
            <a:pPr indent="0" lvl="0" marL="0" rtl="0" algn="l">
              <a:lnSpc>
                <a:spcPct val="80000"/>
              </a:lnSpc>
              <a:spcBef>
                <a:spcPts val="518"/>
              </a:spcBef>
              <a:spcAft>
                <a:spcPts val="0"/>
              </a:spcAft>
              <a:buSzPts val="2072"/>
              <a:buNone/>
            </a:pPr>
            <a:r>
              <a:rPr b="1" lang="en-US" sz="2590"/>
              <a:t>Objectives</a:t>
            </a:r>
            <a:endParaRPr/>
          </a:p>
          <a:p>
            <a:pPr indent="-342900" lvl="0" marL="342900" rtl="0" algn="just">
              <a:lnSpc>
                <a:spcPct val="80000"/>
              </a:lnSpc>
              <a:spcBef>
                <a:spcPts val="444"/>
              </a:spcBef>
              <a:spcAft>
                <a:spcPts val="0"/>
              </a:spcAft>
              <a:buSzPts val="1776"/>
              <a:buChar char="⮚"/>
            </a:pPr>
            <a:r>
              <a:rPr lang="en-US" sz="2220"/>
              <a:t>The project aims to present a heating mat that shall be placed on the roof of automobiles and shall help in melting the ice accumulated during times of heavy snowing. </a:t>
            </a:r>
            <a:endParaRPr sz="2220"/>
          </a:p>
          <a:p>
            <a:pPr indent="-342900" lvl="0" marL="342900" rtl="0" algn="just">
              <a:lnSpc>
                <a:spcPct val="80000"/>
              </a:lnSpc>
              <a:spcBef>
                <a:spcPts val="444"/>
              </a:spcBef>
              <a:spcAft>
                <a:spcPts val="0"/>
              </a:spcAft>
              <a:buSzPts val="1776"/>
              <a:buChar char="⮚"/>
            </a:pPr>
            <a:r>
              <a:rPr lang="en-US" sz="2220"/>
              <a:t>It shall include smart sensing of snow accumulation. Prolonged usage of electricity and heat generation will not be required as heat will be supplied as long as there is unmelted snow present. This will also help in reducing costs.</a:t>
            </a:r>
            <a:endParaRPr sz="2220"/>
          </a:p>
          <a:p>
            <a:pPr indent="-342900" lvl="0" marL="342900" rtl="0" algn="just">
              <a:lnSpc>
                <a:spcPct val="80000"/>
              </a:lnSpc>
              <a:spcBef>
                <a:spcPts val="444"/>
              </a:spcBef>
              <a:spcAft>
                <a:spcPts val="0"/>
              </a:spcAft>
              <a:buSzPts val="1776"/>
              <a:buChar char="⮚"/>
            </a:pPr>
            <a:r>
              <a:rPr lang="en-US" sz="2220"/>
              <a:t>The Heating Mat itself shall me made with lightweight, flexible material so that portability is made easier. </a:t>
            </a:r>
            <a:endParaRPr sz="2220"/>
          </a:p>
          <a:p>
            <a:pPr indent="-211328" lvl="0" marL="342900" rtl="0" algn="l">
              <a:lnSpc>
                <a:spcPct val="80000"/>
              </a:lnSpc>
              <a:spcBef>
                <a:spcPts val="518"/>
              </a:spcBef>
              <a:spcAft>
                <a:spcPts val="0"/>
              </a:spcAft>
              <a:buClr>
                <a:srgbClr val="002060"/>
              </a:buClr>
              <a:buSzPts val="2072"/>
              <a:buFont typeface="Noto Sans Symbols"/>
              <a:buNone/>
            </a:pPr>
            <a:r>
              <a:t/>
            </a:r>
            <a:endParaRPr b="1" sz="2590"/>
          </a:p>
        </p:txBody>
      </p:sp>
      <p:sp>
        <p:nvSpPr>
          <p:cNvPr id="120" name="Google Shape;120;p16"/>
          <p:cNvSpPr txBox="1"/>
          <p:nvPr>
            <p:ph idx="10" type="dt"/>
          </p:nvPr>
        </p:nvSpPr>
        <p:spPr>
          <a:xfrm>
            <a:off x="457200" y="6492875"/>
            <a:ext cx="2133600" cy="365125"/>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t>5/25/2020</a:t>
            </a:r>
            <a:endParaRPr/>
          </a:p>
        </p:txBody>
      </p:sp>
      <p:sp>
        <p:nvSpPr>
          <p:cNvPr id="121" name="Google Shape;121;p16"/>
          <p:cNvSpPr txBox="1"/>
          <p:nvPr>
            <p:ph idx="11" type="ftr"/>
          </p:nvPr>
        </p:nvSpPr>
        <p:spPr>
          <a:xfrm>
            <a:off x="2743200" y="6492875"/>
            <a:ext cx="3657600" cy="365125"/>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a:t>School of Mechanical Engineering</a:t>
            </a:r>
            <a:endParaRPr/>
          </a:p>
        </p:txBody>
      </p:sp>
      <p:sp>
        <p:nvSpPr>
          <p:cNvPr id="122" name="Google Shape;122;p16"/>
          <p:cNvSpPr txBox="1"/>
          <p:nvPr>
            <p:ph idx="12" type="sldNum"/>
          </p:nvPr>
        </p:nvSpPr>
        <p:spPr>
          <a:xfrm>
            <a:off x="6553200" y="6492875"/>
            <a:ext cx="2133600" cy="36512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7"/>
          <p:cNvSpPr txBox="1"/>
          <p:nvPr>
            <p:ph type="title"/>
          </p:nvPr>
        </p:nvSpPr>
        <p:spPr>
          <a:xfrm>
            <a:off x="457200" y="427038"/>
            <a:ext cx="8229600" cy="944562"/>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002060"/>
              </a:buClr>
              <a:buSzPts val="4000"/>
              <a:buFont typeface="Arial"/>
              <a:buNone/>
            </a:pPr>
            <a:r>
              <a:rPr lang="en-US"/>
              <a:t>Literature Survey</a:t>
            </a:r>
            <a:endParaRPr/>
          </a:p>
        </p:txBody>
      </p:sp>
      <p:graphicFrame>
        <p:nvGraphicFramePr>
          <p:cNvPr id="128" name="Google Shape;128;p17"/>
          <p:cNvGraphicFramePr/>
          <p:nvPr/>
        </p:nvGraphicFramePr>
        <p:xfrm>
          <a:off x="312938" y="1676401"/>
          <a:ext cx="3000000" cy="3000000"/>
        </p:xfrm>
        <a:graphic>
          <a:graphicData uri="http://schemas.openxmlformats.org/drawingml/2006/table">
            <a:tbl>
              <a:tblPr bandRow="1" firstRow="1">
                <a:noFill/>
                <a:tableStyleId>{BFCC4CAC-8911-47E0-948C-6E73B78C0A22}</a:tableStyleId>
              </a:tblPr>
              <a:tblGrid>
                <a:gridCol w="860250"/>
                <a:gridCol w="1876900"/>
                <a:gridCol w="1564075"/>
                <a:gridCol w="2111525"/>
                <a:gridCol w="2189725"/>
              </a:tblGrid>
              <a:tr h="416400">
                <a:tc>
                  <a:txBody>
                    <a:bodyPr/>
                    <a:lstStyle/>
                    <a:p>
                      <a:pPr indent="0" lvl="0" marL="0" marR="0" rtl="0" algn="l">
                        <a:spcBef>
                          <a:spcPts val="0"/>
                        </a:spcBef>
                        <a:spcAft>
                          <a:spcPts val="0"/>
                        </a:spcAft>
                        <a:buNone/>
                      </a:pPr>
                      <a:r>
                        <a:rPr lang="en-US" sz="1800" u="none" cap="none" strike="noStrike"/>
                        <a:t>Sl. No.</a:t>
                      </a:r>
                      <a:endParaRPr/>
                    </a:p>
                  </a:txBody>
                  <a:tcPr marT="45725" marB="45725" marR="91450" marL="91450"/>
                </a:tc>
                <a:tc>
                  <a:txBody>
                    <a:bodyPr/>
                    <a:lstStyle/>
                    <a:p>
                      <a:pPr indent="0" lvl="0" marL="0" marR="0" rtl="0" algn="l">
                        <a:spcBef>
                          <a:spcPts val="0"/>
                        </a:spcBef>
                        <a:spcAft>
                          <a:spcPts val="0"/>
                        </a:spcAft>
                        <a:buNone/>
                      </a:pPr>
                      <a:r>
                        <a:rPr lang="en-US" sz="1800"/>
                        <a:t>Paper</a:t>
                      </a:r>
                      <a:r>
                        <a:rPr lang="en-US" sz="1800"/>
                        <a:t> title</a:t>
                      </a:r>
                      <a:endParaRPr sz="1800"/>
                    </a:p>
                  </a:txBody>
                  <a:tcPr marT="45725" marB="45725" marR="91450" marL="91450"/>
                </a:tc>
                <a:tc>
                  <a:txBody>
                    <a:bodyPr/>
                    <a:lstStyle/>
                    <a:p>
                      <a:pPr indent="0" lvl="0" marL="0" marR="0" rtl="0" algn="l">
                        <a:spcBef>
                          <a:spcPts val="0"/>
                        </a:spcBef>
                        <a:spcAft>
                          <a:spcPts val="0"/>
                        </a:spcAft>
                        <a:buNone/>
                      </a:pPr>
                      <a:r>
                        <a:rPr lang="en-US" sz="1800"/>
                        <a:t>Journal Name</a:t>
                      </a:r>
                      <a:endParaRPr/>
                    </a:p>
                  </a:txBody>
                  <a:tcPr marT="45725" marB="45725" marR="91450" marL="91450"/>
                </a:tc>
                <a:tc>
                  <a:txBody>
                    <a:bodyPr/>
                    <a:lstStyle/>
                    <a:p>
                      <a:pPr indent="0" lvl="0" marL="0" marR="0" rtl="0" algn="l">
                        <a:spcBef>
                          <a:spcPts val="0"/>
                        </a:spcBef>
                        <a:spcAft>
                          <a:spcPts val="0"/>
                        </a:spcAft>
                        <a:buNone/>
                      </a:pPr>
                      <a:r>
                        <a:rPr lang="en-US" sz="1800"/>
                        <a:t>Author and Year of Publication</a:t>
                      </a:r>
                      <a:endParaRPr/>
                    </a:p>
                  </a:txBody>
                  <a:tcPr marT="45725" marB="45725" marR="91450" marL="91450"/>
                </a:tc>
                <a:tc>
                  <a:txBody>
                    <a:bodyPr/>
                    <a:lstStyle/>
                    <a:p>
                      <a:pPr indent="0" lvl="0" marL="0" marR="0" rtl="0" algn="l">
                        <a:spcBef>
                          <a:spcPts val="0"/>
                        </a:spcBef>
                        <a:spcAft>
                          <a:spcPts val="0"/>
                        </a:spcAft>
                        <a:buNone/>
                      </a:pPr>
                      <a:r>
                        <a:rPr lang="en-US" sz="1800"/>
                        <a:t>Important findings</a:t>
                      </a:r>
                      <a:endParaRPr/>
                    </a:p>
                  </a:txBody>
                  <a:tcPr marT="45725" marB="45725" marR="91450" marL="91450"/>
                </a:tc>
              </a:tr>
              <a:tr h="1504200">
                <a:tc>
                  <a:txBody>
                    <a:bodyPr/>
                    <a:lstStyle/>
                    <a:p>
                      <a:pPr indent="0" lvl="0" marL="0" marR="0" rtl="0" algn="l">
                        <a:spcBef>
                          <a:spcPts val="0"/>
                        </a:spcBef>
                        <a:spcAft>
                          <a:spcPts val="0"/>
                        </a:spcAft>
                        <a:buNone/>
                      </a:pPr>
                      <a:r>
                        <a:rPr lang="en-US" sz="1600"/>
                        <a:t>1.</a:t>
                      </a:r>
                      <a:endParaRPr/>
                    </a:p>
                  </a:txBody>
                  <a:tcPr marT="45725" marB="45725" marR="91450" marL="91450"/>
                </a:tc>
                <a:tc>
                  <a:txBody>
                    <a:bodyPr/>
                    <a:lstStyle/>
                    <a:p>
                      <a:pPr indent="0" lvl="0" marL="0" marR="0" rtl="0" algn="l">
                        <a:spcBef>
                          <a:spcPts val="0"/>
                        </a:spcBef>
                        <a:spcAft>
                          <a:spcPts val="0"/>
                        </a:spcAft>
                        <a:buNone/>
                      </a:pPr>
                      <a:r>
                        <a:rPr lang="en-US" sz="1400"/>
                        <a:t>Review of technologies for snow melting systems</a:t>
                      </a:r>
                      <a:endParaRPr/>
                    </a:p>
                  </a:txBody>
                  <a:tcPr marT="45725" marB="45725" marR="91450" marL="91450"/>
                </a:tc>
                <a:tc>
                  <a:txBody>
                    <a:bodyPr/>
                    <a:lstStyle/>
                    <a:p>
                      <a:pPr indent="0" lvl="0" marL="0" marR="0" rtl="0" algn="l">
                        <a:spcBef>
                          <a:spcPts val="0"/>
                        </a:spcBef>
                        <a:spcAft>
                          <a:spcPts val="0"/>
                        </a:spcAft>
                        <a:buNone/>
                      </a:pPr>
                      <a:r>
                        <a:rPr lang="en-US" sz="1400"/>
                        <a:t>Journal of Mechanical Science and Technology</a:t>
                      </a:r>
                      <a:endParaRPr/>
                    </a:p>
                  </a:txBody>
                  <a:tcPr marT="45725" marB="45725" marR="91450" marL="91450"/>
                </a:tc>
                <a:tc>
                  <a:txBody>
                    <a:bodyPr/>
                    <a:lstStyle/>
                    <a:p>
                      <a:pPr indent="0" lvl="0" marL="0" marR="0" rtl="0" algn="l">
                        <a:spcBef>
                          <a:spcPts val="0"/>
                        </a:spcBef>
                        <a:spcAft>
                          <a:spcPts val="0"/>
                        </a:spcAft>
                        <a:buNone/>
                      </a:pPr>
                      <a:r>
                        <a:rPr b="0" i="0" lang="en-US" sz="1400">
                          <a:solidFill>
                            <a:schemeClr val="dk1"/>
                          </a:solidFill>
                          <a:latin typeface="Calibri"/>
                          <a:ea typeface="Calibri"/>
                          <a:cs typeface="Calibri"/>
                          <a:sym typeface="Calibri"/>
                        </a:rPr>
                        <a:t>Kwesi Mensah, Jong Min Choi, 2015</a:t>
                      </a:r>
                      <a:endParaRPr sz="1400"/>
                    </a:p>
                  </a:txBody>
                  <a:tcPr marT="45725" marB="45725" marR="91450" marL="91450"/>
                </a:tc>
                <a:tc>
                  <a:txBody>
                    <a:bodyPr/>
                    <a:lstStyle/>
                    <a:p>
                      <a:pPr indent="0" lvl="0" marL="0" marR="0" rtl="0" algn="l">
                        <a:lnSpc>
                          <a:spcPct val="100000"/>
                        </a:lnSpc>
                        <a:spcBef>
                          <a:spcPts val="0"/>
                        </a:spcBef>
                        <a:spcAft>
                          <a:spcPts val="0"/>
                        </a:spcAft>
                        <a:buClr>
                          <a:schemeClr val="dk1"/>
                        </a:buClr>
                        <a:buSzPts val="1400"/>
                        <a:buFont typeface="Arial"/>
                        <a:buNone/>
                      </a:pPr>
                      <a:r>
                        <a:rPr b="0" i="0" lang="en-US" sz="1400" u="none" strike="noStrike">
                          <a:solidFill>
                            <a:schemeClr val="dk1"/>
                          </a:solidFill>
                          <a:latin typeface="Calibri"/>
                          <a:ea typeface="Calibri"/>
                          <a:cs typeface="Calibri"/>
                          <a:sym typeface="Calibri"/>
                        </a:rPr>
                        <a:t>Due to many serious problems associated with snow accumulations during winter season, the removal of snow is not only a convenience, but can as well enhance safety and prevent property damage.</a:t>
                      </a:r>
                      <a:endParaRPr/>
                    </a:p>
                    <a:p>
                      <a:pPr indent="-184150" lvl="0" marL="285750" marR="0" rtl="0" algn="l">
                        <a:spcBef>
                          <a:spcPts val="0"/>
                        </a:spcBef>
                        <a:spcAft>
                          <a:spcPts val="0"/>
                        </a:spcAft>
                        <a:buClr>
                          <a:schemeClr val="dk1"/>
                        </a:buClr>
                        <a:buSzPts val="1600"/>
                        <a:buFont typeface="Arial"/>
                        <a:buNone/>
                      </a:pPr>
                      <a:r>
                        <a:t/>
                      </a:r>
                      <a:endParaRPr sz="1600"/>
                    </a:p>
                  </a:txBody>
                  <a:tcPr marT="45725" marB="45725" marR="91450" marL="91450"/>
                </a:tc>
              </a:tr>
              <a:tr h="1340750">
                <a:tc>
                  <a:txBody>
                    <a:bodyPr/>
                    <a:lstStyle/>
                    <a:p>
                      <a:pPr indent="0" lvl="0" marL="0" marR="0" rtl="0" algn="l">
                        <a:spcBef>
                          <a:spcPts val="0"/>
                        </a:spcBef>
                        <a:spcAft>
                          <a:spcPts val="0"/>
                        </a:spcAft>
                        <a:buNone/>
                      </a:pPr>
                      <a:r>
                        <a:rPr lang="en-US" sz="1800"/>
                        <a:t>2.</a:t>
                      </a:r>
                      <a:endParaRPr/>
                    </a:p>
                  </a:txBody>
                  <a:tcPr marT="45725" marB="45725" marR="91450" marL="91450"/>
                </a:tc>
                <a:tc>
                  <a:txBody>
                    <a:bodyPr/>
                    <a:lstStyle/>
                    <a:p>
                      <a:pPr indent="0" lvl="0" marL="0" marR="0" rtl="0" algn="l">
                        <a:spcBef>
                          <a:spcPts val="0"/>
                        </a:spcBef>
                        <a:spcAft>
                          <a:spcPts val="0"/>
                        </a:spcAft>
                        <a:buNone/>
                      </a:pPr>
                      <a:r>
                        <a:rPr b="0" i="0" lang="en-US" sz="1400" u="none" strike="noStrike">
                          <a:solidFill>
                            <a:schemeClr val="dk1"/>
                          </a:solidFill>
                          <a:latin typeface="Calibri"/>
                          <a:ea typeface="Calibri"/>
                          <a:cs typeface="Calibri"/>
                          <a:sym typeface="Calibri"/>
                        </a:rPr>
                        <a:t>Electrical resistance heating for deicing and snow melting applications:</a:t>
                      </a:r>
                      <a:endParaRPr/>
                    </a:p>
                    <a:p>
                      <a:pPr indent="0" lvl="0" marL="0" marR="0" rtl="0" algn="l">
                        <a:spcBef>
                          <a:spcPts val="0"/>
                        </a:spcBef>
                        <a:spcAft>
                          <a:spcPts val="0"/>
                        </a:spcAft>
                        <a:buNone/>
                      </a:pPr>
                      <a:r>
                        <a:rPr b="0" i="0" lang="en-US" sz="1400" u="none" strike="noStrike">
                          <a:solidFill>
                            <a:schemeClr val="dk1"/>
                          </a:solidFill>
                          <a:latin typeface="Calibri"/>
                          <a:ea typeface="Calibri"/>
                          <a:cs typeface="Calibri"/>
                          <a:sym typeface="Calibri"/>
                        </a:rPr>
                        <a:t>Experimental study</a:t>
                      </a:r>
                      <a:endParaRPr sz="1400"/>
                    </a:p>
                  </a:txBody>
                  <a:tcPr marT="45725" marB="45725" marR="91450" marL="91450"/>
                </a:tc>
                <a:tc>
                  <a:txBody>
                    <a:bodyPr/>
                    <a:lstStyle/>
                    <a:p>
                      <a:pPr indent="0" lvl="0" marL="0" marR="0" rtl="0" algn="l">
                        <a:spcBef>
                          <a:spcPts val="0"/>
                        </a:spcBef>
                        <a:spcAft>
                          <a:spcPts val="0"/>
                        </a:spcAft>
                        <a:buNone/>
                      </a:pPr>
                      <a:r>
                        <a:rPr b="0" i="0" lang="en-US" sz="1400" u="none" strike="noStrike">
                          <a:solidFill>
                            <a:schemeClr val="dk1"/>
                          </a:solidFill>
                          <a:latin typeface="Calibri"/>
                          <a:ea typeface="Calibri"/>
                          <a:cs typeface="Calibri"/>
                          <a:sym typeface="Calibri"/>
                        </a:rPr>
                        <a:t>Cold Regions Science and Technology</a:t>
                      </a:r>
                      <a:endParaRPr sz="1400"/>
                    </a:p>
                  </a:txBody>
                  <a:tcPr marT="45725" marB="45725" marR="91450" marL="91450"/>
                </a:tc>
                <a:tc>
                  <a:txBody>
                    <a:bodyPr/>
                    <a:lstStyle/>
                    <a:p>
                      <a:pPr indent="0" lvl="0" marL="0" marR="0" rtl="0" algn="l">
                        <a:spcBef>
                          <a:spcPts val="0"/>
                        </a:spcBef>
                        <a:spcAft>
                          <a:spcPts val="0"/>
                        </a:spcAft>
                        <a:buNone/>
                      </a:pPr>
                      <a:r>
                        <a:rPr b="0" i="0" lang="en-US" sz="1400" u="none" strike="noStrike">
                          <a:solidFill>
                            <a:schemeClr val="dk1"/>
                          </a:solidFill>
                          <a:latin typeface="Calibri"/>
                          <a:ea typeface="Calibri"/>
                          <a:cs typeface="Calibri"/>
                          <a:sym typeface="Calibri"/>
                        </a:rPr>
                        <a:t>Abubakar Gambo Mohammeda, Gokhan Ozgurb, Ercan Sevkatc, 2019</a:t>
                      </a:r>
                      <a:endParaRPr sz="1400"/>
                    </a:p>
                  </a:txBody>
                  <a:tcPr marT="45725" marB="45725" marR="91450" marL="91450"/>
                </a:tc>
                <a:tc>
                  <a:txBody>
                    <a:bodyPr/>
                    <a:lstStyle/>
                    <a:p>
                      <a:pPr indent="0" lvl="0" marL="0" marR="0" rtl="0" algn="l">
                        <a:spcBef>
                          <a:spcPts val="0"/>
                        </a:spcBef>
                        <a:spcAft>
                          <a:spcPts val="0"/>
                        </a:spcAft>
                        <a:buClr>
                          <a:schemeClr val="dk1"/>
                        </a:buClr>
                        <a:buSzPts val="1400"/>
                        <a:buFont typeface="Arial"/>
                        <a:buNone/>
                      </a:pPr>
                      <a:r>
                        <a:rPr lang="en-US" sz="1400"/>
                        <a:t>Using electrical resistance heating enough heat was generated to performing melting and deicing operations</a:t>
                      </a:r>
                      <a:endParaRPr/>
                    </a:p>
                  </a:txBody>
                  <a:tcPr marT="45725" marB="45725" marR="91450" marL="91450"/>
                </a:tc>
              </a:tr>
            </a:tbl>
          </a:graphicData>
        </a:graphic>
      </p:graphicFrame>
      <p:sp>
        <p:nvSpPr>
          <p:cNvPr id="129" name="Google Shape;129;p17"/>
          <p:cNvSpPr txBox="1"/>
          <p:nvPr>
            <p:ph idx="10" type="dt"/>
          </p:nvPr>
        </p:nvSpPr>
        <p:spPr>
          <a:xfrm>
            <a:off x="457200" y="6492875"/>
            <a:ext cx="2133600" cy="365125"/>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t>5/25/2020</a:t>
            </a:r>
            <a:endParaRPr/>
          </a:p>
        </p:txBody>
      </p:sp>
      <p:sp>
        <p:nvSpPr>
          <p:cNvPr id="130" name="Google Shape;130;p17"/>
          <p:cNvSpPr txBox="1"/>
          <p:nvPr>
            <p:ph idx="11" type="ftr"/>
          </p:nvPr>
        </p:nvSpPr>
        <p:spPr>
          <a:xfrm>
            <a:off x="2743200" y="6492875"/>
            <a:ext cx="3657600" cy="365125"/>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a:t>School of Mechanical Engineering</a:t>
            </a:r>
            <a:endParaRPr/>
          </a:p>
        </p:txBody>
      </p:sp>
      <p:sp>
        <p:nvSpPr>
          <p:cNvPr id="131" name="Google Shape;131;p17"/>
          <p:cNvSpPr txBox="1"/>
          <p:nvPr>
            <p:ph idx="12" type="sldNum"/>
          </p:nvPr>
        </p:nvSpPr>
        <p:spPr>
          <a:xfrm>
            <a:off x="6553200" y="6492875"/>
            <a:ext cx="2133600" cy="36512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18"/>
          <p:cNvSpPr txBox="1"/>
          <p:nvPr>
            <p:ph type="title"/>
          </p:nvPr>
        </p:nvSpPr>
        <p:spPr>
          <a:xfrm>
            <a:off x="457200" y="427038"/>
            <a:ext cx="8229600" cy="944562"/>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002060"/>
              </a:buClr>
              <a:buSzPts val="4000"/>
              <a:buFont typeface="Arial"/>
              <a:buNone/>
            </a:pPr>
            <a:r>
              <a:rPr lang="en-US"/>
              <a:t>Literature Survey</a:t>
            </a:r>
            <a:endParaRPr/>
          </a:p>
        </p:txBody>
      </p:sp>
      <p:sp>
        <p:nvSpPr>
          <p:cNvPr id="137" name="Google Shape;137;p18"/>
          <p:cNvSpPr txBox="1"/>
          <p:nvPr>
            <p:ph idx="10" type="dt"/>
          </p:nvPr>
        </p:nvSpPr>
        <p:spPr>
          <a:xfrm>
            <a:off x="457200" y="6492875"/>
            <a:ext cx="2133600" cy="365125"/>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t>5/25/2020</a:t>
            </a:r>
            <a:endParaRPr/>
          </a:p>
        </p:txBody>
      </p:sp>
      <p:sp>
        <p:nvSpPr>
          <p:cNvPr id="138" name="Google Shape;138;p18"/>
          <p:cNvSpPr txBox="1"/>
          <p:nvPr>
            <p:ph idx="11" type="ftr"/>
          </p:nvPr>
        </p:nvSpPr>
        <p:spPr>
          <a:xfrm>
            <a:off x="2743200" y="6492875"/>
            <a:ext cx="3657600" cy="365125"/>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a:t>School of Mechanical Engineering</a:t>
            </a:r>
            <a:endParaRPr/>
          </a:p>
        </p:txBody>
      </p:sp>
      <p:sp>
        <p:nvSpPr>
          <p:cNvPr id="139" name="Google Shape;139;p18"/>
          <p:cNvSpPr txBox="1"/>
          <p:nvPr>
            <p:ph idx="12" type="sldNum"/>
          </p:nvPr>
        </p:nvSpPr>
        <p:spPr>
          <a:xfrm>
            <a:off x="6553200" y="6492875"/>
            <a:ext cx="2133600" cy="36512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graphicFrame>
        <p:nvGraphicFramePr>
          <p:cNvPr id="140" name="Google Shape;140;p18"/>
          <p:cNvGraphicFramePr/>
          <p:nvPr/>
        </p:nvGraphicFramePr>
        <p:xfrm>
          <a:off x="609600" y="1676401"/>
          <a:ext cx="3000000" cy="3000000"/>
        </p:xfrm>
        <a:graphic>
          <a:graphicData uri="http://schemas.openxmlformats.org/drawingml/2006/table">
            <a:tbl>
              <a:tblPr bandRow="1" firstRow="1">
                <a:noFill/>
                <a:tableStyleId>{BFCC4CAC-8911-47E0-948C-6E73B78C0A22}</a:tableStyleId>
              </a:tblPr>
              <a:tblGrid>
                <a:gridCol w="1584950"/>
                <a:gridCol w="1584950"/>
                <a:gridCol w="1584950"/>
                <a:gridCol w="1584950"/>
                <a:gridCol w="1584950"/>
              </a:tblGrid>
              <a:tr h="430575">
                <a:tc>
                  <a:txBody>
                    <a:bodyPr/>
                    <a:lstStyle/>
                    <a:p>
                      <a:pPr indent="0" lvl="0" marL="0" marR="0" rtl="0" algn="l">
                        <a:spcBef>
                          <a:spcPts val="0"/>
                        </a:spcBef>
                        <a:spcAft>
                          <a:spcPts val="0"/>
                        </a:spcAft>
                        <a:buNone/>
                      </a:pPr>
                      <a:r>
                        <a:rPr lang="en-US" sz="1800"/>
                        <a:t>Sl. No.</a:t>
                      </a:r>
                      <a:endParaRPr/>
                    </a:p>
                  </a:txBody>
                  <a:tcPr marT="45725" marB="45725" marR="91450" marL="91450"/>
                </a:tc>
                <a:tc>
                  <a:txBody>
                    <a:bodyPr/>
                    <a:lstStyle/>
                    <a:p>
                      <a:pPr indent="0" lvl="0" marL="0" marR="0" rtl="0" algn="l">
                        <a:spcBef>
                          <a:spcPts val="0"/>
                        </a:spcBef>
                        <a:spcAft>
                          <a:spcPts val="0"/>
                        </a:spcAft>
                        <a:buNone/>
                      </a:pPr>
                      <a:r>
                        <a:rPr lang="en-US" sz="1800"/>
                        <a:t>Paper</a:t>
                      </a:r>
                      <a:r>
                        <a:rPr lang="en-US" sz="1800"/>
                        <a:t> title</a:t>
                      </a:r>
                      <a:endParaRPr sz="1800"/>
                    </a:p>
                  </a:txBody>
                  <a:tcPr marT="45725" marB="45725" marR="91450" marL="91450"/>
                </a:tc>
                <a:tc>
                  <a:txBody>
                    <a:bodyPr/>
                    <a:lstStyle/>
                    <a:p>
                      <a:pPr indent="0" lvl="0" marL="0" marR="0" rtl="0" algn="l">
                        <a:spcBef>
                          <a:spcPts val="0"/>
                        </a:spcBef>
                        <a:spcAft>
                          <a:spcPts val="0"/>
                        </a:spcAft>
                        <a:buNone/>
                      </a:pPr>
                      <a:r>
                        <a:rPr lang="en-US" sz="1800"/>
                        <a:t>Journal Name</a:t>
                      </a:r>
                      <a:endParaRPr/>
                    </a:p>
                  </a:txBody>
                  <a:tcPr marT="45725" marB="45725" marR="91450" marL="91450"/>
                </a:tc>
                <a:tc>
                  <a:txBody>
                    <a:bodyPr/>
                    <a:lstStyle/>
                    <a:p>
                      <a:pPr indent="0" lvl="0" marL="0" marR="0" rtl="0" algn="l">
                        <a:spcBef>
                          <a:spcPts val="0"/>
                        </a:spcBef>
                        <a:spcAft>
                          <a:spcPts val="0"/>
                        </a:spcAft>
                        <a:buNone/>
                      </a:pPr>
                      <a:r>
                        <a:rPr lang="en-US" sz="1800"/>
                        <a:t>Author and Year of Publication</a:t>
                      </a:r>
                      <a:endParaRPr/>
                    </a:p>
                  </a:txBody>
                  <a:tcPr marT="45725" marB="45725" marR="91450" marL="91450"/>
                </a:tc>
                <a:tc>
                  <a:txBody>
                    <a:bodyPr/>
                    <a:lstStyle/>
                    <a:p>
                      <a:pPr indent="0" lvl="0" marL="0" marR="0" rtl="0" algn="l">
                        <a:spcBef>
                          <a:spcPts val="0"/>
                        </a:spcBef>
                        <a:spcAft>
                          <a:spcPts val="0"/>
                        </a:spcAft>
                        <a:buNone/>
                      </a:pPr>
                      <a:r>
                        <a:rPr lang="en-US" sz="1800"/>
                        <a:t>Important findings</a:t>
                      </a:r>
                      <a:endParaRPr/>
                    </a:p>
                  </a:txBody>
                  <a:tcPr marT="45725" marB="45725" marR="91450" marL="91450"/>
                </a:tc>
              </a:tr>
              <a:tr h="1550625">
                <a:tc>
                  <a:txBody>
                    <a:bodyPr/>
                    <a:lstStyle/>
                    <a:p>
                      <a:pPr indent="0" lvl="0" marL="0" marR="0" rtl="0" algn="l">
                        <a:spcBef>
                          <a:spcPts val="0"/>
                        </a:spcBef>
                        <a:spcAft>
                          <a:spcPts val="0"/>
                        </a:spcAft>
                        <a:buNone/>
                      </a:pPr>
                      <a:r>
                        <a:rPr lang="en-US" sz="1800"/>
                        <a:t>3.</a:t>
                      </a:r>
                      <a:endParaRPr sz="1800"/>
                    </a:p>
                  </a:txBody>
                  <a:tcPr marT="45725" marB="45725" marR="91450" marL="91450"/>
                </a:tc>
                <a:tc>
                  <a:txBody>
                    <a:bodyPr/>
                    <a:lstStyle/>
                    <a:p>
                      <a:pPr indent="0" lvl="0" marL="0" marR="0" rtl="0" algn="l">
                        <a:spcBef>
                          <a:spcPts val="0"/>
                        </a:spcBef>
                        <a:spcAft>
                          <a:spcPts val="0"/>
                        </a:spcAft>
                        <a:buNone/>
                      </a:pPr>
                      <a:r>
                        <a:rPr lang="en-US" sz="1400">
                          <a:solidFill>
                            <a:schemeClr val="dk1"/>
                          </a:solidFill>
                          <a:latin typeface="Calibri"/>
                          <a:ea typeface="Calibri"/>
                          <a:cs typeface="Calibri"/>
                          <a:sym typeface="Calibri"/>
                        </a:rPr>
                        <a:t>Thermal Conductivity of Graphite-Based Polymer</a:t>
                      </a:r>
                      <a:endParaRPr sz="1400"/>
                    </a:p>
                  </a:txBody>
                  <a:tcPr marT="45725" marB="45725" marR="91450" marL="91450"/>
                </a:tc>
                <a:tc>
                  <a:txBody>
                    <a:bodyPr/>
                    <a:lstStyle/>
                    <a:p>
                      <a:pPr indent="0" lvl="0" marL="0" marR="0" rtl="0" algn="l">
                        <a:spcBef>
                          <a:spcPts val="0"/>
                        </a:spcBef>
                        <a:spcAft>
                          <a:spcPts val="0"/>
                        </a:spcAft>
                        <a:buNone/>
                      </a:pPr>
                      <a:r>
                        <a:rPr b="0" i="0" lang="en-US" sz="1400">
                          <a:solidFill>
                            <a:schemeClr val="dk1"/>
                          </a:solidFill>
                          <a:latin typeface="Calibri"/>
                          <a:ea typeface="Calibri"/>
                          <a:cs typeface="Calibri"/>
                          <a:sym typeface="Calibri"/>
                        </a:rPr>
                        <a:t>Impact of Thermal Conductivity on Energy Technologies</a:t>
                      </a:r>
                      <a:endParaRPr sz="1400"/>
                    </a:p>
                  </a:txBody>
                  <a:tcPr marT="45725" marB="45725" marR="91450" marL="91450"/>
                </a:tc>
                <a:tc>
                  <a:txBody>
                    <a:bodyPr/>
                    <a:lstStyle/>
                    <a:p>
                      <a:pPr indent="0" lvl="0" marL="0" marR="0" rtl="0" algn="l">
                        <a:spcBef>
                          <a:spcPts val="0"/>
                        </a:spcBef>
                        <a:spcAft>
                          <a:spcPts val="0"/>
                        </a:spcAft>
                        <a:buNone/>
                      </a:pPr>
                      <a:r>
                        <a:rPr lang="en-US" sz="1400">
                          <a:solidFill>
                            <a:schemeClr val="dk1"/>
                          </a:solidFill>
                          <a:latin typeface="Calibri"/>
                          <a:ea typeface="Calibri"/>
                          <a:cs typeface="Calibri"/>
                          <a:sym typeface="Calibri"/>
                        </a:rPr>
                        <a:t>Teboho Clement Mokhena, Mokgaotsa Jonas Mochane, Jeremia Shale Sefadia, 2018</a:t>
                      </a:r>
                      <a:endParaRPr sz="1400"/>
                    </a:p>
                  </a:txBody>
                  <a:tcPr marT="45725" marB="45725" marR="91450" marL="91450"/>
                </a:tc>
                <a:tc>
                  <a:txBody>
                    <a:bodyPr/>
                    <a:lstStyle/>
                    <a:p>
                      <a:pPr indent="0" lvl="0" marL="0" marR="0" rtl="0" algn="l">
                        <a:spcBef>
                          <a:spcPts val="0"/>
                        </a:spcBef>
                        <a:spcAft>
                          <a:spcPts val="0"/>
                        </a:spcAft>
                        <a:buNone/>
                      </a:pPr>
                      <a:r>
                        <a:rPr lang="en-US" sz="1400"/>
                        <a:t>Using graphite based polymer we can help in proper heat conduction and spread of heating to melt snow uniformly</a:t>
                      </a:r>
                      <a:endParaRPr sz="1400"/>
                    </a:p>
                  </a:txBody>
                  <a:tcPr marT="45725" marB="45725" marR="91450" marL="91450"/>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19"/>
          <p:cNvSpPr txBox="1"/>
          <p:nvPr>
            <p:ph type="title"/>
          </p:nvPr>
        </p:nvSpPr>
        <p:spPr>
          <a:xfrm>
            <a:off x="457200" y="427038"/>
            <a:ext cx="8229600" cy="944562"/>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002060"/>
              </a:buClr>
              <a:buSzPts val="4000"/>
              <a:buFont typeface="Arial"/>
              <a:buNone/>
            </a:pPr>
            <a:r>
              <a:rPr lang="en-US"/>
              <a:t>Methodology/Work Plan</a:t>
            </a:r>
            <a:endParaRPr/>
          </a:p>
        </p:txBody>
      </p:sp>
      <p:pic>
        <p:nvPicPr>
          <p:cNvPr id="146" name="Google Shape;146;p19"/>
          <p:cNvPicPr preferRelativeResize="0"/>
          <p:nvPr/>
        </p:nvPicPr>
        <p:blipFill rotWithShape="1">
          <a:blip r:embed="rId3">
            <a:alphaModFix/>
          </a:blip>
          <a:srcRect b="0" l="0" r="0" t="0"/>
          <a:stretch/>
        </p:blipFill>
        <p:spPr>
          <a:xfrm>
            <a:off x="1600201" y="1600200"/>
            <a:ext cx="5943600" cy="4800600"/>
          </a:xfrm>
          <a:prstGeom prst="rect">
            <a:avLst/>
          </a:prstGeom>
          <a:noFill/>
          <a:ln>
            <a:noFill/>
          </a:ln>
        </p:spPr>
      </p:pic>
      <p:sp>
        <p:nvSpPr>
          <p:cNvPr id="147" name="Google Shape;147;p19"/>
          <p:cNvSpPr txBox="1"/>
          <p:nvPr>
            <p:ph idx="10" type="dt"/>
          </p:nvPr>
        </p:nvSpPr>
        <p:spPr>
          <a:xfrm>
            <a:off x="457200" y="6492875"/>
            <a:ext cx="2133600" cy="365125"/>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t>5/25/2020</a:t>
            </a:r>
            <a:endParaRPr/>
          </a:p>
        </p:txBody>
      </p:sp>
      <p:sp>
        <p:nvSpPr>
          <p:cNvPr id="148" name="Google Shape;148;p19"/>
          <p:cNvSpPr txBox="1"/>
          <p:nvPr>
            <p:ph idx="11" type="ftr"/>
          </p:nvPr>
        </p:nvSpPr>
        <p:spPr>
          <a:xfrm>
            <a:off x="2743200" y="6492875"/>
            <a:ext cx="3657600" cy="365125"/>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a:t>School of Mechanical Engineering</a:t>
            </a:r>
            <a:endParaRPr/>
          </a:p>
        </p:txBody>
      </p:sp>
      <p:sp>
        <p:nvSpPr>
          <p:cNvPr id="149" name="Google Shape;149;p19"/>
          <p:cNvSpPr txBox="1"/>
          <p:nvPr>
            <p:ph idx="12" type="sldNum"/>
          </p:nvPr>
        </p:nvSpPr>
        <p:spPr>
          <a:xfrm>
            <a:off x="6553200" y="6492875"/>
            <a:ext cx="2133600" cy="36512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0"/>
          <p:cNvSpPr txBox="1"/>
          <p:nvPr>
            <p:ph type="title"/>
          </p:nvPr>
        </p:nvSpPr>
        <p:spPr>
          <a:xfrm>
            <a:off x="457200" y="427038"/>
            <a:ext cx="8229600" cy="944562"/>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002060"/>
              </a:buClr>
              <a:buSzPts val="3600"/>
              <a:buFont typeface="Arial"/>
              <a:buNone/>
            </a:pPr>
            <a:r>
              <a:rPr lang="en-US" sz="3600"/>
              <a:t>Design Standards &amp; Realistic Constraints</a:t>
            </a:r>
            <a:endParaRPr/>
          </a:p>
        </p:txBody>
      </p:sp>
      <p:sp>
        <p:nvSpPr>
          <p:cNvPr id="155" name="Google Shape;155;p20"/>
          <p:cNvSpPr txBox="1"/>
          <p:nvPr>
            <p:ph idx="1" type="body"/>
          </p:nvPr>
        </p:nvSpPr>
        <p:spPr>
          <a:xfrm>
            <a:off x="457200" y="1600200"/>
            <a:ext cx="8229600" cy="48006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002060"/>
              </a:buClr>
              <a:buSzPts val="2240"/>
              <a:buFont typeface="Noto Sans Symbols"/>
              <a:buChar char="⮚"/>
            </a:pPr>
            <a:r>
              <a:rPr b="1" lang="en-US"/>
              <a:t>Design standards used in the project:</a:t>
            </a:r>
            <a:endParaRPr/>
          </a:p>
          <a:p>
            <a:pPr indent="-514350" lvl="0" marL="514350" rtl="0" algn="l">
              <a:spcBef>
                <a:spcPts val="360"/>
              </a:spcBef>
              <a:spcAft>
                <a:spcPts val="0"/>
              </a:spcAft>
              <a:buSzPts val="1440"/>
              <a:buFont typeface="Calibri"/>
              <a:buAutoNum type="arabicPeriod"/>
            </a:pPr>
            <a:r>
              <a:rPr lang="en-US" sz="1800"/>
              <a:t>Arduino UNO 5V</a:t>
            </a:r>
            <a:endParaRPr/>
          </a:p>
          <a:p>
            <a:pPr indent="-514350" lvl="0" marL="514350" rtl="0" algn="l">
              <a:spcBef>
                <a:spcPts val="360"/>
              </a:spcBef>
              <a:spcAft>
                <a:spcPts val="0"/>
              </a:spcAft>
              <a:buSzPts val="1440"/>
              <a:buFont typeface="Calibri"/>
              <a:buAutoNum type="arabicPeriod"/>
            </a:pPr>
            <a:r>
              <a:rPr lang="en-US" sz="1800"/>
              <a:t>Relay Module REES52 16220 4 CHANNEL 5V MODULE</a:t>
            </a:r>
            <a:endParaRPr sz="1800"/>
          </a:p>
          <a:p>
            <a:pPr indent="-514350" lvl="0" marL="514350" rtl="0" algn="l">
              <a:spcBef>
                <a:spcPts val="360"/>
              </a:spcBef>
              <a:spcAft>
                <a:spcPts val="0"/>
              </a:spcAft>
              <a:buSzPts val="1440"/>
              <a:buFont typeface="Calibri"/>
              <a:buAutoNum type="arabicPeriod"/>
            </a:pPr>
            <a:r>
              <a:rPr lang="en-US" sz="1800"/>
              <a:t>Compression Load Cell (TE CONNECTIVITY FX1901-0001-0025-L COMPRESSION LOAD CELL, 25LB, 5VDC)</a:t>
            </a:r>
            <a:endParaRPr sz="1800"/>
          </a:p>
          <a:p>
            <a:pPr indent="-514350" lvl="0" marL="514350" rtl="0" algn="l">
              <a:spcBef>
                <a:spcPts val="380"/>
              </a:spcBef>
              <a:spcAft>
                <a:spcPts val="0"/>
              </a:spcAft>
              <a:buSzPts val="1520"/>
              <a:buFont typeface="Calibri"/>
              <a:buAutoNum type="arabicPeriod"/>
            </a:pPr>
            <a:r>
              <a:rPr lang="en-US" sz="1900"/>
              <a:t>NodeMCU ESP-12E module similar to ESP-12 module but with 6 extra GPIOs.</a:t>
            </a:r>
            <a:endParaRPr/>
          </a:p>
          <a:p>
            <a:pPr indent="-514350" lvl="0" marL="514350" rtl="0" algn="l">
              <a:spcBef>
                <a:spcPts val="380"/>
              </a:spcBef>
              <a:spcAft>
                <a:spcPts val="0"/>
              </a:spcAft>
              <a:buSzPts val="1520"/>
              <a:buFont typeface="Calibri"/>
              <a:buAutoNum type="arabicPeriod"/>
            </a:pPr>
            <a:r>
              <a:rPr lang="en-US" sz="1900"/>
              <a:t>FR4 Fibreglass Sheet 300*150mm, Sheet Length: 300mm / 11.8" Width: 150mm / 5.9" Thickness: 0.8mm</a:t>
            </a:r>
            <a:endParaRPr/>
          </a:p>
          <a:p>
            <a:pPr indent="-514350" lvl="0" marL="514350" rtl="0" algn="l">
              <a:spcBef>
                <a:spcPts val="380"/>
              </a:spcBef>
              <a:spcAft>
                <a:spcPts val="0"/>
              </a:spcAft>
              <a:buSzPts val="1520"/>
              <a:buFont typeface="Calibri"/>
              <a:buAutoNum type="arabicPeriod"/>
            </a:pPr>
            <a:r>
              <a:rPr lang="en-US" sz="1900"/>
              <a:t>PANASONIC ELECTRONIC COMPONENTS EYGA091203PA Thermal Interface Material, EYG Series, 1700 W/m.K, Graphite Sheet, 0.025 mm</a:t>
            </a:r>
            <a:endParaRPr sz="1900"/>
          </a:p>
          <a:p>
            <a:pPr indent="-514350" lvl="0" marL="514350" rtl="0" algn="l">
              <a:spcBef>
                <a:spcPts val="380"/>
              </a:spcBef>
              <a:spcAft>
                <a:spcPts val="0"/>
              </a:spcAft>
              <a:buSzPts val="1520"/>
              <a:buFont typeface="Calibri"/>
              <a:buAutoNum type="arabicPeriod"/>
            </a:pPr>
            <a:r>
              <a:rPr lang="en-US" sz="1900"/>
              <a:t>Nichrome Resistance wire; 1.72Ω/m; -100÷1300°C; Øout: 1mm; FeCrAl; 0,1kg</a:t>
            </a:r>
            <a:endParaRPr/>
          </a:p>
          <a:p>
            <a:pPr indent="-372110" lvl="0" marL="514350" rtl="0" algn="l">
              <a:spcBef>
                <a:spcPts val="560"/>
              </a:spcBef>
              <a:spcAft>
                <a:spcPts val="0"/>
              </a:spcAft>
              <a:buSzPts val="2240"/>
              <a:buFont typeface="Calibri"/>
              <a:buNone/>
            </a:pPr>
            <a:r>
              <a:t/>
            </a:r>
            <a:endParaRPr/>
          </a:p>
          <a:p>
            <a:pPr indent="-200660" lvl="0" marL="342900" rtl="0" algn="l">
              <a:spcBef>
                <a:spcPts val="560"/>
              </a:spcBef>
              <a:spcAft>
                <a:spcPts val="0"/>
              </a:spcAft>
              <a:buClr>
                <a:srgbClr val="002060"/>
              </a:buClr>
              <a:buSzPts val="2240"/>
              <a:buFont typeface="Noto Sans Symbols"/>
              <a:buNone/>
            </a:pPr>
            <a:r>
              <a:t/>
            </a:r>
            <a:endParaRPr/>
          </a:p>
        </p:txBody>
      </p:sp>
      <p:sp>
        <p:nvSpPr>
          <p:cNvPr id="156" name="Google Shape;156;p20"/>
          <p:cNvSpPr txBox="1"/>
          <p:nvPr>
            <p:ph idx="10" type="dt"/>
          </p:nvPr>
        </p:nvSpPr>
        <p:spPr>
          <a:xfrm>
            <a:off x="457200" y="6492875"/>
            <a:ext cx="2133600" cy="365125"/>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t>5/25/2020</a:t>
            </a:r>
            <a:endParaRPr/>
          </a:p>
        </p:txBody>
      </p:sp>
      <p:sp>
        <p:nvSpPr>
          <p:cNvPr id="157" name="Google Shape;157;p20"/>
          <p:cNvSpPr txBox="1"/>
          <p:nvPr>
            <p:ph idx="11" type="ftr"/>
          </p:nvPr>
        </p:nvSpPr>
        <p:spPr>
          <a:xfrm>
            <a:off x="2743200" y="6492875"/>
            <a:ext cx="3657600" cy="365125"/>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a:t>School of Mechanical Engineering</a:t>
            </a:r>
            <a:endParaRPr/>
          </a:p>
        </p:txBody>
      </p:sp>
      <p:sp>
        <p:nvSpPr>
          <p:cNvPr id="158" name="Google Shape;158;p20"/>
          <p:cNvSpPr txBox="1"/>
          <p:nvPr>
            <p:ph idx="12" type="sldNum"/>
          </p:nvPr>
        </p:nvSpPr>
        <p:spPr>
          <a:xfrm>
            <a:off x="6553200" y="6492875"/>
            <a:ext cx="2133600" cy="36512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1"/>
          <p:cNvSpPr txBox="1"/>
          <p:nvPr>
            <p:ph type="title"/>
          </p:nvPr>
        </p:nvSpPr>
        <p:spPr>
          <a:xfrm>
            <a:off x="457200" y="427038"/>
            <a:ext cx="8229600" cy="944562"/>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002060"/>
              </a:buClr>
              <a:buSzPts val="3600"/>
              <a:buFont typeface="Arial"/>
              <a:buNone/>
            </a:pPr>
            <a:r>
              <a:rPr lang="en-US" sz="3600"/>
              <a:t>Design Standards &amp; Realistic Constraints</a:t>
            </a:r>
            <a:endParaRPr sz="3600"/>
          </a:p>
        </p:txBody>
      </p:sp>
      <p:sp>
        <p:nvSpPr>
          <p:cNvPr id="164" name="Google Shape;164;p21"/>
          <p:cNvSpPr txBox="1"/>
          <p:nvPr>
            <p:ph idx="1" type="body"/>
          </p:nvPr>
        </p:nvSpPr>
        <p:spPr>
          <a:xfrm>
            <a:off x="457200" y="1600200"/>
            <a:ext cx="8229600" cy="48006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002060"/>
              </a:buClr>
              <a:buSzPts val="1760"/>
              <a:buFont typeface="Noto Sans Symbols"/>
              <a:buChar char="⮚"/>
            </a:pPr>
            <a:r>
              <a:rPr b="1" lang="en-US" sz="2200"/>
              <a:t>Realistic constraints of the project:</a:t>
            </a:r>
            <a:endParaRPr b="1" sz="2200"/>
          </a:p>
          <a:p>
            <a:pPr indent="-514350" lvl="0" marL="514350" rtl="0" algn="just">
              <a:spcBef>
                <a:spcPts val="440"/>
              </a:spcBef>
              <a:spcAft>
                <a:spcPts val="0"/>
              </a:spcAft>
              <a:buSzPts val="1760"/>
              <a:buFont typeface="Calibri"/>
              <a:buAutoNum type="arabicPeriod"/>
            </a:pPr>
            <a:r>
              <a:rPr lang="en-US" sz="2200"/>
              <a:t>Carbon fiber as the conducting material was not chosen due to its high manufacturing cost and not so easy availability although it had higher conductivity and was more durable. </a:t>
            </a:r>
            <a:endParaRPr/>
          </a:p>
          <a:p>
            <a:pPr indent="-514350" lvl="0" marL="514350" rtl="0" algn="just">
              <a:spcBef>
                <a:spcPts val="440"/>
              </a:spcBef>
              <a:spcAft>
                <a:spcPts val="0"/>
              </a:spcAft>
              <a:buSzPts val="1760"/>
              <a:buFont typeface="Calibri"/>
              <a:buAutoNum type="arabicPeriod"/>
            </a:pPr>
            <a:r>
              <a:rPr lang="en-US" sz="2200"/>
              <a:t>Tungsten was not chosen as the heating element because it oxidized when exposed to the atmosphere although it gave high heating values. </a:t>
            </a:r>
            <a:endParaRPr/>
          </a:p>
          <a:p>
            <a:pPr indent="-514350" lvl="0" marL="514350" rtl="0" algn="just">
              <a:spcBef>
                <a:spcPts val="440"/>
              </a:spcBef>
              <a:spcAft>
                <a:spcPts val="0"/>
              </a:spcAft>
              <a:buSzPts val="1760"/>
              <a:buFont typeface="Calibri"/>
              <a:buAutoNum type="arabicPeriod"/>
            </a:pPr>
            <a:r>
              <a:rPr lang="en-US" sz="2200"/>
              <a:t> Lack of snowfall in our regions suppresses proper testing methods of our product and proper study of snow particles and characteristics was not possible</a:t>
            </a:r>
            <a:endParaRPr/>
          </a:p>
          <a:p>
            <a:pPr indent="-514350" lvl="0" marL="514350" rtl="0" algn="just">
              <a:spcBef>
                <a:spcPts val="440"/>
              </a:spcBef>
              <a:spcAft>
                <a:spcPts val="0"/>
              </a:spcAft>
              <a:buSzPts val="1760"/>
              <a:buFont typeface="Calibri"/>
              <a:buAutoNum type="arabicPeriod"/>
            </a:pPr>
            <a:r>
              <a:rPr lang="en-US" sz="2200"/>
              <a:t>3D simulation of the product was not successful due to extremely high load times.</a:t>
            </a:r>
            <a:endParaRPr/>
          </a:p>
          <a:p>
            <a:pPr indent="-200660" lvl="0" marL="342900" rtl="0" algn="l">
              <a:spcBef>
                <a:spcPts val="560"/>
              </a:spcBef>
              <a:spcAft>
                <a:spcPts val="0"/>
              </a:spcAft>
              <a:buClr>
                <a:srgbClr val="002060"/>
              </a:buClr>
              <a:buSzPts val="2240"/>
              <a:buFont typeface="Noto Sans Symbols"/>
              <a:buNone/>
            </a:pPr>
            <a:r>
              <a:t/>
            </a:r>
            <a:endParaRPr/>
          </a:p>
        </p:txBody>
      </p:sp>
      <p:sp>
        <p:nvSpPr>
          <p:cNvPr id="165" name="Google Shape;165;p21"/>
          <p:cNvSpPr txBox="1"/>
          <p:nvPr>
            <p:ph idx="10" type="dt"/>
          </p:nvPr>
        </p:nvSpPr>
        <p:spPr>
          <a:xfrm>
            <a:off x="457200" y="6492875"/>
            <a:ext cx="2133600" cy="365125"/>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t>5/25/2020</a:t>
            </a:r>
            <a:endParaRPr/>
          </a:p>
        </p:txBody>
      </p:sp>
      <p:sp>
        <p:nvSpPr>
          <p:cNvPr id="166" name="Google Shape;166;p21"/>
          <p:cNvSpPr txBox="1"/>
          <p:nvPr>
            <p:ph idx="11" type="ftr"/>
          </p:nvPr>
        </p:nvSpPr>
        <p:spPr>
          <a:xfrm>
            <a:off x="2743200" y="6492875"/>
            <a:ext cx="3657600" cy="365125"/>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a:t>School of Mechanical Engineering</a:t>
            </a:r>
            <a:endParaRPr/>
          </a:p>
        </p:txBody>
      </p:sp>
      <p:sp>
        <p:nvSpPr>
          <p:cNvPr id="167" name="Google Shape;167;p21"/>
          <p:cNvSpPr txBox="1"/>
          <p:nvPr>
            <p:ph idx="12" type="sldNum"/>
          </p:nvPr>
        </p:nvSpPr>
        <p:spPr>
          <a:xfrm>
            <a:off x="6553200" y="6492875"/>
            <a:ext cx="2133600" cy="36512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