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60" r:id="rId5"/>
    <p:sldId id="262" r:id="rId6"/>
    <p:sldId id="277" r:id="rId7"/>
    <p:sldId id="278" r:id="rId8"/>
    <p:sldId id="280" r:id="rId9"/>
    <p:sldId id="257" r:id="rId10"/>
    <p:sldId id="259" r:id="rId11"/>
    <p:sldId id="256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1" r:id="rId25"/>
    <p:sldId id="274" r:id="rId26"/>
    <p:sldId id="27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E5499-33CB-489E-824A-DC5310151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D7A9A-B65D-44BB-AB1D-5E7857F97B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831215" y="791845"/>
            <a:ext cx="10615930" cy="54241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9265" y="102235"/>
            <a:ext cx="361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逻辑框图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737870"/>
            <a:ext cx="8397240" cy="58343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2260" y="163830"/>
            <a:ext cx="3765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AC</a:t>
            </a:r>
            <a:endParaRPr lang="en-US" altLang="zh-CN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715" y="163830"/>
            <a:ext cx="5372735" cy="20300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0" y="935355"/>
            <a:ext cx="7753985" cy="50819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7025" y="238125"/>
            <a:ext cx="339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MUX_1</a:t>
            </a:r>
            <a:endParaRPr lang="en-US" altLang="zh-CN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470" y="415925"/>
            <a:ext cx="4010025" cy="1811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" y="1122680"/>
            <a:ext cx="8930640" cy="5482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1615" y="239395"/>
            <a:ext cx="3734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MUX_2</a:t>
            </a:r>
            <a:endParaRPr lang="en-US" altLang="zh-CN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495" y="0"/>
            <a:ext cx="4029075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724535"/>
            <a:ext cx="8684895" cy="57384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2260" y="170180"/>
            <a:ext cx="3147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寄存器</a:t>
            </a:r>
            <a:r>
              <a:rPr lang="en-US" altLang="zh-CN" sz="2400" b="1"/>
              <a:t>A</a:t>
            </a:r>
            <a:endParaRPr lang="en-US" altLang="zh-CN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195" y="170180"/>
            <a:ext cx="4244975" cy="2286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47030" y="4213225"/>
            <a:ext cx="6645275" cy="2644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输入端口（</a:t>
            </a:r>
            <a:r>
              <a:rPr lang="en-US" altLang="zh-CN"/>
              <a:t>Input Ports</a:t>
            </a:r>
            <a:r>
              <a:rPr lang="zh-CN" altLang="en-US"/>
              <a:t>）：</a:t>
            </a:r>
            <a:endParaRPr lang="zh-CN" altLang="en-US"/>
          </a:p>
          <a:p>
            <a:r>
              <a:rPr lang="en-US" altLang="zh-CN"/>
              <a:t>1. `clk`</a:t>
            </a:r>
            <a:r>
              <a:rPr lang="zh-CN" altLang="en-US"/>
              <a:t>时钟信号，用于控制数据的读取和写入操作。</a:t>
            </a:r>
            <a:endParaRPr lang="zh-CN" altLang="en-US"/>
          </a:p>
          <a:p>
            <a:r>
              <a:rPr lang="en-US" altLang="zh-CN"/>
              <a:t>2. `reset`</a:t>
            </a:r>
            <a:r>
              <a:rPr lang="zh-CN" altLang="en-US"/>
              <a:t>接收复位信号，高位清零。</a:t>
            </a:r>
            <a:endParaRPr lang="zh-CN" altLang="en-US"/>
          </a:p>
          <a:p>
            <a:r>
              <a:rPr lang="en-US" altLang="zh-CN"/>
              <a:t>3. `register_a_in`</a:t>
            </a:r>
            <a:r>
              <a:rPr lang="zh-CN" altLang="en-US"/>
              <a:t>接收要写入寄存器的数据，</a:t>
            </a:r>
            <a:r>
              <a:rPr lang="en-US" altLang="zh-CN"/>
              <a:t>16</a:t>
            </a:r>
            <a:r>
              <a:rPr lang="zh-CN" altLang="en-US"/>
              <a:t>位宽。</a:t>
            </a:r>
            <a:endParaRPr lang="zh-CN" altLang="en-US"/>
          </a:p>
          <a:p>
            <a:r>
              <a:rPr lang="en-US" altLang="zh-CN"/>
              <a:t>4. `load_a`</a:t>
            </a:r>
            <a:r>
              <a:rPr lang="zh-CN" altLang="en-US"/>
              <a:t>这是一个</a:t>
            </a:r>
            <a:r>
              <a:rPr lang="en-US" altLang="zh-CN"/>
              <a:t>`STD_LOGIC`</a:t>
            </a:r>
            <a:r>
              <a:rPr lang="zh-CN" altLang="en-US"/>
              <a:t>类型的输入端口，用于控制数据是否应该被加载到寄存器中。当</a:t>
            </a:r>
            <a:r>
              <a:rPr lang="en-US" altLang="zh-CN"/>
              <a:t>`load_a`</a:t>
            </a:r>
            <a:r>
              <a:rPr lang="zh-CN" altLang="en-US"/>
              <a:t>为高电平</a:t>
            </a:r>
            <a:r>
              <a:rPr lang="en-US" altLang="zh-CN"/>
              <a:t>1</a:t>
            </a:r>
            <a:r>
              <a:rPr lang="zh-CN" altLang="en-US"/>
              <a:t>时，寄存器会将</a:t>
            </a:r>
            <a:r>
              <a:rPr lang="en-US" altLang="zh-CN"/>
              <a:t>`register_a_in`</a:t>
            </a:r>
            <a:r>
              <a:rPr lang="zh-CN" altLang="en-US"/>
              <a:t>端口的数据加载到寄存器中。</a:t>
            </a:r>
            <a:endParaRPr lang="zh-CN" altLang="en-US"/>
          </a:p>
          <a:p>
            <a:r>
              <a:rPr lang="zh-CN" altLang="en-US"/>
              <a:t>输出端口（</a:t>
            </a:r>
            <a:r>
              <a:rPr lang="en-US" altLang="zh-CN"/>
              <a:t>Output Port</a:t>
            </a:r>
            <a:r>
              <a:rPr lang="zh-CN" altLang="en-US"/>
              <a:t>）：</a:t>
            </a:r>
            <a:endParaRPr lang="zh-CN" altLang="en-US"/>
          </a:p>
          <a:p>
            <a:r>
              <a:rPr lang="en-US" altLang="zh-CN"/>
              <a:t> `register_a_out`</a:t>
            </a:r>
            <a:r>
              <a:rPr lang="zh-CN" altLang="en-US"/>
              <a:t>输出寄存器当前存储的数据。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215" y="915670"/>
            <a:ext cx="8206740" cy="57080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2260" y="170180"/>
            <a:ext cx="4420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寄存器</a:t>
            </a:r>
            <a:r>
              <a:rPr lang="en-US" altLang="zh-CN" sz="2400" b="1"/>
              <a:t>B</a:t>
            </a:r>
            <a:endParaRPr lang="en-US" altLang="zh-CN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705" y="374650"/>
            <a:ext cx="4547870" cy="22117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77510" y="4312285"/>
            <a:ext cx="65595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输入端口（</a:t>
            </a:r>
            <a:r>
              <a:rPr lang="en-US" altLang="zh-CN"/>
              <a:t>Input Ports</a:t>
            </a:r>
            <a:r>
              <a:rPr lang="zh-CN" altLang="en-US"/>
              <a:t>）：</a:t>
            </a:r>
            <a:endParaRPr lang="zh-CN" altLang="en-US"/>
          </a:p>
          <a:p>
            <a:r>
              <a:rPr lang="en-US" altLang="zh-CN"/>
              <a:t>1. `clk`</a:t>
            </a:r>
            <a:r>
              <a:rPr lang="zh-CN" altLang="en-US"/>
              <a:t>时钟信号，用于控制数据的读取和写入操作。</a:t>
            </a:r>
            <a:endParaRPr lang="zh-CN" altLang="en-US"/>
          </a:p>
          <a:p>
            <a:r>
              <a:rPr lang="en-US" altLang="zh-CN"/>
              <a:t>2. `reset`</a:t>
            </a:r>
            <a:r>
              <a:rPr lang="zh-CN" altLang="en-US"/>
              <a:t>接收复位信号，高位清零。</a:t>
            </a:r>
            <a:endParaRPr lang="zh-CN" altLang="en-US"/>
          </a:p>
          <a:p>
            <a:r>
              <a:rPr lang="en-US" altLang="zh-CN"/>
              <a:t>3. `register_b_in`</a:t>
            </a:r>
            <a:r>
              <a:rPr lang="zh-CN" altLang="en-US"/>
              <a:t>接收要写入寄存器的数据，</a:t>
            </a:r>
            <a:r>
              <a:rPr lang="en-US" altLang="zh-CN"/>
              <a:t>16</a:t>
            </a:r>
            <a:r>
              <a:rPr lang="zh-CN" altLang="en-US"/>
              <a:t>位宽。</a:t>
            </a:r>
            <a:endParaRPr lang="zh-CN" altLang="en-US"/>
          </a:p>
          <a:p>
            <a:r>
              <a:rPr lang="en-US" altLang="zh-CN"/>
              <a:t>4. `load_b`</a:t>
            </a:r>
            <a:r>
              <a:rPr lang="zh-CN" altLang="en-US"/>
              <a:t>这是一个</a:t>
            </a:r>
            <a:r>
              <a:rPr lang="en-US" altLang="zh-CN"/>
              <a:t>`STD_LOGIC`</a:t>
            </a:r>
            <a:r>
              <a:rPr lang="zh-CN" altLang="en-US"/>
              <a:t>类型的输入端口，用于控制数据是否应该被加载到寄存器中。当</a:t>
            </a:r>
            <a:r>
              <a:rPr lang="en-US" altLang="zh-CN"/>
              <a:t>`load_b`</a:t>
            </a:r>
            <a:r>
              <a:rPr lang="zh-CN" altLang="en-US"/>
              <a:t>为高电平</a:t>
            </a:r>
            <a:r>
              <a:rPr lang="en-US" altLang="zh-CN"/>
              <a:t>1</a:t>
            </a:r>
            <a:r>
              <a:rPr lang="zh-CN" altLang="en-US"/>
              <a:t>时，寄存器会将</a:t>
            </a:r>
            <a:r>
              <a:rPr lang="en-US" altLang="zh-CN"/>
              <a:t>`register_b_in`</a:t>
            </a:r>
            <a:r>
              <a:rPr lang="zh-CN" altLang="en-US"/>
              <a:t>端口的数据加载到寄存器中。</a:t>
            </a:r>
            <a:endParaRPr lang="zh-CN" altLang="en-US"/>
          </a:p>
          <a:p>
            <a:r>
              <a:rPr lang="zh-CN" altLang="en-US"/>
              <a:t>输出端口（</a:t>
            </a:r>
            <a:r>
              <a:rPr lang="en-US" altLang="zh-CN"/>
              <a:t>Output Port</a:t>
            </a:r>
            <a:r>
              <a:rPr lang="zh-CN" altLang="en-US"/>
              <a:t>）：</a:t>
            </a:r>
            <a:endParaRPr lang="zh-CN" altLang="en-US"/>
          </a:p>
          <a:p>
            <a:r>
              <a:rPr lang="en-US" altLang="zh-CN"/>
              <a:t> `register_</a:t>
            </a:r>
            <a:r>
              <a:rPr lang="en-US" altLang="zh-CN"/>
              <a:t>b_out`</a:t>
            </a:r>
            <a:r>
              <a:rPr lang="zh-CN" altLang="en-US"/>
              <a:t>输出寄存器当前存储的数据。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765" y="617220"/>
            <a:ext cx="6299200" cy="61709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3190" y="144145"/>
            <a:ext cx="4018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CX</a:t>
            </a:r>
            <a:endParaRPr lang="en-US" altLang="zh-CN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865" y="1032510"/>
            <a:ext cx="4852035" cy="16033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" y="753110"/>
            <a:ext cx="9092565" cy="5618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1605" y="170180"/>
            <a:ext cx="4587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BX</a:t>
            </a:r>
            <a:endParaRPr lang="en-US" altLang="zh-CN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260" y="883920"/>
            <a:ext cx="409321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19735"/>
            <a:ext cx="5515610" cy="64382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3505" y="51435"/>
            <a:ext cx="3530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PC</a:t>
            </a:r>
            <a:endParaRPr lang="en-US" altLang="zh-CN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815" y="682625"/>
            <a:ext cx="3416935" cy="20205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88075" y="2902585"/>
            <a:ext cx="51746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LoadPC</a:t>
            </a:r>
            <a:r>
              <a:rPr lang="zh-CN" altLang="en-US"/>
              <a:t>：输入端口，类型为</a:t>
            </a:r>
            <a:r>
              <a:rPr lang="en-US" altLang="zh-CN"/>
              <a:t> std_logic</a:t>
            </a:r>
            <a:r>
              <a:rPr lang="zh-CN" altLang="en-US"/>
              <a:t>，当该信号为高电平时，将外部输入的地址值</a:t>
            </a:r>
            <a:r>
              <a:rPr lang="en-US" altLang="zh-CN"/>
              <a:t> inputPC </a:t>
            </a:r>
            <a:r>
              <a:rPr lang="zh-CN" altLang="en-US"/>
              <a:t>加载到程序计数器中。</a:t>
            </a:r>
            <a:endParaRPr lang="zh-CN" altLang="en-US"/>
          </a:p>
          <a:p>
            <a:r>
              <a:rPr lang="en-US" altLang="zh-CN"/>
              <a:t>IncPC</a:t>
            </a:r>
            <a:r>
              <a:rPr lang="zh-CN" altLang="en-US"/>
              <a:t>：输入端口，类型为</a:t>
            </a:r>
            <a:r>
              <a:rPr lang="en-US" altLang="zh-CN"/>
              <a:t> std_logic</a:t>
            </a:r>
            <a:r>
              <a:rPr lang="zh-CN" altLang="en-US"/>
              <a:t>，当该信号为高电平时，使程序计数器的值递增</a:t>
            </a:r>
            <a:r>
              <a:rPr lang="en-US" altLang="zh-CN"/>
              <a:t> 1</a:t>
            </a:r>
            <a:r>
              <a:rPr lang="zh-CN" altLang="en-US"/>
              <a:t>，以指向下一条指令地址。</a:t>
            </a:r>
            <a:endParaRPr lang="zh-CN" altLang="en-US"/>
          </a:p>
          <a:p>
            <a:r>
              <a:rPr lang="en-US" altLang="zh-CN"/>
              <a:t>inputPC</a:t>
            </a:r>
            <a:r>
              <a:rPr lang="zh-CN" altLang="en-US"/>
              <a:t>：输入端口，类型为</a:t>
            </a:r>
            <a:r>
              <a:rPr lang="en-US" altLang="zh-CN"/>
              <a:t> 16 </a:t>
            </a:r>
            <a:r>
              <a:rPr lang="zh-CN" altLang="en-US"/>
              <a:t>位的</a:t>
            </a:r>
            <a:r>
              <a:rPr lang="en-US" altLang="zh-CN"/>
              <a:t> std_logic_vector</a:t>
            </a:r>
            <a:r>
              <a:rPr lang="zh-CN" altLang="en-US"/>
              <a:t>，用于提供要加载到程序计数器的新地址值。</a:t>
            </a:r>
            <a:endParaRPr lang="zh-CN" altLang="en-US"/>
          </a:p>
          <a:p>
            <a:r>
              <a:rPr lang="en-US" altLang="zh-CN"/>
              <a:t>outPC</a:t>
            </a:r>
            <a:r>
              <a:rPr lang="zh-CN" altLang="en-US"/>
              <a:t>：输出端口，类型为</a:t>
            </a:r>
            <a:r>
              <a:rPr lang="en-US" altLang="zh-CN"/>
              <a:t> 16 </a:t>
            </a:r>
            <a:r>
              <a:rPr lang="zh-CN" altLang="en-US"/>
              <a:t>位的</a:t>
            </a:r>
            <a:r>
              <a:rPr lang="en-US" altLang="zh-CN"/>
              <a:t> std_logic_vector</a:t>
            </a:r>
            <a:r>
              <a:rPr lang="zh-CN" altLang="en-US"/>
              <a:t>，用于输出当前程序计数器的值，以便其他模块获取当前指令地址。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85" y="819785"/>
            <a:ext cx="4817745" cy="59670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1965" y="238125"/>
            <a:ext cx="3826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控制器</a:t>
            </a:r>
            <a:endParaRPr lang="zh-CN" altLang="en-US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130" y="894715"/>
            <a:ext cx="6990080" cy="59632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87730"/>
            <a:ext cx="4134485" cy="51981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887730"/>
            <a:ext cx="9097010" cy="5140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944245" y="975995"/>
            <a:ext cx="10304145" cy="50317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0390" y="287655"/>
            <a:ext cx="3042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斐波那契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" y="285115"/>
            <a:ext cx="4299585" cy="6019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10" y="143510"/>
            <a:ext cx="3547745" cy="6446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555" y="209550"/>
            <a:ext cx="3823335" cy="63804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99720"/>
            <a:ext cx="7644130" cy="4152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455" y="843915"/>
            <a:ext cx="3182620" cy="5939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5" y="792480"/>
            <a:ext cx="3107690" cy="60547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453390"/>
            <a:ext cx="9487535" cy="53079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8425" y="842645"/>
            <a:ext cx="6363335" cy="42532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25" y="2901315"/>
            <a:ext cx="5819775" cy="3956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3190" y="182245"/>
            <a:ext cx="4488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Ram_16</a:t>
            </a:r>
            <a:endParaRPr lang="en-US" altLang="zh-CN" sz="24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695" y="388620"/>
            <a:ext cx="464820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" y="1408430"/>
            <a:ext cx="7333615" cy="48685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4315" y="347345"/>
            <a:ext cx="4179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ALU</a:t>
            </a:r>
            <a:endParaRPr lang="en-US" altLang="zh-CN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25" y="544195"/>
            <a:ext cx="3486150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962025" y="1019810"/>
            <a:ext cx="10440035" cy="52997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6270" y="355600"/>
            <a:ext cx="3783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累加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70355" y="787400"/>
            <a:ext cx="8580120" cy="528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累加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01</a:t>
            </a:r>
            <a:r>
              <a:rPr lang="zh-CN" altLang="en-US"/>
              <a:t>立即</a:t>
            </a:r>
            <a:r>
              <a:rPr lang="en-US" altLang="zh-CN"/>
              <a:t>   10</a:t>
            </a:r>
            <a:r>
              <a:rPr lang="zh-CN" altLang="en-US"/>
              <a:t>直接</a:t>
            </a:r>
            <a:r>
              <a:rPr lang="en-US" altLang="zh-CN"/>
              <a:t>  11</a:t>
            </a:r>
            <a:r>
              <a:rPr lang="zh-CN" altLang="en-US"/>
              <a:t>寄存器间接寻址</a:t>
            </a:r>
            <a:endParaRPr lang="zh-CN" altLang="en-US"/>
          </a:p>
          <a:p>
            <a:r>
              <a:rPr lang="en-US" altLang="zh-CN"/>
              <a:t>load0  </a:t>
            </a:r>
            <a:r>
              <a:rPr lang="zh-CN" altLang="en-US"/>
              <a:t>取数送给</a:t>
            </a:r>
            <a:r>
              <a:rPr lang="en-US" altLang="zh-CN"/>
              <a:t>cx,cx</a:t>
            </a:r>
            <a:r>
              <a:rPr lang="zh-CN" altLang="en-US"/>
              <a:t>自减一</a:t>
            </a:r>
            <a:r>
              <a:rPr lang="en-US" altLang="zh-CN"/>
              <a:t>       </a:t>
            </a:r>
            <a:r>
              <a:rPr lang="zh-CN" altLang="en-US"/>
              <a:t>操作码</a:t>
            </a:r>
            <a:r>
              <a:rPr lang="en-US" altLang="zh-CN"/>
              <a:t>00001  </a:t>
            </a:r>
            <a:r>
              <a:rPr lang="zh-CN" altLang="en-US"/>
              <a:t>寻址方式直接寻址</a:t>
            </a:r>
            <a:r>
              <a:rPr lang="en-US" altLang="zh-CN"/>
              <a:t>  </a:t>
            </a:r>
            <a:r>
              <a:rPr lang="zh-CN" altLang="en-US"/>
              <a:t>寻址码</a:t>
            </a:r>
            <a:r>
              <a:rPr lang="en-US" altLang="zh-CN"/>
              <a:t>10</a:t>
            </a:r>
            <a:endParaRPr lang="en-US" altLang="zh-CN"/>
          </a:p>
          <a:p>
            <a:r>
              <a:rPr lang="en-US" altLang="zh-CN"/>
              <a:t>load1  </a:t>
            </a:r>
            <a:r>
              <a:rPr lang="zh-CN" altLang="en-US"/>
              <a:t>取数送给</a:t>
            </a:r>
            <a:r>
              <a:rPr lang="en-US" altLang="zh-CN"/>
              <a:t>bx,bx</a:t>
            </a:r>
            <a:r>
              <a:rPr lang="zh-CN" altLang="en-US"/>
              <a:t>自加一</a:t>
            </a:r>
            <a:r>
              <a:rPr lang="en-US" altLang="zh-CN"/>
              <a:t>      </a:t>
            </a:r>
            <a:r>
              <a:rPr lang="zh-CN" altLang="en-US"/>
              <a:t>操作码</a:t>
            </a:r>
            <a:r>
              <a:rPr lang="en-US" altLang="zh-CN"/>
              <a:t>00001  </a:t>
            </a:r>
            <a:r>
              <a:rPr lang="zh-CN" altLang="en-US"/>
              <a:t>寻址方式立即寻址</a:t>
            </a:r>
            <a:r>
              <a:rPr lang="en-US" altLang="zh-CN"/>
              <a:t>  </a:t>
            </a:r>
            <a:r>
              <a:rPr lang="zh-CN" altLang="en-US"/>
              <a:t>寻址码</a:t>
            </a:r>
            <a:r>
              <a:rPr lang="en-US" altLang="zh-CN"/>
              <a:t>01</a:t>
            </a:r>
            <a:endParaRPr lang="en-US" altLang="zh-CN"/>
          </a:p>
          <a:p>
            <a:r>
              <a:rPr lang="en-US" altLang="zh-CN"/>
              <a:t>load2  </a:t>
            </a:r>
            <a:r>
              <a:rPr lang="zh-CN" altLang="en-US"/>
              <a:t>取数送给</a:t>
            </a:r>
            <a:r>
              <a:rPr lang="en-US" altLang="zh-CN"/>
              <a:t>AC                     </a:t>
            </a:r>
            <a:r>
              <a:rPr lang="zh-CN" altLang="en-US"/>
              <a:t>操作码</a:t>
            </a:r>
            <a:r>
              <a:rPr lang="en-US" altLang="zh-CN"/>
              <a:t>00010  </a:t>
            </a:r>
            <a:r>
              <a:rPr lang="zh-CN" altLang="en-US"/>
              <a:t>寻址方式直接寻址</a:t>
            </a:r>
            <a:r>
              <a:rPr lang="en-US" altLang="zh-CN"/>
              <a:t>  </a:t>
            </a:r>
            <a:r>
              <a:rPr lang="zh-CN" altLang="en-US"/>
              <a:t>寻址码</a:t>
            </a:r>
            <a:r>
              <a:rPr lang="en-US" altLang="zh-CN"/>
              <a:t>10</a:t>
            </a:r>
            <a:endParaRPr lang="en-US" altLang="zh-CN"/>
          </a:p>
          <a:p>
            <a:r>
              <a:rPr lang="en-US" altLang="zh-CN"/>
              <a:t>add     </a:t>
            </a:r>
            <a:r>
              <a:rPr lang="zh-CN" altLang="en-US"/>
              <a:t>做加法</a:t>
            </a:r>
            <a:r>
              <a:rPr lang="en-US" altLang="zh-CN"/>
              <a:t>                             </a:t>
            </a:r>
            <a:r>
              <a:rPr lang="zh-CN" altLang="en-US"/>
              <a:t>操作码</a:t>
            </a:r>
            <a:r>
              <a:rPr lang="en-US" altLang="zh-CN"/>
              <a:t>00011    </a:t>
            </a:r>
            <a:r>
              <a:rPr lang="zh-CN" altLang="en-US"/>
              <a:t>寄存器间接寻址</a:t>
            </a:r>
            <a:r>
              <a:rPr lang="en-US" altLang="zh-CN"/>
              <a:t> </a:t>
            </a:r>
            <a:r>
              <a:rPr lang="zh-CN" altLang="en-US"/>
              <a:t>寻址码</a:t>
            </a:r>
            <a:r>
              <a:rPr lang="en-US" altLang="zh-CN"/>
              <a:t>11</a:t>
            </a:r>
            <a:endParaRPr lang="en-US" altLang="zh-CN"/>
          </a:p>
          <a:p>
            <a:r>
              <a:rPr lang="en-US" altLang="zh-CN"/>
              <a:t>INC     </a:t>
            </a:r>
            <a:r>
              <a:rPr lang="zh-CN" altLang="en-US"/>
              <a:t>自加一</a:t>
            </a:r>
            <a:r>
              <a:rPr lang="en-US" altLang="zh-CN"/>
              <a:t>                             </a:t>
            </a:r>
            <a:r>
              <a:rPr lang="zh-CN" altLang="en-US"/>
              <a:t>操作码</a:t>
            </a:r>
            <a:r>
              <a:rPr lang="en-US" altLang="zh-CN"/>
              <a:t>00100  </a:t>
            </a:r>
            <a:r>
              <a:rPr lang="zh-CN" altLang="en-US"/>
              <a:t>寻址方式直接寻址</a:t>
            </a:r>
            <a:r>
              <a:rPr lang="en-US" altLang="zh-CN"/>
              <a:t>   </a:t>
            </a:r>
            <a:r>
              <a:rPr lang="zh-CN" altLang="en-US"/>
              <a:t>寻址码</a:t>
            </a:r>
            <a:r>
              <a:rPr lang="en-US" altLang="zh-CN"/>
              <a:t>10</a:t>
            </a:r>
            <a:endParaRPr lang="en-US" altLang="zh-CN"/>
          </a:p>
          <a:p>
            <a:r>
              <a:rPr lang="en-US" altLang="zh-CN"/>
              <a:t>DEC    </a:t>
            </a:r>
            <a:r>
              <a:rPr lang="zh-CN" altLang="en-US"/>
              <a:t>自减一</a:t>
            </a:r>
            <a:r>
              <a:rPr lang="en-US" altLang="zh-CN"/>
              <a:t>                             </a:t>
            </a:r>
            <a:r>
              <a:rPr lang="zh-CN" altLang="en-US"/>
              <a:t>操作码</a:t>
            </a:r>
            <a:r>
              <a:rPr lang="en-US" altLang="zh-CN"/>
              <a:t>00101    </a:t>
            </a:r>
            <a:r>
              <a:rPr lang="zh-CN" altLang="en-US"/>
              <a:t>直接寻址</a:t>
            </a:r>
            <a:r>
              <a:rPr lang="en-US" altLang="zh-CN"/>
              <a:t>     </a:t>
            </a:r>
            <a:r>
              <a:rPr lang="zh-CN" altLang="en-US"/>
              <a:t>寻址码</a:t>
            </a:r>
            <a:r>
              <a:rPr lang="en-US" altLang="zh-CN"/>
              <a:t>10</a:t>
            </a:r>
            <a:endParaRPr lang="en-US" altLang="zh-CN"/>
          </a:p>
          <a:p>
            <a:r>
              <a:rPr lang="en-US" altLang="zh-CN"/>
              <a:t>JNZ     </a:t>
            </a:r>
            <a:r>
              <a:rPr lang="zh-CN" altLang="en-US"/>
              <a:t>转移判断</a:t>
            </a:r>
            <a:r>
              <a:rPr lang="en-US" altLang="zh-CN"/>
              <a:t>cx</a:t>
            </a:r>
            <a:r>
              <a:rPr lang="zh-CN" altLang="en-US"/>
              <a:t>是否为</a:t>
            </a:r>
            <a:r>
              <a:rPr lang="en-US" altLang="zh-CN"/>
              <a:t>0         </a:t>
            </a:r>
            <a:r>
              <a:rPr lang="zh-CN" altLang="en-US"/>
              <a:t>操作码</a:t>
            </a:r>
            <a:r>
              <a:rPr lang="en-US" altLang="zh-CN"/>
              <a:t>00110    </a:t>
            </a:r>
            <a:r>
              <a:rPr lang="zh-CN" altLang="en-US"/>
              <a:t>直接寻址</a:t>
            </a:r>
            <a:r>
              <a:rPr lang="en-US" altLang="zh-CN"/>
              <a:t>   </a:t>
            </a:r>
            <a:r>
              <a:rPr lang="zh-CN" altLang="en-US"/>
              <a:t>寻址码</a:t>
            </a:r>
            <a:r>
              <a:rPr lang="en-US" altLang="zh-CN"/>
              <a:t>10</a:t>
            </a:r>
            <a:endParaRPr lang="en-US" altLang="zh-CN"/>
          </a:p>
          <a:p>
            <a:r>
              <a:rPr lang="en-US" altLang="zh-CN"/>
              <a:t>Store   </a:t>
            </a:r>
            <a:r>
              <a:rPr lang="zh-CN" altLang="en-US"/>
              <a:t>存数</a:t>
            </a:r>
            <a:r>
              <a:rPr lang="en-US" altLang="zh-CN"/>
              <a:t>                                </a:t>
            </a:r>
            <a:r>
              <a:rPr lang="zh-CN" altLang="en-US"/>
              <a:t>操作码</a:t>
            </a:r>
            <a:r>
              <a:rPr lang="en-US" altLang="zh-CN"/>
              <a:t>00111     </a:t>
            </a:r>
            <a:r>
              <a:rPr lang="zh-CN" altLang="en-US"/>
              <a:t>直接寻址</a:t>
            </a:r>
            <a:r>
              <a:rPr lang="en-US" altLang="zh-CN"/>
              <a:t>   </a:t>
            </a:r>
            <a:r>
              <a:rPr lang="zh-CN" altLang="en-US"/>
              <a:t>寻址码</a:t>
            </a:r>
            <a:r>
              <a:rPr lang="en-US" altLang="zh-CN"/>
              <a:t>10</a:t>
            </a:r>
            <a:endParaRPr lang="en-US" altLang="zh-CN"/>
          </a:p>
          <a:p>
            <a:r>
              <a:rPr lang="en-US" altLang="zh-CN"/>
              <a:t>data0    </a:t>
            </a:r>
            <a:endParaRPr lang="en-US" altLang="zh-CN"/>
          </a:p>
          <a:p>
            <a:r>
              <a:rPr lang="en-US" altLang="zh-CN"/>
              <a:t>data1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4000"/>
            <a:ext cx="12155805" cy="5654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19125"/>
            <a:ext cx="12240260" cy="2981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" y="3705225"/>
            <a:ext cx="11896090" cy="2584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8305" y="158750"/>
            <a:ext cx="4572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波形图及仿真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3505" y="771525"/>
            <a:ext cx="8394700" cy="5215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0055" y="225425"/>
            <a:ext cx="4039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914400">
              <a:buClrTx/>
              <a:buSzTx/>
              <a:buFontTx/>
            </a:pPr>
            <a:r>
              <a:rPr lang="zh-CN" sz="2400" b="1">
                <a:sym typeface="+mn-ea"/>
              </a:rPr>
              <a:t>MAR（存储器地址寄存器）</a:t>
            </a:r>
            <a:endParaRPr lang="en-US" altLang="zh-CN" sz="24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285" y="317500"/>
            <a:ext cx="3156585" cy="1638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27670" y="2044700"/>
            <a:ext cx="4164330" cy="1193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 defTabSz="914400">
              <a:buClrTx/>
              <a:buSzTx/>
              <a:buFontTx/>
            </a:pPr>
            <a:r>
              <a:rPr lang="zh-CN">
                <a:sym typeface="+mn-ea"/>
              </a:rPr>
              <a:t>端口（Ports）：</a:t>
            </a:r>
            <a:endParaRPr lang="zh-CN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en-US" altLang="zh-CN">
                <a:sym typeface="+mn-ea"/>
              </a:rPr>
              <a:t> </a:t>
            </a:r>
            <a:r>
              <a:rPr lang="zh-CN">
                <a:sym typeface="+mn-ea"/>
              </a:rPr>
              <a:t>CP：时钟脉冲输入，用于同步操作。</a:t>
            </a:r>
            <a:endParaRPr lang="zh-CN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>
                <a:sym typeface="+mn-ea"/>
              </a:rPr>
              <a:t>reset：复位信号，用于将MAR的输出清零。</a:t>
            </a:r>
            <a:endParaRPr lang="zh-CN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en-US" altLang="zh-CN">
                <a:sym typeface="+mn-ea"/>
              </a:rPr>
              <a:t> </a:t>
            </a:r>
            <a:r>
              <a:rPr lang="zh-CN">
                <a:sym typeface="+mn-ea"/>
              </a:rPr>
              <a:t>load_MAR：加载MAR信号，当此信号有效时，表明有地址需要被加载到MAR中。</a:t>
            </a:r>
            <a:endParaRPr lang="zh-CN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en-US" altLang="zh-CN">
                <a:sym typeface="+mn-ea"/>
              </a:rPr>
              <a:t> </a:t>
            </a:r>
            <a:r>
              <a:rPr lang="zh-CN">
                <a:sym typeface="+mn-ea"/>
              </a:rPr>
              <a:t>MAR_IN：输入地址，即要加载到MAR中的地址。</a:t>
            </a:r>
            <a:endParaRPr lang="zh-CN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en-US" altLang="zh-CN">
                <a:sym typeface="+mn-ea"/>
              </a:rPr>
              <a:t> </a:t>
            </a:r>
            <a:r>
              <a:rPr lang="zh-CN">
                <a:sym typeface="+mn-ea"/>
              </a:rPr>
              <a:t>MAR_OUT：输出地址，即MAR当前存储的地址。</a:t>
            </a:r>
            <a:endParaRPr lang="zh-CN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>
                <a:sym typeface="+mn-ea"/>
              </a:rPr>
              <a:t>行为（Behavior）：</a:t>
            </a:r>
            <a:endParaRPr lang="zh-CN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>
                <a:sym typeface="+mn-ea"/>
              </a:rPr>
              <a:t>当reset信号为高时，MAR的输出（MAR_OUT）被清零。</a:t>
            </a:r>
            <a:endParaRPr lang="zh-CN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>
                <a:sym typeface="+mn-ea"/>
              </a:rPr>
              <a:t>在时钟上升沿且load_MAR信号为高时，MAR_IN的地址被加载到MAR中，并通过MAR_OUT输出。</a:t>
            </a:r>
            <a:endParaRPr lang="zh-CN" kern="1200" baseline="0"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4710"/>
            <a:ext cx="8582025" cy="51479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4020" y="225425"/>
            <a:ext cx="3900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MDR</a:t>
            </a:r>
            <a:endParaRPr lang="en-US" altLang="zh-CN" sz="24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925" y="269875"/>
            <a:ext cx="4133850" cy="1806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11465" y="2132330"/>
            <a:ext cx="4153535" cy="4250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 defTabSz="914400">
              <a:buClrTx/>
              <a:buSzTx/>
              <a:buFontTx/>
            </a:pPr>
            <a:r>
              <a:rPr lang="zh-CN">
                <a:sym typeface="+mn-ea"/>
              </a:rPr>
              <a:t>端口（Ports）：</a:t>
            </a:r>
            <a:endParaRPr lang="zh-CN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>
                <a:sym typeface="+mn-ea"/>
              </a:rPr>
              <a:t>CP：时钟脉冲输入，用于同步操作。</a:t>
            </a:r>
            <a:endParaRPr lang="zh-CN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>
                <a:sym typeface="+mn-ea"/>
              </a:rPr>
              <a:t>reset：复位信号，用于将MDR的输出清零。</a:t>
            </a:r>
            <a:endParaRPr lang="zh-CN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>
                <a:sym typeface="+mn-ea"/>
              </a:rPr>
              <a:t>load_MDR：加载MDR信号，当此信号有效时，表明有数据需要被加载到MDR中。</a:t>
            </a:r>
            <a:endParaRPr lang="zh-CN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>
                <a:sym typeface="+mn-ea"/>
              </a:rPr>
              <a:t>MDR_IN：输入数据，即要加载到MDR中的数据。</a:t>
            </a:r>
            <a:endParaRPr lang="zh-CN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>
                <a:sym typeface="+mn-ea"/>
              </a:rPr>
              <a:t>MDR_OUT：输出数据，即MDR当前存储的数据。</a:t>
            </a:r>
            <a:endParaRPr lang="zh-CN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>
                <a:sym typeface="+mn-ea"/>
              </a:rPr>
              <a:t>行为（Behavior）：</a:t>
            </a:r>
            <a:endParaRPr lang="zh-CN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>
                <a:sym typeface="+mn-ea"/>
              </a:rPr>
              <a:t>当reset信号为高时，MDR的输出（MDR_OUT）被清零。</a:t>
            </a:r>
            <a:endParaRPr lang="zh-CN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r>
              <a:rPr lang="zh-CN">
                <a:sym typeface="+mn-ea"/>
              </a:rPr>
              <a:t>在时钟上升沿且load_MDR信号为高时，MDR_IN的数据被加载到MDR中，并通过MDR_OUT输出。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4785" y="88900"/>
            <a:ext cx="3930015" cy="495300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IR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（指令寄存器）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1674" y="584447"/>
            <a:ext cx="4135177" cy="24271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00" y="860037"/>
            <a:ext cx="5469105" cy="53841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1825</Words>
  <Application>WPS 演示</Application>
  <PresentationFormat>宽屏</PresentationFormat>
  <Paragraphs>91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Inter</vt:lpstr>
      <vt:lpstr>Arial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IR（指令寄存器）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ziti liu</dc:creator>
  <cp:lastModifiedBy>Ranma</cp:lastModifiedBy>
  <cp:revision>4</cp:revision>
  <dcterms:created xsi:type="dcterms:W3CDTF">2024-11-20T13:50:00Z</dcterms:created>
  <dcterms:modified xsi:type="dcterms:W3CDTF">2024-11-21T03:53:12Z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05B361801F5D4F3A9B2C0DA050D6977C_12</vt:lpwstr>
  </property>
  <property fmtid="{D5CDD505-2E9C-101B-9397-08002B2CF9AE}" pid="3" name="KSOProductBuildVer">
    <vt:lpwstr>2052-12.1.0.18912</vt:lpwstr>
  </property>
</Properties>
</file>