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10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52E9-B2A3-3E1B-0CEC-4B9661F5B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60902-F6ED-7F78-94C8-AE0229978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372DFD-318F-45D8-D582-B0456E2C36B6}"/>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5" name="Footer Placeholder 4">
            <a:extLst>
              <a:ext uri="{FF2B5EF4-FFF2-40B4-BE49-F238E27FC236}">
                <a16:creationId xmlns:a16="http://schemas.microsoft.com/office/drawing/2014/main" id="{D3A2BF67-DA68-2648-5084-91F2C0FDE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29753-0016-3156-D224-6DCAC41A21F5}"/>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13601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2B50-6C54-4526-E31D-13C0F5409C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C4DC30-1CC6-C8A7-63C5-4B3013ADDB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6225D-AB03-F168-A70E-F6E05B2D0E47}"/>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5" name="Footer Placeholder 4">
            <a:extLst>
              <a:ext uri="{FF2B5EF4-FFF2-40B4-BE49-F238E27FC236}">
                <a16:creationId xmlns:a16="http://schemas.microsoft.com/office/drawing/2014/main" id="{C0E075FE-4096-90D5-3F98-1DF68978B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FAC32-47C5-5031-4100-92E4A00C7303}"/>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108477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127BD-1375-0511-285E-9A5F76A13D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C559B-2596-604A-6D12-5AFC3027E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14EF-BA37-29A8-3249-0728A967F1EB}"/>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5" name="Footer Placeholder 4">
            <a:extLst>
              <a:ext uri="{FF2B5EF4-FFF2-40B4-BE49-F238E27FC236}">
                <a16:creationId xmlns:a16="http://schemas.microsoft.com/office/drawing/2014/main" id="{058FC297-FF93-1277-F71D-0F055815B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7A4F9-6CD3-3FF5-85DD-B62A28AC7A30}"/>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89218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5BA1-81CA-ECF7-FE88-E8AC81D2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51D44-523B-AB59-563E-D484F8C25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9D875-EA3A-4574-9042-17CE26202F58}"/>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5" name="Footer Placeholder 4">
            <a:extLst>
              <a:ext uri="{FF2B5EF4-FFF2-40B4-BE49-F238E27FC236}">
                <a16:creationId xmlns:a16="http://schemas.microsoft.com/office/drawing/2014/main" id="{AB9A800D-ED90-D574-C247-8F46A4D24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A38C6-614C-81EF-FE05-BAD6D61D6BF8}"/>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376559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409D-1081-394D-FA91-C3A628F27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7AE71A-38DB-8AA7-963F-755B44AC1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9D431-9DFC-B5D9-236B-5E78B4B0FF79}"/>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5" name="Footer Placeholder 4">
            <a:extLst>
              <a:ext uri="{FF2B5EF4-FFF2-40B4-BE49-F238E27FC236}">
                <a16:creationId xmlns:a16="http://schemas.microsoft.com/office/drawing/2014/main" id="{A7E92808-5DE4-BE79-6F6F-8E6A6E087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1E5E9-7D66-9E1E-45BA-336B70BF23E6}"/>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112270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8EC6-431C-BC95-831A-0C7520927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3D0C7-0CB6-B314-F42E-EE192C37D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09BFD-6896-90CB-5BB0-F7AD7520B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AD435-EFFC-C54E-5F5E-ABA8FA70A14D}"/>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6" name="Footer Placeholder 5">
            <a:extLst>
              <a:ext uri="{FF2B5EF4-FFF2-40B4-BE49-F238E27FC236}">
                <a16:creationId xmlns:a16="http://schemas.microsoft.com/office/drawing/2014/main" id="{9A8FC8E2-529D-94E0-E26A-28C7C3C29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70359-3BBE-34CA-5D59-D2A7FC230D25}"/>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24861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58C1-1600-C813-00ED-74B82113B7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2AAFF-F609-11CE-7FD5-347E5E5A6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2FBCA8-70D9-9574-6ECC-DDD3BB527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E6765D-2DA9-CAE8-57DC-034DABA54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0A8BF-B996-3A84-155A-10F29BEF5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36E2E8-31AE-6B09-50ED-ABEF3A4EDC83}"/>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8" name="Footer Placeholder 7">
            <a:extLst>
              <a:ext uri="{FF2B5EF4-FFF2-40B4-BE49-F238E27FC236}">
                <a16:creationId xmlns:a16="http://schemas.microsoft.com/office/drawing/2014/main" id="{1EF48D47-5D08-5DA7-7522-8564BB328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B816B-C60F-1986-AEB5-862CBCEB4B72}"/>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191799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22AF-6A05-3E47-0756-FADA566E5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B3550-99EB-5938-B078-F21F7242295E}"/>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4" name="Footer Placeholder 3">
            <a:extLst>
              <a:ext uri="{FF2B5EF4-FFF2-40B4-BE49-F238E27FC236}">
                <a16:creationId xmlns:a16="http://schemas.microsoft.com/office/drawing/2014/main" id="{5C9F61B5-52EF-3AD0-625C-CD84580ED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9C262-01CD-4559-C575-330BFA1BA071}"/>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179042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32CFA-148D-C1DB-F563-2A809C973653}"/>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3" name="Footer Placeholder 2">
            <a:extLst>
              <a:ext uri="{FF2B5EF4-FFF2-40B4-BE49-F238E27FC236}">
                <a16:creationId xmlns:a16="http://schemas.microsoft.com/office/drawing/2014/main" id="{D23FA906-F28B-CB4B-07B5-E072DF7BD3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D444B9-301C-463E-43B4-0C44FCEC8D76}"/>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375709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8E30-1953-5239-6FA7-60949EE3C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BDD2E0-4D51-B62E-81CD-42C72BEF3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712212-F16B-4255-51B7-C548DF28F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CE7D9-DC05-20D4-2A61-64E86934FB30}"/>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6" name="Footer Placeholder 5">
            <a:extLst>
              <a:ext uri="{FF2B5EF4-FFF2-40B4-BE49-F238E27FC236}">
                <a16:creationId xmlns:a16="http://schemas.microsoft.com/office/drawing/2014/main" id="{1B7D40E8-0B34-471C-C4BB-A21502A70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72017-AC4C-AF10-7AEA-EBF377528525}"/>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387771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5BFF-F73E-16D6-6ED3-ACA12628D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3285C6-918F-A331-CA79-C6F070031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D3D8A5-A523-8BD1-6F1D-B4F2BB655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D06-4C41-2037-C4A6-6908D42EE4A0}"/>
              </a:ext>
            </a:extLst>
          </p:cNvPr>
          <p:cNvSpPr>
            <a:spLocks noGrp="1"/>
          </p:cNvSpPr>
          <p:nvPr>
            <p:ph type="dt" sz="half" idx="10"/>
          </p:nvPr>
        </p:nvSpPr>
        <p:spPr/>
        <p:txBody>
          <a:bodyPr/>
          <a:lstStyle/>
          <a:p>
            <a:fld id="{7D6E160F-F150-4DA5-A712-808D2E075E55}" type="datetimeFigureOut">
              <a:rPr lang="en-US" smtClean="0"/>
              <a:t>7/9/2022</a:t>
            </a:fld>
            <a:endParaRPr lang="en-US"/>
          </a:p>
        </p:txBody>
      </p:sp>
      <p:sp>
        <p:nvSpPr>
          <p:cNvPr id="6" name="Footer Placeholder 5">
            <a:extLst>
              <a:ext uri="{FF2B5EF4-FFF2-40B4-BE49-F238E27FC236}">
                <a16:creationId xmlns:a16="http://schemas.microsoft.com/office/drawing/2014/main" id="{DF750802-BF76-C2B9-09FD-1D7731992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36FE2-90B6-F349-5D60-87A2E3979DB7}"/>
              </a:ext>
            </a:extLst>
          </p:cNvPr>
          <p:cNvSpPr>
            <a:spLocks noGrp="1"/>
          </p:cNvSpPr>
          <p:nvPr>
            <p:ph type="sldNum" sz="quarter" idx="12"/>
          </p:nvPr>
        </p:nvSpPr>
        <p:spPr/>
        <p:txBody>
          <a:bodyPr/>
          <a:lstStyle/>
          <a:p>
            <a:fld id="{A810B613-3B58-40DC-B44C-C0C9E024D557}" type="slidenum">
              <a:rPr lang="en-US" smtClean="0"/>
              <a:t>‹#›</a:t>
            </a:fld>
            <a:endParaRPr lang="en-US"/>
          </a:p>
        </p:txBody>
      </p:sp>
    </p:spTree>
    <p:extLst>
      <p:ext uri="{BB962C8B-B14F-4D97-AF65-F5344CB8AC3E}">
        <p14:creationId xmlns:p14="http://schemas.microsoft.com/office/powerpoint/2010/main" val="23441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6C5A7-D6CE-EED2-43C4-1B2CFC253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ED5C49-950E-E345-B531-0C82197E4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1BB75-E768-EF5F-2D80-869CF2D55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E160F-F150-4DA5-A712-808D2E075E55}" type="datetimeFigureOut">
              <a:rPr lang="en-US" smtClean="0"/>
              <a:t>7/9/2022</a:t>
            </a:fld>
            <a:endParaRPr lang="en-US"/>
          </a:p>
        </p:txBody>
      </p:sp>
      <p:sp>
        <p:nvSpPr>
          <p:cNvPr id="5" name="Footer Placeholder 4">
            <a:extLst>
              <a:ext uri="{FF2B5EF4-FFF2-40B4-BE49-F238E27FC236}">
                <a16:creationId xmlns:a16="http://schemas.microsoft.com/office/drawing/2014/main" id="{D2BF0518-8A67-C5FA-E132-8171FBA3D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3C563-D789-4D02-E7CE-D3C5FD7D7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0B613-3B58-40DC-B44C-C0C9E024D557}" type="slidenum">
              <a:rPr lang="en-US" smtClean="0"/>
              <a:t>‹#›</a:t>
            </a:fld>
            <a:endParaRPr lang="en-US"/>
          </a:p>
        </p:txBody>
      </p:sp>
    </p:spTree>
    <p:extLst>
      <p:ext uri="{BB962C8B-B14F-4D97-AF65-F5344CB8AC3E}">
        <p14:creationId xmlns:p14="http://schemas.microsoft.com/office/powerpoint/2010/main" val="1544720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EEED21-89E0-333D-459C-A9FDDF176E41}"/>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Lesson 13 Hardhat DeFi</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FEC889C-EF1D-A1D1-6A85-24865AECCE65}"/>
              </a:ext>
            </a:extLst>
          </p:cNvPr>
          <p:cNvSpPr>
            <a:spLocks noGrp="1"/>
          </p:cNvSpPr>
          <p:nvPr>
            <p:ph type="subTitle" idx="1"/>
          </p:nvPr>
        </p:nvSpPr>
        <p:spPr>
          <a:xfrm>
            <a:off x="4285397" y="4960961"/>
            <a:ext cx="7055893" cy="1078054"/>
          </a:xfrm>
        </p:spPr>
        <p:txBody>
          <a:bodyPr>
            <a:normAutofit/>
          </a:bodyPr>
          <a:lstStyle/>
          <a:p>
            <a:pPr algn="l"/>
            <a:endParaRPr lang="en-US">
              <a:solidFill>
                <a:srgbClr val="FFFFFF"/>
              </a:solidFill>
            </a:endParaRPr>
          </a:p>
        </p:txBody>
      </p:sp>
    </p:spTree>
    <p:extLst>
      <p:ext uri="{BB962C8B-B14F-4D97-AF65-F5344CB8AC3E}">
        <p14:creationId xmlns:p14="http://schemas.microsoft.com/office/powerpoint/2010/main" val="3348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E16A773-E7E0-5F0A-54E0-67F7390BFEF3}"/>
              </a:ext>
            </a:extLst>
          </p:cNvPr>
          <p:cNvPicPr>
            <a:picLocks noGrp="1" noChangeAspect="1"/>
          </p:cNvPicPr>
          <p:nvPr>
            <p:ph idx="1"/>
          </p:nvPr>
        </p:nvPicPr>
        <p:blipFill>
          <a:blip r:embed="rId2"/>
          <a:stretch>
            <a:fillRect/>
          </a:stretch>
        </p:blipFill>
        <p:spPr>
          <a:xfrm>
            <a:off x="4116388" y="960438"/>
            <a:ext cx="7032625" cy="2900363"/>
          </a:xfrm>
        </p:spPr>
      </p:pic>
      <p:pic>
        <p:nvPicPr>
          <p:cNvPr id="7" name="Picture 6">
            <a:extLst>
              <a:ext uri="{FF2B5EF4-FFF2-40B4-BE49-F238E27FC236}">
                <a16:creationId xmlns:a16="http://schemas.microsoft.com/office/drawing/2014/main" id="{BD84EA54-4F55-564B-9E6D-D6DF684E72B6}"/>
              </a:ext>
            </a:extLst>
          </p:cNvPr>
          <p:cNvPicPr>
            <a:picLocks noChangeAspect="1"/>
          </p:cNvPicPr>
          <p:nvPr/>
        </p:nvPicPr>
        <p:blipFill>
          <a:blip r:embed="rId3"/>
          <a:stretch>
            <a:fillRect/>
          </a:stretch>
        </p:blipFill>
        <p:spPr>
          <a:xfrm>
            <a:off x="4116388" y="3921125"/>
            <a:ext cx="7032625" cy="1970088"/>
          </a:xfrm>
          <a:prstGeom prst="rect">
            <a:avLst/>
          </a:prstGeom>
        </p:spPr>
      </p:pic>
      <p:sp>
        <p:nvSpPr>
          <p:cNvPr id="2" name="Title 1">
            <a:extLst>
              <a:ext uri="{FF2B5EF4-FFF2-40B4-BE49-F238E27FC236}">
                <a16:creationId xmlns:a16="http://schemas.microsoft.com/office/drawing/2014/main" id="{52E3CA63-B128-763D-5B70-239E39D2B0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Compile</a:t>
            </a:r>
          </a:p>
        </p:txBody>
      </p:sp>
    </p:spTree>
    <p:extLst>
      <p:ext uri="{BB962C8B-B14F-4D97-AF65-F5344CB8AC3E}">
        <p14:creationId xmlns:p14="http://schemas.microsoft.com/office/powerpoint/2010/main" val="153647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EBDB-69C6-E696-6C4D-C2698A83DF2F}"/>
              </a:ext>
            </a:extLst>
          </p:cNvPr>
          <p:cNvSpPr>
            <a:spLocks noGrp="1"/>
          </p:cNvSpPr>
          <p:nvPr>
            <p:ph type="title"/>
          </p:nvPr>
        </p:nvSpPr>
        <p:spPr/>
        <p:txBody>
          <a:bodyPr/>
          <a:lstStyle/>
          <a:p>
            <a:r>
              <a:rPr lang="en-US" dirty="0"/>
              <a:t>Update </a:t>
            </a:r>
            <a:r>
              <a:rPr lang="en-US" dirty="0" err="1"/>
              <a:t>getWeth</a:t>
            </a:r>
            <a:r>
              <a:rPr lang="en-US" dirty="0"/>
              <a:t> </a:t>
            </a:r>
            <a:r>
              <a:rPr lang="en-US" dirty="0" err="1"/>
              <a:t>dengan</a:t>
            </a:r>
            <a:r>
              <a:rPr lang="en-US" dirty="0"/>
              <a:t> </a:t>
            </a:r>
            <a:r>
              <a:rPr lang="en-US" dirty="0" err="1"/>
              <a:t>menambahkan</a:t>
            </a:r>
            <a:r>
              <a:rPr lang="en-US" dirty="0"/>
              <a:t> contracts</a:t>
            </a:r>
          </a:p>
        </p:txBody>
      </p:sp>
      <p:pic>
        <p:nvPicPr>
          <p:cNvPr id="5" name="Content Placeholder 4">
            <a:extLst>
              <a:ext uri="{FF2B5EF4-FFF2-40B4-BE49-F238E27FC236}">
                <a16:creationId xmlns:a16="http://schemas.microsoft.com/office/drawing/2014/main" id="{62197F2C-8E48-6DD9-F5F1-ADC7E27F6980}"/>
              </a:ext>
            </a:extLst>
          </p:cNvPr>
          <p:cNvPicPr>
            <a:picLocks noGrp="1" noChangeAspect="1"/>
          </p:cNvPicPr>
          <p:nvPr>
            <p:ph idx="1"/>
          </p:nvPr>
        </p:nvPicPr>
        <p:blipFill>
          <a:blip r:embed="rId2"/>
          <a:stretch>
            <a:fillRect/>
          </a:stretch>
        </p:blipFill>
        <p:spPr>
          <a:xfrm>
            <a:off x="994650" y="1843580"/>
            <a:ext cx="10202699" cy="4315427"/>
          </a:xfrm>
        </p:spPr>
      </p:pic>
    </p:spTree>
    <p:extLst>
      <p:ext uri="{BB962C8B-B14F-4D97-AF65-F5344CB8AC3E}">
        <p14:creationId xmlns:p14="http://schemas.microsoft.com/office/powerpoint/2010/main" val="377403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5188A-1F20-2956-329E-5170E3C2A1F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Kesimpulan</a:t>
            </a:r>
          </a:p>
        </p:txBody>
      </p:sp>
      <p:sp>
        <p:nvSpPr>
          <p:cNvPr id="3" name="Content Placeholder 2">
            <a:extLst>
              <a:ext uri="{FF2B5EF4-FFF2-40B4-BE49-F238E27FC236}">
                <a16:creationId xmlns:a16="http://schemas.microsoft.com/office/drawing/2014/main" id="{E50EE5D5-168C-F210-6878-5E600AEAA437}"/>
              </a:ext>
            </a:extLst>
          </p:cNvPr>
          <p:cNvSpPr>
            <a:spLocks noGrp="1"/>
          </p:cNvSpPr>
          <p:nvPr>
            <p:ph idx="1"/>
          </p:nvPr>
        </p:nvSpPr>
        <p:spPr>
          <a:xfrm>
            <a:off x="1371599" y="2318197"/>
            <a:ext cx="9724031" cy="3683358"/>
          </a:xfrm>
        </p:spPr>
        <p:txBody>
          <a:bodyPr anchor="ctr">
            <a:normAutofit/>
          </a:bodyPr>
          <a:lstStyle/>
          <a:p>
            <a:r>
              <a:rPr lang="en-US" sz="2000" dirty="0"/>
              <a:t>Pada Lesson 13 </a:t>
            </a:r>
            <a:r>
              <a:rPr lang="en-US" sz="2000" dirty="0" err="1"/>
              <a:t>ini</a:t>
            </a:r>
            <a:r>
              <a:rPr lang="en-US" sz="2000" dirty="0"/>
              <a:t> </a:t>
            </a:r>
            <a:r>
              <a:rPr lang="en-US" sz="2000" dirty="0" err="1"/>
              <a:t>membahas</a:t>
            </a:r>
            <a:r>
              <a:rPr lang="en-US" sz="2000" dirty="0"/>
              <a:t> </a:t>
            </a:r>
            <a:r>
              <a:rPr lang="en-US" sz="2000" dirty="0" err="1"/>
              <a:t>tentang</a:t>
            </a:r>
            <a:r>
              <a:rPr lang="en-US" sz="2000" dirty="0"/>
              <a:t> </a:t>
            </a:r>
            <a:r>
              <a:rPr lang="en-US" sz="2000" dirty="0" err="1"/>
              <a:t>DeFi</a:t>
            </a:r>
            <a:r>
              <a:rPr lang="en-US" sz="2000" dirty="0"/>
              <a:t> yang </a:t>
            </a:r>
            <a:r>
              <a:rPr lang="en-US" sz="2000" dirty="0" err="1"/>
              <a:t>merupakan</a:t>
            </a:r>
            <a:r>
              <a:rPr lang="en-US" sz="2000" dirty="0"/>
              <a:t> salah </a:t>
            </a:r>
            <a:r>
              <a:rPr lang="en-US" sz="2000" dirty="0" err="1"/>
              <a:t>satu</a:t>
            </a:r>
            <a:r>
              <a:rPr lang="en-US" sz="2000" dirty="0"/>
              <a:t> </a:t>
            </a:r>
            <a:r>
              <a:rPr lang="en-US" sz="2000" dirty="0" err="1"/>
              <a:t>smartcontract</a:t>
            </a:r>
            <a:r>
              <a:rPr lang="en-US" sz="2000" dirty="0"/>
              <a:t> yang </a:t>
            </a:r>
            <a:r>
              <a:rPr lang="en-US" sz="2000" dirty="0" err="1"/>
              <a:t>fungsinya</a:t>
            </a:r>
            <a:r>
              <a:rPr lang="en-US" sz="2000" dirty="0"/>
              <a:t> </a:t>
            </a:r>
            <a:r>
              <a:rPr lang="en-US" sz="2000" dirty="0" err="1"/>
              <a:t>mirip</a:t>
            </a:r>
            <a:r>
              <a:rPr lang="en-US" sz="2000" dirty="0"/>
              <a:t> </a:t>
            </a:r>
            <a:r>
              <a:rPr lang="en-US" sz="2000" dirty="0" err="1"/>
              <a:t>dengan</a:t>
            </a:r>
            <a:r>
              <a:rPr lang="en-US" sz="2000" dirty="0"/>
              <a:t> bank </a:t>
            </a:r>
            <a:r>
              <a:rPr lang="en-US" sz="2000" dirty="0" err="1"/>
              <a:t>umum</a:t>
            </a:r>
            <a:r>
              <a:rPr lang="en-US" sz="2000" dirty="0"/>
              <a:t>. </a:t>
            </a:r>
            <a:r>
              <a:rPr lang="en-US" sz="2000" dirty="0" err="1"/>
              <a:t>DeFi</a:t>
            </a:r>
            <a:r>
              <a:rPr lang="en-US" sz="2000" dirty="0"/>
              <a:t> </a:t>
            </a:r>
            <a:r>
              <a:rPr lang="en-US" sz="2000" dirty="0" err="1"/>
              <a:t>ini</a:t>
            </a:r>
            <a:r>
              <a:rPr lang="en-US" sz="2000" dirty="0"/>
              <a:t> </a:t>
            </a:r>
            <a:r>
              <a:rPr lang="en-US" sz="2000" dirty="0" err="1"/>
              <a:t>memiliki</a:t>
            </a:r>
            <a:r>
              <a:rPr lang="en-US" sz="2000" dirty="0"/>
              <a:t> </a:t>
            </a:r>
            <a:r>
              <a:rPr lang="en-US" sz="2000" dirty="0" err="1"/>
              <a:t>banyak</a:t>
            </a:r>
            <a:r>
              <a:rPr lang="en-US" sz="2000" dirty="0"/>
              <a:t>  token yang </a:t>
            </a:r>
            <a:r>
              <a:rPr lang="en-US" sz="2000" dirty="0" err="1"/>
              <a:t>dapat</a:t>
            </a:r>
            <a:r>
              <a:rPr lang="en-US" sz="2000" dirty="0"/>
              <a:t> </a:t>
            </a:r>
            <a:r>
              <a:rPr lang="en-US" sz="2000" dirty="0" err="1"/>
              <a:t>dipake</a:t>
            </a:r>
            <a:r>
              <a:rPr lang="en-US" sz="2000" dirty="0"/>
              <a:t> </a:t>
            </a:r>
            <a:r>
              <a:rPr lang="en-US" sz="2000" dirty="0" err="1"/>
              <a:t>untuk</a:t>
            </a:r>
            <a:r>
              <a:rPr lang="en-US" sz="2000" dirty="0"/>
              <a:t> </a:t>
            </a:r>
            <a:r>
              <a:rPr lang="en-US" sz="2000" dirty="0" err="1"/>
              <a:t>simpan</a:t>
            </a:r>
            <a:r>
              <a:rPr lang="en-US" sz="2000" dirty="0"/>
              <a:t> dan </a:t>
            </a:r>
            <a:r>
              <a:rPr lang="en-US" sz="2000" dirty="0" err="1"/>
              <a:t>pinjam</a:t>
            </a:r>
            <a:r>
              <a:rPr lang="en-US" sz="2000" dirty="0"/>
              <a:t> </a:t>
            </a:r>
            <a:r>
              <a:rPr lang="en-US" sz="2000" dirty="0" err="1"/>
              <a:t>mata</a:t>
            </a:r>
            <a:r>
              <a:rPr lang="en-US" sz="2000" dirty="0"/>
              <a:t> uang </a:t>
            </a:r>
            <a:r>
              <a:rPr lang="en-US" sz="2000" dirty="0" err="1"/>
              <a:t>kripto</a:t>
            </a:r>
            <a:r>
              <a:rPr lang="en-US" sz="2000" dirty="0"/>
              <a:t>. Salah </a:t>
            </a:r>
            <a:r>
              <a:rPr lang="en-US" sz="2000" dirty="0" err="1"/>
              <a:t>satu</a:t>
            </a:r>
            <a:r>
              <a:rPr lang="en-US" sz="2000" dirty="0"/>
              <a:t> token popular </a:t>
            </a:r>
            <a:r>
              <a:rPr lang="en-US" sz="2000" dirty="0" err="1"/>
              <a:t>adalah</a:t>
            </a:r>
            <a:r>
              <a:rPr lang="en-US" sz="2000" dirty="0"/>
              <a:t> </a:t>
            </a:r>
            <a:r>
              <a:rPr lang="en-US" sz="2000" dirty="0" err="1"/>
              <a:t>Aave</a:t>
            </a:r>
            <a:r>
              <a:rPr lang="en-US" sz="2000" dirty="0"/>
              <a:t> yang </a:t>
            </a:r>
            <a:r>
              <a:rPr lang="en-US" sz="2000" dirty="0" err="1"/>
              <a:t>pembuatan</a:t>
            </a:r>
            <a:r>
              <a:rPr lang="en-US" sz="2000" dirty="0"/>
              <a:t> </a:t>
            </a:r>
            <a:r>
              <a:rPr lang="en-US" sz="2000" dirty="0" err="1"/>
              <a:t>programnya</a:t>
            </a:r>
            <a:r>
              <a:rPr lang="en-US" sz="2000" dirty="0"/>
              <a:t> </a:t>
            </a:r>
            <a:r>
              <a:rPr lang="en-US" sz="2000" dirty="0" err="1"/>
              <a:t>memerlukan</a:t>
            </a:r>
            <a:r>
              <a:rPr lang="en-US" sz="2000" dirty="0"/>
              <a:t> hardhat yang basis </a:t>
            </a:r>
            <a:r>
              <a:rPr lang="en-US" sz="2000" dirty="0" err="1"/>
              <a:t>nya</a:t>
            </a:r>
            <a:r>
              <a:rPr lang="en-US" sz="2000" dirty="0"/>
              <a:t> </a:t>
            </a:r>
            <a:r>
              <a:rPr lang="en-US" sz="2000" dirty="0" err="1"/>
              <a:t>javascript</a:t>
            </a:r>
            <a:r>
              <a:rPr lang="en-US" sz="2000" dirty="0"/>
              <a:t>.</a:t>
            </a:r>
          </a:p>
        </p:txBody>
      </p:sp>
    </p:spTree>
    <p:extLst>
      <p:ext uri="{BB962C8B-B14F-4D97-AF65-F5344CB8AC3E}">
        <p14:creationId xmlns:p14="http://schemas.microsoft.com/office/powerpoint/2010/main" val="260372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FF440-9665-79B1-51D5-B4B0A11ECC11}"/>
              </a:ext>
            </a:extLst>
          </p:cNvPr>
          <p:cNvSpPr>
            <a:spLocks noGrp="1"/>
          </p:cNvSpPr>
          <p:nvPr>
            <p:ph type="title"/>
          </p:nvPr>
        </p:nvSpPr>
        <p:spPr>
          <a:xfrm>
            <a:off x="1136397" y="502021"/>
            <a:ext cx="9688296" cy="1642969"/>
          </a:xfrm>
        </p:spPr>
        <p:txBody>
          <a:bodyPr anchor="b">
            <a:normAutofit/>
          </a:bodyPr>
          <a:lstStyle/>
          <a:p>
            <a:r>
              <a:rPr lang="en-US" sz="4000"/>
              <a:t>What is DeFi?</a:t>
            </a:r>
          </a:p>
        </p:txBody>
      </p:sp>
      <p:sp>
        <p:nvSpPr>
          <p:cNvPr id="3" name="Content Placeholder 2">
            <a:extLst>
              <a:ext uri="{FF2B5EF4-FFF2-40B4-BE49-F238E27FC236}">
                <a16:creationId xmlns:a16="http://schemas.microsoft.com/office/drawing/2014/main" id="{5E620724-0055-AF29-75B4-63DAC51AFC82}"/>
              </a:ext>
            </a:extLst>
          </p:cNvPr>
          <p:cNvSpPr>
            <a:spLocks noGrp="1"/>
          </p:cNvSpPr>
          <p:nvPr>
            <p:ph idx="1"/>
          </p:nvPr>
        </p:nvSpPr>
        <p:spPr>
          <a:xfrm>
            <a:off x="1136397" y="2418409"/>
            <a:ext cx="9688296" cy="3454358"/>
          </a:xfrm>
        </p:spPr>
        <p:txBody>
          <a:bodyPr anchor="t">
            <a:normAutofit/>
          </a:bodyPr>
          <a:lstStyle/>
          <a:p>
            <a:r>
              <a:rPr lang="en-US" sz="2000"/>
              <a:t>defi merupakan salah satu smartcontract terbaik. defi merupakan menuju industri yang berefek besar, dan sangat cepat karenaa berapa banyak decentralized yang bagus daripada keuangan pada centralized, karena akan menjauhi protokol centralized dan kepercayaan dalam memberikan akses pada market, smartcontrant akan membuat uang anda aman.</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26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3BED7-8400-99B2-AD9F-1783124F27E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Aave?</a:t>
            </a:r>
          </a:p>
        </p:txBody>
      </p:sp>
      <p:sp>
        <p:nvSpPr>
          <p:cNvPr id="3" name="Content Placeholder 2">
            <a:extLst>
              <a:ext uri="{FF2B5EF4-FFF2-40B4-BE49-F238E27FC236}">
                <a16:creationId xmlns:a16="http://schemas.microsoft.com/office/drawing/2014/main" id="{8D270D8C-60EC-4386-067B-69C87DF6EDB7}"/>
              </a:ext>
            </a:extLst>
          </p:cNvPr>
          <p:cNvSpPr>
            <a:spLocks noGrp="1"/>
          </p:cNvSpPr>
          <p:nvPr>
            <p:ph idx="1"/>
          </p:nvPr>
        </p:nvSpPr>
        <p:spPr>
          <a:xfrm>
            <a:off x="1371599" y="2318197"/>
            <a:ext cx="9724031" cy="3683358"/>
          </a:xfrm>
        </p:spPr>
        <p:txBody>
          <a:bodyPr anchor="ctr">
            <a:normAutofit/>
          </a:bodyPr>
          <a:lstStyle/>
          <a:p>
            <a:r>
              <a:rPr lang="en-US" sz="2000"/>
              <a:t>Aave adalah adalah protocol simpan peminjaman yang memungkinkan kita untuk meminjam dan meminjamkan mata uang kripto, jadi dapat menyimpan token sebagai collateral, ini mirip seperti simpan uang di bang lalu yields awal pada pengguna lain</a:t>
            </a:r>
          </a:p>
          <a:p>
            <a:r>
              <a:rPr lang="en-US" sz="2000"/>
              <a:t>Aave team tidak pernah menyentuk uang pengguna. Tidak ada yang pernah menyentuh uang, ini semua adalah smart contract, ini semua merupakan programmatic code</a:t>
            </a:r>
          </a:p>
        </p:txBody>
      </p:sp>
    </p:spTree>
    <p:extLst>
      <p:ext uri="{BB962C8B-B14F-4D97-AF65-F5344CB8AC3E}">
        <p14:creationId xmlns:p14="http://schemas.microsoft.com/office/powerpoint/2010/main" val="159208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5E51-FDF5-2706-C47E-C53A96F7B50A}"/>
              </a:ext>
            </a:extLst>
          </p:cNvPr>
          <p:cNvSpPr>
            <a:spLocks noGrp="1"/>
          </p:cNvSpPr>
          <p:nvPr>
            <p:ph type="title"/>
          </p:nvPr>
        </p:nvSpPr>
        <p:spPr>
          <a:xfrm>
            <a:off x="649224" y="629266"/>
            <a:ext cx="5102351" cy="1676603"/>
          </a:xfrm>
        </p:spPr>
        <p:txBody>
          <a:bodyPr>
            <a:normAutofit/>
          </a:bodyPr>
          <a:lstStyle/>
          <a:p>
            <a:r>
              <a:rPr lang="en-US"/>
              <a:t>Progmatic Borrowing &amp; Lending</a:t>
            </a:r>
          </a:p>
        </p:txBody>
      </p:sp>
      <p:sp>
        <p:nvSpPr>
          <p:cNvPr id="3" name="Content Placeholder 2">
            <a:extLst>
              <a:ext uri="{FF2B5EF4-FFF2-40B4-BE49-F238E27FC236}">
                <a16:creationId xmlns:a16="http://schemas.microsoft.com/office/drawing/2014/main" id="{94E3F9A5-AFB9-482D-8A31-7E5EB07FDE62}"/>
              </a:ext>
            </a:extLst>
          </p:cNvPr>
          <p:cNvSpPr>
            <a:spLocks noGrp="1"/>
          </p:cNvSpPr>
          <p:nvPr>
            <p:ph idx="1"/>
          </p:nvPr>
        </p:nvSpPr>
        <p:spPr>
          <a:xfrm>
            <a:off x="649224" y="2438400"/>
            <a:ext cx="5102351" cy="3785419"/>
          </a:xfrm>
        </p:spPr>
        <p:txBody>
          <a:bodyPr>
            <a:normAutofit/>
          </a:bodyPr>
          <a:lstStyle/>
          <a:p>
            <a:r>
              <a:rPr lang="en-US" sz="2000" dirty="0" err="1"/>
              <a:t>Untuk</a:t>
            </a:r>
            <a:r>
              <a:rPr lang="en-US" sz="2000" dirty="0"/>
              <a:t> </a:t>
            </a:r>
            <a:r>
              <a:rPr lang="en-US" sz="2000" dirty="0" err="1"/>
              <a:t>programnya</a:t>
            </a:r>
            <a:r>
              <a:rPr lang="en-US" sz="2000" dirty="0"/>
              <a:t> </a:t>
            </a:r>
            <a:r>
              <a:rPr lang="en-US" sz="2000" dirty="0" err="1"/>
              <a:t>menggunakan</a:t>
            </a:r>
            <a:r>
              <a:rPr lang="en-US" sz="2000" dirty="0"/>
              <a:t> </a:t>
            </a:r>
            <a:r>
              <a:rPr lang="en-US" sz="2000" dirty="0" err="1"/>
              <a:t>javascript</a:t>
            </a:r>
            <a:r>
              <a:rPr lang="en-US" sz="2000" dirty="0"/>
              <a:t>, </a:t>
            </a:r>
            <a:r>
              <a:rPr lang="en-US" sz="2000" dirty="0" err="1"/>
              <a:t>sebelum</a:t>
            </a:r>
            <a:r>
              <a:rPr lang="en-US" sz="2000" dirty="0"/>
              <a:t> </a:t>
            </a:r>
            <a:r>
              <a:rPr lang="en-US" sz="2000" dirty="0" err="1"/>
              <a:t>melakukan</a:t>
            </a:r>
            <a:r>
              <a:rPr lang="en-US" sz="2000" dirty="0"/>
              <a:t> programmatic </a:t>
            </a:r>
            <a:r>
              <a:rPr lang="en-US" sz="2000" dirty="0" err="1"/>
              <a:t>harus</a:t>
            </a:r>
            <a:r>
              <a:rPr lang="en-US" sz="2000" dirty="0"/>
              <a:t> install </a:t>
            </a:r>
            <a:r>
              <a:rPr lang="en-US" sz="2000" dirty="0" err="1"/>
              <a:t>dulu</a:t>
            </a:r>
            <a:r>
              <a:rPr lang="en-US" sz="2000" dirty="0"/>
              <a:t> yarn </a:t>
            </a:r>
            <a:r>
              <a:rPr lang="en-US" sz="2000" dirty="0" err="1"/>
              <a:t>untuk</a:t>
            </a:r>
            <a:r>
              <a:rPr lang="en-US" sz="2000" dirty="0"/>
              <a:t> install hardhat </a:t>
            </a:r>
            <a:r>
              <a:rPr lang="en-US" sz="2000" dirty="0" err="1"/>
              <a:t>javacript</a:t>
            </a:r>
            <a:endParaRPr lang="en-US" sz="2000" dirty="0"/>
          </a:p>
          <a:p>
            <a:pPr marL="0" indent="0">
              <a:buNone/>
            </a:pPr>
            <a:endParaRPr lang="en-US" sz="2000" dirty="0"/>
          </a:p>
        </p:txBody>
      </p:sp>
      <p:sp>
        <p:nvSpPr>
          <p:cNvPr id="21" name="Rectangle 2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7AC13C02-D289-9EB6-CB69-12D725865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03" y="694945"/>
            <a:ext cx="3687969" cy="2322576"/>
          </a:xfrm>
          <a:prstGeom prst="rect">
            <a:avLst/>
          </a:prstGeom>
        </p:spPr>
      </p:pic>
      <p:sp>
        <p:nvSpPr>
          <p:cNvPr id="2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EEFC0EA0-2B65-5AFF-F727-43A6A1F0A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168" y="3864197"/>
            <a:ext cx="4206240" cy="2037397"/>
          </a:xfrm>
          <a:prstGeom prst="rect">
            <a:avLst/>
          </a:prstGeom>
          <a:effectLst/>
        </p:spPr>
      </p:pic>
    </p:spTree>
    <p:extLst>
      <p:ext uri="{BB962C8B-B14F-4D97-AF65-F5344CB8AC3E}">
        <p14:creationId xmlns:p14="http://schemas.microsoft.com/office/powerpoint/2010/main" val="383494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5FB-FDD3-00A1-EC17-B856E931BB58}"/>
              </a:ext>
            </a:extLst>
          </p:cNvPr>
          <p:cNvSpPr>
            <a:spLocks noGrp="1"/>
          </p:cNvSpPr>
          <p:nvPr>
            <p:ph type="title"/>
          </p:nvPr>
        </p:nvSpPr>
        <p:spPr/>
        <p:txBody>
          <a:bodyPr/>
          <a:lstStyle/>
          <a:p>
            <a:r>
              <a:rPr lang="en-US" dirty="0"/>
              <a:t>Running Hardhat</a:t>
            </a:r>
          </a:p>
        </p:txBody>
      </p:sp>
      <p:sp>
        <p:nvSpPr>
          <p:cNvPr id="3" name="Content Placeholder 2">
            <a:extLst>
              <a:ext uri="{FF2B5EF4-FFF2-40B4-BE49-F238E27FC236}">
                <a16:creationId xmlns:a16="http://schemas.microsoft.com/office/drawing/2014/main" id="{87FFF5AB-DA66-09BF-95DF-7A167F2CF03C}"/>
              </a:ext>
            </a:extLst>
          </p:cNvPr>
          <p:cNvSpPr>
            <a:spLocks noGrp="1"/>
          </p:cNvSpPr>
          <p:nvPr>
            <p:ph idx="1"/>
          </p:nvPr>
        </p:nvSpPr>
        <p:spPr/>
        <p:txBody>
          <a:bodyPr/>
          <a:lstStyle/>
          <a:p>
            <a:r>
              <a:rPr lang="en-US" sz="2800" dirty="0" err="1"/>
              <a:t>Lakukan</a:t>
            </a:r>
            <a:r>
              <a:rPr lang="en-US" sz="2800" dirty="0"/>
              <a:t> running hardhat </a:t>
            </a:r>
            <a:r>
              <a:rPr lang="en-US" sz="2800" dirty="0" err="1"/>
              <a:t>dengan</a:t>
            </a:r>
            <a:r>
              <a:rPr lang="en-US" sz="2800" dirty="0"/>
              <a:t> </a:t>
            </a:r>
            <a:r>
              <a:rPr lang="en-US" sz="2800" dirty="0" err="1"/>
              <a:t>cara</a:t>
            </a:r>
            <a:r>
              <a:rPr lang="en-US" sz="2800" dirty="0"/>
              <a:t> yarn hardhat </a:t>
            </a:r>
            <a:r>
              <a:rPr lang="en-US" sz="2800" dirty="0" err="1"/>
              <a:t>lalu</a:t>
            </a:r>
            <a:r>
              <a:rPr lang="en-US" sz="2800" dirty="0"/>
              <a:t> </a:t>
            </a:r>
            <a:r>
              <a:rPr lang="en-US" sz="2800" dirty="0" err="1"/>
              <a:t>pilih</a:t>
            </a:r>
            <a:r>
              <a:rPr lang="en-US" sz="2800" dirty="0"/>
              <a:t> </a:t>
            </a:r>
            <a:r>
              <a:rPr lang="en-US" sz="2800" dirty="0" err="1"/>
              <a:t>empy</a:t>
            </a:r>
            <a:r>
              <a:rPr lang="en-US" sz="2800" dirty="0"/>
              <a:t> hardhat.config.js</a:t>
            </a:r>
          </a:p>
          <a:p>
            <a:pPr marL="0" indent="0">
              <a:buNone/>
            </a:pPr>
            <a:endParaRPr lang="en-US" dirty="0"/>
          </a:p>
        </p:txBody>
      </p:sp>
      <p:pic>
        <p:nvPicPr>
          <p:cNvPr id="4" name="Content Placeholder 6">
            <a:extLst>
              <a:ext uri="{FF2B5EF4-FFF2-40B4-BE49-F238E27FC236}">
                <a16:creationId xmlns:a16="http://schemas.microsoft.com/office/drawing/2014/main" id="{A091FF93-CCDA-5E3D-C143-58E4DA5E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388" y="3695398"/>
            <a:ext cx="3961538" cy="559276"/>
          </a:xfrm>
          <a:prstGeom prst="rect">
            <a:avLst/>
          </a:prstGeom>
        </p:spPr>
      </p:pic>
      <p:pic>
        <p:nvPicPr>
          <p:cNvPr id="5" name="Picture 4" descr="Text&#10;&#10;Description automatically generated">
            <a:extLst>
              <a:ext uri="{FF2B5EF4-FFF2-40B4-BE49-F238E27FC236}">
                <a16:creationId xmlns:a16="http://schemas.microsoft.com/office/drawing/2014/main" id="{C86BDEA7-9279-D770-C786-F1750B79E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053" y="3429000"/>
            <a:ext cx="3057525" cy="895350"/>
          </a:xfrm>
          <a:prstGeom prst="rect">
            <a:avLst/>
          </a:prstGeom>
        </p:spPr>
      </p:pic>
    </p:spTree>
    <p:extLst>
      <p:ext uri="{BB962C8B-B14F-4D97-AF65-F5344CB8AC3E}">
        <p14:creationId xmlns:p14="http://schemas.microsoft.com/office/powerpoint/2010/main" val="360065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BD4FE6-911D-1F61-66AF-DD6B73F2FFF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Menambahkan package</a:t>
            </a:r>
          </a:p>
        </p:txBody>
      </p:sp>
      <p:sp>
        <p:nvSpPr>
          <p:cNvPr id="3" name="Content Placeholder 2">
            <a:extLst>
              <a:ext uri="{FF2B5EF4-FFF2-40B4-BE49-F238E27FC236}">
                <a16:creationId xmlns:a16="http://schemas.microsoft.com/office/drawing/2014/main" id="{209014AA-D5F9-A4DE-3219-46E4FA737245}"/>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lgn="ctr">
              <a:buNone/>
            </a:pPr>
            <a:r>
              <a:rPr lang="en-US" sz="2400" kern="1200" dirty="0" err="1">
                <a:solidFill>
                  <a:schemeClr val="accent1">
                    <a:lumMod val="20000"/>
                    <a:lumOff val="80000"/>
                  </a:schemeClr>
                </a:solidFill>
                <a:latin typeface="+mn-lt"/>
                <a:ea typeface="+mn-ea"/>
                <a:cs typeface="+mn-cs"/>
              </a:rPr>
              <a:t>Setelah</a:t>
            </a:r>
            <a:r>
              <a:rPr lang="en-US" sz="2400" kern="1200" dirty="0">
                <a:solidFill>
                  <a:schemeClr val="accent1">
                    <a:lumMod val="20000"/>
                    <a:lumOff val="80000"/>
                  </a:schemeClr>
                </a:solidFill>
                <a:latin typeface="+mn-lt"/>
                <a:ea typeface="+mn-ea"/>
                <a:cs typeface="+mn-cs"/>
              </a:rPr>
              <a:t> </a:t>
            </a:r>
            <a:r>
              <a:rPr lang="en-US" sz="2400" kern="1200" dirty="0" err="1">
                <a:solidFill>
                  <a:schemeClr val="accent1">
                    <a:lumMod val="20000"/>
                    <a:lumOff val="80000"/>
                  </a:schemeClr>
                </a:solidFill>
                <a:latin typeface="+mn-lt"/>
                <a:ea typeface="+mn-ea"/>
                <a:cs typeface="+mn-cs"/>
              </a:rPr>
              <a:t>membuat</a:t>
            </a:r>
            <a:r>
              <a:rPr lang="en-US" sz="2400" kern="1200" dirty="0">
                <a:solidFill>
                  <a:schemeClr val="accent1">
                    <a:lumMod val="20000"/>
                    <a:lumOff val="80000"/>
                  </a:schemeClr>
                </a:solidFill>
                <a:latin typeface="+mn-lt"/>
                <a:ea typeface="+mn-ea"/>
                <a:cs typeface="+mn-cs"/>
              </a:rPr>
              <a:t> empty hardhat.config.js </a:t>
            </a:r>
            <a:r>
              <a:rPr lang="en-US" sz="2400" kern="1200" dirty="0" err="1">
                <a:solidFill>
                  <a:schemeClr val="accent1">
                    <a:lumMod val="20000"/>
                    <a:lumOff val="80000"/>
                  </a:schemeClr>
                </a:solidFill>
                <a:latin typeface="+mn-lt"/>
                <a:ea typeface="+mn-ea"/>
                <a:cs typeface="+mn-cs"/>
              </a:rPr>
              <a:t>selanjutnya</a:t>
            </a:r>
            <a:r>
              <a:rPr lang="en-US" sz="2400" kern="1200" dirty="0">
                <a:solidFill>
                  <a:schemeClr val="accent1">
                    <a:lumMod val="20000"/>
                    <a:lumOff val="80000"/>
                  </a:schemeClr>
                </a:solidFill>
                <a:latin typeface="+mn-lt"/>
                <a:ea typeface="+mn-ea"/>
                <a:cs typeface="+mn-cs"/>
              </a:rPr>
              <a:t> </a:t>
            </a:r>
            <a:r>
              <a:rPr lang="en-US" sz="2400" kern="1200" dirty="0" err="1">
                <a:solidFill>
                  <a:schemeClr val="accent1">
                    <a:lumMod val="20000"/>
                    <a:lumOff val="80000"/>
                  </a:schemeClr>
                </a:solidFill>
                <a:latin typeface="+mn-lt"/>
                <a:ea typeface="+mn-ea"/>
                <a:cs typeface="+mn-cs"/>
              </a:rPr>
              <a:t>menambahkan</a:t>
            </a:r>
            <a:r>
              <a:rPr lang="en-US" sz="2400" kern="1200" dirty="0">
                <a:solidFill>
                  <a:schemeClr val="accent1">
                    <a:lumMod val="20000"/>
                    <a:lumOff val="80000"/>
                  </a:schemeClr>
                </a:solidFill>
                <a:latin typeface="+mn-lt"/>
                <a:ea typeface="+mn-ea"/>
                <a:cs typeface="+mn-cs"/>
              </a:rPr>
              <a:t> package</a:t>
            </a:r>
          </a:p>
        </p:txBody>
      </p:sp>
      <p:pic>
        <p:nvPicPr>
          <p:cNvPr id="7" name="Picture 6" descr="Text&#10;&#10;Description automatically generated">
            <a:extLst>
              <a:ext uri="{FF2B5EF4-FFF2-40B4-BE49-F238E27FC236}">
                <a16:creationId xmlns:a16="http://schemas.microsoft.com/office/drawing/2014/main" id="{91EC97A1-F2C5-1C44-FD3C-B6A90F8AE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64724"/>
            <a:ext cx="10515599" cy="1314449"/>
          </a:xfrm>
          <a:prstGeom prst="rect">
            <a:avLst/>
          </a:prstGeom>
        </p:spPr>
      </p:pic>
    </p:spTree>
    <p:extLst>
      <p:ext uri="{BB962C8B-B14F-4D97-AF65-F5344CB8AC3E}">
        <p14:creationId xmlns:p14="http://schemas.microsoft.com/office/powerpoint/2010/main" val="200190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FCBF28D-FC1D-7180-98A7-03FECF2FB42C}"/>
              </a:ext>
            </a:extLst>
          </p:cNvPr>
          <p:cNvPicPr>
            <a:picLocks noChangeAspect="1"/>
          </p:cNvPicPr>
          <p:nvPr/>
        </p:nvPicPr>
        <p:blipFill>
          <a:blip r:embed="rId2"/>
          <a:stretch>
            <a:fillRect/>
          </a:stretch>
        </p:blipFill>
        <p:spPr>
          <a:xfrm>
            <a:off x="5218113" y="469900"/>
            <a:ext cx="6465888" cy="3514725"/>
          </a:xfrm>
          <a:prstGeom prst="rect">
            <a:avLst/>
          </a:prstGeom>
        </p:spPr>
      </p:pic>
      <p:pic>
        <p:nvPicPr>
          <p:cNvPr id="5" name="Content Placeholder 4">
            <a:extLst>
              <a:ext uri="{FF2B5EF4-FFF2-40B4-BE49-F238E27FC236}">
                <a16:creationId xmlns:a16="http://schemas.microsoft.com/office/drawing/2014/main" id="{51F1F3F9-7D5B-43CF-4F7F-33AA67CB461B}"/>
              </a:ext>
            </a:extLst>
          </p:cNvPr>
          <p:cNvPicPr>
            <a:picLocks noGrp="1" noChangeAspect="1"/>
          </p:cNvPicPr>
          <p:nvPr>
            <p:ph idx="1"/>
          </p:nvPr>
        </p:nvPicPr>
        <p:blipFill>
          <a:blip r:embed="rId3"/>
          <a:stretch>
            <a:fillRect/>
          </a:stretch>
        </p:blipFill>
        <p:spPr>
          <a:xfrm>
            <a:off x="5218113" y="4056063"/>
            <a:ext cx="6465888" cy="2298700"/>
          </a:xfrm>
        </p:spPr>
      </p:pic>
      <p:sp>
        <p:nvSpPr>
          <p:cNvPr id="2" name="Title 1">
            <a:extLst>
              <a:ext uri="{FF2B5EF4-FFF2-40B4-BE49-F238E27FC236}">
                <a16:creationId xmlns:a16="http://schemas.microsoft.com/office/drawing/2014/main" id="{62C555AE-BE0B-FD03-3C40-5D868B822E11}"/>
              </a:ext>
            </a:extLst>
          </p:cNvPr>
          <p:cNvSpPr>
            <a:spLocks noGrp="1"/>
          </p:cNvSpPr>
          <p:nvPr>
            <p:ph type="title"/>
          </p:nvPr>
        </p:nvSpPr>
        <p:spPr>
          <a:xfrm>
            <a:off x="863029" y="1012004"/>
            <a:ext cx="3416158" cy="4795408"/>
          </a:xfrm>
        </p:spPr>
        <p:txBody>
          <a:bodyPr>
            <a:normAutofit/>
          </a:bodyPr>
          <a:lstStyle/>
          <a:p>
            <a:r>
              <a:rPr lang="en-US">
                <a:solidFill>
                  <a:srgbClr val="FFFFFF"/>
                </a:solidFill>
              </a:rPr>
              <a:t> Copy file prettier di security hardhat</a:t>
            </a:r>
          </a:p>
        </p:txBody>
      </p:sp>
    </p:spTree>
    <p:extLst>
      <p:ext uri="{BB962C8B-B14F-4D97-AF65-F5344CB8AC3E}">
        <p14:creationId xmlns:p14="http://schemas.microsoft.com/office/powerpoint/2010/main" val="335456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99D3237-7E7F-6203-75AF-8D5F1EE55893}"/>
              </a:ext>
            </a:extLst>
          </p:cNvPr>
          <p:cNvPicPr>
            <a:picLocks noGrp="1" noChangeAspect="1"/>
          </p:cNvPicPr>
          <p:nvPr>
            <p:ph idx="1"/>
          </p:nvPr>
        </p:nvPicPr>
        <p:blipFill>
          <a:blip r:embed="rId2"/>
          <a:stretch>
            <a:fillRect/>
          </a:stretch>
        </p:blipFill>
        <p:spPr>
          <a:xfrm>
            <a:off x="5280025" y="674688"/>
            <a:ext cx="6269038" cy="2824163"/>
          </a:xfrm>
        </p:spPr>
      </p:pic>
      <p:pic>
        <p:nvPicPr>
          <p:cNvPr id="7" name="Picture 6">
            <a:extLst>
              <a:ext uri="{FF2B5EF4-FFF2-40B4-BE49-F238E27FC236}">
                <a16:creationId xmlns:a16="http://schemas.microsoft.com/office/drawing/2014/main" id="{815EDC43-88D5-20E5-F0C0-CB8AFDE9827C}"/>
              </a:ext>
            </a:extLst>
          </p:cNvPr>
          <p:cNvPicPr>
            <a:picLocks noChangeAspect="1"/>
          </p:cNvPicPr>
          <p:nvPr/>
        </p:nvPicPr>
        <p:blipFill>
          <a:blip r:embed="rId3"/>
          <a:stretch>
            <a:fillRect/>
          </a:stretch>
        </p:blipFill>
        <p:spPr>
          <a:xfrm>
            <a:off x="5280025" y="3565525"/>
            <a:ext cx="6269038" cy="2617788"/>
          </a:xfrm>
          <a:prstGeom prst="rect">
            <a:avLst/>
          </a:prstGeom>
        </p:spPr>
      </p:pic>
      <p:sp>
        <p:nvSpPr>
          <p:cNvPr id="2" name="Title 1">
            <a:extLst>
              <a:ext uri="{FF2B5EF4-FFF2-40B4-BE49-F238E27FC236}">
                <a16:creationId xmlns:a16="http://schemas.microsoft.com/office/drawing/2014/main" id="{103C888A-508E-11E3-1329-C72098EE06E2}"/>
              </a:ext>
            </a:extLst>
          </p:cNvPr>
          <p:cNvSpPr>
            <a:spLocks noGrp="1"/>
          </p:cNvSpPr>
          <p:nvPr>
            <p:ph type="title"/>
          </p:nvPr>
        </p:nvSpPr>
        <p:spPr>
          <a:xfrm>
            <a:off x="943277" y="712269"/>
            <a:ext cx="3370998" cy="5502264"/>
          </a:xfrm>
        </p:spPr>
        <p:txBody>
          <a:bodyPr>
            <a:normAutofit/>
          </a:bodyPr>
          <a:lstStyle/>
          <a:p>
            <a:r>
              <a:rPr lang="en-US">
                <a:solidFill>
                  <a:srgbClr val="FFFFFF"/>
                </a:solidFill>
              </a:rPr>
              <a:t>Membuat script </a:t>
            </a:r>
          </a:p>
        </p:txBody>
      </p:sp>
    </p:spTree>
    <p:extLst>
      <p:ext uri="{BB962C8B-B14F-4D97-AF65-F5344CB8AC3E}">
        <p14:creationId xmlns:p14="http://schemas.microsoft.com/office/powerpoint/2010/main" val="226865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4B7E197-04A5-F221-D9C8-872653857229}"/>
              </a:ext>
            </a:extLst>
          </p:cNvPr>
          <p:cNvPicPr>
            <a:picLocks noGrp="1" noChangeAspect="1"/>
          </p:cNvPicPr>
          <p:nvPr>
            <p:ph idx="1"/>
          </p:nvPr>
        </p:nvPicPr>
        <p:blipFill>
          <a:blip r:embed="rId2"/>
          <a:stretch>
            <a:fillRect/>
          </a:stretch>
        </p:blipFill>
        <p:spPr>
          <a:xfrm>
            <a:off x="4249738" y="960438"/>
            <a:ext cx="6765925" cy="3216275"/>
          </a:xfrm>
        </p:spPr>
      </p:pic>
      <p:pic>
        <p:nvPicPr>
          <p:cNvPr id="9" name="Picture 8">
            <a:extLst>
              <a:ext uri="{FF2B5EF4-FFF2-40B4-BE49-F238E27FC236}">
                <a16:creationId xmlns:a16="http://schemas.microsoft.com/office/drawing/2014/main" id="{0AD91C90-BFE8-EA28-3F36-AB42BFC3DBF3}"/>
              </a:ext>
            </a:extLst>
          </p:cNvPr>
          <p:cNvPicPr>
            <a:picLocks noChangeAspect="1"/>
          </p:cNvPicPr>
          <p:nvPr/>
        </p:nvPicPr>
        <p:blipFill>
          <a:blip r:embed="rId3"/>
          <a:stretch>
            <a:fillRect/>
          </a:stretch>
        </p:blipFill>
        <p:spPr>
          <a:xfrm>
            <a:off x="4249738" y="4237038"/>
            <a:ext cx="6765925" cy="1654175"/>
          </a:xfrm>
          <a:prstGeom prst="rect">
            <a:avLst/>
          </a:prstGeom>
        </p:spPr>
      </p:pic>
      <p:sp>
        <p:nvSpPr>
          <p:cNvPr id="2" name="Title 1">
            <a:extLst>
              <a:ext uri="{FF2B5EF4-FFF2-40B4-BE49-F238E27FC236}">
                <a16:creationId xmlns:a16="http://schemas.microsoft.com/office/drawing/2014/main" id="{491AA563-0847-CBB3-8C14-72F59EA8FC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Membuat Script</a:t>
            </a:r>
          </a:p>
        </p:txBody>
      </p:sp>
    </p:spTree>
    <p:extLst>
      <p:ext uri="{BB962C8B-B14F-4D97-AF65-F5344CB8AC3E}">
        <p14:creationId xmlns:p14="http://schemas.microsoft.com/office/powerpoint/2010/main" val="2268424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243</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Lesson 13 Hardhat DeFi</vt:lpstr>
      <vt:lpstr>What is DeFi?</vt:lpstr>
      <vt:lpstr>What is Aave?</vt:lpstr>
      <vt:lpstr>Progmatic Borrowing &amp; Lending</vt:lpstr>
      <vt:lpstr>Running Hardhat</vt:lpstr>
      <vt:lpstr>Menambahkan package</vt:lpstr>
      <vt:lpstr> Copy file prettier di security hardhat</vt:lpstr>
      <vt:lpstr>Membuat script </vt:lpstr>
      <vt:lpstr>Membuat Script</vt:lpstr>
      <vt:lpstr>Compile</vt:lpstr>
      <vt:lpstr>Update getWeth dengan menambahkan contracts</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13 Hardhat DeFi</dc:title>
  <dc:creator>MOHAMMAD DAFA DHIYAUL HAQ</dc:creator>
  <cp:lastModifiedBy>MOHAMMAD DAFA DHIYAUL HAQ</cp:lastModifiedBy>
  <cp:revision>1</cp:revision>
  <dcterms:created xsi:type="dcterms:W3CDTF">2022-07-09T01:29:44Z</dcterms:created>
  <dcterms:modified xsi:type="dcterms:W3CDTF">2022-07-09T02:51:53Z</dcterms:modified>
</cp:coreProperties>
</file>