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20"/>
  </p:notesMasterIdLst>
  <p:sldIdLst>
    <p:sldId id="256" r:id="rId2"/>
    <p:sldId id="258" r:id="rId3"/>
    <p:sldId id="259" r:id="rId4"/>
    <p:sldId id="260" r:id="rId5"/>
    <p:sldId id="261" r:id="rId6"/>
    <p:sldId id="291" r:id="rId7"/>
    <p:sldId id="263" r:id="rId8"/>
    <p:sldId id="264" r:id="rId9"/>
    <p:sldId id="265" r:id="rId10"/>
    <p:sldId id="266" r:id="rId11"/>
    <p:sldId id="267" r:id="rId12"/>
    <p:sldId id="268" r:id="rId13"/>
    <p:sldId id="269" r:id="rId14"/>
    <p:sldId id="270" r:id="rId15"/>
    <p:sldId id="271" r:id="rId16"/>
    <p:sldId id="272" r:id="rId17"/>
    <p:sldId id="273" r:id="rId18"/>
    <p:sldId id="290" r:id="rId19"/>
  </p:sldIdLst>
  <p:sldSz cx="12192000" cy="6858000"/>
  <p:notesSz cx="6858000" cy="9144000"/>
  <p:embeddedFontLst>
    <p:embeddedFont>
      <p:font typeface="Abel" panose="02000506030000020004" pitchFamily="2" charset="0"/>
      <p:regular r:id="rId21"/>
    </p:embeddedFont>
    <p:embeddedFont>
      <p:font typeface="Calibri" panose="020F0502020204030204" pitchFamily="34" charset="0"/>
      <p:regular r:id="rId22"/>
      <p:bold r:id="rId23"/>
      <p:italic r:id="rId24"/>
      <p:boldItalic r:id="rId25"/>
    </p:embeddedFont>
    <p:embeddedFont>
      <p:font typeface="Garamond" panose="02020404030301010803" pitchFamily="18" charset="0"/>
      <p:regular r:id="rId26"/>
      <p:bold r:id="rId27"/>
      <p:italic r:id="rId28"/>
    </p:embeddedFont>
    <p:embeddedFont>
      <p:font typeface="Viga" panose="020B0604020202020204" charset="0"/>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p:scale>
          <a:sx n="66" d="100"/>
          <a:sy n="66" d="100"/>
        </p:scale>
        <p:origin x="-163"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ab3d03f97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13ab3d03f97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3ab3d03f97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3ab3d03f97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3a9dcb0814_3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13a9dcb0814_3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ab3d03f97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3ab3d03f97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ab3d03f97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3ab3d03f97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3a9dcb0814_3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13a9dcb0814_3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ab3d03f97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13ab3d03f97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3ab3d03f97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13ab3d03f97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p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7" name="Google Shape;171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3a9dcb0814_3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g13a9dcb0814_3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a9dcb0814_3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g13a9dcb0814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a9dcb0814_3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g13a9dcb0814_3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a9dcb0814_3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13a9dcb0814_3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799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3a9dcb0814_3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13a9dcb0814_3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ab3d03f97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13ab3d03f97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3ab3d03f9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13ab3d03f9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6F1FD83-E219-4F9C-A063-1FC87CED8DEA}" type="datetimeFigureOut">
              <a:rPr lang="en-US" smtClean="0"/>
              <a:t>7/9/2022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9177E16-A2BB-4457-A24D-6B09AA1876D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3247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F1FD83-E219-4F9C-A063-1FC87CED8DEA}" type="datetimeFigureOut">
              <a:rPr lang="en-US" smtClean="0"/>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77E16-A2BB-4457-A24D-6B09AA1876D3}" type="slidenum">
              <a:rPr lang="en-US" smtClean="0"/>
              <a:t>‹#›</a:t>
            </a:fld>
            <a:endParaRPr lang="en-US"/>
          </a:p>
        </p:txBody>
      </p:sp>
    </p:spTree>
    <p:extLst>
      <p:ext uri="{BB962C8B-B14F-4D97-AF65-F5344CB8AC3E}">
        <p14:creationId xmlns:p14="http://schemas.microsoft.com/office/powerpoint/2010/main" val="420744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F1FD83-E219-4F9C-A063-1FC87CED8DEA}"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7E16-A2BB-4457-A24D-6B09AA1876D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65857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F1FD83-E219-4F9C-A063-1FC87CED8DEA}"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7E16-A2BB-4457-A24D-6B09AA1876D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20120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F1FD83-E219-4F9C-A063-1FC87CED8DEA}"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7E16-A2BB-4457-A24D-6B09AA1876D3}" type="slidenum">
              <a:rPr lang="en-US" smtClean="0"/>
              <a:t>‹#›</a:t>
            </a:fld>
            <a:endParaRPr lang="en-US"/>
          </a:p>
        </p:txBody>
      </p:sp>
    </p:spTree>
    <p:extLst>
      <p:ext uri="{BB962C8B-B14F-4D97-AF65-F5344CB8AC3E}">
        <p14:creationId xmlns:p14="http://schemas.microsoft.com/office/powerpoint/2010/main" val="24548902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F1FD83-E219-4F9C-A063-1FC87CED8DEA}"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7E16-A2BB-4457-A24D-6B09AA1876D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2643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F1FD83-E219-4F9C-A063-1FC87CED8DEA}"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7E16-A2BB-4457-A24D-6B09AA1876D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628042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1FD83-E219-4F9C-A063-1FC87CED8DEA}"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7E16-A2BB-4457-A24D-6B09AA1876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17726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1FD83-E219-4F9C-A063-1FC87CED8DEA}"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7E16-A2BB-4457-A24D-6B09AA1876D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73773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2819934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343692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1FD83-E219-4F9C-A063-1FC87CED8DEA}"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7E16-A2BB-4457-A24D-6B09AA1876D3}" type="slidenum">
              <a:rPr lang="en-US" smtClean="0"/>
              <a:t>‹#›</a:t>
            </a:fld>
            <a:endParaRPr lang="en-US"/>
          </a:p>
        </p:txBody>
      </p:sp>
    </p:spTree>
    <p:extLst>
      <p:ext uri="{BB962C8B-B14F-4D97-AF65-F5344CB8AC3E}">
        <p14:creationId xmlns:p14="http://schemas.microsoft.com/office/powerpoint/2010/main" val="34304449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F1FD83-E219-4F9C-A063-1FC87CED8DEA}"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7E16-A2BB-4457-A24D-6B09AA1876D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5563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F1FD83-E219-4F9C-A063-1FC87CED8DEA}" type="datetimeFigureOut">
              <a:rPr lang="en-US" smtClean="0"/>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77E16-A2BB-4457-A24D-6B09AA1876D3}" type="slidenum">
              <a:rPr lang="en-US" smtClean="0"/>
              <a:t>‹#›</a:t>
            </a:fld>
            <a:endParaRPr lang="en-US"/>
          </a:p>
        </p:txBody>
      </p:sp>
    </p:spTree>
    <p:extLst>
      <p:ext uri="{BB962C8B-B14F-4D97-AF65-F5344CB8AC3E}">
        <p14:creationId xmlns:p14="http://schemas.microsoft.com/office/powerpoint/2010/main" val="8705156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1FD83-E219-4F9C-A063-1FC87CED8DEA}" type="datetimeFigureOut">
              <a:rPr lang="en-US" smtClean="0"/>
              <a:t>7/9/2022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177E16-A2BB-4457-A24D-6B09AA1876D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53870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1FD83-E219-4F9C-A063-1FC87CED8DEA}" type="datetimeFigureOut">
              <a:rPr lang="en-US" smtClean="0"/>
              <a:t>7/9/2022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177E16-A2BB-4457-A24D-6B09AA1876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9471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1FD83-E219-4F9C-A063-1FC87CED8DEA}" type="datetimeFigureOut">
              <a:rPr lang="en-US" smtClean="0"/>
              <a:t>7/9/2022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177E16-A2BB-4457-A24D-6B09AA1876D3}" type="slidenum">
              <a:rPr lang="en-US" smtClean="0"/>
              <a:t>‹#›</a:t>
            </a:fld>
            <a:endParaRPr lang="en-US"/>
          </a:p>
        </p:txBody>
      </p:sp>
    </p:spTree>
    <p:extLst>
      <p:ext uri="{BB962C8B-B14F-4D97-AF65-F5344CB8AC3E}">
        <p14:creationId xmlns:p14="http://schemas.microsoft.com/office/powerpoint/2010/main" val="320101468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F1FD83-E219-4F9C-A063-1FC87CED8DEA}" type="datetimeFigureOut">
              <a:rPr lang="en-US" smtClean="0"/>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77E16-A2BB-4457-A24D-6B09AA1876D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6959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F1FD83-E219-4F9C-A063-1FC87CED8DEA}" type="datetimeFigureOut">
              <a:rPr lang="en-US" smtClean="0"/>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77E16-A2BB-4457-A24D-6B09AA1876D3}" type="slidenum">
              <a:rPr lang="en-US" smtClean="0"/>
              <a:t>‹#›</a:t>
            </a:fld>
            <a:endParaRPr lang="en-US"/>
          </a:p>
        </p:txBody>
      </p:sp>
    </p:spTree>
    <p:extLst>
      <p:ext uri="{BB962C8B-B14F-4D97-AF65-F5344CB8AC3E}">
        <p14:creationId xmlns:p14="http://schemas.microsoft.com/office/powerpoint/2010/main" val="35282587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F1FD83-E219-4F9C-A063-1FC87CED8DEA}" type="datetimeFigureOut">
              <a:rPr lang="en-US" smtClean="0"/>
              <a:t>7/9/2022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177E16-A2BB-4457-A24D-6B09AA1876D3}" type="slidenum">
              <a:rPr lang="en-US" smtClean="0"/>
              <a:t>‹#›</a:t>
            </a:fld>
            <a:endParaRPr lang="en-US"/>
          </a:p>
        </p:txBody>
      </p:sp>
    </p:spTree>
    <p:extLst>
      <p:ext uri="{BB962C8B-B14F-4D97-AF65-F5344CB8AC3E}">
        <p14:creationId xmlns:p14="http://schemas.microsoft.com/office/powerpoint/2010/main" val="410356829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s://remix.ethereum.org" TargetMode="External"/><Relationship Id="rId5"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5"/>
        <p:cNvGrpSpPr/>
        <p:nvPr/>
      </p:nvGrpSpPr>
      <p:grpSpPr>
        <a:xfrm>
          <a:off x="0" y="0"/>
          <a:ext cx="0" cy="0"/>
          <a:chOff x="0" y="0"/>
          <a:chExt cx="0" cy="0"/>
        </a:xfrm>
      </p:grpSpPr>
      <p:sp>
        <p:nvSpPr>
          <p:cNvPr id="17" name="Google Shape;17;p4"/>
          <p:cNvSpPr/>
          <p:nvPr/>
        </p:nvSpPr>
        <p:spPr>
          <a:xfrm>
            <a:off x="175168" y="164662"/>
            <a:ext cx="11831224" cy="6520345"/>
          </a:xfrm>
          <a:custGeom>
            <a:avLst/>
            <a:gdLst/>
            <a:ahLst/>
            <a:cxnLst/>
            <a:rect l="l" t="t" r="r" b="b"/>
            <a:pathLst>
              <a:path w="11980986" h="6670430" extrusionOk="0">
                <a:moveTo>
                  <a:pt x="0" y="0"/>
                </a:moveTo>
                <a:lnTo>
                  <a:pt x="11980986" y="0"/>
                </a:lnTo>
                <a:lnTo>
                  <a:pt x="11980986" y="6670430"/>
                </a:lnTo>
                <a:lnTo>
                  <a:pt x="0" y="6670430"/>
                </a:lnTo>
                <a:close/>
              </a:path>
            </a:pathLst>
          </a:custGeom>
          <a:noFill/>
          <a:ln w="9525" cap="flat" cmpd="sng">
            <a:solidFill>
              <a:srgbClr val="7191F4">
                <a:alpha val="2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bel"/>
              <a:ea typeface="Abel"/>
              <a:cs typeface="Abel"/>
              <a:sym typeface="Abel"/>
            </a:endParaRPr>
          </a:p>
        </p:txBody>
      </p:sp>
      <p:grpSp>
        <p:nvGrpSpPr>
          <p:cNvPr id="21" name="Google Shape;21;p4"/>
          <p:cNvGrpSpPr/>
          <p:nvPr/>
        </p:nvGrpSpPr>
        <p:grpSpPr>
          <a:xfrm>
            <a:off x="3581787" y="2883775"/>
            <a:ext cx="5028805" cy="1090300"/>
            <a:chOff x="4137425" y="2726450"/>
            <a:chExt cx="3917125" cy="1090300"/>
          </a:xfrm>
        </p:grpSpPr>
        <p:sp>
          <p:nvSpPr>
            <p:cNvPr id="22" name="Google Shape;22;p4"/>
            <p:cNvSpPr txBox="1"/>
            <p:nvPr/>
          </p:nvSpPr>
          <p:spPr>
            <a:xfrm>
              <a:off x="4137450" y="2726450"/>
              <a:ext cx="3917100" cy="7680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None/>
              </a:pPr>
              <a:r>
                <a:rPr lang="en-US" sz="3600" b="1" dirty="0">
                  <a:latin typeface="Viga"/>
                  <a:ea typeface="Viga"/>
                  <a:cs typeface="Viga"/>
                  <a:sym typeface="Viga"/>
                </a:rPr>
                <a:t>Blockchain</a:t>
              </a:r>
              <a:endParaRPr b="1" dirty="0"/>
            </a:p>
          </p:txBody>
        </p:sp>
        <p:sp>
          <p:nvSpPr>
            <p:cNvPr id="23" name="Google Shape;23;p4"/>
            <p:cNvSpPr txBox="1"/>
            <p:nvPr/>
          </p:nvSpPr>
          <p:spPr>
            <a:xfrm>
              <a:off x="4137425" y="3353250"/>
              <a:ext cx="3917100" cy="4635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None/>
              </a:pPr>
              <a:r>
                <a:rPr lang="en-US" sz="2000" dirty="0">
                  <a:latin typeface="Abel"/>
                  <a:ea typeface="Abel"/>
                  <a:cs typeface="Abel"/>
                  <a:sym typeface="Abel"/>
                </a:rPr>
                <a:t>Lessons 3 Remix Storage Factory</a:t>
              </a: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ppt_w</p:attrName>
                                        </p:attrNameLst>
                                      </p:cBhvr>
                                      <p:tavLst>
                                        <p:tav tm="0">
                                          <p:val>
                                            <p:strVal val="0"/>
                                          </p:val>
                                        </p:tav>
                                        <p:tav tm="100000">
                                          <p:val>
                                            <p:strVal val="#ppt_w"/>
                                          </p:val>
                                        </p:tav>
                                      </p:tavLst>
                                    </p:anim>
                                    <p:anim calcmode="lin" valueType="num">
                                      <p:cBhvr additive="base">
                                        <p:cTn id="8" dur="500"/>
                                        <p:tgtEl>
                                          <p:spTgt spid="21"/>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ppt_w</p:attrName>
                                        </p:attrNameLst>
                                      </p:cBhvr>
                                      <p:tavLst>
                                        <p:tav tm="0">
                                          <p:val>
                                            <p:strVal val="0"/>
                                          </p:val>
                                        </p:tav>
                                        <p:tav tm="100000">
                                          <p:val>
                                            <p:strVal val="#ppt_w"/>
                                          </p:val>
                                        </p:tav>
                                      </p:tavLst>
                                    </p:anim>
                                    <p:anim calcmode="lin" valueType="num">
                                      <p:cBhvr additive="base">
                                        <p:cTn id="12" dur="500"/>
                                        <p:tgtEl>
                                          <p:spTgt spid="1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6"/>
        <p:cNvGrpSpPr/>
        <p:nvPr/>
      </p:nvGrpSpPr>
      <p:grpSpPr>
        <a:xfrm>
          <a:off x="0" y="0"/>
          <a:ext cx="0" cy="0"/>
          <a:chOff x="0" y="0"/>
          <a:chExt cx="0" cy="0"/>
        </a:xfrm>
      </p:grpSpPr>
      <p:grpSp>
        <p:nvGrpSpPr>
          <p:cNvPr id="136" name="Group 135">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7" name="Picture 136">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8" name="Rectangle 137">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9" name="Picture 138">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0" name="Picture 139">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2" name="Straight Connector 141">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44" name="Rectangle 143">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29" name="Google Shape;129;p14"/>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Explore  Simple Storage SC</a:t>
            </a:r>
          </a:p>
        </p:txBody>
      </p:sp>
      <p:sp>
        <p:nvSpPr>
          <p:cNvPr id="131" name="Google Shape;131;p14"/>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spcBef>
                <a:spcPct val="20000"/>
              </a:spcBef>
              <a:spcAft>
                <a:spcPts val="600"/>
              </a:spcAft>
              <a:buClr>
                <a:schemeClr val="accent1"/>
              </a:buClr>
              <a:buSzPct val="115000"/>
              <a:buFont typeface="Arial"/>
              <a:buChar char="•"/>
            </a:pPr>
            <a:r>
              <a:rPr lang="en-US">
                <a:solidFill>
                  <a:srgbClr val="262626"/>
                </a:solidFill>
                <a:sym typeface="Abel"/>
              </a:rPr>
              <a:t>lalu kita coba memanggil hasil return jika kita menginputkan nama orang tadi ke dalam blockchain, apakah nilai yang dibalikin sama seperti nilai yang kita inputkan? jika benar berarti smart contract yang telah dibuat sebelumnya sudah benar</a:t>
            </a:r>
          </a:p>
        </p:txBody>
      </p:sp>
      <p:sp useBgFill="1">
        <p:nvSpPr>
          <p:cNvPr id="150" name="Rectangle 149">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Google Shape;130;p14"/>
          <p:cNvPicPr preferRelativeResize="0"/>
          <p:nvPr/>
        </p:nvPicPr>
        <p:blipFill rotWithShape="1">
          <a:blip r:embed="rId6"/>
          <a:srcRect t="3574" b="3574"/>
          <a:stretch/>
        </p:blipFill>
        <p:spPr>
          <a:xfrm>
            <a:off x="5435910" y="1634054"/>
            <a:ext cx="6098041" cy="353884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grpSp>
        <p:nvGrpSpPr>
          <p:cNvPr id="145" name="Group 144">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6" name="Picture 145">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7" name="Rectangle 146">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8" name="Picture 147">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9" name="Picture 148">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1" name="Straight Connector 150">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53" name="Rectangle 152">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38" name="Google Shape;138;p15"/>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Explore  Simple Storage SC</a:t>
            </a:r>
          </a:p>
        </p:txBody>
      </p:sp>
      <p:sp>
        <p:nvSpPr>
          <p:cNvPr id="140" name="Google Shape;140;p15"/>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spcBef>
                <a:spcPct val="20000"/>
              </a:spcBef>
              <a:spcAft>
                <a:spcPts val="600"/>
              </a:spcAft>
              <a:buClr>
                <a:schemeClr val="accent1"/>
              </a:buClr>
              <a:buSzPct val="115000"/>
              <a:buFont typeface="Arial"/>
              <a:buChar char="•"/>
            </a:pPr>
            <a:r>
              <a:rPr lang="en-US">
                <a:solidFill>
                  <a:srgbClr val="262626"/>
                </a:solidFill>
                <a:sym typeface="Abel"/>
              </a:rPr>
              <a:t>lalu kita coba memanggil hasil return jika kita menginputkan nomor favorite orang, jika outputnya adalah yang kita inputkan sebelumnya maka code kita sudah benar</a:t>
            </a:r>
          </a:p>
        </p:txBody>
      </p:sp>
      <p:sp useBgFill="1">
        <p:nvSpPr>
          <p:cNvPr id="159" name="Rectangle 158">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Google Shape;139;p15"/>
          <p:cNvPicPr preferRelativeResize="0"/>
          <p:nvPr/>
        </p:nvPicPr>
        <p:blipFill rotWithShape="1">
          <a:blip r:embed="rId6"/>
          <a:srcRect t="6171" b="6162"/>
          <a:stretch/>
        </p:blipFill>
        <p:spPr>
          <a:xfrm>
            <a:off x="5435910" y="1632625"/>
            <a:ext cx="6098041" cy="354170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4"/>
        <p:cNvGrpSpPr/>
        <p:nvPr/>
      </p:nvGrpSpPr>
      <p:grpSpPr>
        <a:xfrm>
          <a:off x="0" y="0"/>
          <a:ext cx="0" cy="0"/>
          <a:chOff x="0" y="0"/>
          <a:chExt cx="0" cy="0"/>
        </a:xfrm>
      </p:grpSpPr>
      <p:grpSp>
        <p:nvGrpSpPr>
          <p:cNvPr id="154" name="Group 153">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5" name="Picture 154">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6" name="Rectangle 155">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7" name="Picture 156">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8" name="Picture 157">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0" name="Straight Connector 159">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62" name="Rectangle 16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47" name="Google Shape;147;p16"/>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Mendeploy Storage Factory</a:t>
            </a:r>
          </a:p>
        </p:txBody>
      </p:sp>
      <p:sp>
        <p:nvSpPr>
          <p:cNvPr id="149" name="Google Shape;149;p16"/>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spcBef>
                <a:spcPct val="20000"/>
              </a:spcBef>
              <a:spcAft>
                <a:spcPts val="600"/>
              </a:spcAft>
              <a:buClr>
                <a:schemeClr val="accent1"/>
              </a:buClr>
              <a:buSzPct val="115000"/>
              <a:buFont typeface="Arial"/>
              <a:buChar char="•"/>
            </a:pPr>
            <a:r>
              <a:rPr lang="en-US">
                <a:solidFill>
                  <a:srgbClr val="262626"/>
                </a:solidFill>
                <a:sym typeface="Abel"/>
              </a:rPr>
              <a:t>jika berhasil kita akan melihat smart contract yang kita telah buat pada tab deployed contracts. pada deployed contracts kita pun dapat melihat fitur-fitur yang kita buat pada smart contract</a:t>
            </a:r>
          </a:p>
        </p:txBody>
      </p:sp>
      <p:sp useBgFill="1">
        <p:nvSpPr>
          <p:cNvPr id="168" name="Rectangle 16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8" name="Google Shape;148;p16"/>
          <p:cNvPicPr preferRelativeResize="0"/>
          <p:nvPr/>
        </p:nvPicPr>
        <p:blipFill rotWithShape="1">
          <a:blip r:embed="rId6"/>
          <a:srcRect t="5618" b="5618"/>
          <a:stretch/>
        </p:blipFill>
        <p:spPr>
          <a:xfrm>
            <a:off x="5435910" y="1630763"/>
            <a:ext cx="6098041" cy="354542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3"/>
        <p:cNvGrpSpPr/>
        <p:nvPr/>
      </p:nvGrpSpPr>
      <p:grpSpPr>
        <a:xfrm>
          <a:off x="0" y="0"/>
          <a:ext cx="0" cy="0"/>
          <a:chOff x="0" y="0"/>
          <a:chExt cx="0" cy="0"/>
        </a:xfrm>
      </p:grpSpPr>
      <p:grpSp>
        <p:nvGrpSpPr>
          <p:cNvPr id="163" name="Group 162">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4" name="Picture 163">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5" name="Rectangle 164">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6" name="Picture 165">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7" name="Picture 166">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9" name="Straight Connector 168">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71" name="Rectangle 17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56" name="Google Shape;156;p17"/>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Explore Storage Factory</a:t>
            </a:r>
          </a:p>
        </p:txBody>
      </p:sp>
      <p:sp>
        <p:nvSpPr>
          <p:cNvPr id="158" name="Google Shape;158;p17"/>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spcBef>
                <a:spcPct val="20000"/>
              </a:spcBef>
              <a:spcAft>
                <a:spcPts val="600"/>
              </a:spcAft>
              <a:buClr>
                <a:schemeClr val="accent1"/>
              </a:buClr>
              <a:buSzPct val="115000"/>
              <a:buFont typeface="Arial"/>
              <a:buChar char="•"/>
            </a:pPr>
            <a:r>
              <a:rPr lang="en-US">
                <a:solidFill>
                  <a:srgbClr val="262626"/>
                </a:solidFill>
                <a:sym typeface="Abel"/>
              </a:rPr>
              <a:t>pada smart contract storage factory, kita membuat kode yang dimana kita dapat membuat SC lalu menyimpan kan nilai ke blockchain. pada langkah pertama ini kita mencoba untuk membuat SC dengan index yang dimulai dengan nol</a:t>
            </a:r>
          </a:p>
        </p:txBody>
      </p:sp>
      <p:sp useBgFill="1">
        <p:nvSpPr>
          <p:cNvPr id="177" name="Rectangle 17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7" name="Google Shape;157;p17"/>
          <p:cNvPicPr preferRelativeResize="0"/>
          <p:nvPr/>
        </p:nvPicPr>
        <p:blipFill rotWithShape="1">
          <a:blip r:embed="rId6"/>
          <a:srcRect t="3078" b="3068"/>
          <a:stretch/>
        </p:blipFill>
        <p:spPr>
          <a:xfrm>
            <a:off x="5435910" y="1636422"/>
            <a:ext cx="6098041" cy="353410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2"/>
        <p:cNvGrpSpPr/>
        <p:nvPr/>
      </p:nvGrpSpPr>
      <p:grpSpPr>
        <a:xfrm>
          <a:off x="0" y="0"/>
          <a:ext cx="0" cy="0"/>
          <a:chOff x="0" y="0"/>
          <a:chExt cx="0" cy="0"/>
        </a:xfrm>
      </p:grpSpPr>
      <p:grpSp>
        <p:nvGrpSpPr>
          <p:cNvPr id="172" name="Group 171">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73" name="Picture 172">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4" name="Rectangle 173">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5" name="Picture 174">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6" name="Picture 175">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8" name="Straight Connector 177">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0" name="Rectangle 17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65" name="Google Shape;165;p18"/>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Explore Storage Factory</a:t>
            </a:r>
          </a:p>
        </p:txBody>
      </p:sp>
      <p:sp>
        <p:nvSpPr>
          <p:cNvPr id="167" name="Google Shape;167;p18"/>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spcBef>
                <a:spcPct val="20000"/>
              </a:spcBef>
              <a:spcAft>
                <a:spcPts val="600"/>
              </a:spcAft>
              <a:buClr>
                <a:schemeClr val="accent1"/>
              </a:buClr>
              <a:buSzPct val="115000"/>
              <a:buFont typeface="Arial"/>
              <a:buChar char="•"/>
            </a:pPr>
            <a:r>
              <a:rPr lang="en-US">
                <a:solidFill>
                  <a:srgbClr val="262626"/>
                </a:solidFill>
                <a:sym typeface="Abel"/>
              </a:rPr>
              <a:t>lalu kita dapat menyimpan nilai nomor favorite kita dan disimpan pada index SC tertentu pada blockchain. disini saya menggunakan index nol dan menyimpan nomor favorit delapan belas. jika kita memanggil fungsi retrieve seharusnya kita mendapatkan nilai delapan belas tadi yang kita inputkan sebelumnya.</a:t>
            </a:r>
          </a:p>
        </p:txBody>
      </p:sp>
      <p:sp useBgFill="1">
        <p:nvSpPr>
          <p:cNvPr id="186" name="Rectangle 18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6" name="Google Shape;166;p18"/>
          <p:cNvPicPr preferRelativeResize="0"/>
          <p:nvPr/>
        </p:nvPicPr>
        <p:blipFill rotWithShape="1">
          <a:blip r:embed="rId6"/>
          <a:srcRect t="5181" b="5181"/>
          <a:stretch/>
        </p:blipFill>
        <p:spPr>
          <a:xfrm>
            <a:off x="5435910" y="1633806"/>
            <a:ext cx="6098041" cy="353934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grpSp>
        <p:nvGrpSpPr>
          <p:cNvPr id="181" name="Group 18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82" name="Picture 18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3" name="Rectangle 18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4" name="Picture 18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5" name="Picture 18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87" name="Straight Connector 18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9" name="Rectangle 18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74" name="Google Shape;174;p19"/>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Mendeploy Extra Storage</a:t>
            </a:r>
          </a:p>
        </p:txBody>
      </p:sp>
      <p:sp>
        <p:nvSpPr>
          <p:cNvPr id="176" name="Google Shape;176;p19"/>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spcBef>
                <a:spcPct val="20000"/>
              </a:spcBef>
              <a:spcAft>
                <a:spcPts val="600"/>
              </a:spcAft>
              <a:buClr>
                <a:schemeClr val="accent1"/>
              </a:buClr>
              <a:buSzPct val="115000"/>
              <a:buFont typeface="Arial"/>
              <a:buChar char="•"/>
            </a:pPr>
            <a:r>
              <a:rPr lang="en-US">
                <a:solidFill>
                  <a:srgbClr val="262626"/>
                </a:solidFill>
                <a:sym typeface="Abel"/>
              </a:rPr>
              <a:t>jika berhasil kita akan melihat smart contract yang kita telah buat pada tab deployed contracts. pada deployed contracts kita pun dapat melihat fitur-fitur yang kita buat pada smart contract</a:t>
            </a:r>
          </a:p>
        </p:txBody>
      </p:sp>
      <p:sp useBgFill="1">
        <p:nvSpPr>
          <p:cNvPr id="195" name="Rectangle 19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5" name="Google Shape;175;p19"/>
          <p:cNvPicPr preferRelativeResize="0"/>
          <p:nvPr/>
        </p:nvPicPr>
        <p:blipFill rotWithShape="1">
          <a:blip r:embed="rId6"/>
          <a:srcRect t="6309" b="6300"/>
          <a:stretch/>
        </p:blipFill>
        <p:spPr>
          <a:xfrm>
            <a:off x="5435910" y="1631538"/>
            <a:ext cx="6098041" cy="3543877"/>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grpSp>
        <p:nvGrpSpPr>
          <p:cNvPr id="190" name="Group 18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91" name="Picture 190">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2" name="Rectangle 191">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93" name="Picture 192">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4" name="Picture 193">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96" name="Straight Connector 195">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83" name="Google Shape;183;p20"/>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Explore Extra Storage</a:t>
            </a:r>
          </a:p>
        </p:txBody>
      </p:sp>
      <p:sp>
        <p:nvSpPr>
          <p:cNvPr id="185" name="Google Shape;185;p20"/>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spcBef>
                <a:spcPct val="20000"/>
              </a:spcBef>
              <a:spcAft>
                <a:spcPts val="600"/>
              </a:spcAft>
              <a:buClr>
                <a:schemeClr val="accent1"/>
              </a:buClr>
              <a:buSzPct val="115000"/>
              <a:buFont typeface="Arial"/>
              <a:buChar char="•"/>
            </a:pPr>
            <a:r>
              <a:rPr lang="en-US" dirty="0">
                <a:solidFill>
                  <a:srgbClr val="262626"/>
                </a:solidFill>
                <a:sym typeface="Abel"/>
              </a:rPr>
              <a:t>pada smart contract extra storage </a:t>
            </a:r>
            <a:r>
              <a:rPr lang="en-US" dirty="0" err="1">
                <a:solidFill>
                  <a:srgbClr val="262626"/>
                </a:solidFill>
                <a:sym typeface="Abel"/>
              </a:rPr>
              <a:t>kita</a:t>
            </a:r>
            <a:r>
              <a:rPr lang="en-US" dirty="0">
                <a:solidFill>
                  <a:srgbClr val="262626"/>
                </a:solidFill>
                <a:sym typeface="Abel"/>
              </a:rPr>
              <a:t> </a:t>
            </a:r>
            <a:r>
              <a:rPr lang="en-US" dirty="0" err="1">
                <a:solidFill>
                  <a:srgbClr val="262626"/>
                </a:solidFill>
                <a:sym typeface="Abel"/>
              </a:rPr>
              <a:t>memiliki</a:t>
            </a:r>
            <a:r>
              <a:rPr lang="en-US" dirty="0">
                <a:solidFill>
                  <a:srgbClr val="262626"/>
                </a:solidFill>
                <a:sym typeface="Abel"/>
              </a:rPr>
              <a:t> </a:t>
            </a:r>
            <a:r>
              <a:rPr lang="en-US" dirty="0" err="1">
                <a:solidFill>
                  <a:srgbClr val="262626"/>
                </a:solidFill>
                <a:sym typeface="Abel"/>
              </a:rPr>
              <a:t>fungsi</a:t>
            </a:r>
            <a:r>
              <a:rPr lang="en-US" dirty="0">
                <a:solidFill>
                  <a:srgbClr val="262626"/>
                </a:solidFill>
                <a:sym typeface="Abel"/>
              </a:rPr>
              <a:t> override </a:t>
            </a:r>
            <a:r>
              <a:rPr lang="en-US" dirty="0" err="1">
                <a:solidFill>
                  <a:srgbClr val="262626"/>
                </a:solidFill>
                <a:sym typeface="Abel"/>
              </a:rPr>
              <a:t>nilai</a:t>
            </a:r>
            <a:r>
              <a:rPr lang="en-US" dirty="0">
                <a:solidFill>
                  <a:srgbClr val="262626"/>
                </a:solidFill>
                <a:sym typeface="Abel"/>
              </a:rPr>
              <a:t> yang </a:t>
            </a:r>
            <a:r>
              <a:rPr lang="en-US" dirty="0" err="1">
                <a:solidFill>
                  <a:srgbClr val="262626"/>
                </a:solidFill>
                <a:sym typeface="Abel"/>
              </a:rPr>
              <a:t>kita</a:t>
            </a:r>
            <a:r>
              <a:rPr lang="en-US" dirty="0">
                <a:solidFill>
                  <a:srgbClr val="262626"/>
                </a:solidFill>
                <a:sym typeface="Abel"/>
              </a:rPr>
              <a:t> </a:t>
            </a:r>
            <a:r>
              <a:rPr lang="en-US" dirty="0" err="1">
                <a:solidFill>
                  <a:srgbClr val="262626"/>
                </a:solidFill>
                <a:sym typeface="Abel"/>
              </a:rPr>
              <a:t>miliki</a:t>
            </a:r>
            <a:r>
              <a:rPr lang="en-US" dirty="0">
                <a:solidFill>
                  <a:srgbClr val="262626"/>
                </a:solidFill>
                <a:sym typeface="Abel"/>
              </a:rPr>
              <a:t>, pada SC </a:t>
            </a:r>
            <a:r>
              <a:rPr lang="en-US" dirty="0" err="1">
                <a:solidFill>
                  <a:srgbClr val="262626"/>
                </a:solidFill>
                <a:sym typeface="Abel"/>
              </a:rPr>
              <a:t>ini</a:t>
            </a:r>
            <a:r>
              <a:rPr lang="en-US" dirty="0">
                <a:solidFill>
                  <a:srgbClr val="262626"/>
                </a:solidFill>
                <a:sym typeface="Abel"/>
              </a:rPr>
              <a:t> </a:t>
            </a:r>
            <a:r>
              <a:rPr lang="en-US" dirty="0" err="1">
                <a:solidFill>
                  <a:srgbClr val="262626"/>
                </a:solidFill>
                <a:sym typeface="Abel"/>
              </a:rPr>
              <a:t>kita</a:t>
            </a:r>
            <a:r>
              <a:rPr lang="en-US" dirty="0">
                <a:solidFill>
                  <a:srgbClr val="262626"/>
                </a:solidFill>
                <a:sym typeface="Abel"/>
              </a:rPr>
              <a:t> </a:t>
            </a:r>
            <a:r>
              <a:rPr lang="en-US" dirty="0" err="1">
                <a:solidFill>
                  <a:srgbClr val="262626"/>
                </a:solidFill>
                <a:sym typeface="Abel"/>
              </a:rPr>
              <a:t>menambahkan</a:t>
            </a:r>
            <a:r>
              <a:rPr lang="en-US" dirty="0">
                <a:solidFill>
                  <a:srgbClr val="262626"/>
                </a:solidFill>
                <a:sym typeface="Abel"/>
              </a:rPr>
              <a:t> </a:t>
            </a:r>
            <a:r>
              <a:rPr lang="en-US" dirty="0" err="1">
                <a:solidFill>
                  <a:srgbClr val="262626"/>
                </a:solidFill>
                <a:sym typeface="Abel"/>
              </a:rPr>
              <a:t>nilai</a:t>
            </a:r>
            <a:r>
              <a:rPr lang="en-US" dirty="0">
                <a:solidFill>
                  <a:srgbClr val="262626"/>
                </a:solidFill>
                <a:sym typeface="Abel"/>
              </a:rPr>
              <a:t> favorite number </a:t>
            </a:r>
            <a:r>
              <a:rPr lang="en-US" dirty="0" err="1">
                <a:solidFill>
                  <a:srgbClr val="262626"/>
                </a:solidFill>
                <a:sym typeface="Abel"/>
              </a:rPr>
              <a:t>ditambah</a:t>
            </a:r>
            <a:r>
              <a:rPr lang="en-US" dirty="0">
                <a:solidFill>
                  <a:srgbClr val="262626"/>
                </a:solidFill>
                <a:sym typeface="Abel"/>
              </a:rPr>
              <a:t> lima </a:t>
            </a:r>
            <a:r>
              <a:rPr lang="en-US" dirty="0" err="1">
                <a:solidFill>
                  <a:srgbClr val="262626"/>
                </a:solidFill>
                <a:sym typeface="Abel"/>
              </a:rPr>
              <a:t>dari</a:t>
            </a:r>
            <a:r>
              <a:rPr lang="en-US" dirty="0">
                <a:solidFill>
                  <a:srgbClr val="262626"/>
                </a:solidFill>
                <a:sym typeface="Abel"/>
              </a:rPr>
              <a:t> </a:t>
            </a:r>
            <a:r>
              <a:rPr lang="en-US" dirty="0" err="1">
                <a:solidFill>
                  <a:srgbClr val="262626"/>
                </a:solidFill>
                <a:sym typeface="Abel"/>
              </a:rPr>
              <a:t>nilai</a:t>
            </a:r>
            <a:r>
              <a:rPr lang="en-US" dirty="0">
                <a:solidFill>
                  <a:srgbClr val="262626"/>
                </a:solidFill>
                <a:sym typeface="Abel"/>
              </a:rPr>
              <a:t> </a:t>
            </a:r>
            <a:r>
              <a:rPr lang="en-US" dirty="0" err="1">
                <a:solidFill>
                  <a:srgbClr val="262626"/>
                </a:solidFill>
                <a:sym typeface="Abel"/>
              </a:rPr>
              <a:t>awal</a:t>
            </a:r>
            <a:r>
              <a:rPr lang="en-US" dirty="0">
                <a:solidFill>
                  <a:srgbClr val="262626"/>
                </a:solidFill>
                <a:sym typeface="Abel"/>
              </a:rPr>
              <a:t>, </a:t>
            </a:r>
            <a:r>
              <a:rPr lang="en-US" dirty="0" err="1">
                <a:solidFill>
                  <a:srgbClr val="262626"/>
                </a:solidFill>
                <a:sym typeface="Abel"/>
              </a:rPr>
              <a:t>dapat</a:t>
            </a:r>
            <a:r>
              <a:rPr lang="en-US" dirty="0">
                <a:solidFill>
                  <a:srgbClr val="262626"/>
                </a:solidFill>
                <a:sym typeface="Abel"/>
              </a:rPr>
              <a:t> </a:t>
            </a:r>
            <a:r>
              <a:rPr lang="en-US" dirty="0" err="1">
                <a:solidFill>
                  <a:srgbClr val="262626"/>
                </a:solidFill>
                <a:sym typeface="Abel"/>
              </a:rPr>
              <a:t>dilihat</a:t>
            </a:r>
            <a:r>
              <a:rPr lang="en-US" dirty="0">
                <a:solidFill>
                  <a:srgbClr val="262626"/>
                </a:solidFill>
                <a:sym typeface="Abel"/>
              </a:rPr>
              <a:t> </a:t>
            </a:r>
            <a:r>
              <a:rPr lang="en-US" dirty="0" err="1">
                <a:solidFill>
                  <a:srgbClr val="262626"/>
                </a:solidFill>
                <a:sym typeface="Abel"/>
              </a:rPr>
              <a:t>ketika</a:t>
            </a:r>
            <a:r>
              <a:rPr lang="en-US" dirty="0">
                <a:solidFill>
                  <a:srgbClr val="262626"/>
                </a:solidFill>
                <a:sym typeface="Abel"/>
              </a:rPr>
              <a:t> </a:t>
            </a:r>
            <a:r>
              <a:rPr lang="en-US" dirty="0" err="1">
                <a:solidFill>
                  <a:srgbClr val="262626"/>
                </a:solidFill>
                <a:sym typeface="Abel"/>
              </a:rPr>
              <a:t>saya</a:t>
            </a:r>
            <a:r>
              <a:rPr lang="en-US" dirty="0">
                <a:solidFill>
                  <a:srgbClr val="262626"/>
                </a:solidFill>
                <a:sym typeface="Abel"/>
              </a:rPr>
              <a:t> </a:t>
            </a:r>
            <a:r>
              <a:rPr lang="en-US" dirty="0" err="1">
                <a:solidFill>
                  <a:srgbClr val="262626"/>
                </a:solidFill>
                <a:sym typeface="Abel"/>
              </a:rPr>
              <a:t>menyimpan</a:t>
            </a:r>
            <a:r>
              <a:rPr lang="en-US" dirty="0">
                <a:solidFill>
                  <a:srgbClr val="262626"/>
                </a:solidFill>
                <a:sym typeface="Abel"/>
              </a:rPr>
              <a:t> value 69 pada </a:t>
            </a:r>
            <a:r>
              <a:rPr lang="en-US" dirty="0" err="1">
                <a:solidFill>
                  <a:srgbClr val="262626"/>
                </a:solidFill>
                <a:sym typeface="Abel"/>
              </a:rPr>
              <a:t>nama</a:t>
            </a:r>
            <a:r>
              <a:rPr lang="en-US" dirty="0">
                <a:solidFill>
                  <a:srgbClr val="262626"/>
                </a:solidFill>
                <a:sym typeface="Abel"/>
              </a:rPr>
              <a:t> </a:t>
            </a:r>
            <a:r>
              <a:rPr lang="en-US" dirty="0" err="1">
                <a:solidFill>
                  <a:srgbClr val="262626"/>
                </a:solidFill>
                <a:sym typeface="Abel"/>
              </a:rPr>
              <a:t>shel</a:t>
            </a:r>
            <a:r>
              <a:rPr lang="en-US" dirty="0">
                <a:solidFill>
                  <a:srgbClr val="262626"/>
                </a:solidFill>
                <a:sym typeface="Abel"/>
              </a:rPr>
              <a:t> </a:t>
            </a:r>
            <a:r>
              <a:rPr lang="en-US" dirty="0" err="1">
                <a:solidFill>
                  <a:srgbClr val="262626"/>
                </a:solidFill>
                <a:sym typeface="Abel"/>
              </a:rPr>
              <a:t>ketika</a:t>
            </a:r>
            <a:r>
              <a:rPr lang="en-US" dirty="0">
                <a:solidFill>
                  <a:srgbClr val="262626"/>
                </a:solidFill>
                <a:sym typeface="Abel"/>
              </a:rPr>
              <a:t> di get </a:t>
            </a:r>
            <a:r>
              <a:rPr lang="en-US" dirty="0" err="1">
                <a:solidFill>
                  <a:srgbClr val="262626"/>
                </a:solidFill>
                <a:sym typeface="Abel"/>
              </a:rPr>
              <a:t>masih</a:t>
            </a:r>
            <a:r>
              <a:rPr lang="en-US" dirty="0">
                <a:solidFill>
                  <a:srgbClr val="262626"/>
                </a:solidFill>
                <a:sym typeface="Abel"/>
              </a:rPr>
              <a:t> </a:t>
            </a:r>
            <a:r>
              <a:rPr lang="en-US" dirty="0" err="1">
                <a:solidFill>
                  <a:srgbClr val="262626"/>
                </a:solidFill>
                <a:sym typeface="Abel"/>
              </a:rPr>
              <a:t>bernilai</a:t>
            </a:r>
            <a:r>
              <a:rPr lang="en-US" dirty="0">
                <a:solidFill>
                  <a:srgbClr val="262626"/>
                </a:solidFill>
                <a:sym typeface="Abel"/>
              </a:rPr>
              <a:t> 69.</a:t>
            </a:r>
          </a:p>
        </p:txBody>
      </p:sp>
      <p:sp useBgFill="1">
        <p:nvSpPr>
          <p:cNvPr id="204" name="Rectangle 203">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 name="Google Shape;184;p20"/>
          <p:cNvPicPr preferRelativeResize="0"/>
          <p:nvPr/>
        </p:nvPicPr>
        <p:blipFill rotWithShape="1">
          <a:blip r:embed="rId6"/>
          <a:srcRect t="6385" b="6385"/>
          <a:stretch/>
        </p:blipFill>
        <p:spPr>
          <a:xfrm>
            <a:off x="5435910" y="1634803"/>
            <a:ext cx="6098041" cy="353734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9"/>
        <p:cNvGrpSpPr/>
        <p:nvPr/>
      </p:nvGrpSpPr>
      <p:grpSpPr>
        <a:xfrm>
          <a:off x="0" y="0"/>
          <a:ext cx="0" cy="0"/>
          <a:chOff x="0" y="0"/>
          <a:chExt cx="0" cy="0"/>
        </a:xfrm>
      </p:grpSpPr>
      <p:grpSp>
        <p:nvGrpSpPr>
          <p:cNvPr id="199" name="Group 198">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0" name="Picture 199">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1" name="Rectangle 200">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2" name="Picture 201">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3" name="Picture 202">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05" name="Straight Connector 204">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07" name="Rectangle 206">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92" name="Google Shape;192;p21"/>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Explore Extra Storage</a:t>
            </a:r>
          </a:p>
        </p:txBody>
      </p:sp>
      <p:sp>
        <p:nvSpPr>
          <p:cNvPr id="194" name="Google Shape;194;p21"/>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spcBef>
                <a:spcPct val="20000"/>
              </a:spcBef>
              <a:spcAft>
                <a:spcPts val="600"/>
              </a:spcAft>
              <a:buClr>
                <a:schemeClr val="accent1"/>
              </a:buClr>
              <a:buSzPct val="115000"/>
              <a:buFont typeface="Arial"/>
              <a:buChar char="•"/>
            </a:pPr>
            <a:r>
              <a:rPr lang="en-US">
                <a:solidFill>
                  <a:srgbClr val="262626"/>
                </a:solidFill>
                <a:sym typeface="Abel"/>
              </a:rPr>
              <a:t>tetapi jika retrieve nilai dari SC extra storage kita akan mendapatkan nilai baru yaitu 74 yang berasal 69 + 5 </a:t>
            </a:r>
          </a:p>
        </p:txBody>
      </p:sp>
      <p:sp useBgFill="1">
        <p:nvSpPr>
          <p:cNvPr id="213" name="Rectangle 212">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Google Shape;193;p21"/>
          <p:cNvPicPr preferRelativeResize="0"/>
          <p:nvPr/>
        </p:nvPicPr>
        <p:blipFill rotWithShape="1">
          <a:blip r:embed="rId6"/>
          <a:srcRect t="1066" b="1057"/>
          <a:stretch/>
        </p:blipFill>
        <p:spPr>
          <a:xfrm>
            <a:off x="5435910" y="1635285"/>
            <a:ext cx="6098041" cy="353638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718"/>
        <p:cNvGrpSpPr/>
        <p:nvPr/>
      </p:nvGrpSpPr>
      <p:grpSpPr>
        <a:xfrm>
          <a:off x="0" y="0"/>
          <a:ext cx="0" cy="0"/>
          <a:chOff x="0" y="0"/>
          <a:chExt cx="0" cy="0"/>
        </a:xfrm>
      </p:grpSpPr>
      <p:pic>
        <p:nvPicPr>
          <p:cNvPr id="1719" name="Google Shape;1719;p38"/>
          <p:cNvPicPr preferRelativeResize="0"/>
          <p:nvPr/>
        </p:nvPicPr>
        <p:blipFill rotWithShape="1">
          <a:blip r:embed="rId3">
            <a:alphaModFix/>
          </a:blip>
          <a:srcRect l="39" r="49"/>
          <a:stretch/>
        </p:blipFill>
        <p:spPr>
          <a:xfrm>
            <a:off x="-2" y="0"/>
            <a:ext cx="12192000" cy="6858000"/>
          </a:xfrm>
          <a:custGeom>
            <a:avLst/>
            <a:gdLst/>
            <a:ahLst/>
            <a:cxnLst/>
            <a:rect l="l" t="t" r="r" b="b"/>
            <a:pathLst>
              <a:path w="12192000" h="6858000" extrusionOk="0">
                <a:moveTo>
                  <a:pt x="0" y="0"/>
                </a:moveTo>
                <a:lnTo>
                  <a:pt x="4" y="0"/>
                </a:lnTo>
                <a:lnTo>
                  <a:pt x="5142782" y="0"/>
                </a:lnTo>
                <a:lnTo>
                  <a:pt x="12192000" y="0"/>
                </a:lnTo>
                <a:lnTo>
                  <a:pt x="12192000" y="6858000"/>
                </a:lnTo>
                <a:lnTo>
                  <a:pt x="5142777" y="6858000"/>
                </a:lnTo>
                <a:lnTo>
                  <a:pt x="4" y="6858000"/>
                </a:lnTo>
                <a:lnTo>
                  <a:pt x="0" y="6858000"/>
                </a:lnTo>
                <a:close/>
              </a:path>
            </a:pathLst>
          </a:custGeom>
          <a:noFill/>
          <a:ln>
            <a:noFill/>
          </a:ln>
        </p:spPr>
      </p:pic>
      <p:sp>
        <p:nvSpPr>
          <p:cNvPr id="1720" name="Google Shape;1720;p38"/>
          <p:cNvSpPr/>
          <p:nvPr/>
        </p:nvSpPr>
        <p:spPr>
          <a:xfrm>
            <a:off x="175168" y="164662"/>
            <a:ext cx="11831224" cy="6520345"/>
          </a:xfrm>
          <a:custGeom>
            <a:avLst/>
            <a:gdLst/>
            <a:ahLst/>
            <a:cxnLst/>
            <a:rect l="l" t="t" r="r" b="b"/>
            <a:pathLst>
              <a:path w="11980986" h="6670430" extrusionOk="0">
                <a:moveTo>
                  <a:pt x="0" y="0"/>
                </a:moveTo>
                <a:lnTo>
                  <a:pt x="11980986" y="0"/>
                </a:lnTo>
                <a:lnTo>
                  <a:pt x="11980986" y="6670430"/>
                </a:lnTo>
                <a:lnTo>
                  <a:pt x="0" y="6670430"/>
                </a:lnTo>
                <a:close/>
              </a:path>
            </a:pathLst>
          </a:custGeom>
          <a:noFill/>
          <a:ln w="9525" cap="flat" cmpd="sng">
            <a:solidFill>
              <a:srgbClr val="7191F4">
                <a:alpha val="298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bel"/>
              <a:ea typeface="Abel"/>
              <a:cs typeface="Abel"/>
              <a:sym typeface="Abel"/>
            </a:endParaRPr>
          </a:p>
        </p:txBody>
      </p:sp>
      <p:grpSp>
        <p:nvGrpSpPr>
          <p:cNvPr id="1721" name="Google Shape;1721;p38"/>
          <p:cNvGrpSpPr/>
          <p:nvPr/>
        </p:nvGrpSpPr>
        <p:grpSpPr>
          <a:xfrm>
            <a:off x="3592303" y="914398"/>
            <a:ext cx="5026368" cy="5029191"/>
            <a:chOff x="3705821" y="990622"/>
            <a:chExt cx="4799359" cy="4802053"/>
          </a:xfrm>
        </p:grpSpPr>
        <p:sp>
          <p:nvSpPr>
            <p:cNvPr id="1722" name="Google Shape;1722;p38"/>
            <p:cNvSpPr/>
            <p:nvPr/>
          </p:nvSpPr>
          <p:spPr>
            <a:xfrm>
              <a:off x="3705821" y="990622"/>
              <a:ext cx="4799359" cy="4802053"/>
            </a:xfrm>
            <a:custGeom>
              <a:avLst/>
              <a:gdLst/>
              <a:ahLst/>
              <a:cxnLst/>
              <a:rect l="l" t="t" r="r" b="b"/>
              <a:pathLst>
                <a:path w="1781" h="1782" extrusionOk="0">
                  <a:moveTo>
                    <a:pt x="1781" y="891"/>
                  </a:moveTo>
                  <a:lnTo>
                    <a:pt x="891" y="1782"/>
                  </a:lnTo>
                  <a:lnTo>
                    <a:pt x="0" y="891"/>
                  </a:lnTo>
                  <a:lnTo>
                    <a:pt x="891" y="0"/>
                  </a:lnTo>
                  <a:lnTo>
                    <a:pt x="1781" y="891"/>
                  </a:lnTo>
                  <a:close/>
                </a:path>
              </a:pathLst>
            </a:custGeom>
            <a:gradFill>
              <a:gsLst>
                <a:gs pos="0">
                  <a:schemeClr val="accent1"/>
                </a:gs>
                <a:gs pos="100000">
                  <a:schemeClr val="accent2"/>
                </a:gs>
              </a:gsLst>
              <a:lin ang="1350003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bel"/>
                <a:ea typeface="Abel"/>
                <a:cs typeface="Abel"/>
                <a:sym typeface="Abel"/>
              </a:endParaRPr>
            </a:p>
          </p:txBody>
        </p:sp>
        <p:sp>
          <p:nvSpPr>
            <p:cNvPr id="1723" name="Google Shape;1723;p38"/>
            <p:cNvSpPr/>
            <p:nvPr/>
          </p:nvSpPr>
          <p:spPr>
            <a:xfrm>
              <a:off x="3944307" y="1230455"/>
              <a:ext cx="4322387" cy="4322387"/>
            </a:xfrm>
            <a:custGeom>
              <a:avLst/>
              <a:gdLst/>
              <a:ahLst/>
              <a:cxnLst/>
              <a:rect l="l" t="t" r="r" b="b"/>
              <a:pathLst>
                <a:path w="1604" h="1604" extrusionOk="0">
                  <a:moveTo>
                    <a:pt x="0" y="803"/>
                  </a:moveTo>
                  <a:lnTo>
                    <a:pt x="802" y="0"/>
                  </a:lnTo>
                  <a:lnTo>
                    <a:pt x="1604" y="803"/>
                  </a:lnTo>
                  <a:lnTo>
                    <a:pt x="802" y="1604"/>
                  </a:lnTo>
                  <a:lnTo>
                    <a:pt x="0" y="803"/>
                  </a:lnTo>
                  <a:close/>
                </a:path>
              </a:pathLst>
            </a:custGeom>
            <a:noFill/>
            <a:ln w="9525" cap="flat" cmpd="sng">
              <a:solidFill>
                <a:srgbClr val="7191F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bel"/>
                <a:ea typeface="Abel"/>
                <a:cs typeface="Abel"/>
                <a:sym typeface="Abel"/>
              </a:endParaRPr>
            </a:p>
          </p:txBody>
        </p:sp>
      </p:grpSp>
      <p:grpSp>
        <p:nvGrpSpPr>
          <p:cNvPr id="1724" name="Google Shape;1724;p38"/>
          <p:cNvGrpSpPr/>
          <p:nvPr/>
        </p:nvGrpSpPr>
        <p:grpSpPr>
          <a:xfrm>
            <a:off x="4038601" y="2840235"/>
            <a:ext cx="4114800" cy="1119086"/>
            <a:chOff x="4038601" y="2726456"/>
            <a:chExt cx="4114800" cy="1119086"/>
          </a:xfrm>
        </p:grpSpPr>
        <p:sp>
          <p:nvSpPr>
            <p:cNvPr id="1725" name="Google Shape;1725;p38"/>
            <p:cNvSpPr txBox="1"/>
            <p:nvPr/>
          </p:nvSpPr>
          <p:spPr>
            <a:xfrm>
              <a:off x="4038601" y="2726456"/>
              <a:ext cx="4114800" cy="7680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None/>
              </a:pPr>
              <a:r>
                <a:rPr lang="en-US" sz="3600">
                  <a:solidFill>
                    <a:schemeClr val="lt1"/>
                  </a:solidFill>
                  <a:latin typeface="Viga"/>
                  <a:ea typeface="Viga"/>
                  <a:cs typeface="Viga"/>
                  <a:sym typeface="Viga"/>
                </a:rPr>
                <a:t>THANK YOU!</a:t>
              </a:r>
              <a:endParaRPr sz="3600">
                <a:solidFill>
                  <a:schemeClr val="lt1"/>
                </a:solidFill>
                <a:latin typeface="Viga"/>
                <a:ea typeface="Viga"/>
                <a:cs typeface="Viga"/>
                <a:sym typeface="Viga"/>
              </a:endParaRPr>
            </a:p>
          </p:txBody>
        </p:sp>
        <p:sp>
          <p:nvSpPr>
            <p:cNvPr id="1726" name="Google Shape;1726;p38"/>
            <p:cNvSpPr txBox="1"/>
            <p:nvPr/>
          </p:nvSpPr>
          <p:spPr>
            <a:xfrm>
              <a:off x="4038601" y="3353242"/>
              <a:ext cx="4114800" cy="4923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None/>
              </a:pPr>
              <a:endParaRPr sz="2000" dirty="0">
                <a:solidFill>
                  <a:schemeClr val="lt1"/>
                </a:solidFill>
                <a:latin typeface="Abel"/>
                <a:ea typeface="Abel"/>
                <a:cs typeface="Abel"/>
                <a:sym typeface="Abe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721"/>
                                        </p:tgtEl>
                                        <p:attrNameLst>
                                          <p:attrName>style.visibility</p:attrName>
                                        </p:attrNameLst>
                                      </p:cBhvr>
                                      <p:to>
                                        <p:strVal val="visible"/>
                                      </p:to>
                                    </p:set>
                                    <p:anim calcmode="lin" valueType="num">
                                      <p:cBhvr additive="base">
                                        <p:cTn id="7" dur="500"/>
                                        <p:tgtEl>
                                          <p:spTgt spid="1721"/>
                                        </p:tgtEl>
                                        <p:attrNameLst>
                                          <p:attrName>ppt_w</p:attrName>
                                        </p:attrNameLst>
                                      </p:cBhvr>
                                      <p:tavLst>
                                        <p:tav tm="0">
                                          <p:val>
                                            <p:strVal val="0"/>
                                          </p:val>
                                        </p:tav>
                                        <p:tav tm="100000">
                                          <p:val>
                                            <p:strVal val="#ppt_w"/>
                                          </p:val>
                                        </p:tav>
                                      </p:tavLst>
                                    </p:anim>
                                    <p:anim calcmode="lin" valueType="num">
                                      <p:cBhvr additive="base">
                                        <p:cTn id="8" dur="500"/>
                                        <p:tgtEl>
                                          <p:spTgt spid="1721"/>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724"/>
                                        </p:tgtEl>
                                        <p:attrNameLst>
                                          <p:attrName>style.visibility</p:attrName>
                                        </p:attrNameLst>
                                      </p:cBhvr>
                                      <p:to>
                                        <p:strVal val="visible"/>
                                      </p:to>
                                    </p:set>
                                    <p:anim calcmode="lin" valueType="num">
                                      <p:cBhvr additive="base">
                                        <p:cTn id="11" dur="500"/>
                                        <p:tgtEl>
                                          <p:spTgt spid="1724"/>
                                        </p:tgtEl>
                                        <p:attrNameLst>
                                          <p:attrName>ppt_w</p:attrName>
                                        </p:attrNameLst>
                                      </p:cBhvr>
                                      <p:tavLst>
                                        <p:tav tm="0">
                                          <p:val>
                                            <p:strVal val="0"/>
                                          </p:val>
                                        </p:tav>
                                        <p:tav tm="100000">
                                          <p:val>
                                            <p:strVal val="#ppt_w"/>
                                          </p:val>
                                        </p:tav>
                                      </p:tavLst>
                                    </p:anim>
                                    <p:anim calcmode="lin" valueType="num">
                                      <p:cBhvr additive="base">
                                        <p:cTn id="12" dur="500"/>
                                        <p:tgtEl>
                                          <p:spTgt spid="1724"/>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720"/>
                                        </p:tgtEl>
                                        <p:attrNameLst>
                                          <p:attrName>style.visibility</p:attrName>
                                        </p:attrNameLst>
                                      </p:cBhvr>
                                      <p:to>
                                        <p:strVal val="visible"/>
                                      </p:to>
                                    </p:set>
                                    <p:anim calcmode="lin" valueType="num">
                                      <p:cBhvr additive="base">
                                        <p:cTn id="15" dur="500"/>
                                        <p:tgtEl>
                                          <p:spTgt spid="1720"/>
                                        </p:tgtEl>
                                        <p:attrNameLst>
                                          <p:attrName>ppt_w</p:attrName>
                                        </p:attrNameLst>
                                      </p:cBhvr>
                                      <p:tavLst>
                                        <p:tav tm="0">
                                          <p:val>
                                            <p:strVal val="0"/>
                                          </p:val>
                                        </p:tav>
                                        <p:tav tm="100000">
                                          <p:val>
                                            <p:strVal val="#ppt_w"/>
                                          </p:val>
                                        </p:tav>
                                      </p:tavLst>
                                    </p:anim>
                                    <p:anim calcmode="lin" valueType="num">
                                      <p:cBhvr additive="base">
                                        <p:cTn id="16" dur="500"/>
                                        <p:tgtEl>
                                          <p:spTgt spid="172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4"/>
        <p:cNvGrpSpPr/>
        <p:nvPr/>
      </p:nvGrpSpPr>
      <p:grpSpPr>
        <a:xfrm>
          <a:off x="0" y="0"/>
          <a:ext cx="0" cy="0"/>
          <a:chOff x="0" y="0"/>
          <a:chExt cx="0" cy="0"/>
        </a:xfrm>
      </p:grpSpPr>
      <p:grpSp>
        <p:nvGrpSpPr>
          <p:cNvPr id="64" name="Group 63">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65" name="Picture 64">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6" name="Rectangle 65">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67" name="Picture 66">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8" name="Picture 67">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70" name="Straight Connector 69">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57" name="Google Shape;57;p6"/>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Membuat file pada REMIX</a:t>
            </a:r>
          </a:p>
        </p:txBody>
      </p:sp>
      <p:sp>
        <p:nvSpPr>
          <p:cNvPr id="59" name="Google Shape;59;p6"/>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lnSpc>
                <a:spcPct val="90000"/>
              </a:lnSpc>
              <a:spcBef>
                <a:spcPct val="20000"/>
              </a:spcBef>
              <a:spcAft>
                <a:spcPts val="600"/>
              </a:spcAft>
              <a:buClr>
                <a:schemeClr val="accent1"/>
              </a:buClr>
              <a:buSzPct val="115000"/>
              <a:buFont typeface="Arial"/>
              <a:buChar char="•"/>
            </a:pPr>
            <a:r>
              <a:rPr lang="en-US" sz="1400">
                <a:solidFill>
                  <a:srgbClr val="262626"/>
                </a:solidFill>
              </a:rPr>
              <a:t>hal yang pertama dilakukan adalah membuka website remix(</a:t>
            </a:r>
            <a:r>
              <a:rPr lang="en-US" sz="1400" u="sng">
                <a:solidFill>
                  <a:srgbClr val="262626"/>
                </a:solidFill>
                <a:hlinkClick r:id="rId6"/>
              </a:rPr>
              <a:t>https://remix.ethereum.org</a:t>
            </a:r>
            <a:r>
              <a:rPr lang="en-US" sz="1400">
                <a:solidFill>
                  <a:srgbClr val="262626"/>
                </a:solidFill>
              </a:rPr>
              <a:t>) lalu kita membuat workspace baru agar bersih dari template yang default diberikan oleh remix. </a:t>
            </a:r>
          </a:p>
          <a:p>
            <a:pPr marL="0" lvl="0" indent="0">
              <a:lnSpc>
                <a:spcPct val="90000"/>
              </a:lnSpc>
              <a:spcBef>
                <a:spcPct val="20000"/>
              </a:spcBef>
              <a:spcAft>
                <a:spcPts val="600"/>
              </a:spcAft>
              <a:buClr>
                <a:schemeClr val="accent1"/>
              </a:buClr>
              <a:buSzPct val="115000"/>
              <a:buFont typeface="Arial"/>
              <a:buChar char="•"/>
            </a:pPr>
            <a:r>
              <a:rPr lang="en-US" sz="1400">
                <a:solidFill>
                  <a:srgbClr val="262626"/>
                </a:solidFill>
              </a:rPr>
              <a:t>lalu yang kita dapat lakukan adalah membuat tiga file yang berekstensi “.sol” yang di antara lainnya adalah :</a:t>
            </a:r>
          </a:p>
          <a:p>
            <a:pPr marL="457200" lvl="0" indent="-317500">
              <a:lnSpc>
                <a:spcPct val="90000"/>
              </a:lnSpc>
              <a:spcBef>
                <a:spcPct val="20000"/>
              </a:spcBef>
              <a:spcAft>
                <a:spcPts val="600"/>
              </a:spcAft>
              <a:buClr>
                <a:schemeClr val="accent1"/>
              </a:buClr>
              <a:buSzPct val="115000"/>
              <a:buFont typeface="Arial"/>
              <a:buChar char="•"/>
            </a:pPr>
            <a:r>
              <a:rPr lang="en-US" sz="1400">
                <a:solidFill>
                  <a:srgbClr val="262626"/>
                </a:solidFill>
              </a:rPr>
              <a:t>SimpleStorage.sol</a:t>
            </a:r>
          </a:p>
          <a:p>
            <a:pPr marL="457200" lvl="0" indent="-317500">
              <a:lnSpc>
                <a:spcPct val="90000"/>
              </a:lnSpc>
              <a:spcBef>
                <a:spcPct val="20000"/>
              </a:spcBef>
              <a:spcAft>
                <a:spcPts val="600"/>
              </a:spcAft>
              <a:buClr>
                <a:schemeClr val="accent1"/>
              </a:buClr>
              <a:buSzPct val="115000"/>
              <a:buFont typeface="Arial"/>
              <a:buChar char="•"/>
            </a:pPr>
            <a:r>
              <a:rPr lang="en-US" sz="1400">
                <a:solidFill>
                  <a:srgbClr val="262626"/>
                </a:solidFill>
              </a:rPr>
              <a:t>StorageFactory.sol</a:t>
            </a:r>
          </a:p>
          <a:p>
            <a:pPr marL="457200" lvl="0" indent="-317500">
              <a:lnSpc>
                <a:spcPct val="90000"/>
              </a:lnSpc>
              <a:spcBef>
                <a:spcPct val="20000"/>
              </a:spcBef>
              <a:spcAft>
                <a:spcPts val="600"/>
              </a:spcAft>
              <a:buClr>
                <a:schemeClr val="accent1"/>
              </a:buClr>
              <a:buSzPct val="115000"/>
              <a:buFont typeface="Arial"/>
              <a:buChar char="•"/>
            </a:pPr>
            <a:r>
              <a:rPr lang="en-US" sz="1400">
                <a:solidFill>
                  <a:srgbClr val="262626"/>
                </a:solidFill>
              </a:rPr>
              <a:t>ExtraStorage.sol</a:t>
            </a:r>
          </a:p>
          <a:p>
            <a:pPr marL="0" lvl="0" indent="0">
              <a:lnSpc>
                <a:spcPct val="90000"/>
              </a:lnSpc>
              <a:spcBef>
                <a:spcPct val="20000"/>
              </a:spcBef>
              <a:spcAft>
                <a:spcPts val="600"/>
              </a:spcAft>
              <a:buClr>
                <a:schemeClr val="accent1"/>
              </a:buClr>
              <a:buSzPct val="115000"/>
              <a:buFont typeface="Arial"/>
              <a:buChar char="•"/>
            </a:pPr>
            <a:r>
              <a:rPr lang="en-US" sz="1400">
                <a:solidFill>
                  <a:srgbClr val="262626"/>
                </a:solidFill>
              </a:rPr>
              <a:t>semua file ini kita akan gunakan seiring waktu. </a:t>
            </a:r>
          </a:p>
        </p:txBody>
      </p:sp>
      <p:sp useBgFill="1">
        <p:nvSpPr>
          <p:cNvPr id="78" name="Rectangle 7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oogle Shape;58;p6"/>
          <p:cNvPicPr preferRelativeResize="0"/>
          <p:nvPr/>
        </p:nvPicPr>
        <p:blipFill rotWithShape="1">
          <a:blip r:embed="rId7"/>
          <a:srcRect l="592" r="592"/>
          <a:stretch/>
        </p:blipFill>
        <p:spPr>
          <a:xfrm>
            <a:off x="5435910" y="1636997"/>
            <a:ext cx="6098041" cy="353295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3"/>
        <p:cNvGrpSpPr/>
        <p:nvPr/>
      </p:nvGrpSpPr>
      <p:grpSpPr>
        <a:xfrm>
          <a:off x="0" y="0"/>
          <a:ext cx="0" cy="0"/>
          <a:chOff x="0" y="0"/>
          <a:chExt cx="0" cy="0"/>
        </a:xfrm>
      </p:grpSpPr>
      <p:grpSp>
        <p:nvGrpSpPr>
          <p:cNvPr id="73" name="Group 72">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4" name="Picture 73">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5" name="Rectangle 74">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7" name="Picture 76">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79" name="Straight Connector 78">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66" name="Google Shape;66;p7"/>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Mempersiapkan Simple Storage</a:t>
            </a:r>
          </a:p>
        </p:txBody>
      </p:sp>
      <p:sp>
        <p:nvSpPr>
          <p:cNvPr id="68" name="Google Shape;68;p7"/>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lnSpc>
                <a:spcPct val="90000"/>
              </a:lnSpc>
              <a:spcBef>
                <a:spcPct val="20000"/>
              </a:spcBef>
              <a:spcAft>
                <a:spcPts val="600"/>
              </a:spcAft>
              <a:buClr>
                <a:schemeClr val="accent1"/>
              </a:buClr>
              <a:buSzPct val="115000"/>
              <a:buFont typeface="Arial"/>
              <a:buChar char="•"/>
            </a:pPr>
            <a:r>
              <a:rPr lang="en-US">
                <a:solidFill>
                  <a:srgbClr val="262626"/>
                </a:solidFill>
                <a:sym typeface="Abel"/>
              </a:rPr>
              <a:t>lalu kita akan mempersiapkan code kita pada SimpleStorage. Pada code disamping saya mengguna compiler solidity lebih dari 0.7.0 hingga kurang dari versi 0.9.0. Lalu kita pun membuat nama kontrak dengan SimpleStorage dengan menyimpan variable uint256, mapping variable, dan fungsi dari smart contract yang kita buat</a:t>
            </a:r>
          </a:p>
        </p:txBody>
      </p:sp>
      <p:sp useBgFill="1">
        <p:nvSpPr>
          <p:cNvPr id="87" name="Rectangle 8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Google Shape;67;p7"/>
          <p:cNvPicPr preferRelativeResize="0"/>
          <p:nvPr/>
        </p:nvPicPr>
        <p:blipFill rotWithShape="1">
          <a:blip r:embed="rId6"/>
          <a:stretch/>
        </p:blipFill>
        <p:spPr>
          <a:xfrm>
            <a:off x="5435910" y="1116711"/>
            <a:ext cx="6098041" cy="457353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2"/>
        <p:cNvGrpSpPr/>
        <p:nvPr/>
      </p:nvGrpSpPr>
      <p:grpSpPr>
        <a:xfrm>
          <a:off x="0" y="0"/>
          <a:ext cx="0" cy="0"/>
          <a:chOff x="0" y="0"/>
          <a:chExt cx="0" cy="0"/>
        </a:xfrm>
      </p:grpSpPr>
      <p:grpSp>
        <p:nvGrpSpPr>
          <p:cNvPr id="82" name="Group 81">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3" name="Picture 82">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4" name="Rectangle 83">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5" name="Picture 84">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6" name="Picture 85">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88" name="Straight Connector 87">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75" name="Google Shape;75;p8"/>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Mempersiapkan Storage Factory</a:t>
            </a:r>
          </a:p>
        </p:txBody>
      </p:sp>
      <p:sp>
        <p:nvSpPr>
          <p:cNvPr id="77" name="Google Shape;77;p8"/>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lnSpc>
                <a:spcPct val="90000"/>
              </a:lnSpc>
              <a:spcBef>
                <a:spcPct val="20000"/>
              </a:spcBef>
              <a:spcAft>
                <a:spcPts val="600"/>
              </a:spcAft>
              <a:buClr>
                <a:schemeClr val="accent1"/>
              </a:buClr>
              <a:buSzPct val="115000"/>
              <a:buFont typeface="Arial"/>
              <a:buChar char="•"/>
            </a:pPr>
            <a:r>
              <a:rPr lang="en-US" sz="1300">
                <a:solidFill>
                  <a:srgbClr val="262626"/>
                </a:solidFill>
                <a:sym typeface="Abel"/>
              </a:rPr>
              <a:t>lalu kita akan mempersiapkan code kita pada StorageFactory. Pada code disamping saya mengguna compiler solidity lebih dari lebih dari 0.8.0. Lalu kita pun membuat nama kontrak dengan StorageFactory dengan menyimpan SimpleStorageArray ke SimpleStorage dan bersifat public, selain itu kita membuat fungsi pada kontrak seperti fungsi createsimplestoragecontract yang bersifat public dengan fungsinya adalah membuat SC, lalu fungsi sfstore untuk menyimpan simplestorageindex dan simplestoragenumber secara public pada array dan  fungsi sfget untuk mengambil nilai simplestorage index</a:t>
            </a:r>
          </a:p>
        </p:txBody>
      </p:sp>
      <p:sp useBgFill="1">
        <p:nvSpPr>
          <p:cNvPr id="96" name="Rectangle 9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Google Shape;76;p8"/>
          <p:cNvPicPr preferRelativeResize="0"/>
          <p:nvPr/>
        </p:nvPicPr>
        <p:blipFill rotWithShape="1">
          <a:blip r:embed="rId6"/>
          <a:srcRect l="2281" r="17099"/>
          <a:stretch/>
        </p:blipFill>
        <p:spPr>
          <a:xfrm>
            <a:off x="5435910" y="1635407"/>
            <a:ext cx="6098041" cy="353613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1"/>
        <p:cNvGrpSpPr/>
        <p:nvPr/>
      </p:nvGrpSpPr>
      <p:grpSpPr>
        <a:xfrm>
          <a:off x="0" y="0"/>
          <a:ext cx="0" cy="0"/>
          <a:chOff x="0" y="0"/>
          <a:chExt cx="0" cy="0"/>
        </a:xfrm>
      </p:grpSpPr>
      <p:grpSp>
        <p:nvGrpSpPr>
          <p:cNvPr id="91" name="Group 9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2" name="Picture 9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3" name="Rectangle 9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94" name="Picture 9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95" name="Picture 9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97" name="Straight Connector 9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9" name="Rectangle 9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84" name="Google Shape;84;p9"/>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Mempersiapkan Extra Storage</a:t>
            </a:r>
          </a:p>
        </p:txBody>
      </p:sp>
      <p:sp>
        <p:nvSpPr>
          <p:cNvPr id="86" name="Google Shape;86;p9"/>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lnSpc>
                <a:spcPct val="90000"/>
              </a:lnSpc>
              <a:spcBef>
                <a:spcPct val="20000"/>
              </a:spcBef>
              <a:spcAft>
                <a:spcPts val="600"/>
              </a:spcAft>
              <a:buClr>
                <a:schemeClr val="accent1"/>
              </a:buClr>
              <a:buSzPct val="115000"/>
              <a:buFont typeface="Arial"/>
              <a:buChar char="•"/>
            </a:pPr>
            <a:r>
              <a:rPr lang="en-US" sz="1700">
                <a:solidFill>
                  <a:srgbClr val="262626"/>
                </a:solidFill>
                <a:sym typeface="Abel"/>
              </a:rPr>
              <a:t>lalu kita akan mempersiapkan code kita pada ExtraStorage. Pada code disamping saya mengguna compiler solidity lebih dari lebih dari 0.8.8. Lalu kita pun membuat nama kontrak dengan ExtraStorage dengan memanggil SimpleStorage terlebih dahulu. lalu pada smart contract nya sendiri akan mengoverride nilai favoritenumber dengan menambahkan lima pada nilai favoritenumber sebelumunya</a:t>
            </a:r>
          </a:p>
        </p:txBody>
      </p:sp>
      <p:sp useBgFill="1">
        <p:nvSpPr>
          <p:cNvPr id="105" name="Rectangle 10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Google Shape;85;p9"/>
          <p:cNvPicPr preferRelativeResize="0"/>
          <p:nvPr/>
        </p:nvPicPr>
        <p:blipFill rotWithShape="1">
          <a:blip r:embed="rId6"/>
          <a:srcRect l="3587" t="-2240" r="20076" b="2240"/>
          <a:stretch/>
        </p:blipFill>
        <p:spPr>
          <a:xfrm>
            <a:off x="5435910" y="1636063"/>
            <a:ext cx="6098041" cy="35348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0"/>
          <p:cNvSpPr txBox="1"/>
          <p:nvPr/>
        </p:nvSpPr>
        <p:spPr>
          <a:xfrm>
            <a:off x="1890150" y="320975"/>
            <a:ext cx="8411700" cy="6018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None/>
            </a:pPr>
            <a:r>
              <a:rPr lang="en-US" sz="3300">
                <a:solidFill>
                  <a:schemeClr val="accent1"/>
                </a:solidFill>
                <a:latin typeface="Viga"/>
                <a:ea typeface="Viga"/>
                <a:cs typeface="Viga"/>
                <a:sym typeface="Viga"/>
              </a:rPr>
              <a:t>Mengcompile Simple Storage</a:t>
            </a:r>
            <a:endParaRPr sz="3300">
              <a:solidFill>
                <a:schemeClr val="accent1"/>
              </a:solidFill>
              <a:latin typeface="Viga"/>
              <a:ea typeface="Viga"/>
              <a:cs typeface="Viga"/>
              <a:sym typeface="Viga"/>
            </a:endParaRPr>
          </a:p>
        </p:txBody>
      </p:sp>
      <p:pic>
        <p:nvPicPr>
          <p:cNvPr id="94" name="Google Shape;94;p10"/>
          <p:cNvPicPr preferRelativeResize="0"/>
          <p:nvPr/>
        </p:nvPicPr>
        <p:blipFill rotWithShape="1">
          <a:blip r:embed="rId3">
            <a:alphaModFix/>
          </a:blip>
          <a:srcRect l="-480" r="20358"/>
          <a:stretch/>
        </p:blipFill>
        <p:spPr>
          <a:xfrm>
            <a:off x="876665" y="1288920"/>
            <a:ext cx="5866670" cy="3405760"/>
          </a:xfrm>
          <a:custGeom>
            <a:avLst/>
            <a:gdLst/>
            <a:ahLst/>
            <a:cxnLst/>
            <a:rect l="l" t="t" r="r" b="b"/>
            <a:pathLst>
              <a:path w="5866670" h="3405760" extrusionOk="0">
                <a:moveTo>
                  <a:pt x="59635" y="0"/>
                </a:moveTo>
                <a:lnTo>
                  <a:pt x="5807035" y="0"/>
                </a:lnTo>
                <a:cubicBezTo>
                  <a:pt x="5839971" y="0"/>
                  <a:pt x="5866670" y="26699"/>
                  <a:pt x="5866670" y="59635"/>
                </a:cubicBezTo>
                <a:lnTo>
                  <a:pt x="5866670" y="3346125"/>
                </a:lnTo>
                <a:cubicBezTo>
                  <a:pt x="5866670" y="3379061"/>
                  <a:pt x="5839971" y="3405760"/>
                  <a:pt x="5807035" y="3405760"/>
                </a:cubicBezTo>
                <a:lnTo>
                  <a:pt x="59635" y="3405760"/>
                </a:lnTo>
                <a:cubicBezTo>
                  <a:pt x="26699" y="3405760"/>
                  <a:pt x="0" y="3379061"/>
                  <a:pt x="0" y="3346125"/>
                </a:cubicBezTo>
                <a:lnTo>
                  <a:pt x="0" y="59635"/>
                </a:lnTo>
                <a:cubicBezTo>
                  <a:pt x="0" y="26699"/>
                  <a:pt x="26699" y="0"/>
                  <a:pt x="59635" y="0"/>
                </a:cubicBezTo>
                <a:close/>
              </a:path>
            </a:pathLst>
          </a:custGeom>
          <a:noFill/>
          <a:ln>
            <a:noFill/>
          </a:ln>
        </p:spPr>
      </p:pic>
      <p:sp>
        <p:nvSpPr>
          <p:cNvPr id="95" name="Google Shape;95;p10"/>
          <p:cNvSpPr txBox="1"/>
          <p:nvPr/>
        </p:nvSpPr>
        <p:spPr>
          <a:xfrm>
            <a:off x="7500575" y="2506988"/>
            <a:ext cx="38397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Abel"/>
                <a:ea typeface="Abel"/>
                <a:cs typeface="Abel"/>
                <a:sym typeface="Abel"/>
              </a:rPr>
              <a:t>pada </a:t>
            </a:r>
            <a:r>
              <a:rPr lang="en-US" sz="1700" dirty="0" err="1">
                <a:latin typeface="Abel"/>
                <a:ea typeface="Abel"/>
                <a:cs typeface="Abel"/>
                <a:sym typeface="Abel"/>
              </a:rPr>
              <a:t>tahapan</a:t>
            </a:r>
            <a:r>
              <a:rPr lang="en-US" sz="1700" dirty="0">
                <a:latin typeface="Abel"/>
                <a:ea typeface="Abel"/>
                <a:cs typeface="Abel"/>
                <a:sym typeface="Abel"/>
              </a:rPr>
              <a:t> </a:t>
            </a:r>
            <a:r>
              <a:rPr lang="en-US" sz="1700" dirty="0" err="1">
                <a:latin typeface="Abel"/>
                <a:ea typeface="Abel"/>
                <a:cs typeface="Abel"/>
                <a:sym typeface="Abel"/>
              </a:rPr>
              <a:t>ini</a:t>
            </a:r>
            <a:r>
              <a:rPr lang="en-US" sz="1700" dirty="0">
                <a:latin typeface="Abel"/>
                <a:ea typeface="Abel"/>
                <a:cs typeface="Abel"/>
                <a:sym typeface="Abel"/>
              </a:rPr>
              <a:t> </a:t>
            </a:r>
            <a:r>
              <a:rPr lang="en-US" sz="1700" dirty="0" err="1">
                <a:latin typeface="Abel"/>
                <a:ea typeface="Abel"/>
                <a:cs typeface="Abel"/>
                <a:sym typeface="Abel"/>
              </a:rPr>
              <a:t>kita</a:t>
            </a:r>
            <a:r>
              <a:rPr lang="en-US" sz="1700" dirty="0">
                <a:latin typeface="Abel"/>
                <a:ea typeface="Abel"/>
                <a:cs typeface="Abel"/>
                <a:sym typeface="Abel"/>
              </a:rPr>
              <a:t> </a:t>
            </a:r>
            <a:r>
              <a:rPr lang="en-US" sz="1700" dirty="0" err="1">
                <a:latin typeface="Abel"/>
                <a:ea typeface="Abel"/>
                <a:cs typeface="Abel"/>
                <a:sym typeface="Abel"/>
              </a:rPr>
              <a:t>akan</a:t>
            </a:r>
            <a:r>
              <a:rPr lang="en-US" sz="1700" dirty="0">
                <a:latin typeface="Abel"/>
                <a:ea typeface="Abel"/>
                <a:cs typeface="Abel"/>
                <a:sym typeface="Abel"/>
              </a:rPr>
              <a:t> meng compile </a:t>
            </a:r>
            <a:r>
              <a:rPr lang="en-US" sz="1700" dirty="0" err="1">
                <a:latin typeface="Abel"/>
                <a:ea typeface="Abel"/>
                <a:cs typeface="Abel"/>
                <a:sym typeface="Abel"/>
              </a:rPr>
              <a:t>terlebih</a:t>
            </a:r>
            <a:r>
              <a:rPr lang="en-US" sz="1700" dirty="0">
                <a:latin typeface="Abel"/>
                <a:ea typeface="Abel"/>
                <a:cs typeface="Abel"/>
                <a:sym typeface="Abel"/>
              </a:rPr>
              <a:t> </a:t>
            </a:r>
            <a:r>
              <a:rPr lang="en-US" sz="1700" dirty="0" err="1">
                <a:latin typeface="Abel"/>
                <a:ea typeface="Abel"/>
                <a:cs typeface="Abel"/>
                <a:sym typeface="Abel"/>
              </a:rPr>
              <a:t>dahulu</a:t>
            </a:r>
            <a:r>
              <a:rPr lang="en-US" sz="1700" dirty="0">
                <a:latin typeface="Abel"/>
                <a:ea typeface="Abel"/>
                <a:cs typeface="Abel"/>
                <a:sym typeface="Abel"/>
              </a:rPr>
              <a:t> code </a:t>
            </a:r>
            <a:r>
              <a:rPr lang="en-US" sz="1700" dirty="0" err="1">
                <a:latin typeface="Abel"/>
                <a:ea typeface="Abel"/>
                <a:cs typeface="Abel"/>
                <a:sym typeface="Abel"/>
              </a:rPr>
              <a:t>kita</a:t>
            </a:r>
            <a:r>
              <a:rPr lang="en-US" sz="1700" dirty="0">
                <a:latin typeface="Abel"/>
                <a:ea typeface="Abel"/>
                <a:cs typeface="Abel"/>
                <a:sym typeface="Abel"/>
              </a:rPr>
              <a:t> yang </a:t>
            </a:r>
            <a:r>
              <a:rPr lang="en-US" sz="1700" dirty="0" err="1">
                <a:latin typeface="Abel"/>
                <a:ea typeface="Abel"/>
                <a:cs typeface="Abel"/>
                <a:sym typeface="Abel"/>
              </a:rPr>
              <a:t>telah</a:t>
            </a:r>
            <a:r>
              <a:rPr lang="en-US" sz="1700" dirty="0">
                <a:latin typeface="Abel"/>
                <a:ea typeface="Abel"/>
                <a:cs typeface="Abel"/>
                <a:sym typeface="Abel"/>
              </a:rPr>
              <a:t> </a:t>
            </a:r>
            <a:r>
              <a:rPr lang="en-US" sz="1700" dirty="0" err="1">
                <a:latin typeface="Abel"/>
                <a:ea typeface="Abel"/>
                <a:cs typeface="Abel"/>
                <a:sym typeface="Abel"/>
              </a:rPr>
              <a:t>dibuat</a:t>
            </a:r>
            <a:r>
              <a:rPr lang="en-US" sz="1700" dirty="0">
                <a:latin typeface="Abel"/>
                <a:ea typeface="Abel"/>
                <a:cs typeface="Abel"/>
                <a:sym typeface="Abel"/>
              </a:rPr>
              <a:t> </a:t>
            </a:r>
            <a:r>
              <a:rPr lang="en-US" sz="1700" dirty="0" err="1">
                <a:latin typeface="Abel"/>
                <a:ea typeface="Abel"/>
                <a:cs typeface="Abel"/>
                <a:sym typeface="Abel"/>
              </a:rPr>
              <a:t>sebelumnya</a:t>
            </a:r>
            <a:endParaRPr sz="1700" dirty="0">
              <a:latin typeface="Abel"/>
              <a:ea typeface="Abel"/>
              <a:cs typeface="Abel"/>
              <a:sym typeface="Abel"/>
            </a:endParaRPr>
          </a:p>
        </p:txBody>
      </p:sp>
    </p:spTree>
    <p:extLst>
      <p:ext uri="{BB962C8B-B14F-4D97-AF65-F5344CB8AC3E}">
        <p14:creationId xmlns:p14="http://schemas.microsoft.com/office/powerpoint/2010/main" val="338178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9"/>
        <p:cNvGrpSpPr/>
        <p:nvPr/>
      </p:nvGrpSpPr>
      <p:grpSpPr>
        <a:xfrm>
          <a:off x="0" y="0"/>
          <a:ext cx="0" cy="0"/>
          <a:chOff x="0" y="0"/>
          <a:chExt cx="0" cy="0"/>
        </a:xfrm>
      </p:grpSpPr>
      <p:grpSp>
        <p:nvGrpSpPr>
          <p:cNvPr id="109" name="Group 108">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0" name="Picture 109">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1" name="Rectangle 110">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2" name="Picture 111">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3" name="Picture 112">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15" name="Straight Connector 114">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7" name="Rectangle 116">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02" name="Google Shape;102;p11"/>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Mendeploy Simple Storage</a:t>
            </a:r>
          </a:p>
        </p:txBody>
      </p:sp>
      <p:sp>
        <p:nvSpPr>
          <p:cNvPr id="104" name="Google Shape;104;p11"/>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spcBef>
                <a:spcPct val="20000"/>
              </a:spcBef>
              <a:spcAft>
                <a:spcPts val="600"/>
              </a:spcAft>
              <a:buClr>
                <a:schemeClr val="accent1"/>
              </a:buClr>
              <a:buSzPct val="115000"/>
              <a:buFont typeface="Arial"/>
              <a:buChar char="•"/>
            </a:pPr>
            <a:r>
              <a:rPr lang="en-US">
                <a:solidFill>
                  <a:srgbClr val="262626"/>
                </a:solidFill>
                <a:sym typeface="Abel"/>
              </a:rPr>
              <a:t>pada tahapan ini kita akan mendeploy smart contract kita ke dalam jaringan blockchain tetapi hanya masih pada test network saja. dan pada environment kita dapat menggunakan yang tersedia pada remix, tetapi pada test ini saya menggunakan environment london</a:t>
            </a:r>
          </a:p>
        </p:txBody>
      </p:sp>
      <p:sp useBgFill="1">
        <p:nvSpPr>
          <p:cNvPr id="123" name="Rectangle 122">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Google Shape;103;p11"/>
          <p:cNvPicPr preferRelativeResize="0"/>
          <p:nvPr/>
        </p:nvPicPr>
        <p:blipFill rotWithShape="1">
          <a:blip r:embed="rId6"/>
          <a:srcRect l="-790" r="16707"/>
          <a:stretch/>
        </p:blipFill>
        <p:spPr>
          <a:xfrm>
            <a:off x="5435910" y="1635702"/>
            <a:ext cx="6098041" cy="353554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grpSp>
        <p:nvGrpSpPr>
          <p:cNvPr id="118" name="Group 117">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9" name="Picture 118">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0" name="Rectangle 119">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1" name="Picture 120">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2" name="Picture 121">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24" name="Straight Connector 123">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26" name="Rectangle 125">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11" name="Google Shape;111;p12"/>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Explore  Simple Storage SC</a:t>
            </a:r>
          </a:p>
        </p:txBody>
      </p:sp>
      <p:sp>
        <p:nvSpPr>
          <p:cNvPr id="113" name="Google Shape;113;p12"/>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spcBef>
                <a:spcPct val="20000"/>
              </a:spcBef>
              <a:spcAft>
                <a:spcPts val="600"/>
              </a:spcAft>
              <a:buClr>
                <a:schemeClr val="accent1"/>
              </a:buClr>
              <a:buSzPct val="115000"/>
              <a:buFont typeface="Arial"/>
              <a:buChar char="•"/>
            </a:pPr>
            <a:r>
              <a:rPr lang="en-US">
                <a:solidFill>
                  <a:srgbClr val="262626"/>
                </a:solidFill>
                <a:sym typeface="Abel"/>
              </a:rPr>
              <a:t>pertama-tama kita akan mencoba menyimpan value nama orang ke dalam blockchain melalui smart contract kita</a:t>
            </a:r>
          </a:p>
        </p:txBody>
      </p:sp>
      <p:sp useBgFill="1">
        <p:nvSpPr>
          <p:cNvPr id="132" name="Rectangle 131">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Google Shape;112;p12"/>
          <p:cNvPicPr preferRelativeResize="0"/>
          <p:nvPr/>
        </p:nvPicPr>
        <p:blipFill rotWithShape="1">
          <a:blip r:embed="rId6"/>
          <a:srcRect t="4144" b="4154"/>
          <a:stretch/>
        </p:blipFill>
        <p:spPr>
          <a:xfrm>
            <a:off x="5435910" y="1634999"/>
            <a:ext cx="6098041" cy="353695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grpSp>
        <p:nvGrpSpPr>
          <p:cNvPr id="127" name="Group 126">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8" name="Picture 127">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9" name="Rectangle 128">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0" name="Picture 129">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1" name="Picture 130">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33" name="Straight Connector 132">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35" name="Rectangle 134">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20" name="Google Shape;120;p13"/>
          <p:cNvSpPr txBox="1"/>
          <p:nvPr/>
        </p:nvSpPr>
        <p:spPr>
          <a:xfrm>
            <a:off x="929140" y="972766"/>
            <a:ext cx="2835464" cy="1254868"/>
          </a:xfrm>
          <a:prstGeom prst="rect">
            <a:avLst/>
          </a:prstGeom>
        </p:spPr>
        <p:txBody>
          <a:bodyPr spcFirstLastPara="1" vert="horz" lIns="91440" tIns="45720" rIns="91440" bIns="45720" rtlCol="0" anchor="b" anchorCtr="0">
            <a:normAutofit/>
          </a:bodyPr>
          <a:lstStyle/>
          <a:p>
            <a:pPr marL="0" marR="0" lvl="0" indent="0" algn="ctr">
              <a:spcBef>
                <a:spcPct val="0"/>
              </a:spcBef>
              <a:spcAft>
                <a:spcPts val="600"/>
              </a:spcAft>
            </a:pPr>
            <a:r>
              <a:rPr lang="en-US" sz="2800">
                <a:ln w="3175" cmpd="sng">
                  <a:noFill/>
                </a:ln>
                <a:solidFill>
                  <a:srgbClr val="262626"/>
                </a:solidFill>
                <a:latin typeface="+mj-lt"/>
                <a:ea typeface="+mj-ea"/>
                <a:cs typeface="+mj-cs"/>
                <a:sym typeface="Viga"/>
              </a:rPr>
              <a:t>Explore  Simple Storage SC</a:t>
            </a:r>
          </a:p>
        </p:txBody>
      </p:sp>
      <p:sp>
        <p:nvSpPr>
          <p:cNvPr id="122" name="Google Shape;122;p13"/>
          <p:cNvSpPr txBox="1"/>
          <p:nvPr/>
        </p:nvSpPr>
        <p:spPr>
          <a:xfrm>
            <a:off x="929141" y="2430471"/>
            <a:ext cx="2835464" cy="3552039"/>
          </a:xfrm>
          <a:prstGeom prst="rect">
            <a:avLst/>
          </a:prstGeom>
        </p:spPr>
        <p:txBody>
          <a:bodyPr spcFirstLastPara="1" vert="horz" lIns="91440" tIns="45720" rIns="91440" bIns="45720" rtlCol="0" anchor="t" anchorCtr="0">
            <a:normAutofit/>
          </a:bodyPr>
          <a:lstStyle/>
          <a:p>
            <a:pPr marL="0" lvl="0" indent="0">
              <a:spcBef>
                <a:spcPct val="20000"/>
              </a:spcBef>
              <a:spcAft>
                <a:spcPts val="600"/>
              </a:spcAft>
              <a:buClr>
                <a:schemeClr val="accent1"/>
              </a:buClr>
              <a:buSzPct val="115000"/>
              <a:buFont typeface="Arial"/>
              <a:buChar char="•"/>
            </a:pPr>
            <a:r>
              <a:rPr lang="en-US">
                <a:solidFill>
                  <a:srgbClr val="262626"/>
                </a:solidFill>
                <a:sym typeface="Abel"/>
              </a:rPr>
              <a:t>lalu kita akan mencoba menyimpan value nomor favorite orang tadi ke blockchain melalui smart contract</a:t>
            </a:r>
          </a:p>
        </p:txBody>
      </p:sp>
      <p:sp useBgFill="1">
        <p:nvSpPr>
          <p:cNvPr id="141" name="Rectangle 140">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Google Shape;121;p13"/>
          <p:cNvPicPr preferRelativeResize="0"/>
          <p:nvPr/>
        </p:nvPicPr>
        <p:blipFill rotWithShape="1">
          <a:blip r:embed="rId6"/>
          <a:srcRect t="4783" b="4783"/>
          <a:stretch/>
        </p:blipFill>
        <p:spPr>
          <a:xfrm>
            <a:off x="5435910" y="1631878"/>
            <a:ext cx="6098041" cy="354319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668</Words>
  <Application>Microsoft Office PowerPoint</Application>
  <PresentationFormat>Widescreen</PresentationFormat>
  <Paragraphs>40</Paragraphs>
  <Slides>18</Slides>
  <Notes>18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Viga</vt:lpstr>
      <vt:lpstr>Garamond</vt:lpstr>
      <vt:lpstr>Arial</vt:lpstr>
      <vt:lpstr>Calibri</vt:lpstr>
      <vt:lpstr>Abel</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SHELY BELINDA</dc:creator>
  <cp:lastModifiedBy>SHELY BELINDA BR GINTING</cp:lastModifiedBy>
  <cp:revision>5</cp:revision>
  <dcterms:modified xsi:type="dcterms:W3CDTF">2022-07-09T15:32:10Z</dcterms:modified>
</cp:coreProperties>
</file>